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8490" y="931925"/>
            <a:ext cx="772223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95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95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95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95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95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65175"/>
          </a:xfrm>
          <a:custGeom>
            <a:avLst/>
            <a:gdLst/>
            <a:ahLst/>
            <a:cxnLst/>
            <a:rect l="l" t="t" r="r" b="b"/>
            <a:pathLst>
              <a:path w="9144000" h="765175">
                <a:moveTo>
                  <a:pt x="9143987" y="0"/>
                </a:moveTo>
                <a:lnTo>
                  <a:pt x="8149615" y="0"/>
                </a:lnTo>
                <a:lnTo>
                  <a:pt x="8149615" y="9423"/>
                </a:lnTo>
                <a:lnTo>
                  <a:pt x="8142999" y="52451"/>
                </a:lnTo>
                <a:lnTo>
                  <a:pt x="8135175" y="95656"/>
                </a:lnTo>
                <a:lnTo>
                  <a:pt x="8126069" y="138823"/>
                </a:lnTo>
                <a:lnTo>
                  <a:pt x="8115567" y="181749"/>
                </a:lnTo>
                <a:lnTo>
                  <a:pt x="8103565" y="224218"/>
                </a:lnTo>
                <a:lnTo>
                  <a:pt x="8089976" y="266039"/>
                </a:lnTo>
                <a:lnTo>
                  <a:pt x="8074711" y="306997"/>
                </a:lnTo>
                <a:lnTo>
                  <a:pt x="8057642" y="346887"/>
                </a:lnTo>
                <a:lnTo>
                  <a:pt x="8038706" y="385508"/>
                </a:lnTo>
                <a:lnTo>
                  <a:pt x="8017764" y="422643"/>
                </a:lnTo>
                <a:lnTo>
                  <a:pt x="7994751" y="458076"/>
                </a:lnTo>
                <a:lnTo>
                  <a:pt x="7969555" y="491617"/>
                </a:lnTo>
                <a:lnTo>
                  <a:pt x="7942085" y="523062"/>
                </a:lnTo>
                <a:lnTo>
                  <a:pt x="7912227" y="552196"/>
                </a:lnTo>
                <a:lnTo>
                  <a:pt x="7879893" y="578802"/>
                </a:lnTo>
                <a:lnTo>
                  <a:pt x="7844993" y="602691"/>
                </a:lnTo>
                <a:lnTo>
                  <a:pt x="7807401" y="623646"/>
                </a:lnTo>
                <a:lnTo>
                  <a:pt x="7767053" y="641464"/>
                </a:lnTo>
                <a:lnTo>
                  <a:pt x="7723822" y="655929"/>
                </a:lnTo>
                <a:lnTo>
                  <a:pt x="7677632" y="666838"/>
                </a:lnTo>
                <a:lnTo>
                  <a:pt x="7628356" y="674001"/>
                </a:lnTo>
                <a:lnTo>
                  <a:pt x="7575931" y="677189"/>
                </a:lnTo>
                <a:lnTo>
                  <a:pt x="7520229" y="676198"/>
                </a:lnTo>
                <a:lnTo>
                  <a:pt x="5801030" y="676198"/>
                </a:lnTo>
                <a:lnTo>
                  <a:pt x="5801030" y="676617"/>
                </a:lnTo>
                <a:lnTo>
                  <a:pt x="0" y="676617"/>
                </a:lnTo>
                <a:lnTo>
                  <a:pt x="0" y="765175"/>
                </a:lnTo>
                <a:lnTo>
                  <a:pt x="5801030" y="765175"/>
                </a:lnTo>
                <a:lnTo>
                  <a:pt x="9143987" y="765175"/>
                </a:lnTo>
                <a:lnTo>
                  <a:pt x="9143987" y="0"/>
                </a:lnTo>
                <a:close/>
              </a:path>
            </a:pathLst>
          </a:custGeom>
          <a:solidFill>
            <a:srgbClr val="0095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43987" y="0"/>
            <a:ext cx="100330" cy="765175"/>
          </a:xfrm>
          <a:custGeom>
            <a:avLst/>
            <a:gdLst/>
            <a:ahLst/>
            <a:cxnLst/>
            <a:rect l="l" t="t" r="r" b="b"/>
            <a:pathLst>
              <a:path w="100329" h="765175">
                <a:moveTo>
                  <a:pt x="100012" y="0"/>
                </a:moveTo>
                <a:lnTo>
                  <a:pt x="0" y="0"/>
                </a:lnTo>
                <a:lnTo>
                  <a:pt x="0" y="765175"/>
                </a:lnTo>
                <a:lnTo>
                  <a:pt x="100012" y="765175"/>
                </a:lnTo>
                <a:lnTo>
                  <a:pt x="100012" y="0"/>
                </a:lnTo>
                <a:close/>
              </a:path>
            </a:pathLst>
          </a:custGeom>
          <a:solidFill>
            <a:srgbClr val="F17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95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65175"/>
          </a:xfrm>
          <a:custGeom>
            <a:avLst/>
            <a:gdLst/>
            <a:ahLst/>
            <a:cxnLst/>
            <a:rect l="l" t="t" r="r" b="b"/>
            <a:pathLst>
              <a:path w="9144000" h="765175">
                <a:moveTo>
                  <a:pt x="9143987" y="0"/>
                </a:moveTo>
                <a:lnTo>
                  <a:pt x="8149615" y="0"/>
                </a:lnTo>
                <a:lnTo>
                  <a:pt x="8149615" y="9423"/>
                </a:lnTo>
                <a:lnTo>
                  <a:pt x="8142999" y="52451"/>
                </a:lnTo>
                <a:lnTo>
                  <a:pt x="8135175" y="95656"/>
                </a:lnTo>
                <a:lnTo>
                  <a:pt x="8126069" y="138823"/>
                </a:lnTo>
                <a:lnTo>
                  <a:pt x="8115567" y="181749"/>
                </a:lnTo>
                <a:lnTo>
                  <a:pt x="8103565" y="224218"/>
                </a:lnTo>
                <a:lnTo>
                  <a:pt x="8089976" y="266039"/>
                </a:lnTo>
                <a:lnTo>
                  <a:pt x="8074711" y="306997"/>
                </a:lnTo>
                <a:lnTo>
                  <a:pt x="8057642" y="346887"/>
                </a:lnTo>
                <a:lnTo>
                  <a:pt x="8038706" y="385508"/>
                </a:lnTo>
                <a:lnTo>
                  <a:pt x="8017764" y="422643"/>
                </a:lnTo>
                <a:lnTo>
                  <a:pt x="7994751" y="458076"/>
                </a:lnTo>
                <a:lnTo>
                  <a:pt x="7969555" y="491617"/>
                </a:lnTo>
                <a:lnTo>
                  <a:pt x="7942085" y="523062"/>
                </a:lnTo>
                <a:lnTo>
                  <a:pt x="7912227" y="552196"/>
                </a:lnTo>
                <a:lnTo>
                  <a:pt x="7879893" y="578802"/>
                </a:lnTo>
                <a:lnTo>
                  <a:pt x="7844993" y="602691"/>
                </a:lnTo>
                <a:lnTo>
                  <a:pt x="7807401" y="623646"/>
                </a:lnTo>
                <a:lnTo>
                  <a:pt x="7767053" y="641464"/>
                </a:lnTo>
                <a:lnTo>
                  <a:pt x="7723822" y="655929"/>
                </a:lnTo>
                <a:lnTo>
                  <a:pt x="7677632" y="666838"/>
                </a:lnTo>
                <a:lnTo>
                  <a:pt x="7628356" y="674001"/>
                </a:lnTo>
                <a:lnTo>
                  <a:pt x="7575931" y="677189"/>
                </a:lnTo>
                <a:lnTo>
                  <a:pt x="7520229" y="676198"/>
                </a:lnTo>
                <a:lnTo>
                  <a:pt x="5801030" y="676198"/>
                </a:lnTo>
                <a:lnTo>
                  <a:pt x="5801030" y="676617"/>
                </a:lnTo>
                <a:lnTo>
                  <a:pt x="0" y="676617"/>
                </a:lnTo>
                <a:lnTo>
                  <a:pt x="0" y="765175"/>
                </a:lnTo>
                <a:lnTo>
                  <a:pt x="5801030" y="765175"/>
                </a:lnTo>
                <a:lnTo>
                  <a:pt x="9143987" y="765175"/>
                </a:lnTo>
                <a:lnTo>
                  <a:pt x="9143987" y="0"/>
                </a:lnTo>
                <a:close/>
              </a:path>
            </a:pathLst>
          </a:custGeom>
          <a:solidFill>
            <a:srgbClr val="0095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43987" y="0"/>
            <a:ext cx="100330" cy="765175"/>
          </a:xfrm>
          <a:custGeom>
            <a:avLst/>
            <a:gdLst/>
            <a:ahLst/>
            <a:cxnLst/>
            <a:rect l="l" t="t" r="r" b="b"/>
            <a:pathLst>
              <a:path w="100329" h="765175">
                <a:moveTo>
                  <a:pt x="100012" y="0"/>
                </a:moveTo>
                <a:lnTo>
                  <a:pt x="0" y="0"/>
                </a:lnTo>
                <a:lnTo>
                  <a:pt x="0" y="765175"/>
                </a:lnTo>
                <a:lnTo>
                  <a:pt x="100012" y="765175"/>
                </a:lnTo>
                <a:lnTo>
                  <a:pt x="100012" y="0"/>
                </a:lnTo>
                <a:close/>
              </a:path>
            </a:pathLst>
          </a:custGeom>
          <a:solidFill>
            <a:srgbClr val="F17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65175"/>
          </a:xfrm>
          <a:custGeom>
            <a:avLst/>
            <a:gdLst/>
            <a:ahLst/>
            <a:cxnLst/>
            <a:rect l="l" t="t" r="r" b="b"/>
            <a:pathLst>
              <a:path w="9144000" h="765175">
                <a:moveTo>
                  <a:pt x="9143987" y="0"/>
                </a:moveTo>
                <a:lnTo>
                  <a:pt x="8149615" y="0"/>
                </a:lnTo>
                <a:lnTo>
                  <a:pt x="8149615" y="9423"/>
                </a:lnTo>
                <a:lnTo>
                  <a:pt x="8142999" y="52451"/>
                </a:lnTo>
                <a:lnTo>
                  <a:pt x="8135175" y="95656"/>
                </a:lnTo>
                <a:lnTo>
                  <a:pt x="8126069" y="138823"/>
                </a:lnTo>
                <a:lnTo>
                  <a:pt x="8115567" y="181749"/>
                </a:lnTo>
                <a:lnTo>
                  <a:pt x="8103565" y="224218"/>
                </a:lnTo>
                <a:lnTo>
                  <a:pt x="8089976" y="266039"/>
                </a:lnTo>
                <a:lnTo>
                  <a:pt x="8074711" y="306997"/>
                </a:lnTo>
                <a:lnTo>
                  <a:pt x="8057642" y="346887"/>
                </a:lnTo>
                <a:lnTo>
                  <a:pt x="8038706" y="385508"/>
                </a:lnTo>
                <a:lnTo>
                  <a:pt x="8017764" y="422643"/>
                </a:lnTo>
                <a:lnTo>
                  <a:pt x="7994751" y="458076"/>
                </a:lnTo>
                <a:lnTo>
                  <a:pt x="7969555" y="491617"/>
                </a:lnTo>
                <a:lnTo>
                  <a:pt x="7942085" y="523062"/>
                </a:lnTo>
                <a:lnTo>
                  <a:pt x="7912227" y="552196"/>
                </a:lnTo>
                <a:lnTo>
                  <a:pt x="7879893" y="578802"/>
                </a:lnTo>
                <a:lnTo>
                  <a:pt x="7844993" y="602691"/>
                </a:lnTo>
                <a:lnTo>
                  <a:pt x="7807401" y="623646"/>
                </a:lnTo>
                <a:lnTo>
                  <a:pt x="7767053" y="641464"/>
                </a:lnTo>
                <a:lnTo>
                  <a:pt x="7723822" y="655929"/>
                </a:lnTo>
                <a:lnTo>
                  <a:pt x="7677632" y="666838"/>
                </a:lnTo>
                <a:lnTo>
                  <a:pt x="7628356" y="674001"/>
                </a:lnTo>
                <a:lnTo>
                  <a:pt x="7575931" y="677189"/>
                </a:lnTo>
                <a:lnTo>
                  <a:pt x="7520229" y="676198"/>
                </a:lnTo>
                <a:lnTo>
                  <a:pt x="5801030" y="676198"/>
                </a:lnTo>
                <a:lnTo>
                  <a:pt x="5801030" y="676617"/>
                </a:lnTo>
                <a:lnTo>
                  <a:pt x="0" y="676617"/>
                </a:lnTo>
                <a:lnTo>
                  <a:pt x="0" y="765175"/>
                </a:lnTo>
                <a:lnTo>
                  <a:pt x="5801030" y="765175"/>
                </a:lnTo>
                <a:lnTo>
                  <a:pt x="9143987" y="765175"/>
                </a:lnTo>
                <a:lnTo>
                  <a:pt x="9143987" y="0"/>
                </a:lnTo>
                <a:close/>
              </a:path>
            </a:pathLst>
          </a:custGeom>
          <a:solidFill>
            <a:srgbClr val="0095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43987" y="0"/>
            <a:ext cx="100330" cy="765175"/>
          </a:xfrm>
          <a:custGeom>
            <a:avLst/>
            <a:gdLst/>
            <a:ahLst/>
            <a:cxnLst/>
            <a:rect l="l" t="t" r="r" b="b"/>
            <a:pathLst>
              <a:path w="100329" h="765175">
                <a:moveTo>
                  <a:pt x="100012" y="0"/>
                </a:moveTo>
                <a:lnTo>
                  <a:pt x="0" y="0"/>
                </a:lnTo>
                <a:lnTo>
                  <a:pt x="0" y="765175"/>
                </a:lnTo>
                <a:lnTo>
                  <a:pt x="100012" y="765175"/>
                </a:lnTo>
                <a:lnTo>
                  <a:pt x="100012" y="0"/>
                </a:lnTo>
                <a:close/>
              </a:path>
            </a:pathLst>
          </a:custGeom>
          <a:solidFill>
            <a:srgbClr val="F179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590" y="860488"/>
            <a:ext cx="833881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95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81" y="1581741"/>
            <a:ext cx="8130837" cy="300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95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3.png"/><Relationship Id="rId3" Type="http://schemas.openxmlformats.org/officeDocument/2006/relationships/image" Target="../media/image315.png"/><Relationship Id="rId4" Type="http://schemas.openxmlformats.org/officeDocument/2006/relationships/image" Target="../media/image270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4.jpg"/><Relationship Id="rId3" Type="http://schemas.openxmlformats.org/officeDocument/2006/relationships/image" Target="../media/image405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6.pn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7.png"/><Relationship Id="rId3" Type="http://schemas.openxmlformats.org/officeDocument/2006/relationships/image" Target="../media/image408.png"/><Relationship Id="rId4" Type="http://schemas.openxmlformats.org/officeDocument/2006/relationships/image" Target="../media/image409.pn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jpg"/><Relationship Id="rId3" Type="http://schemas.openxmlformats.org/officeDocument/2006/relationships/image" Target="../media/image411.pn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2.png"/><Relationship Id="rId3" Type="http://schemas.openxmlformats.org/officeDocument/2006/relationships/image" Target="../media/image413.png"/><Relationship Id="rId4" Type="http://schemas.openxmlformats.org/officeDocument/2006/relationships/image" Target="../media/image414.png"/><Relationship Id="rId5" Type="http://schemas.openxmlformats.org/officeDocument/2006/relationships/image" Target="../media/image415.png"/><Relationship Id="rId6" Type="http://schemas.openxmlformats.org/officeDocument/2006/relationships/image" Target="../media/image416.png"/><Relationship Id="rId7" Type="http://schemas.openxmlformats.org/officeDocument/2006/relationships/image" Target="../media/image417.png"/><Relationship Id="rId8" Type="http://schemas.openxmlformats.org/officeDocument/2006/relationships/image" Target="../media/image41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4.png"/><Relationship Id="rId3" Type="http://schemas.openxmlformats.org/officeDocument/2006/relationships/image" Target="../media/image413.png"/><Relationship Id="rId4" Type="http://schemas.openxmlformats.org/officeDocument/2006/relationships/image" Target="../media/image419.png"/><Relationship Id="rId5" Type="http://schemas.openxmlformats.org/officeDocument/2006/relationships/image" Target="../media/image420.png"/><Relationship Id="rId6" Type="http://schemas.openxmlformats.org/officeDocument/2006/relationships/image" Target="../media/image421.pn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2.png"/><Relationship Id="rId3" Type="http://schemas.openxmlformats.org/officeDocument/2006/relationships/image" Target="../media/image423.pn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4.pn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5.png"/><Relationship Id="rId3" Type="http://schemas.openxmlformats.org/officeDocument/2006/relationships/image" Target="../media/image426.png"/><Relationship Id="rId4" Type="http://schemas.openxmlformats.org/officeDocument/2006/relationships/image" Target="../media/image427.png"/><Relationship Id="rId5" Type="http://schemas.openxmlformats.org/officeDocument/2006/relationships/image" Target="../media/image428.png"/><Relationship Id="rId6" Type="http://schemas.openxmlformats.org/officeDocument/2006/relationships/image" Target="../media/image429.png"/><Relationship Id="rId7" Type="http://schemas.openxmlformats.org/officeDocument/2006/relationships/image" Target="../media/image430.png"/><Relationship Id="rId8" Type="http://schemas.openxmlformats.org/officeDocument/2006/relationships/image" Target="../media/image431.png"/><Relationship Id="rId9" Type="http://schemas.openxmlformats.org/officeDocument/2006/relationships/image" Target="../media/image432.png"/><Relationship Id="rId10" Type="http://schemas.openxmlformats.org/officeDocument/2006/relationships/image" Target="../media/image433.pn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4.pn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5.pn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7.pn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8.pn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9.pn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0.jp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0.jpg"/><Relationship Id="rId3" Type="http://schemas.openxmlformats.org/officeDocument/2006/relationships/image" Target="../media/image441.jpg"/><Relationship Id="rId4" Type="http://schemas.openxmlformats.org/officeDocument/2006/relationships/image" Target="../media/image442.png"/><Relationship Id="rId5" Type="http://schemas.openxmlformats.org/officeDocument/2006/relationships/image" Target="../media/image443.png"/><Relationship Id="rId6" Type="http://schemas.openxmlformats.org/officeDocument/2006/relationships/image" Target="../media/image444.png"/><Relationship Id="rId7" Type="http://schemas.openxmlformats.org/officeDocument/2006/relationships/image" Target="../media/image445.png"/><Relationship Id="rId8" Type="http://schemas.openxmlformats.org/officeDocument/2006/relationships/image" Target="../media/image446.pn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0.jpg"/><Relationship Id="rId3" Type="http://schemas.openxmlformats.org/officeDocument/2006/relationships/image" Target="../media/image447.png"/><Relationship Id="rId4" Type="http://schemas.openxmlformats.org/officeDocument/2006/relationships/image" Target="../media/image448.png"/><Relationship Id="rId5" Type="http://schemas.openxmlformats.org/officeDocument/2006/relationships/image" Target="../media/image449.png"/><Relationship Id="rId6" Type="http://schemas.openxmlformats.org/officeDocument/2006/relationships/image" Target="../media/image450.png"/><Relationship Id="rId7" Type="http://schemas.openxmlformats.org/officeDocument/2006/relationships/image" Target="../media/image451.png"/><Relationship Id="rId8" Type="http://schemas.openxmlformats.org/officeDocument/2006/relationships/image" Target="../media/image452.pn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0.jpg"/><Relationship Id="rId3" Type="http://schemas.openxmlformats.org/officeDocument/2006/relationships/image" Target="../media/image453.jpg"/><Relationship Id="rId4" Type="http://schemas.openxmlformats.org/officeDocument/2006/relationships/image" Target="../media/image454.png"/><Relationship Id="rId5" Type="http://schemas.openxmlformats.org/officeDocument/2006/relationships/image" Target="../media/image45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6.jp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0.jpg"/><Relationship Id="rId3" Type="http://schemas.openxmlformats.org/officeDocument/2006/relationships/image" Target="../media/image457.pn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0.jpg"/><Relationship Id="rId3" Type="http://schemas.openxmlformats.org/officeDocument/2006/relationships/image" Target="../media/image458.pn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9.png"/><Relationship Id="rId3" Type="http://schemas.openxmlformats.org/officeDocument/2006/relationships/image" Target="../media/image460.jp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1.png"/><Relationship Id="rId3" Type="http://schemas.openxmlformats.org/officeDocument/2006/relationships/image" Target="../media/image46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3.png"/><Relationship Id="rId3" Type="http://schemas.openxmlformats.org/officeDocument/2006/relationships/image" Target="../media/image464.pn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5.png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6.png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7.png"/><Relationship Id="rId3" Type="http://schemas.openxmlformats.org/officeDocument/2006/relationships/image" Target="../media/image468.png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9.png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0.jpg"/><Relationship Id="rId3" Type="http://schemas.openxmlformats.org/officeDocument/2006/relationships/hyperlink" Target="https://creativecommons.org/licenses/by-sa/4.0/deed.es" TargetMode="External"/><Relationship Id="rId4" Type="http://schemas.openxmlformats.org/officeDocument/2006/relationships/hyperlink" Target="mailto:belen.Arredondo@urjc.es" TargetMode="External"/><Relationship Id="rId5" Type="http://schemas.openxmlformats.org/officeDocument/2006/relationships/hyperlink" Target="mailto:Beatriz.romero@urjc.es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jp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image" Target="../media/image93.png"/><Relationship Id="rId14" Type="http://schemas.openxmlformats.org/officeDocument/2006/relationships/image" Target="../media/image94.png"/><Relationship Id="rId15" Type="http://schemas.openxmlformats.org/officeDocument/2006/relationships/image" Target="../media/image95.png"/><Relationship Id="rId16" Type="http://schemas.openxmlformats.org/officeDocument/2006/relationships/image" Target="../media/image96.png"/><Relationship Id="rId17" Type="http://schemas.openxmlformats.org/officeDocument/2006/relationships/image" Target="../media/image97.png"/><Relationship Id="rId18" Type="http://schemas.openxmlformats.org/officeDocument/2006/relationships/image" Target="../media/image98.png"/><Relationship Id="rId19" Type="http://schemas.openxmlformats.org/officeDocument/2006/relationships/image" Target="../media/image99.png"/><Relationship Id="rId20" Type="http://schemas.openxmlformats.org/officeDocument/2006/relationships/image" Target="../media/image100.png"/><Relationship Id="rId21" Type="http://schemas.openxmlformats.org/officeDocument/2006/relationships/image" Target="../media/image101.png"/><Relationship Id="rId22" Type="http://schemas.openxmlformats.org/officeDocument/2006/relationships/image" Target="../media/image102.png"/><Relationship Id="rId23" Type="http://schemas.openxmlformats.org/officeDocument/2006/relationships/image" Target="../media/image103.png"/><Relationship Id="rId24" Type="http://schemas.openxmlformats.org/officeDocument/2006/relationships/image" Target="../media/image104.png"/><Relationship Id="rId25" Type="http://schemas.openxmlformats.org/officeDocument/2006/relationships/image" Target="../media/image105.png"/><Relationship Id="rId26" Type="http://schemas.openxmlformats.org/officeDocument/2006/relationships/image" Target="../media/image106.png"/><Relationship Id="rId27" Type="http://schemas.openxmlformats.org/officeDocument/2006/relationships/image" Target="../media/image107.png"/><Relationship Id="rId28" Type="http://schemas.openxmlformats.org/officeDocument/2006/relationships/image" Target="../media/image108.png"/><Relationship Id="rId29" Type="http://schemas.openxmlformats.org/officeDocument/2006/relationships/image" Target="../media/image109.png"/><Relationship Id="rId30" Type="http://schemas.openxmlformats.org/officeDocument/2006/relationships/image" Target="../media/image110.png"/><Relationship Id="rId31" Type="http://schemas.openxmlformats.org/officeDocument/2006/relationships/image" Target="../media/image111.png"/><Relationship Id="rId32" Type="http://schemas.openxmlformats.org/officeDocument/2006/relationships/image" Target="../media/image112.png"/><Relationship Id="rId33" Type="http://schemas.openxmlformats.org/officeDocument/2006/relationships/image" Target="../media/image113.png"/><Relationship Id="rId34" Type="http://schemas.openxmlformats.org/officeDocument/2006/relationships/image" Target="../media/image114.png"/><Relationship Id="rId35" Type="http://schemas.openxmlformats.org/officeDocument/2006/relationships/image" Target="../media/image115.png"/><Relationship Id="rId36" Type="http://schemas.openxmlformats.org/officeDocument/2006/relationships/image" Target="../media/image116.png"/><Relationship Id="rId37" Type="http://schemas.openxmlformats.org/officeDocument/2006/relationships/image" Target="../media/image117.png"/><Relationship Id="rId38" Type="http://schemas.openxmlformats.org/officeDocument/2006/relationships/image" Target="../media/image118.png"/><Relationship Id="rId39" Type="http://schemas.openxmlformats.org/officeDocument/2006/relationships/image" Target="../media/image119.png"/><Relationship Id="rId40" Type="http://schemas.openxmlformats.org/officeDocument/2006/relationships/image" Target="../media/image120.png"/><Relationship Id="rId41" Type="http://schemas.openxmlformats.org/officeDocument/2006/relationships/image" Target="../media/image121.png"/><Relationship Id="rId42" Type="http://schemas.openxmlformats.org/officeDocument/2006/relationships/image" Target="../media/image122.png"/><Relationship Id="rId43" Type="http://schemas.openxmlformats.org/officeDocument/2006/relationships/image" Target="../media/image123.png"/><Relationship Id="rId44" Type="http://schemas.openxmlformats.org/officeDocument/2006/relationships/image" Target="../media/image124.png"/><Relationship Id="rId45" Type="http://schemas.openxmlformats.org/officeDocument/2006/relationships/image" Target="../media/image125.png"/><Relationship Id="rId46" Type="http://schemas.openxmlformats.org/officeDocument/2006/relationships/image" Target="../media/image126.png"/><Relationship Id="rId47" Type="http://schemas.openxmlformats.org/officeDocument/2006/relationships/image" Target="../media/image127.png"/><Relationship Id="rId48" Type="http://schemas.openxmlformats.org/officeDocument/2006/relationships/image" Target="../media/image128.png"/><Relationship Id="rId49" Type="http://schemas.openxmlformats.org/officeDocument/2006/relationships/image" Target="../media/image129.png"/><Relationship Id="rId50" Type="http://schemas.openxmlformats.org/officeDocument/2006/relationships/image" Target="../media/image130.png"/><Relationship Id="rId51" Type="http://schemas.openxmlformats.org/officeDocument/2006/relationships/image" Target="../media/image131.png"/><Relationship Id="rId52" Type="http://schemas.openxmlformats.org/officeDocument/2006/relationships/image" Target="../media/image132.png"/><Relationship Id="rId53" Type="http://schemas.openxmlformats.org/officeDocument/2006/relationships/image" Target="../media/image133.png"/><Relationship Id="rId54" Type="http://schemas.openxmlformats.org/officeDocument/2006/relationships/image" Target="../media/image134.png"/><Relationship Id="rId55" Type="http://schemas.openxmlformats.org/officeDocument/2006/relationships/image" Target="../media/image135.png"/><Relationship Id="rId56" Type="http://schemas.openxmlformats.org/officeDocument/2006/relationships/image" Target="../media/image136.png"/><Relationship Id="rId57" Type="http://schemas.openxmlformats.org/officeDocument/2006/relationships/image" Target="../media/image137.png"/><Relationship Id="rId58" Type="http://schemas.openxmlformats.org/officeDocument/2006/relationships/image" Target="../media/image138.png"/><Relationship Id="rId59" Type="http://schemas.openxmlformats.org/officeDocument/2006/relationships/image" Target="../media/image139.png"/><Relationship Id="rId60" Type="http://schemas.openxmlformats.org/officeDocument/2006/relationships/image" Target="../media/image140.png"/><Relationship Id="rId61" Type="http://schemas.openxmlformats.org/officeDocument/2006/relationships/image" Target="../media/image141.png"/><Relationship Id="rId62" Type="http://schemas.openxmlformats.org/officeDocument/2006/relationships/image" Target="../media/image142.png"/><Relationship Id="rId63" Type="http://schemas.openxmlformats.org/officeDocument/2006/relationships/image" Target="../media/image143.png"/><Relationship Id="rId64" Type="http://schemas.openxmlformats.org/officeDocument/2006/relationships/image" Target="../media/image144.png"/><Relationship Id="rId65" Type="http://schemas.openxmlformats.org/officeDocument/2006/relationships/image" Target="../media/image145.png"/><Relationship Id="rId66" Type="http://schemas.openxmlformats.org/officeDocument/2006/relationships/image" Target="../media/image146.png"/><Relationship Id="rId67" Type="http://schemas.openxmlformats.org/officeDocument/2006/relationships/image" Target="../media/image147.png"/><Relationship Id="rId68" Type="http://schemas.openxmlformats.org/officeDocument/2006/relationships/image" Target="../media/image148.png"/><Relationship Id="rId69" Type="http://schemas.openxmlformats.org/officeDocument/2006/relationships/image" Target="../media/image149.png"/><Relationship Id="rId70" Type="http://schemas.openxmlformats.org/officeDocument/2006/relationships/image" Target="../media/image150.png"/><Relationship Id="rId71" Type="http://schemas.openxmlformats.org/officeDocument/2006/relationships/image" Target="../media/image151.png"/><Relationship Id="rId72" Type="http://schemas.openxmlformats.org/officeDocument/2006/relationships/image" Target="../media/image152.png"/><Relationship Id="rId73" Type="http://schemas.openxmlformats.org/officeDocument/2006/relationships/image" Target="../media/image153.png"/><Relationship Id="rId74" Type="http://schemas.openxmlformats.org/officeDocument/2006/relationships/image" Target="../media/image154.png"/><Relationship Id="rId75" Type="http://schemas.openxmlformats.org/officeDocument/2006/relationships/image" Target="../media/image155.png"/><Relationship Id="rId76" Type="http://schemas.openxmlformats.org/officeDocument/2006/relationships/image" Target="../media/image156.png"/><Relationship Id="rId77" Type="http://schemas.openxmlformats.org/officeDocument/2006/relationships/image" Target="../media/image157.png"/><Relationship Id="rId78" Type="http://schemas.openxmlformats.org/officeDocument/2006/relationships/image" Target="../media/image158.png"/><Relationship Id="rId79" Type="http://schemas.openxmlformats.org/officeDocument/2006/relationships/image" Target="../media/image159.png"/><Relationship Id="rId80" Type="http://schemas.openxmlformats.org/officeDocument/2006/relationships/image" Target="../media/image160.png"/><Relationship Id="rId81" Type="http://schemas.openxmlformats.org/officeDocument/2006/relationships/image" Target="../media/image161.png"/><Relationship Id="rId82" Type="http://schemas.openxmlformats.org/officeDocument/2006/relationships/image" Target="../media/image162.png"/><Relationship Id="rId83" Type="http://schemas.openxmlformats.org/officeDocument/2006/relationships/image" Target="../media/image163.png"/><Relationship Id="rId84" Type="http://schemas.openxmlformats.org/officeDocument/2006/relationships/image" Target="../media/image164.png"/><Relationship Id="rId85" Type="http://schemas.openxmlformats.org/officeDocument/2006/relationships/image" Target="../media/image165.png"/><Relationship Id="rId86" Type="http://schemas.openxmlformats.org/officeDocument/2006/relationships/image" Target="../media/image166.png"/><Relationship Id="rId87" Type="http://schemas.openxmlformats.org/officeDocument/2006/relationships/image" Target="../media/image167.png"/><Relationship Id="rId88" Type="http://schemas.openxmlformats.org/officeDocument/2006/relationships/image" Target="../media/image168.png"/><Relationship Id="rId89" Type="http://schemas.openxmlformats.org/officeDocument/2006/relationships/image" Target="../media/image169.png"/><Relationship Id="rId90" Type="http://schemas.openxmlformats.org/officeDocument/2006/relationships/image" Target="../media/image170.png"/><Relationship Id="rId91" Type="http://schemas.openxmlformats.org/officeDocument/2006/relationships/image" Target="../media/image171.png"/><Relationship Id="rId92" Type="http://schemas.openxmlformats.org/officeDocument/2006/relationships/image" Target="../media/image172.png"/><Relationship Id="rId93" Type="http://schemas.openxmlformats.org/officeDocument/2006/relationships/image" Target="../media/image173.png"/><Relationship Id="rId94" Type="http://schemas.openxmlformats.org/officeDocument/2006/relationships/image" Target="../media/image174.png"/><Relationship Id="rId95" Type="http://schemas.openxmlformats.org/officeDocument/2006/relationships/image" Target="../media/image175.png"/><Relationship Id="rId96" Type="http://schemas.openxmlformats.org/officeDocument/2006/relationships/image" Target="../media/image176.png"/><Relationship Id="rId97" Type="http://schemas.openxmlformats.org/officeDocument/2006/relationships/image" Target="../media/image177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Relationship Id="rId6" Type="http://schemas.openxmlformats.org/officeDocument/2006/relationships/image" Target="../media/image182.png"/><Relationship Id="rId7" Type="http://schemas.openxmlformats.org/officeDocument/2006/relationships/image" Target="../media/image183.png"/><Relationship Id="rId8" Type="http://schemas.openxmlformats.org/officeDocument/2006/relationships/image" Target="../media/image184.png"/><Relationship Id="rId9" Type="http://schemas.openxmlformats.org/officeDocument/2006/relationships/image" Target="../media/image185.png"/><Relationship Id="rId10" Type="http://schemas.openxmlformats.org/officeDocument/2006/relationships/image" Target="../media/image186.png"/><Relationship Id="rId11" Type="http://schemas.openxmlformats.org/officeDocument/2006/relationships/image" Target="../media/image187.png"/><Relationship Id="rId12" Type="http://schemas.openxmlformats.org/officeDocument/2006/relationships/image" Target="../media/image188.png"/><Relationship Id="rId13" Type="http://schemas.openxmlformats.org/officeDocument/2006/relationships/image" Target="../media/image189.png"/><Relationship Id="rId14" Type="http://schemas.openxmlformats.org/officeDocument/2006/relationships/image" Target="../media/image190.png"/><Relationship Id="rId15" Type="http://schemas.openxmlformats.org/officeDocument/2006/relationships/image" Target="../media/image191.png"/><Relationship Id="rId16" Type="http://schemas.openxmlformats.org/officeDocument/2006/relationships/image" Target="../media/image192.png"/><Relationship Id="rId17" Type="http://schemas.openxmlformats.org/officeDocument/2006/relationships/image" Target="../media/image193.png"/><Relationship Id="rId18" Type="http://schemas.openxmlformats.org/officeDocument/2006/relationships/image" Target="../media/image194.png"/><Relationship Id="rId19" Type="http://schemas.openxmlformats.org/officeDocument/2006/relationships/image" Target="../media/image195.png"/><Relationship Id="rId20" Type="http://schemas.openxmlformats.org/officeDocument/2006/relationships/image" Target="../media/image196.png"/><Relationship Id="rId21" Type="http://schemas.openxmlformats.org/officeDocument/2006/relationships/image" Target="../media/image197.png"/><Relationship Id="rId22" Type="http://schemas.openxmlformats.org/officeDocument/2006/relationships/image" Target="../media/image198.png"/><Relationship Id="rId23" Type="http://schemas.openxmlformats.org/officeDocument/2006/relationships/image" Target="../media/image199.png"/><Relationship Id="rId24" Type="http://schemas.openxmlformats.org/officeDocument/2006/relationships/image" Target="../media/image200.png"/><Relationship Id="rId25" Type="http://schemas.openxmlformats.org/officeDocument/2006/relationships/image" Target="../media/image201.png"/><Relationship Id="rId26" Type="http://schemas.openxmlformats.org/officeDocument/2006/relationships/image" Target="../media/image202.png"/><Relationship Id="rId27" Type="http://schemas.openxmlformats.org/officeDocument/2006/relationships/image" Target="../media/image203.png"/><Relationship Id="rId28" Type="http://schemas.openxmlformats.org/officeDocument/2006/relationships/image" Target="../media/image204.png"/><Relationship Id="rId29" Type="http://schemas.openxmlformats.org/officeDocument/2006/relationships/image" Target="../media/image205.png"/><Relationship Id="rId30" Type="http://schemas.openxmlformats.org/officeDocument/2006/relationships/image" Target="../media/image206.png"/><Relationship Id="rId31" Type="http://schemas.openxmlformats.org/officeDocument/2006/relationships/image" Target="../media/image207.png"/><Relationship Id="rId32" Type="http://schemas.openxmlformats.org/officeDocument/2006/relationships/image" Target="../media/image208.png"/><Relationship Id="rId33" Type="http://schemas.openxmlformats.org/officeDocument/2006/relationships/image" Target="../media/image209.png"/><Relationship Id="rId34" Type="http://schemas.openxmlformats.org/officeDocument/2006/relationships/image" Target="../media/image210.png"/><Relationship Id="rId35" Type="http://schemas.openxmlformats.org/officeDocument/2006/relationships/image" Target="../media/image211.png"/><Relationship Id="rId36" Type="http://schemas.openxmlformats.org/officeDocument/2006/relationships/image" Target="../media/image212.png"/><Relationship Id="rId37" Type="http://schemas.openxmlformats.org/officeDocument/2006/relationships/image" Target="../media/image213.png"/><Relationship Id="rId38" Type="http://schemas.openxmlformats.org/officeDocument/2006/relationships/image" Target="../media/image214.png"/><Relationship Id="rId39" Type="http://schemas.openxmlformats.org/officeDocument/2006/relationships/image" Target="../media/image215.png"/><Relationship Id="rId40" Type="http://schemas.openxmlformats.org/officeDocument/2006/relationships/image" Target="../media/image216.png"/><Relationship Id="rId41" Type="http://schemas.openxmlformats.org/officeDocument/2006/relationships/image" Target="../media/image217.png"/><Relationship Id="rId42" Type="http://schemas.openxmlformats.org/officeDocument/2006/relationships/image" Target="../media/image218.png"/><Relationship Id="rId43" Type="http://schemas.openxmlformats.org/officeDocument/2006/relationships/image" Target="../media/image219.png"/><Relationship Id="rId44" Type="http://schemas.openxmlformats.org/officeDocument/2006/relationships/image" Target="../media/image220.png"/><Relationship Id="rId45" Type="http://schemas.openxmlformats.org/officeDocument/2006/relationships/image" Target="../media/image221.png"/><Relationship Id="rId46" Type="http://schemas.openxmlformats.org/officeDocument/2006/relationships/image" Target="../media/image222.png"/><Relationship Id="rId47" Type="http://schemas.openxmlformats.org/officeDocument/2006/relationships/image" Target="../media/image223.png"/><Relationship Id="rId48" Type="http://schemas.openxmlformats.org/officeDocument/2006/relationships/image" Target="../media/image224.png"/><Relationship Id="rId49" Type="http://schemas.openxmlformats.org/officeDocument/2006/relationships/image" Target="../media/image225.png"/><Relationship Id="rId50" Type="http://schemas.openxmlformats.org/officeDocument/2006/relationships/image" Target="../media/image226.png"/><Relationship Id="rId51" Type="http://schemas.openxmlformats.org/officeDocument/2006/relationships/image" Target="../media/image227.png"/><Relationship Id="rId52" Type="http://schemas.openxmlformats.org/officeDocument/2006/relationships/image" Target="../media/image228.png"/><Relationship Id="rId53" Type="http://schemas.openxmlformats.org/officeDocument/2006/relationships/image" Target="../media/image229.png"/><Relationship Id="rId54" Type="http://schemas.openxmlformats.org/officeDocument/2006/relationships/image" Target="../media/image230.png"/><Relationship Id="rId55" Type="http://schemas.openxmlformats.org/officeDocument/2006/relationships/image" Target="../media/image231.png"/><Relationship Id="rId56" Type="http://schemas.openxmlformats.org/officeDocument/2006/relationships/image" Target="../media/image232.png"/><Relationship Id="rId57" Type="http://schemas.openxmlformats.org/officeDocument/2006/relationships/image" Target="../media/image233.png"/><Relationship Id="rId58" Type="http://schemas.openxmlformats.org/officeDocument/2006/relationships/image" Target="../media/image234.png"/><Relationship Id="rId59" Type="http://schemas.openxmlformats.org/officeDocument/2006/relationships/image" Target="../media/image235.png"/><Relationship Id="rId60" Type="http://schemas.openxmlformats.org/officeDocument/2006/relationships/image" Target="../media/image236.png"/><Relationship Id="rId61" Type="http://schemas.openxmlformats.org/officeDocument/2006/relationships/image" Target="../media/image237.png"/><Relationship Id="rId62" Type="http://schemas.openxmlformats.org/officeDocument/2006/relationships/image" Target="../media/image238.png"/><Relationship Id="rId63" Type="http://schemas.openxmlformats.org/officeDocument/2006/relationships/image" Target="../media/image239.png"/><Relationship Id="rId64" Type="http://schemas.openxmlformats.org/officeDocument/2006/relationships/image" Target="../media/image240.png"/><Relationship Id="rId65" Type="http://schemas.openxmlformats.org/officeDocument/2006/relationships/image" Target="../media/image241.png"/><Relationship Id="rId66" Type="http://schemas.openxmlformats.org/officeDocument/2006/relationships/image" Target="../media/image242.png"/><Relationship Id="rId67" Type="http://schemas.openxmlformats.org/officeDocument/2006/relationships/image" Target="../media/image243.png"/><Relationship Id="rId68" Type="http://schemas.openxmlformats.org/officeDocument/2006/relationships/image" Target="../media/image244.png"/><Relationship Id="rId69" Type="http://schemas.openxmlformats.org/officeDocument/2006/relationships/image" Target="../media/image245.png"/><Relationship Id="rId70" Type="http://schemas.openxmlformats.org/officeDocument/2006/relationships/image" Target="../media/image246.png"/><Relationship Id="rId71" Type="http://schemas.openxmlformats.org/officeDocument/2006/relationships/image" Target="../media/image247.png"/><Relationship Id="rId72" Type="http://schemas.openxmlformats.org/officeDocument/2006/relationships/image" Target="../media/image248.png"/><Relationship Id="rId73" Type="http://schemas.openxmlformats.org/officeDocument/2006/relationships/image" Target="../media/image249.png"/><Relationship Id="rId74" Type="http://schemas.openxmlformats.org/officeDocument/2006/relationships/image" Target="../media/image250.png"/><Relationship Id="rId75" Type="http://schemas.openxmlformats.org/officeDocument/2006/relationships/image" Target="../media/image251.png"/><Relationship Id="rId76" Type="http://schemas.openxmlformats.org/officeDocument/2006/relationships/image" Target="../media/image252.png"/><Relationship Id="rId77" Type="http://schemas.openxmlformats.org/officeDocument/2006/relationships/image" Target="../media/image253.png"/><Relationship Id="rId78" Type="http://schemas.openxmlformats.org/officeDocument/2006/relationships/image" Target="../media/image254.png"/><Relationship Id="rId79" Type="http://schemas.openxmlformats.org/officeDocument/2006/relationships/image" Target="../media/image255.png"/><Relationship Id="rId80" Type="http://schemas.openxmlformats.org/officeDocument/2006/relationships/image" Target="../media/image256.png"/><Relationship Id="rId81" Type="http://schemas.openxmlformats.org/officeDocument/2006/relationships/image" Target="../media/image257.png"/><Relationship Id="rId82" Type="http://schemas.openxmlformats.org/officeDocument/2006/relationships/image" Target="../media/image258.png"/><Relationship Id="rId83" Type="http://schemas.openxmlformats.org/officeDocument/2006/relationships/image" Target="../media/image259.png"/><Relationship Id="rId84" Type="http://schemas.openxmlformats.org/officeDocument/2006/relationships/image" Target="../media/image260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jpg"/><Relationship Id="rId3" Type="http://schemas.openxmlformats.org/officeDocument/2006/relationships/image" Target="../media/image261.png"/><Relationship Id="rId4" Type="http://schemas.openxmlformats.org/officeDocument/2006/relationships/image" Target="../media/image262.jpg"/><Relationship Id="rId5" Type="http://schemas.openxmlformats.org/officeDocument/2006/relationships/image" Target="../media/image26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5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6.png"/><Relationship Id="rId3" Type="http://schemas.openxmlformats.org/officeDocument/2006/relationships/image" Target="../media/image267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8.png"/><Relationship Id="rId3" Type="http://schemas.openxmlformats.org/officeDocument/2006/relationships/image" Target="../media/image269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Relationship Id="rId3" Type="http://schemas.openxmlformats.org/officeDocument/2006/relationships/image" Target="../media/image268.png"/><Relationship Id="rId4" Type="http://schemas.openxmlformats.org/officeDocument/2006/relationships/image" Target="../media/image269.png"/><Relationship Id="rId5" Type="http://schemas.openxmlformats.org/officeDocument/2006/relationships/image" Target="../media/image271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2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3.jpg"/><Relationship Id="rId3" Type="http://schemas.openxmlformats.org/officeDocument/2006/relationships/image" Target="../media/image274.jpg"/><Relationship Id="rId4" Type="http://schemas.openxmlformats.org/officeDocument/2006/relationships/image" Target="../media/image275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6.png"/><Relationship Id="rId3" Type="http://schemas.openxmlformats.org/officeDocument/2006/relationships/image" Target="../media/image277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8.png"/><Relationship Id="rId3" Type="http://schemas.openxmlformats.org/officeDocument/2006/relationships/image" Target="../media/image279.jpg"/><Relationship Id="rId4" Type="http://schemas.openxmlformats.org/officeDocument/2006/relationships/image" Target="../media/image28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1.jpg"/><Relationship Id="rId3" Type="http://schemas.openxmlformats.org/officeDocument/2006/relationships/image" Target="../media/image282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3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4.png"/><Relationship Id="rId3" Type="http://schemas.openxmlformats.org/officeDocument/2006/relationships/image" Target="../media/image285.jpg"/><Relationship Id="rId4" Type="http://schemas.openxmlformats.org/officeDocument/2006/relationships/image" Target="../media/image286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7.jpg"/><Relationship Id="rId3" Type="http://schemas.openxmlformats.org/officeDocument/2006/relationships/image" Target="../media/image288.png"/><Relationship Id="rId4" Type="http://schemas.openxmlformats.org/officeDocument/2006/relationships/image" Target="../media/image289.png"/><Relationship Id="rId5" Type="http://schemas.openxmlformats.org/officeDocument/2006/relationships/image" Target="../media/image290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2.png"/><Relationship Id="rId3" Type="http://schemas.openxmlformats.org/officeDocument/2006/relationships/image" Target="../media/image293.png"/><Relationship Id="rId4" Type="http://schemas.openxmlformats.org/officeDocument/2006/relationships/image" Target="../media/image294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2.png"/><Relationship Id="rId3" Type="http://schemas.openxmlformats.org/officeDocument/2006/relationships/image" Target="../media/image295.jpg"/><Relationship Id="rId4" Type="http://schemas.openxmlformats.org/officeDocument/2006/relationships/image" Target="../media/image296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7.jpg"/><Relationship Id="rId3" Type="http://schemas.openxmlformats.org/officeDocument/2006/relationships/image" Target="../media/image298.jpg"/><Relationship Id="rId4" Type="http://schemas.openxmlformats.org/officeDocument/2006/relationships/image" Target="../media/image299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0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1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2.png"/><Relationship Id="rId3" Type="http://schemas.openxmlformats.org/officeDocument/2006/relationships/image" Target="../media/image303.png"/><Relationship Id="rId4" Type="http://schemas.openxmlformats.org/officeDocument/2006/relationships/image" Target="../media/image304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5.png"/><Relationship Id="rId3" Type="http://schemas.openxmlformats.org/officeDocument/2006/relationships/image" Target="../media/image306.png"/><Relationship Id="rId4" Type="http://schemas.openxmlformats.org/officeDocument/2006/relationships/image" Target="../media/image307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8.png"/><Relationship Id="rId3" Type="http://schemas.openxmlformats.org/officeDocument/2006/relationships/image" Target="../media/image309.png"/><Relationship Id="rId4" Type="http://schemas.openxmlformats.org/officeDocument/2006/relationships/image" Target="../media/image310.png"/><Relationship Id="rId5" Type="http://schemas.openxmlformats.org/officeDocument/2006/relationships/image" Target="../media/image311.png"/><Relationship Id="rId6" Type="http://schemas.openxmlformats.org/officeDocument/2006/relationships/image" Target="../media/image312.png"/><Relationship Id="rId7" Type="http://schemas.openxmlformats.org/officeDocument/2006/relationships/image" Target="../media/image313.png"/><Relationship Id="rId8" Type="http://schemas.openxmlformats.org/officeDocument/2006/relationships/image" Target="../media/image314.png"/><Relationship Id="rId9" Type="http://schemas.openxmlformats.org/officeDocument/2006/relationships/image" Target="../media/image271.png"/><Relationship Id="rId10" Type="http://schemas.openxmlformats.org/officeDocument/2006/relationships/image" Target="../media/image315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6.png"/><Relationship Id="rId3" Type="http://schemas.openxmlformats.org/officeDocument/2006/relationships/image" Target="../media/image317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8.png"/><Relationship Id="rId3" Type="http://schemas.openxmlformats.org/officeDocument/2006/relationships/image" Target="../media/image319.png"/><Relationship Id="rId4" Type="http://schemas.openxmlformats.org/officeDocument/2006/relationships/image" Target="../media/image320.png"/><Relationship Id="rId5" Type="http://schemas.openxmlformats.org/officeDocument/2006/relationships/image" Target="../media/image321.png"/><Relationship Id="rId6" Type="http://schemas.openxmlformats.org/officeDocument/2006/relationships/image" Target="../media/image322.png"/><Relationship Id="rId7" Type="http://schemas.openxmlformats.org/officeDocument/2006/relationships/image" Target="../media/image323.png"/><Relationship Id="rId8" Type="http://schemas.openxmlformats.org/officeDocument/2006/relationships/image" Target="../media/image324.png"/><Relationship Id="rId9" Type="http://schemas.openxmlformats.org/officeDocument/2006/relationships/image" Target="../media/image325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Relationship Id="rId3" Type="http://schemas.openxmlformats.org/officeDocument/2006/relationships/image" Target="../media/image326.png"/><Relationship Id="rId4" Type="http://schemas.openxmlformats.org/officeDocument/2006/relationships/image" Target="../media/image327.png"/><Relationship Id="rId5" Type="http://schemas.openxmlformats.org/officeDocument/2006/relationships/image" Target="../media/image328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9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0.png"/><Relationship Id="rId3" Type="http://schemas.openxmlformats.org/officeDocument/2006/relationships/image" Target="../media/image271.png"/><Relationship Id="rId4" Type="http://schemas.openxmlformats.org/officeDocument/2006/relationships/image" Target="../media/image315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1.png"/><Relationship Id="rId3" Type="http://schemas.openxmlformats.org/officeDocument/2006/relationships/image" Target="../media/image325.png"/><Relationship Id="rId4" Type="http://schemas.openxmlformats.org/officeDocument/2006/relationships/image" Target="../media/image332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3.png"/><Relationship Id="rId3" Type="http://schemas.openxmlformats.org/officeDocument/2006/relationships/image" Target="../media/image334.png"/><Relationship Id="rId4" Type="http://schemas.openxmlformats.org/officeDocument/2006/relationships/image" Target="../media/image335.png"/><Relationship Id="rId5" Type="http://schemas.openxmlformats.org/officeDocument/2006/relationships/image" Target="../media/image336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7.png"/><Relationship Id="rId3" Type="http://schemas.openxmlformats.org/officeDocument/2006/relationships/image" Target="../media/image338.png"/><Relationship Id="rId4" Type="http://schemas.openxmlformats.org/officeDocument/2006/relationships/image" Target="../media/image307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9.png"/><Relationship Id="rId3" Type="http://schemas.openxmlformats.org/officeDocument/2006/relationships/image" Target="../media/image340.png"/><Relationship Id="rId4" Type="http://schemas.openxmlformats.org/officeDocument/2006/relationships/image" Target="../media/image341.png"/><Relationship Id="rId5" Type="http://schemas.openxmlformats.org/officeDocument/2006/relationships/image" Target="../media/image342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3.png"/><Relationship Id="rId3" Type="http://schemas.openxmlformats.org/officeDocument/2006/relationships/image" Target="../media/image344.png"/><Relationship Id="rId4" Type="http://schemas.openxmlformats.org/officeDocument/2006/relationships/image" Target="../media/image345.png"/><Relationship Id="rId5" Type="http://schemas.openxmlformats.org/officeDocument/2006/relationships/image" Target="../media/image346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7.png"/><Relationship Id="rId3" Type="http://schemas.openxmlformats.org/officeDocument/2006/relationships/image" Target="../media/image348.png"/><Relationship Id="rId4" Type="http://schemas.openxmlformats.org/officeDocument/2006/relationships/image" Target="../media/image349.png"/><Relationship Id="rId5" Type="http://schemas.openxmlformats.org/officeDocument/2006/relationships/image" Target="../media/image350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1.png"/><Relationship Id="rId3" Type="http://schemas.openxmlformats.org/officeDocument/2006/relationships/image" Target="../media/image352.png"/><Relationship Id="rId4" Type="http://schemas.openxmlformats.org/officeDocument/2006/relationships/image" Target="../media/image353.png"/><Relationship Id="rId5" Type="http://schemas.openxmlformats.org/officeDocument/2006/relationships/image" Target="../media/image35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5.png"/><Relationship Id="rId3" Type="http://schemas.openxmlformats.org/officeDocument/2006/relationships/image" Target="../media/image271.png"/><Relationship Id="rId4" Type="http://schemas.openxmlformats.org/officeDocument/2006/relationships/image" Target="../media/image315.png"/><Relationship Id="rId5" Type="http://schemas.openxmlformats.org/officeDocument/2006/relationships/image" Target="../media/image356.pn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7.png"/><Relationship Id="rId3" Type="http://schemas.openxmlformats.org/officeDocument/2006/relationships/image" Target="../media/image358.png"/><Relationship Id="rId4" Type="http://schemas.openxmlformats.org/officeDocument/2006/relationships/image" Target="../media/image359.png"/><Relationship Id="rId5" Type="http://schemas.openxmlformats.org/officeDocument/2006/relationships/image" Target="../media/image360.png"/><Relationship Id="rId6" Type="http://schemas.openxmlformats.org/officeDocument/2006/relationships/image" Target="../media/image361.png"/><Relationship Id="rId7" Type="http://schemas.openxmlformats.org/officeDocument/2006/relationships/image" Target="../media/image362.png"/><Relationship Id="rId8" Type="http://schemas.openxmlformats.org/officeDocument/2006/relationships/image" Target="../media/image363.png"/><Relationship Id="rId9" Type="http://schemas.openxmlformats.org/officeDocument/2006/relationships/image" Target="../media/image364.png"/><Relationship Id="rId10" Type="http://schemas.openxmlformats.org/officeDocument/2006/relationships/image" Target="../media/image365.png"/><Relationship Id="rId11" Type="http://schemas.openxmlformats.org/officeDocument/2006/relationships/image" Target="../media/image366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7.png"/><Relationship Id="rId3" Type="http://schemas.openxmlformats.org/officeDocument/2006/relationships/image" Target="../media/image368.png"/><Relationship Id="rId4" Type="http://schemas.openxmlformats.org/officeDocument/2006/relationships/image" Target="../media/image369.png"/><Relationship Id="rId5" Type="http://schemas.openxmlformats.org/officeDocument/2006/relationships/image" Target="../media/image370.png"/><Relationship Id="rId6" Type="http://schemas.openxmlformats.org/officeDocument/2006/relationships/image" Target="../media/image371.png"/><Relationship Id="rId7" Type="http://schemas.openxmlformats.org/officeDocument/2006/relationships/image" Target="../media/image372.png"/><Relationship Id="rId8" Type="http://schemas.openxmlformats.org/officeDocument/2006/relationships/image" Target="../media/image373.png"/><Relationship Id="rId9" Type="http://schemas.openxmlformats.org/officeDocument/2006/relationships/image" Target="../media/image374.png"/><Relationship Id="rId10" Type="http://schemas.openxmlformats.org/officeDocument/2006/relationships/image" Target="../media/image375.pn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7.png"/><Relationship Id="rId3" Type="http://schemas.openxmlformats.org/officeDocument/2006/relationships/image" Target="../media/image376.png"/><Relationship Id="rId4" Type="http://schemas.openxmlformats.org/officeDocument/2006/relationships/image" Target="../media/image377.png"/><Relationship Id="rId5" Type="http://schemas.openxmlformats.org/officeDocument/2006/relationships/image" Target="../media/image349.png"/><Relationship Id="rId6" Type="http://schemas.openxmlformats.org/officeDocument/2006/relationships/image" Target="../media/image378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9.png"/><Relationship Id="rId3" Type="http://schemas.openxmlformats.org/officeDocument/2006/relationships/image" Target="../media/image380.png"/><Relationship Id="rId4" Type="http://schemas.openxmlformats.org/officeDocument/2006/relationships/image" Target="../media/image381.png"/><Relationship Id="rId5" Type="http://schemas.openxmlformats.org/officeDocument/2006/relationships/image" Target="../media/image382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5.png"/><Relationship Id="rId3" Type="http://schemas.openxmlformats.org/officeDocument/2006/relationships/image" Target="../media/image271.png"/><Relationship Id="rId4" Type="http://schemas.openxmlformats.org/officeDocument/2006/relationships/image" Target="../media/image315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0.png"/><Relationship Id="rId3" Type="http://schemas.openxmlformats.org/officeDocument/2006/relationships/image" Target="../media/image270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3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4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5.png"/><Relationship Id="rId3" Type="http://schemas.openxmlformats.org/officeDocument/2006/relationships/image" Target="../media/image386.pn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7.pn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8.png"/><Relationship Id="rId3" Type="http://schemas.openxmlformats.org/officeDocument/2006/relationships/image" Target="../media/image389.png"/><Relationship Id="rId4" Type="http://schemas.openxmlformats.org/officeDocument/2006/relationships/image" Target="../media/image390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1.png"/><Relationship Id="rId3" Type="http://schemas.openxmlformats.org/officeDocument/2006/relationships/image" Target="../media/image392.png"/><Relationship Id="rId4" Type="http://schemas.openxmlformats.org/officeDocument/2006/relationships/image" Target="../media/image393.png"/><Relationship Id="rId5" Type="http://schemas.openxmlformats.org/officeDocument/2006/relationships/image" Target="../media/image394.png"/><Relationship Id="rId6" Type="http://schemas.openxmlformats.org/officeDocument/2006/relationships/image" Target="../media/image395.pn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6.png"/><Relationship Id="rId3" Type="http://schemas.openxmlformats.org/officeDocument/2006/relationships/image" Target="../media/image397.png"/><Relationship Id="rId4" Type="http://schemas.openxmlformats.org/officeDocument/2006/relationships/image" Target="../media/image398.png"/><Relationship Id="rId5" Type="http://schemas.openxmlformats.org/officeDocument/2006/relationships/image" Target="../media/image399.png"/><Relationship Id="rId6" Type="http://schemas.openxmlformats.org/officeDocument/2006/relationships/image" Target="../media/image400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1.png"/><Relationship Id="rId3" Type="http://schemas.openxmlformats.org/officeDocument/2006/relationships/image" Target="../media/image40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765175"/>
            <a:chOff x="0" y="0"/>
            <a:chExt cx="9144000" cy="765175"/>
          </a:xfrm>
        </p:grpSpPr>
        <p:sp>
          <p:nvSpPr>
            <p:cNvPr id="3" name="object 3" descr=""/>
            <p:cNvSpPr/>
            <p:nvPr/>
          </p:nvSpPr>
          <p:spPr>
            <a:xfrm>
              <a:off x="5801036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49"/>
                  </a:lnTo>
                  <a:lnTo>
                    <a:pt x="2334147" y="95648"/>
                  </a:lnTo>
                  <a:lnTo>
                    <a:pt x="2325036" y="138814"/>
                  </a:lnTo>
                  <a:lnTo>
                    <a:pt x="2314532" y="181738"/>
                  </a:lnTo>
                  <a:lnTo>
                    <a:pt x="2302537" y="224214"/>
                  </a:lnTo>
                  <a:lnTo>
                    <a:pt x="2288952" y="266035"/>
                  </a:lnTo>
                  <a:lnTo>
                    <a:pt x="2273678" y="306995"/>
                  </a:lnTo>
                  <a:lnTo>
                    <a:pt x="2256617" y="346885"/>
                  </a:lnTo>
                  <a:lnTo>
                    <a:pt x="2237670" y="385499"/>
                  </a:lnTo>
                  <a:lnTo>
                    <a:pt x="2216739" y="422630"/>
                  </a:lnTo>
                  <a:lnTo>
                    <a:pt x="2193724" y="458072"/>
                  </a:lnTo>
                  <a:lnTo>
                    <a:pt x="2168529" y="491616"/>
                  </a:lnTo>
                  <a:lnTo>
                    <a:pt x="2141053" y="523056"/>
                  </a:lnTo>
                  <a:lnTo>
                    <a:pt x="2111198" y="552185"/>
                  </a:lnTo>
                  <a:lnTo>
                    <a:pt x="2078867" y="578797"/>
                  </a:lnTo>
                  <a:lnTo>
                    <a:pt x="2043959" y="602683"/>
                  </a:lnTo>
                  <a:lnTo>
                    <a:pt x="2006377" y="623637"/>
                  </a:lnTo>
                  <a:lnTo>
                    <a:pt x="1966022" y="641452"/>
                  </a:lnTo>
                  <a:lnTo>
                    <a:pt x="1922795" y="655921"/>
                  </a:lnTo>
                  <a:lnTo>
                    <a:pt x="1876597" y="666838"/>
                  </a:lnTo>
                  <a:lnTo>
                    <a:pt x="1827331" y="673994"/>
                  </a:lnTo>
                  <a:lnTo>
                    <a:pt x="1774898" y="677183"/>
                  </a:lnTo>
                  <a:lnTo>
                    <a:pt x="1719199" y="676198"/>
                  </a:lnTo>
                  <a:lnTo>
                    <a:pt x="0" y="676198"/>
                  </a:lnTo>
                  <a:lnTo>
                    <a:pt x="0" y="765175"/>
                  </a:lnTo>
                  <a:lnTo>
                    <a:pt x="3342957" y="765175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387" y="77788"/>
              <a:ext cx="1368424" cy="53338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043327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672" y="0"/>
                  </a:moveTo>
                  <a:lnTo>
                    <a:pt x="0" y="0"/>
                  </a:lnTo>
                  <a:lnTo>
                    <a:pt x="0" y="765175"/>
                  </a:lnTo>
                  <a:lnTo>
                    <a:pt x="100672" y="765175"/>
                  </a:lnTo>
                  <a:lnTo>
                    <a:pt x="100672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754427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20263" y="3973414"/>
            <a:ext cx="4376420" cy="972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©2023</a:t>
            </a:r>
            <a:r>
              <a:rPr dirty="0" sz="1400" spc="-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Autoras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Beatriz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Romero 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Belén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Arredondo</a:t>
            </a:r>
            <a:endParaRPr sz="1400">
              <a:latin typeface="Times New Roman"/>
              <a:cs typeface="Times New Roman"/>
            </a:endParaRPr>
          </a:p>
          <a:p>
            <a:pPr algn="r" marL="1604645" marR="5080" indent="972185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Algunos</a:t>
            </a:r>
            <a:r>
              <a:rPr dirty="0" sz="1200" spc="-4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derechos</a:t>
            </a:r>
            <a:r>
              <a:rPr dirty="0" sz="1200" spc="-2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959595"/>
                </a:solidFill>
                <a:latin typeface="Times New Roman"/>
                <a:cs typeface="Times New Roman"/>
              </a:rPr>
              <a:t>reservados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Este</a:t>
            </a:r>
            <a:r>
              <a:rPr dirty="0" sz="1200" spc="-3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documento</a:t>
            </a:r>
            <a:r>
              <a:rPr dirty="0" sz="1200" spc="-1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se</a:t>
            </a:r>
            <a:r>
              <a:rPr dirty="0" sz="1200" spc="-3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distribuye</a:t>
            </a:r>
            <a:r>
              <a:rPr dirty="0" sz="1200" spc="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bajo</a:t>
            </a:r>
            <a:r>
              <a:rPr dirty="0" sz="1200" spc="-2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la</a:t>
            </a:r>
            <a:r>
              <a:rPr dirty="0" sz="1200" spc="-2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959595"/>
                </a:solidFill>
                <a:latin typeface="Times New Roman"/>
                <a:cs typeface="Times New Roman"/>
              </a:rPr>
              <a:t>licencia</a:t>
            </a:r>
            <a:endParaRPr sz="1200">
              <a:latin typeface="Times New Roman"/>
              <a:cs typeface="Times New Roman"/>
            </a:endParaRPr>
          </a:p>
          <a:p>
            <a:pPr algn="r" marL="137160" marR="5715" indent="-125095">
              <a:lnSpc>
                <a:spcPct val="100000"/>
              </a:lnSpc>
            </a:pPr>
            <a:r>
              <a:rPr dirty="0" sz="1200" spc="-10">
                <a:solidFill>
                  <a:srgbClr val="959595"/>
                </a:solidFill>
                <a:latin typeface="Times New Roman"/>
                <a:cs typeface="Times New Roman"/>
              </a:rPr>
              <a:t>“Atribución-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Compartir</a:t>
            </a:r>
            <a:r>
              <a:rPr dirty="0" sz="1200" spc="-1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Igual</a:t>
            </a:r>
            <a:r>
              <a:rPr dirty="0" sz="1200" spc="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4.0</a:t>
            </a:r>
            <a:r>
              <a:rPr dirty="0" sz="1200" spc="-4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Internacional”</a:t>
            </a:r>
            <a:r>
              <a:rPr dirty="0" sz="1200" spc="1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de</a:t>
            </a:r>
            <a:r>
              <a:rPr dirty="0" sz="1200" spc="-3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Creative</a:t>
            </a:r>
            <a:r>
              <a:rPr dirty="0" sz="1200" spc="-1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959595"/>
                </a:solidFill>
                <a:latin typeface="Times New Roman"/>
                <a:cs typeface="Times New Roman"/>
              </a:rPr>
              <a:t>Commons,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disponible</a:t>
            </a:r>
            <a:r>
              <a:rPr dirty="0" sz="1200" spc="7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59595"/>
                </a:solidFill>
                <a:latin typeface="Times New Roman"/>
                <a:cs typeface="Times New Roman"/>
              </a:rPr>
              <a:t>en</a:t>
            </a:r>
            <a:r>
              <a:rPr dirty="0" sz="1200" spc="7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959595"/>
                </a:solidFill>
                <a:latin typeface="Times New Roman"/>
                <a:cs typeface="Times New Roman"/>
              </a:rPr>
              <a:t>https://creativecommons.org/licenses/by-sa/4.0/deed.es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5287" y="1195387"/>
            <a:ext cx="8280400" cy="2378075"/>
          </a:xfrm>
          <a:prstGeom prst="rect">
            <a:avLst/>
          </a:prstGeom>
          <a:solidFill>
            <a:srgbClr val="0095C7"/>
          </a:solidFill>
        </p:spPr>
        <p:txBody>
          <a:bodyPr wrap="square" lIns="0" tIns="181610" rIns="0" bIns="0" rtlCol="0" vert="horz">
            <a:spAutoFit/>
          </a:bodyPr>
          <a:lstStyle/>
          <a:p>
            <a:pPr algn="ctr" marR="273050">
              <a:lnSpc>
                <a:spcPct val="100000"/>
              </a:lnSpc>
              <a:spcBef>
                <a:spcPts val="1430"/>
              </a:spcBef>
            </a:pP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TECNOLOGÍA</a:t>
            </a:r>
            <a:r>
              <a:rPr dirty="0" sz="26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ELECTRÓNICA</a:t>
            </a:r>
            <a:endParaRPr sz="2600">
              <a:latin typeface="Calibri"/>
              <a:cs typeface="Calibri"/>
            </a:endParaRPr>
          </a:p>
          <a:p>
            <a:pPr algn="ctr" marL="843280" marR="1116330">
              <a:lnSpc>
                <a:spcPct val="100699"/>
              </a:lnSpc>
              <a:spcBef>
                <a:spcPts val="3095"/>
              </a:spcBef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Grado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Ingeniería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Tecnologías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Industriales (2023/2024)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024000"/>
            <a:ext cx="21767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Introducción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1110614" y="1631887"/>
            <a:ext cx="2134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AF50"/>
                </a:solidFill>
                <a:latin typeface="Arial"/>
                <a:cs typeface="Arial"/>
              </a:rPr>
              <a:t>Solución</a:t>
            </a:r>
            <a:r>
              <a:rPr dirty="0" sz="1800" spc="-7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F50"/>
                </a:solidFill>
                <a:latin typeface="Arial"/>
                <a:cs typeface="Arial"/>
              </a:rPr>
              <a:t>Ejemplo</a:t>
            </a:r>
            <a:r>
              <a:rPr dirty="0" sz="1800" spc="-6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00AF5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507799" y="2403566"/>
            <a:ext cx="610235" cy="0"/>
          </a:xfrm>
          <a:custGeom>
            <a:avLst/>
            <a:gdLst/>
            <a:ahLst/>
            <a:cxnLst/>
            <a:rect l="l" t="t" r="r" b="b"/>
            <a:pathLst>
              <a:path w="610235" h="0">
                <a:moveTo>
                  <a:pt x="0" y="0"/>
                </a:moveTo>
                <a:lnTo>
                  <a:pt x="609639" y="0"/>
                </a:lnTo>
              </a:path>
            </a:pathLst>
          </a:custGeom>
          <a:ln w="9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298906" y="2824338"/>
            <a:ext cx="268859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34365" algn="l"/>
                <a:tab pos="1502410" algn="l"/>
              </a:tabLst>
            </a:pPr>
            <a:r>
              <a:rPr dirty="0" sz="1550" spc="75">
                <a:latin typeface="Symbol"/>
                <a:cs typeface="Symbol"/>
              </a:rPr>
              <a:t></a:t>
            </a:r>
            <a:r>
              <a:rPr dirty="0" sz="1550" spc="75">
                <a:latin typeface="Times New Roman"/>
                <a:cs typeface="Times New Roman"/>
              </a:rPr>
              <a:t> </a:t>
            </a:r>
            <a:r>
              <a:rPr dirty="0" u="sng" baseline="35842" sz="23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5842" sz="2325" spc="9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baseline="35842" sz="2325" spc="-6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5842" sz="2325" spc="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dirty="0" u="sng" baseline="35842" sz="2325" spc="75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</a:t>
            </a:r>
            <a:r>
              <a:rPr dirty="0" u="sng" baseline="35842" sz="23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baseline="35842" sz="2325" spc="-127">
                <a:latin typeface="Times New Roman"/>
                <a:cs typeface="Times New Roman"/>
              </a:rPr>
              <a:t> </a:t>
            </a:r>
            <a:r>
              <a:rPr dirty="0" u="none" sz="1550" spc="65">
                <a:latin typeface="Times New Roman"/>
                <a:cs typeface="Times New Roman"/>
              </a:rPr>
              <a:t>2</a:t>
            </a:r>
            <a:r>
              <a:rPr dirty="0" u="none" sz="1550" spc="90">
                <a:latin typeface="Times New Roman"/>
                <a:cs typeface="Times New Roman"/>
              </a:rPr>
              <a:t> V</a:t>
            </a:r>
            <a:r>
              <a:rPr dirty="0" u="none" sz="1550" spc="50">
                <a:latin typeface="Times New Roman"/>
                <a:cs typeface="Times New Roman"/>
              </a:rPr>
              <a:t> </a:t>
            </a:r>
            <a:r>
              <a:rPr dirty="0" u="none" sz="1550" spc="75">
                <a:latin typeface="Symbol"/>
                <a:cs typeface="Symbol"/>
              </a:rPr>
              <a:t></a:t>
            </a:r>
            <a:r>
              <a:rPr dirty="0" u="none" sz="1550" spc="-175">
                <a:latin typeface="Times New Roman"/>
                <a:cs typeface="Times New Roman"/>
              </a:rPr>
              <a:t> </a:t>
            </a:r>
            <a:r>
              <a:rPr dirty="0" u="none" sz="1550" spc="60">
                <a:latin typeface="Times New Roman"/>
                <a:cs typeface="Times New Roman"/>
              </a:rPr>
              <a:t>1.82</a:t>
            </a:r>
            <a:r>
              <a:rPr dirty="0" u="none" sz="1550" spc="90">
                <a:latin typeface="Times New Roman"/>
                <a:cs typeface="Times New Roman"/>
              </a:rPr>
              <a:t> V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85096" y="2978780"/>
            <a:ext cx="132080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65">
                <a:latin typeface="Times New Roman"/>
                <a:cs typeface="Times New Roman"/>
              </a:rPr>
              <a:t>100</a:t>
            </a:r>
            <a:r>
              <a:rPr dirty="0" sz="1550" spc="35">
                <a:latin typeface="Times New Roman"/>
                <a:cs typeface="Times New Roman"/>
              </a:rPr>
              <a:t> </a:t>
            </a:r>
            <a:r>
              <a:rPr dirty="0" sz="1550" spc="105">
                <a:latin typeface="Symbol"/>
                <a:cs typeface="Symbol"/>
              </a:rPr>
              <a:t></a:t>
            </a:r>
            <a:r>
              <a:rPr dirty="0" sz="1550" spc="459">
                <a:latin typeface="Times New Roman"/>
                <a:cs typeface="Times New Roman"/>
              </a:rPr>
              <a:t> </a:t>
            </a:r>
            <a:r>
              <a:rPr dirty="0" sz="1550" spc="75">
                <a:latin typeface="Symbol"/>
                <a:cs typeface="Symbol"/>
              </a:rPr>
              <a:t></a:t>
            </a:r>
            <a:r>
              <a:rPr dirty="0" sz="1550" spc="375">
                <a:latin typeface="Times New Roman"/>
                <a:cs typeface="Times New Roman"/>
              </a:rPr>
              <a:t> </a:t>
            </a:r>
            <a:r>
              <a:rPr dirty="0" sz="1550" spc="65">
                <a:latin typeface="Times New Roman"/>
                <a:cs typeface="Times New Roman"/>
              </a:rPr>
              <a:t>1</a:t>
            </a:r>
            <a:r>
              <a:rPr dirty="0" sz="1550" spc="35">
                <a:latin typeface="Times New Roman"/>
                <a:cs typeface="Times New Roman"/>
              </a:rPr>
              <a:t> </a:t>
            </a:r>
            <a:r>
              <a:rPr dirty="0" sz="1550" spc="60">
                <a:latin typeface="Times New Roman"/>
                <a:cs typeface="Times New Roman"/>
              </a:rPr>
              <a:t>k</a:t>
            </a:r>
            <a:r>
              <a:rPr dirty="0" sz="1550" spc="60">
                <a:latin typeface="Symbol"/>
                <a:cs typeface="Symbol"/>
              </a:rPr>
              <a:t>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89863" y="2115921"/>
            <a:ext cx="23114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550" spc="-25" i="1">
                <a:latin typeface="Times New Roman"/>
                <a:cs typeface="Times New Roman"/>
              </a:rPr>
              <a:t>R</a:t>
            </a:r>
            <a:r>
              <a:rPr dirty="0" baseline="-24691" sz="1350" spc="-37" i="1">
                <a:latin typeface="Times New Roman"/>
                <a:cs typeface="Times New Roman"/>
              </a:rPr>
              <a:t>i</a:t>
            </a:r>
            <a:endParaRPr baseline="-24691" sz="13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96663" y="2376956"/>
            <a:ext cx="80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i="1"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41545" y="2376956"/>
            <a:ext cx="1225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latin typeface="Times New Roman"/>
                <a:cs typeface="Times New Roman"/>
              </a:rPr>
              <a:t>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89879" y="2397073"/>
            <a:ext cx="63119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550" i="1">
                <a:latin typeface="Times New Roman"/>
                <a:cs typeface="Times New Roman"/>
              </a:rPr>
              <a:t>R</a:t>
            </a:r>
            <a:r>
              <a:rPr dirty="0" baseline="-24691" sz="1350" i="1">
                <a:latin typeface="Times New Roman"/>
                <a:cs typeface="Times New Roman"/>
              </a:rPr>
              <a:t>s</a:t>
            </a:r>
            <a:r>
              <a:rPr dirty="0" baseline="-24691" sz="1350" spc="434" i="1">
                <a:latin typeface="Times New Roman"/>
                <a:cs typeface="Times New Roman"/>
              </a:rPr>
              <a:t> </a:t>
            </a:r>
            <a:r>
              <a:rPr dirty="0" sz="1550" spc="75">
                <a:latin typeface="Symbol"/>
                <a:cs typeface="Symbol"/>
              </a:rPr>
              <a:t></a:t>
            </a:r>
            <a:r>
              <a:rPr dirty="0" sz="1550" spc="5">
                <a:latin typeface="Times New Roman"/>
                <a:cs typeface="Times New Roman"/>
              </a:rPr>
              <a:t> </a:t>
            </a:r>
            <a:r>
              <a:rPr dirty="0" sz="1550" spc="-25" i="1">
                <a:latin typeface="Times New Roman"/>
                <a:cs typeface="Times New Roman"/>
              </a:rPr>
              <a:t>R</a:t>
            </a:r>
            <a:r>
              <a:rPr dirty="0" baseline="-24691" sz="1350" spc="-37" i="1">
                <a:latin typeface="Times New Roman"/>
                <a:cs typeface="Times New Roman"/>
              </a:rPr>
              <a:t>i</a:t>
            </a:r>
            <a:endParaRPr baseline="-24691" sz="13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74326" y="2242657"/>
            <a:ext cx="393065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75" i="1">
                <a:latin typeface="Times New Roman"/>
                <a:cs typeface="Times New Roman"/>
              </a:rPr>
              <a:t>V</a:t>
            </a:r>
            <a:r>
              <a:rPr dirty="0" sz="1550" spc="75" i="1">
                <a:latin typeface="Times New Roman"/>
                <a:cs typeface="Times New Roman"/>
              </a:rPr>
              <a:t>  </a:t>
            </a:r>
            <a:r>
              <a:rPr dirty="0" sz="1550" spc="15">
                <a:latin typeface="Symbol"/>
                <a:cs typeface="Symbol"/>
              </a:rPr>
              <a:t>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121454" y="2242657"/>
            <a:ext cx="156845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25" i="1">
                <a:latin typeface="Times New Roman"/>
                <a:cs typeface="Times New Roman"/>
              </a:rPr>
              <a:t>V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523694" y="2469851"/>
            <a:ext cx="848360" cy="0"/>
          </a:xfrm>
          <a:custGeom>
            <a:avLst/>
            <a:gdLst/>
            <a:ahLst/>
            <a:cxnLst/>
            <a:rect l="l" t="t" r="r" b="b"/>
            <a:pathLst>
              <a:path w="848360" h="0">
                <a:moveTo>
                  <a:pt x="0" y="0"/>
                </a:moveTo>
                <a:lnTo>
                  <a:pt x="848176" y="0"/>
                </a:lnTo>
              </a:path>
            </a:pathLst>
          </a:custGeom>
          <a:ln w="10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5606035" y="2797502"/>
            <a:ext cx="1555115" cy="287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92125" algn="l"/>
                <a:tab pos="1541780" algn="l"/>
              </a:tabLst>
            </a:pPr>
            <a:r>
              <a:rPr dirty="0" u="sng" sz="1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700" spc="2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50</a:t>
            </a:r>
            <a:r>
              <a:rPr dirty="0" u="sng" sz="1700" spc="1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700" spc="30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</a:t>
            </a:r>
            <a:r>
              <a:rPr dirty="0" u="sng" sz="1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740371" y="2934783"/>
            <a:ext cx="1461770" cy="287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700" spc="250">
                <a:latin typeface="Symbol"/>
                <a:cs typeface="Symbol"/>
              </a:rPr>
              <a:t></a:t>
            </a:r>
            <a:r>
              <a:rPr dirty="0" sz="1700" spc="-160">
                <a:latin typeface="Times New Roman"/>
                <a:cs typeface="Times New Roman"/>
              </a:rPr>
              <a:t> </a:t>
            </a:r>
            <a:r>
              <a:rPr dirty="0" sz="1700" spc="235">
                <a:latin typeface="Times New Roman"/>
                <a:cs typeface="Times New Roman"/>
              </a:rPr>
              <a:t>10</a:t>
            </a:r>
            <a:r>
              <a:rPr dirty="0" sz="1700" spc="195">
                <a:latin typeface="Times New Roman"/>
                <a:cs typeface="Times New Roman"/>
              </a:rPr>
              <a:t> </a:t>
            </a:r>
            <a:r>
              <a:rPr dirty="0" sz="1700" spc="150" i="1">
                <a:latin typeface="Times New Roman"/>
                <a:cs typeface="Times New Roman"/>
              </a:rPr>
              <a:t>V</a:t>
            </a:r>
            <a:r>
              <a:rPr dirty="0" baseline="-25000" sz="1500" spc="225" i="1">
                <a:latin typeface="Times New Roman"/>
                <a:cs typeface="Times New Roman"/>
              </a:rPr>
              <a:t>e</a:t>
            </a:r>
            <a:r>
              <a:rPr dirty="0" baseline="-25000" sz="1500" spc="322" i="1">
                <a:latin typeface="Times New Roman"/>
                <a:cs typeface="Times New Roman"/>
              </a:rPr>
              <a:t> </a:t>
            </a:r>
            <a:r>
              <a:rPr dirty="0" baseline="-44117" sz="2550" spc="352">
                <a:latin typeface="Times New Roman"/>
                <a:cs typeface="Times New Roman"/>
              </a:rPr>
              <a:t>10</a:t>
            </a:r>
            <a:r>
              <a:rPr dirty="0" baseline="-44117" sz="2550" spc="179">
                <a:latin typeface="Times New Roman"/>
                <a:cs typeface="Times New Roman"/>
              </a:rPr>
              <a:t> </a:t>
            </a:r>
            <a:r>
              <a:rPr dirty="0" baseline="-44117" sz="2550" spc="465">
                <a:latin typeface="Symbol"/>
                <a:cs typeface="Symbol"/>
              </a:rPr>
              <a:t></a:t>
            </a:r>
            <a:endParaRPr baseline="-44117" sz="2550">
              <a:latin typeface="Symbol"/>
              <a:cs typeface="Symbo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88702" y="3104959"/>
            <a:ext cx="860425" cy="287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250">
                <a:latin typeface="Symbol"/>
                <a:cs typeface="Symbol"/>
              </a:rPr>
              <a:t></a:t>
            </a:r>
            <a:r>
              <a:rPr dirty="0" sz="1700" spc="65">
                <a:latin typeface="Times New Roman"/>
                <a:cs typeface="Times New Roman"/>
              </a:rPr>
              <a:t>  </a:t>
            </a:r>
            <a:r>
              <a:rPr dirty="0" sz="1700" spc="235">
                <a:latin typeface="Times New Roman"/>
                <a:cs typeface="Times New Roman"/>
              </a:rPr>
              <a:t>50</a:t>
            </a:r>
            <a:r>
              <a:rPr dirty="0" sz="1700" spc="125">
                <a:latin typeface="Times New Roman"/>
                <a:cs typeface="Times New Roman"/>
              </a:rPr>
              <a:t> </a:t>
            </a:r>
            <a:r>
              <a:rPr dirty="0" sz="1700" spc="310">
                <a:latin typeface="Symbol"/>
                <a:cs typeface="Symbol"/>
              </a:rPr>
              <a:t>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740368" y="3521321"/>
            <a:ext cx="3887470" cy="287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1299210" algn="l"/>
                <a:tab pos="1778635" algn="l"/>
                <a:tab pos="2828290" algn="l"/>
              </a:tabLst>
            </a:pPr>
            <a:r>
              <a:rPr dirty="0" sz="1700" spc="250">
                <a:latin typeface="Symbol"/>
                <a:cs typeface="Symbol"/>
              </a:rPr>
              <a:t></a:t>
            </a:r>
            <a:r>
              <a:rPr dirty="0" sz="1700" spc="-155">
                <a:latin typeface="Times New Roman"/>
                <a:cs typeface="Times New Roman"/>
              </a:rPr>
              <a:t> </a:t>
            </a:r>
            <a:r>
              <a:rPr dirty="0" sz="1700" spc="235">
                <a:latin typeface="Times New Roman"/>
                <a:cs typeface="Times New Roman"/>
              </a:rPr>
              <a:t>10</a:t>
            </a:r>
            <a:r>
              <a:rPr dirty="0" sz="1700" spc="-225">
                <a:latin typeface="Times New Roman"/>
                <a:cs typeface="Times New Roman"/>
              </a:rPr>
              <a:t> </a:t>
            </a:r>
            <a:r>
              <a:rPr dirty="0" sz="1700" spc="215">
                <a:latin typeface="Symbol"/>
                <a:cs typeface="Symbol"/>
              </a:rPr>
              <a:t></a:t>
            </a:r>
            <a:r>
              <a:rPr dirty="0" sz="1700" spc="215">
                <a:latin typeface="Times New Roman"/>
                <a:cs typeface="Times New Roman"/>
              </a:rPr>
              <a:t>1.82</a:t>
            </a:r>
            <a:r>
              <a:rPr dirty="0" sz="1700">
                <a:latin typeface="Times New Roman"/>
                <a:cs typeface="Times New Roman"/>
              </a:rPr>
              <a:t>	</a:t>
            </a:r>
            <a:r>
              <a:rPr dirty="0" u="sng" baseline="35947" sz="2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5947" sz="2550" spc="352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50</a:t>
            </a:r>
            <a:r>
              <a:rPr dirty="0" u="sng" baseline="35947" sz="2550" spc="28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5947" sz="2550" spc="465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</a:t>
            </a:r>
            <a:r>
              <a:rPr dirty="0" u="sng" baseline="35947" sz="2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baseline="35947" sz="2550" spc="307">
                <a:latin typeface="Times New Roman"/>
                <a:cs typeface="Times New Roman"/>
              </a:rPr>
              <a:t> </a:t>
            </a:r>
            <a:r>
              <a:rPr dirty="0" u="none" sz="1700" spc="250">
                <a:latin typeface="Symbol"/>
                <a:cs typeface="Symbol"/>
              </a:rPr>
              <a:t></a:t>
            </a:r>
            <a:r>
              <a:rPr dirty="0" u="none" sz="1700" spc="-135">
                <a:latin typeface="Times New Roman"/>
                <a:cs typeface="Times New Roman"/>
              </a:rPr>
              <a:t> </a:t>
            </a:r>
            <a:r>
              <a:rPr dirty="0" u="none" sz="1700" spc="204">
                <a:latin typeface="Times New Roman"/>
                <a:cs typeface="Times New Roman"/>
              </a:rPr>
              <a:t>15.2 </a:t>
            </a:r>
            <a:r>
              <a:rPr dirty="0" u="none" sz="1700" spc="340">
                <a:latin typeface="Times New Roman"/>
                <a:cs typeface="Times New Roman"/>
              </a:rPr>
              <a:t>V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014279" y="3691492"/>
            <a:ext cx="1555750" cy="287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08025" algn="l"/>
              </a:tabLst>
            </a:pPr>
            <a:r>
              <a:rPr dirty="0" sz="1700" spc="235">
                <a:latin typeface="Times New Roman"/>
                <a:cs typeface="Times New Roman"/>
              </a:rPr>
              <a:t>10</a:t>
            </a:r>
            <a:r>
              <a:rPr dirty="0" sz="1700" spc="120">
                <a:latin typeface="Times New Roman"/>
                <a:cs typeface="Times New Roman"/>
              </a:rPr>
              <a:t> </a:t>
            </a:r>
            <a:r>
              <a:rPr dirty="0" sz="1700" spc="310">
                <a:latin typeface="Symbol"/>
                <a:cs typeface="Symbol"/>
              </a:rPr>
              <a:t></a:t>
            </a:r>
            <a:r>
              <a:rPr dirty="0" sz="1700">
                <a:latin typeface="Times New Roman"/>
                <a:cs typeface="Times New Roman"/>
              </a:rPr>
              <a:t>	</a:t>
            </a:r>
            <a:r>
              <a:rPr dirty="0" sz="1700" spc="250">
                <a:latin typeface="Symbol"/>
                <a:cs typeface="Symbol"/>
              </a:rPr>
              <a:t></a:t>
            </a:r>
            <a:r>
              <a:rPr dirty="0" sz="1700" spc="65">
                <a:latin typeface="Times New Roman"/>
                <a:cs typeface="Times New Roman"/>
              </a:rPr>
              <a:t>  </a:t>
            </a:r>
            <a:r>
              <a:rPr dirty="0" sz="1700" spc="235">
                <a:latin typeface="Times New Roman"/>
                <a:cs typeface="Times New Roman"/>
              </a:rPr>
              <a:t>50</a:t>
            </a:r>
            <a:r>
              <a:rPr dirty="0" sz="1700" spc="125">
                <a:latin typeface="Times New Roman"/>
                <a:cs typeface="Times New Roman"/>
              </a:rPr>
              <a:t> </a:t>
            </a:r>
            <a:r>
              <a:rPr dirty="0" sz="1700" spc="300">
                <a:latin typeface="Symbol"/>
                <a:cs typeface="Symbol"/>
              </a:rPr>
              <a:t>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775032" y="2155946"/>
            <a:ext cx="329565" cy="287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700" spc="170" i="1">
                <a:latin typeface="Times New Roman"/>
                <a:cs typeface="Times New Roman"/>
              </a:rPr>
              <a:t>R</a:t>
            </a:r>
            <a:r>
              <a:rPr dirty="0" baseline="-25000" sz="1500" spc="254" i="1">
                <a:latin typeface="Times New Roman"/>
                <a:cs typeface="Times New Roman"/>
              </a:rPr>
              <a:t>L</a:t>
            </a:r>
            <a:endParaRPr baseline="-25000" sz="15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395746" y="2293788"/>
            <a:ext cx="1107440" cy="287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</a:pPr>
            <a:r>
              <a:rPr dirty="0" sz="1700" spc="160" i="1">
                <a:latin typeface="Times New Roman"/>
                <a:cs typeface="Times New Roman"/>
              </a:rPr>
              <a:t>V</a:t>
            </a:r>
            <a:r>
              <a:rPr dirty="0" baseline="-25000" sz="1500" spc="240" i="1">
                <a:latin typeface="Times New Roman"/>
                <a:cs typeface="Times New Roman"/>
              </a:rPr>
              <a:t>o</a:t>
            </a:r>
            <a:r>
              <a:rPr dirty="0" baseline="-25000" sz="1500" spc="735" i="1">
                <a:latin typeface="Times New Roman"/>
                <a:cs typeface="Times New Roman"/>
              </a:rPr>
              <a:t> </a:t>
            </a:r>
            <a:r>
              <a:rPr dirty="0" sz="1700" spc="250">
                <a:latin typeface="Symbol"/>
                <a:cs typeface="Symbol"/>
              </a:rPr>
              <a:t></a:t>
            </a:r>
            <a:r>
              <a:rPr dirty="0" sz="1700" spc="254">
                <a:latin typeface="Times New Roman"/>
                <a:cs typeface="Times New Roman"/>
              </a:rPr>
              <a:t> </a:t>
            </a:r>
            <a:r>
              <a:rPr dirty="0" sz="1700" spc="90" i="1">
                <a:latin typeface="Times New Roman"/>
                <a:cs typeface="Times New Roman"/>
              </a:rPr>
              <a:t>A</a:t>
            </a:r>
            <a:r>
              <a:rPr dirty="0" baseline="-25000" sz="1500" spc="135" i="1">
                <a:latin typeface="Times New Roman"/>
                <a:cs typeface="Times New Roman"/>
              </a:rPr>
              <a:t>v</a:t>
            </a:r>
            <a:r>
              <a:rPr dirty="0" sz="1700" spc="90" i="1">
                <a:latin typeface="Times New Roman"/>
                <a:cs typeface="Times New Roman"/>
              </a:rPr>
              <a:t>V</a:t>
            </a:r>
            <a:r>
              <a:rPr dirty="0" baseline="-25000" sz="1500" spc="135" i="1">
                <a:latin typeface="Times New Roman"/>
                <a:cs typeface="Times New Roman"/>
              </a:rPr>
              <a:t>e</a:t>
            </a:r>
            <a:endParaRPr baseline="-25000" sz="15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511506" y="2463963"/>
            <a:ext cx="855980" cy="287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700" spc="160" i="1">
                <a:latin typeface="Times New Roman"/>
                <a:cs typeface="Times New Roman"/>
              </a:rPr>
              <a:t>R</a:t>
            </a:r>
            <a:r>
              <a:rPr dirty="0" baseline="-25000" sz="1500" spc="240" i="1">
                <a:latin typeface="Times New Roman"/>
                <a:cs typeface="Times New Roman"/>
              </a:rPr>
              <a:t>o</a:t>
            </a:r>
            <a:r>
              <a:rPr dirty="0" baseline="-25000" sz="1500" spc="532" i="1">
                <a:latin typeface="Times New Roman"/>
                <a:cs typeface="Times New Roman"/>
              </a:rPr>
              <a:t> </a:t>
            </a:r>
            <a:r>
              <a:rPr dirty="0" sz="1700" spc="250">
                <a:latin typeface="Symbol"/>
                <a:cs typeface="Symbol"/>
              </a:rPr>
              <a:t></a:t>
            </a:r>
            <a:r>
              <a:rPr dirty="0" sz="1700" spc="50">
                <a:latin typeface="Times New Roman"/>
                <a:cs typeface="Times New Roman"/>
              </a:rPr>
              <a:t> </a:t>
            </a:r>
            <a:r>
              <a:rPr dirty="0" sz="1700" spc="160" i="1">
                <a:latin typeface="Times New Roman"/>
                <a:cs typeface="Times New Roman"/>
              </a:rPr>
              <a:t>R</a:t>
            </a:r>
            <a:r>
              <a:rPr dirty="0" baseline="-25000" sz="1500" spc="240" i="1">
                <a:latin typeface="Times New Roman"/>
                <a:cs typeface="Times New Roman"/>
              </a:rPr>
              <a:t>L</a:t>
            </a:r>
            <a:endParaRPr baseline="-25000" sz="15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2960489" y="3620616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 h="0">
                <a:moveTo>
                  <a:pt x="0" y="0"/>
                </a:moveTo>
                <a:lnTo>
                  <a:pt x="221189" y="0"/>
                </a:lnTo>
              </a:path>
            </a:pathLst>
          </a:custGeom>
          <a:ln w="10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2529289" y="3593448"/>
            <a:ext cx="9271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00" spc="20" i="1">
                <a:latin typeface="Times New Roman"/>
                <a:cs typeface="Times New Roman"/>
              </a:rPr>
              <a:t>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094313" y="3754053"/>
            <a:ext cx="4889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900" spc="-50" i="1"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968094" y="3614371"/>
            <a:ext cx="72136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594995" algn="l"/>
              </a:tabLst>
            </a:pPr>
            <a:r>
              <a:rPr dirty="0" sz="1600" spc="55" i="1">
                <a:latin typeface="Times New Roman"/>
                <a:cs typeface="Times New Roman"/>
              </a:rPr>
              <a:t>V</a:t>
            </a:r>
            <a:r>
              <a:rPr dirty="0" sz="1600" i="1">
                <a:latin typeface="Times New Roman"/>
                <a:cs typeface="Times New Roman"/>
              </a:rPr>
              <a:t>	</a:t>
            </a:r>
            <a:r>
              <a:rPr dirty="0" sz="1600" spc="2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15117" y="3453698"/>
            <a:ext cx="3249295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dirty="0" sz="1600" spc="65">
                <a:latin typeface="Times New Roman"/>
                <a:cs typeface="Times New Roman"/>
              </a:rPr>
              <a:t>Voltage</a:t>
            </a:r>
            <a:r>
              <a:rPr dirty="0" sz="1600" spc="45">
                <a:latin typeface="Times New Roman"/>
                <a:cs typeface="Times New Roman"/>
              </a:rPr>
              <a:t> </a:t>
            </a:r>
            <a:r>
              <a:rPr dirty="0" sz="1600" spc="65">
                <a:latin typeface="Times New Roman"/>
                <a:cs typeface="Times New Roman"/>
              </a:rPr>
              <a:t>gain</a:t>
            </a:r>
            <a:r>
              <a:rPr dirty="0" sz="1600" spc="55">
                <a:latin typeface="Times New Roman"/>
                <a:cs typeface="Times New Roman"/>
              </a:rPr>
              <a:t> </a:t>
            </a:r>
            <a:r>
              <a:rPr dirty="0" sz="1600" spc="70">
                <a:latin typeface="Times New Roman"/>
                <a:cs typeface="Times New Roman"/>
              </a:rPr>
              <a:t>(</a:t>
            </a:r>
            <a:r>
              <a:rPr dirty="0" sz="1600" spc="70" i="1">
                <a:latin typeface="Times New Roman"/>
                <a:cs typeface="Times New Roman"/>
              </a:rPr>
              <a:t>A</a:t>
            </a:r>
            <a:r>
              <a:rPr dirty="0" sz="1600" spc="375" i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)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95">
                <a:latin typeface="Symbol"/>
                <a:cs typeface="Symbol"/>
              </a:rPr>
              <a:t>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baseline="36458" sz="2400" i="1">
                <a:latin typeface="Times New Roman"/>
                <a:cs typeface="Times New Roman"/>
              </a:rPr>
              <a:t>V</a:t>
            </a:r>
            <a:r>
              <a:rPr dirty="0" baseline="37037" sz="1350" i="1">
                <a:latin typeface="Times New Roman"/>
                <a:cs typeface="Times New Roman"/>
              </a:rPr>
              <a:t>o</a:t>
            </a:r>
            <a:r>
              <a:rPr dirty="0" baseline="37037" sz="1350" spc="240" i="1">
                <a:latin typeface="Times New Roman"/>
                <a:cs typeface="Times New Roman"/>
              </a:rPr>
              <a:t>  </a:t>
            </a:r>
            <a:r>
              <a:rPr dirty="0" sz="1600" spc="95">
                <a:latin typeface="Symbol"/>
                <a:cs typeface="Symbol"/>
              </a:rPr>
              <a:t>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u="sng" baseline="34722" sz="2400" spc="10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15.2</a:t>
            </a:r>
            <a:r>
              <a:rPr dirty="0" u="none" baseline="34722" sz="2400" spc="217">
                <a:latin typeface="Times New Roman"/>
                <a:cs typeface="Times New Roman"/>
              </a:rPr>
              <a:t> </a:t>
            </a:r>
            <a:r>
              <a:rPr dirty="0" u="none" sz="1600" spc="95">
                <a:latin typeface="Symbol"/>
                <a:cs typeface="Symbol"/>
              </a:rPr>
              <a:t></a:t>
            </a:r>
            <a:r>
              <a:rPr dirty="0" u="none" sz="1600" spc="-5">
                <a:latin typeface="Times New Roman"/>
                <a:cs typeface="Times New Roman"/>
              </a:rPr>
              <a:t> </a:t>
            </a:r>
            <a:r>
              <a:rPr dirty="0" u="none" sz="1600" spc="40">
                <a:latin typeface="Times New Roman"/>
                <a:cs typeface="Times New Roman"/>
              </a:rPr>
              <a:t>7.6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1096962" y="3336925"/>
            <a:ext cx="3267075" cy="601980"/>
          </a:xfrm>
          <a:custGeom>
            <a:avLst/>
            <a:gdLst/>
            <a:ahLst/>
            <a:cxnLst/>
            <a:rect l="l" t="t" r="r" b="b"/>
            <a:pathLst>
              <a:path w="3267075" h="601979">
                <a:moveTo>
                  <a:pt x="0" y="0"/>
                </a:moveTo>
                <a:lnTo>
                  <a:pt x="3267075" y="0"/>
                </a:lnTo>
                <a:lnTo>
                  <a:pt x="3267075" y="601662"/>
                </a:lnTo>
                <a:lnTo>
                  <a:pt x="0" y="60166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7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3129914" y="1167320"/>
            <a:ext cx="29775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400" spc="-8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dirty="0" sz="2400" spc="-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tensión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909637" y="4103979"/>
            <a:ext cx="7461884" cy="2292350"/>
            <a:chOff x="909637" y="4103979"/>
            <a:chExt cx="7461884" cy="2292350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8884" y="4103979"/>
              <a:ext cx="7362422" cy="229217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09637" y="4821529"/>
              <a:ext cx="6233160" cy="1217295"/>
            </a:xfrm>
            <a:custGeom>
              <a:avLst/>
              <a:gdLst/>
              <a:ahLst/>
              <a:cxnLst/>
              <a:rect l="l" t="t" r="r" b="b"/>
              <a:pathLst>
                <a:path w="6233159" h="1217295">
                  <a:moveTo>
                    <a:pt x="431800" y="331495"/>
                  </a:moveTo>
                  <a:lnTo>
                    <a:pt x="0" y="331495"/>
                  </a:lnTo>
                  <a:lnTo>
                    <a:pt x="0" y="609307"/>
                  </a:lnTo>
                  <a:lnTo>
                    <a:pt x="431800" y="609307"/>
                  </a:lnTo>
                  <a:lnTo>
                    <a:pt x="431800" y="331495"/>
                  </a:lnTo>
                  <a:close/>
                </a:path>
                <a:path w="6233159" h="1217295">
                  <a:moveTo>
                    <a:pt x="2489492" y="0"/>
                  </a:moveTo>
                  <a:lnTo>
                    <a:pt x="2290864" y="0"/>
                  </a:lnTo>
                  <a:lnTo>
                    <a:pt x="2290864" y="1217066"/>
                  </a:lnTo>
                  <a:lnTo>
                    <a:pt x="2489492" y="1217066"/>
                  </a:lnTo>
                  <a:lnTo>
                    <a:pt x="2489492" y="0"/>
                  </a:lnTo>
                  <a:close/>
                </a:path>
                <a:path w="6233159" h="1217295">
                  <a:moveTo>
                    <a:pt x="6232957" y="0"/>
                  </a:moveTo>
                  <a:lnTo>
                    <a:pt x="6034329" y="0"/>
                  </a:lnTo>
                  <a:lnTo>
                    <a:pt x="6034329" y="1217066"/>
                  </a:lnTo>
                  <a:lnTo>
                    <a:pt x="6232957" y="1217066"/>
                  </a:lnTo>
                  <a:lnTo>
                    <a:pt x="6232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988377" y="5237860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Times New Roman"/>
                <a:cs typeface="Times New Roman"/>
              </a:rPr>
              <a:t>Vin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3200400" y="5265737"/>
            <a:ext cx="431800" cy="278130"/>
          </a:xfrm>
          <a:custGeom>
            <a:avLst/>
            <a:gdLst/>
            <a:ahLst/>
            <a:cxnLst/>
            <a:rect l="l" t="t" r="r" b="b"/>
            <a:pathLst>
              <a:path w="431800" h="278129">
                <a:moveTo>
                  <a:pt x="431800" y="0"/>
                </a:moveTo>
                <a:lnTo>
                  <a:pt x="0" y="0"/>
                </a:lnTo>
                <a:lnTo>
                  <a:pt x="0" y="277812"/>
                </a:lnTo>
                <a:lnTo>
                  <a:pt x="431800" y="277812"/>
                </a:lnTo>
                <a:lnTo>
                  <a:pt x="431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3279140" y="5350574"/>
            <a:ext cx="1765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 b="1">
                <a:latin typeface="Times New Roman"/>
                <a:cs typeface="Times New Roman"/>
              </a:rPr>
              <a:t>Ve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586287" y="5267325"/>
            <a:ext cx="546100" cy="2762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7155" rIns="0" bIns="0" rtlCol="0" vert="horz">
            <a:spAutoFit/>
          </a:bodyPr>
          <a:lstStyle/>
          <a:p>
            <a:pPr marL="90805">
              <a:lnSpc>
                <a:spcPts val="1405"/>
              </a:lnSpc>
              <a:spcBef>
                <a:spcPts val="765"/>
              </a:spcBef>
            </a:pPr>
            <a:r>
              <a:rPr dirty="0" sz="1200" spc="-20" b="1">
                <a:latin typeface="Times New Roman"/>
                <a:cs typeface="Times New Roman"/>
              </a:rPr>
              <a:t>AvVe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1016000"/>
            <a:ext cx="31051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Tipos</a:t>
            </a:r>
            <a:r>
              <a:rPr dirty="0" spc="-165"/>
              <a:t> </a:t>
            </a:r>
            <a:r>
              <a:rPr dirty="0" spc="-10"/>
              <a:t>Amplificadores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7626" y="1524001"/>
            <a:ext cx="9110980" cy="4856480"/>
            <a:chOff x="47626" y="1524001"/>
            <a:chExt cx="9110980" cy="4856480"/>
          </a:xfrm>
        </p:grpSpPr>
        <p:sp>
          <p:nvSpPr>
            <p:cNvPr id="5" name="object 5" descr=""/>
            <p:cNvSpPr/>
            <p:nvPr/>
          </p:nvSpPr>
          <p:spPr>
            <a:xfrm>
              <a:off x="1958975" y="1954199"/>
              <a:ext cx="7185025" cy="2195830"/>
            </a:xfrm>
            <a:custGeom>
              <a:avLst/>
              <a:gdLst/>
              <a:ahLst/>
              <a:cxnLst/>
              <a:rect l="l" t="t" r="r" b="b"/>
              <a:pathLst>
                <a:path w="7185025" h="2195829">
                  <a:moveTo>
                    <a:pt x="7185025" y="0"/>
                  </a:moveTo>
                  <a:lnTo>
                    <a:pt x="4386262" y="0"/>
                  </a:lnTo>
                  <a:lnTo>
                    <a:pt x="3706812" y="12"/>
                  </a:lnTo>
                  <a:lnTo>
                    <a:pt x="3025775" y="12"/>
                  </a:lnTo>
                  <a:lnTo>
                    <a:pt x="1890712" y="12"/>
                  </a:lnTo>
                  <a:lnTo>
                    <a:pt x="984250" y="12"/>
                  </a:lnTo>
                  <a:lnTo>
                    <a:pt x="0" y="12"/>
                  </a:lnTo>
                  <a:lnTo>
                    <a:pt x="0" y="1095387"/>
                  </a:lnTo>
                  <a:lnTo>
                    <a:pt x="0" y="2195525"/>
                  </a:lnTo>
                  <a:lnTo>
                    <a:pt x="984250" y="2195525"/>
                  </a:lnTo>
                  <a:lnTo>
                    <a:pt x="1890712" y="2195525"/>
                  </a:lnTo>
                  <a:lnTo>
                    <a:pt x="3025775" y="2195525"/>
                  </a:lnTo>
                  <a:lnTo>
                    <a:pt x="3706812" y="2195525"/>
                  </a:lnTo>
                  <a:lnTo>
                    <a:pt x="4386262" y="2195525"/>
                  </a:lnTo>
                  <a:lnTo>
                    <a:pt x="7185025" y="2195525"/>
                  </a:lnTo>
                  <a:lnTo>
                    <a:pt x="7185025" y="1095387"/>
                  </a:lnTo>
                  <a:lnTo>
                    <a:pt x="7185025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58975" y="4149724"/>
              <a:ext cx="7185025" cy="2202180"/>
            </a:xfrm>
            <a:custGeom>
              <a:avLst/>
              <a:gdLst/>
              <a:ahLst/>
              <a:cxnLst/>
              <a:rect l="l" t="t" r="r" b="b"/>
              <a:pathLst>
                <a:path w="7185025" h="2202179">
                  <a:moveTo>
                    <a:pt x="7185025" y="12"/>
                  </a:moveTo>
                  <a:lnTo>
                    <a:pt x="4386262" y="12"/>
                  </a:lnTo>
                  <a:lnTo>
                    <a:pt x="3706812" y="0"/>
                  </a:lnTo>
                  <a:lnTo>
                    <a:pt x="3025775" y="0"/>
                  </a:lnTo>
                  <a:lnTo>
                    <a:pt x="1890712" y="0"/>
                  </a:lnTo>
                  <a:lnTo>
                    <a:pt x="984250" y="0"/>
                  </a:lnTo>
                  <a:lnTo>
                    <a:pt x="0" y="0"/>
                  </a:lnTo>
                  <a:lnTo>
                    <a:pt x="0" y="1101725"/>
                  </a:lnTo>
                  <a:lnTo>
                    <a:pt x="0" y="2201862"/>
                  </a:lnTo>
                  <a:lnTo>
                    <a:pt x="984250" y="2201862"/>
                  </a:lnTo>
                  <a:lnTo>
                    <a:pt x="1890712" y="2201862"/>
                  </a:lnTo>
                  <a:lnTo>
                    <a:pt x="3025775" y="2201862"/>
                  </a:lnTo>
                  <a:lnTo>
                    <a:pt x="3706812" y="2201862"/>
                  </a:lnTo>
                  <a:lnTo>
                    <a:pt x="4386262" y="2201862"/>
                  </a:lnTo>
                  <a:lnTo>
                    <a:pt x="7185025" y="2201875"/>
                  </a:lnTo>
                  <a:lnTo>
                    <a:pt x="7185025" y="1101737"/>
                  </a:lnTo>
                  <a:lnTo>
                    <a:pt x="7185025" y="12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58974" y="1543051"/>
              <a:ext cx="0" cy="4815205"/>
            </a:xfrm>
            <a:custGeom>
              <a:avLst/>
              <a:gdLst/>
              <a:ahLst/>
              <a:cxnLst/>
              <a:rect l="l" t="t" r="r" b="b"/>
              <a:pathLst>
                <a:path w="0" h="4815205">
                  <a:moveTo>
                    <a:pt x="0" y="0"/>
                  </a:moveTo>
                  <a:lnTo>
                    <a:pt x="0" y="48148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943224" y="1543051"/>
              <a:ext cx="0" cy="4815205"/>
            </a:xfrm>
            <a:custGeom>
              <a:avLst/>
              <a:gdLst/>
              <a:ahLst/>
              <a:cxnLst/>
              <a:rect l="l" t="t" r="r" b="b"/>
              <a:pathLst>
                <a:path w="0" h="4815205">
                  <a:moveTo>
                    <a:pt x="0" y="0"/>
                  </a:moveTo>
                  <a:lnTo>
                    <a:pt x="0" y="48148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49687" y="1543051"/>
              <a:ext cx="0" cy="4815205"/>
            </a:xfrm>
            <a:custGeom>
              <a:avLst/>
              <a:gdLst/>
              <a:ahLst/>
              <a:cxnLst/>
              <a:rect l="l" t="t" r="r" b="b"/>
              <a:pathLst>
                <a:path w="0" h="4815205">
                  <a:moveTo>
                    <a:pt x="0" y="0"/>
                  </a:moveTo>
                  <a:lnTo>
                    <a:pt x="0" y="48148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984750" y="1543051"/>
              <a:ext cx="0" cy="392430"/>
            </a:xfrm>
            <a:custGeom>
              <a:avLst/>
              <a:gdLst/>
              <a:ahLst/>
              <a:cxnLst/>
              <a:rect l="l" t="t" r="r" b="b"/>
              <a:pathLst>
                <a:path w="0" h="392430">
                  <a:moveTo>
                    <a:pt x="0" y="0"/>
                  </a:moveTo>
                  <a:lnTo>
                    <a:pt x="0" y="39211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84750" y="1935162"/>
              <a:ext cx="0" cy="4422775"/>
            </a:xfrm>
            <a:custGeom>
              <a:avLst/>
              <a:gdLst/>
              <a:ahLst/>
              <a:cxnLst/>
              <a:rect l="l" t="t" r="r" b="b"/>
              <a:pathLst>
                <a:path w="0" h="4422775">
                  <a:moveTo>
                    <a:pt x="0" y="0"/>
                  </a:moveTo>
                  <a:lnTo>
                    <a:pt x="0" y="442277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665787" y="1543051"/>
              <a:ext cx="0" cy="4815205"/>
            </a:xfrm>
            <a:custGeom>
              <a:avLst/>
              <a:gdLst/>
              <a:ahLst/>
              <a:cxnLst/>
              <a:rect l="l" t="t" r="r" b="b"/>
              <a:pathLst>
                <a:path w="0" h="4815205">
                  <a:moveTo>
                    <a:pt x="0" y="0"/>
                  </a:moveTo>
                  <a:lnTo>
                    <a:pt x="0" y="48148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345237" y="1543051"/>
              <a:ext cx="0" cy="4822825"/>
            </a:xfrm>
            <a:custGeom>
              <a:avLst/>
              <a:gdLst/>
              <a:ahLst/>
              <a:cxnLst/>
              <a:rect l="l" t="t" r="r" b="b"/>
              <a:pathLst>
                <a:path w="0" h="4822825">
                  <a:moveTo>
                    <a:pt x="0" y="0"/>
                  </a:moveTo>
                  <a:lnTo>
                    <a:pt x="0" y="48228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3975" y="1935162"/>
              <a:ext cx="9090025" cy="1120775"/>
            </a:xfrm>
            <a:custGeom>
              <a:avLst/>
              <a:gdLst/>
              <a:ahLst/>
              <a:cxnLst/>
              <a:rect l="l" t="t" r="r" b="b"/>
              <a:pathLst>
                <a:path w="9090025" h="1120775">
                  <a:moveTo>
                    <a:pt x="9090012" y="1108075"/>
                  </a:moveTo>
                  <a:lnTo>
                    <a:pt x="0" y="1108075"/>
                  </a:lnTo>
                  <a:lnTo>
                    <a:pt x="0" y="1120775"/>
                  </a:lnTo>
                  <a:lnTo>
                    <a:pt x="9090012" y="1120775"/>
                  </a:lnTo>
                  <a:lnTo>
                    <a:pt x="9090012" y="1108075"/>
                  </a:lnTo>
                  <a:close/>
                </a:path>
                <a:path w="9090025" h="1120775">
                  <a:moveTo>
                    <a:pt x="90900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090012" y="38100"/>
                  </a:lnTo>
                  <a:lnTo>
                    <a:pt x="90900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3976" y="4149726"/>
              <a:ext cx="6285230" cy="0"/>
            </a:xfrm>
            <a:custGeom>
              <a:avLst/>
              <a:gdLst/>
              <a:ahLst/>
              <a:cxnLst/>
              <a:rect l="l" t="t" r="r" b="b"/>
              <a:pathLst>
                <a:path w="6285230" h="0">
                  <a:moveTo>
                    <a:pt x="0" y="0"/>
                  </a:moveTo>
                  <a:lnTo>
                    <a:pt x="628491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3975" y="4135449"/>
              <a:ext cx="9090025" cy="1122680"/>
            </a:xfrm>
            <a:custGeom>
              <a:avLst/>
              <a:gdLst/>
              <a:ahLst/>
              <a:cxnLst/>
              <a:rect l="l" t="t" r="r" b="b"/>
              <a:pathLst>
                <a:path w="9090025" h="1122679">
                  <a:moveTo>
                    <a:pt x="6821487" y="1109662"/>
                  </a:moveTo>
                  <a:lnTo>
                    <a:pt x="0" y="1109662"/>
                  </a:lnTo>
                  <a:lnTo>
                    <a:pt x="0" y="1122362"/>
                  </a:lnTo>
                  <a:lnTo>
                    <a:pt x="6821487" y="1122362"/>
                  </a:lnTo>
                  <a:lnTo>
                    <a:pt x="6821487" y="1109662"/>
                  </a:lnTo>
                  <a:close/>
                </a:path>
                <a:path w="9090025" h="1122679">
                  <a:moveTo>
                    <a:pt x="9090012" y="1109662"/>
                  </a:moveTo>
                  <a:lnTo>
                    <a:pt x="8906599" y="1109662"/>
                  </a:lnTo>
                  <a:lnTo>
                    <a:pt x="8906599" y="1122362"/>
                  </a:lnTo>
                  <a:lnTo>
                    <a:pt x="9090012" y="1122362"/>
                  </a:lnTo>
                  <a:lnTo>
                    <a:pt x="9090012" y="1109662"/>
                  </a:lnTo>
                  <a:close/>
                </a:path>
                <a:path w="9090025" h="1122679">
                  <a:moveTo>
                    <a:pt x="9090025" y="0"/>
                  </a:moveTo>
                  <a:lnTo>
                    <a:pt x="6284912" y="0"/>
                  </a:lnTo>
                  <a:lnTo>
                    <a:pt x="6284912" y="28575"/>
                  </a:lnTo>
                  <a:lnTo>
                    <a:pt x="9090025" y="28575"/>
                  </a:lnTo>
                  <a:lnTo>
                    <a:pt x="9090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8262" y="1935162"/>
              <a:ext cx="0" cy="4422775"/>
            </a:xfrm>
            <a:custGeom>
              <a:avLst/>
              <a:gdLst/>
              <a:ahLst/>
              <a:cxnLst/>
              <a:rect l="l" t="t" r="r" b="b"/>
              <a:pathLst>
                <a:path w="0" h="4422775">
                  <a:moveTo>
                    <a:pt x="0" y="0"/>
                  </a:moveTo>
                  <a:lnTo>
                    <a:pt x="0" y="442277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144001" y="1543051"/>
              <a:ext cx="0" cy="4822825"/>
            </a:xfrm>
            <a:custGeom>
              <a:avLst/>
              <a:gdLst/>
              <a:ahLst/>
              <a:cxnLst/>
              <a:rect l="l" t="t" r="r" b="b"/>
              <a:pathLst>
                <a:path w="0" h="4822825">
                  <a:moveTo>
                    <a:pt x="0" y="0"/>
                  </a:moveTo>
                  <a:lnTo>
                    <a:pt x="0" y="48228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939924" y="1543049"/>
              <a:ext cx="7204075" cy="28575"/>
            </a:xfrm>
            <a:custGeom>
              <a:avLst/>
              <a:gdLst/>
              <a:ahLst/>
              <a:cxnLst/>
              <a:rect l="l" t="t" r="r" b="b"/>
              <a:pathLst>
                <a:path w="7204075" h="28575">
                  <a:moveTo>
                    <a:pt x="7204075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7204075" y="28575"/>
                  </a:lnTo>
                  <a:lnTo>
                    <a:pt x="7204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3976" y="6351588"/>
              <a:ext cx="6285230" cy="0"/>
            </a:xfrm>
            <a:custGeom>
              <a:avLst/>
              <a:gdLst/>
              <a:ahLst/>
              <a:cxnLst/>
              <a:rect l="l" t="t" r="r" b="b"/>
              <a:pathLst>
                <a:path w="6285230" h="0">
                  <a:moveTo>
                    <a:pt x="0" y="0"/>
                  </a:moveTo>
                  <a:lnTo>
                    <a:pt x="628491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338887" y="6337301"/>
              <a:ext cx="2805430" cy="28575"/>
            </a:xfrm>
            <a:custGeom>
              <a:avLst/>
              <a:gdLst/>
              <a:ahLst/>
              <a:cxnLst/>
              <a:rect l="l" t="t" r="r" b="b"/>
              <a:pathLst>
                <a:path w="2805429" h="28575">
                  <a:moveTo>
                    <a:pt x="2805112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2805112" y="28575"/>
                  </a:lnTo>
                  <a:lnTo>
                    <a:pt x="28051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54824" y="1987245"/>
              <a:ext cx="2085339" cy="1033780"/>
            </a:xfrm>
            <a:custGeom>
              <a:avLst/>
              <a:gdLst/>
              <a:ahLst/>
              <a:cxnLst/>
              <a:rect l="l" t="t" r="r" b="b"/>
              <a:pathLst>
                <a:path w="2085340" h="1033780">
                  <a:moveTo>
                    <a:pt x="2085124" y="0"/>
                  </a:moveTo>
                  <a:lnTo>
                    <a:pt x="0" y="0"/>
                  </a:lnTo>
                  <a:lnTo>
                    <a:pt x="0" y="1033767"/>
                  </a:lnTo>
                  <a:lnTo>
                    <a:pt x="2085124" y="1033767"/>
                  </a:lnTo>
                  <a:lnTo>
                    <a:pt x="2085124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54824" y="1987245"/>
              <a:ext cx="2085339" cy="1033780"/>
            </a:xfrm>
            <a:custGeom>
              <a:avLst/>
              <a:gdLst/>
              <a:ahLst/>
              <a:cxnLst/>
              <a:rect l="l" t="t" r="r" b="b"/>
              <a:pathLst>
                <a:path w="2085340" h="1033780">
                  <a:moveTo>
                    <a:pt x="0" y="0"/>
                  </a:moveTo>
                  <a:lnTo>
                    <a:pt x="2085124" y="0"/>
                  </a:lnTo>
                  <a:lnTo>
                    <a:pt x="2085124" y="1033767"/>
                  </a:lnTo>
                  <a:lnTo>
                    <a:pt x="0" y="10337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277392" y="2201446"/>
              <a:ext cx="424180" cy="100965"/>
            </a:xfrm>
            <a:custGeom>
              <a:avLst/>
              <a:gdLst/>
              <a:ahLst/>
              <a:cxnLst/>
              <a:rect l="l" t="t" r="r" b="b"/>
              <a:pathLst>
                <a:path w="424179" h="100964">
                  <a:moveTo>
                    <a:pt x="0" y="100621"/>
                  </a:moveTo>
                  <a:lnTo>
                    <a:pt x="66009" y="0"/>
                  </a:lnTo>
                  <a:lnTo>
                    <a:pt x="130388" y="100621"/>
                  </a:lnTo>
                  <a:lnTo>
                    <a:pt x="195583" y="0"/>
                  </a:lnTo>
                  <a:lnTo>
                    <a:pt x="260777" y="100621"/>
                  </a:lnTo>
                  <a:lnTo>
                    <a:pt x="325971" y="0"/>
                  </a:lnTo>
                  <a:lnTo>
                    <a:pt x="391166" y="100621"/>
                  </a:lnTo>
                  <a:lnTo>
                    <a:pt x="423763" y="40390"/>
                  </a:lnTo>
                </a:path>
              </a:pathLst>
            </a:custGeom>
            <a:ln w="13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716657" y="2244972"/>
              <a:ext cx="297180" cy="0"/>
            </a:xfrm>
            <a:custGeom>
              <a:avLst/>
              <a:gdLst/>
              <a:ahLst/>
              <a:cxnLst/>
              <a:rect l="l" t="t" r="r" b="b"/>
              <a:pathLst>
                <a:path w="297179" h="0">
                  <a:moveTo>
                    <a:pt x="29716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828171" y="2345794"/>
              <a:ext cx="402590" cy="316865"/>
            </a:xfrm>
            <a:custGeom>
              <a:avLst/>
              <a:gdLst/>
              <a:ahLst/>
              <a:cxnLst/>
              <a:rect l="l" t="t" r="r" b="b"/>
              <a:pathLst>
                <a:path w="402590" h="316864">
                  <a:moveTo>
                    <a:pt x="201228" y="316488"/>
                  </a:moveTo>
                  <a:lnTo>
                    <a:pt x="0" y="157909"/>
                  </a:lnTo>
                  <a:lnTo>
                    <a:pt x="201228" y="0"/>
                  </a:lnTo>
                  <a:lnTo>
                    <a:pt x="402460" y="157909"/>
                  </a:lnTo>
                  <a:lnTo>
                    <a:pt x="201228" y="3164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828170" y="2345795"/>
              <a:ext cx="402590" cy="316865"/>
            </a:xfrm>
            <a:custGeom>
              <a:avLst/>
              <a:gdLst/>
              <a:ahLst/>
              <a:cxnLst/>
              <a:rect l="l" t="t" r="r" b="b"/>
              <a:pathLst>
                <a:path w="402590" h="316864">
                  <a:moveTo>
                    <a:pt x="201230" y="0"/>
                  </a:moveTo>
                  <a:lnTo>
                    <a:pt x="0" y="157909"/>
                  </a:lnTo>
                  <a:lnTo>
                    <a:pt x="201230" y="316487"/>
                  </a:lnTo>
                  <a:lnTo>
                    <a:pt x="402460" y="157909"/>
                  </a:lnTo>
                  <a:lnTo>
                    <a:pt x="201230" y="0"/>
                  </a:lnTo>
                  <a:close/>
                </a:path>
              </a:pathLst>
            </a:custGeom>
            <a:ln w="13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828171" y="2345794"/>
              <a:ext cx="402590" cy="316865"/>
            </a:xfrm>
            <a:custGeom>
              <a:avLst/>
              <a:gdLst/>
              <a:ahLst/>
              <a:cxnLst/>
              <a:rect l="l" t="t" r="r" b="b"/>
              <a:pathLst>
                <a:path w="402590" h="316864">
                  <a:moveTo>
                    <a:pt x="201230" y="316488"/>
                  </a:moveTo>
                  <a:lnTo>
                    <a:pt x="0" y="157908"/>
                  </a:lnTo>
                  <a:lnTo>
                    <a:pt x="201230" y="0"/>
                  </a:lnTo>
                  <a:lnTo>
                    <a:pt x="402460" y="157908"/>
                  </a:lnTo>
                  <a:lnTo>
                    <a:pt x="201230" y="3164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828172" y="2345794"/>
              <a:ext cx="402590" cy="316865"/>
            </a:xfrm>
            <a:custGeom>
              <a:avLst/>
              <a:gdLst/>
              <a:ahLst/>
              <a:cxnLst/>
              <a:rect l="l" t="t" r="r" b="b"/>
              <a:pathLst>
                <a:path w="402590" h="316864">
                  <a:moveTo>
                    <a:pt x="201230" y="0"/>
                  </a:moveTo>
                  <a:lnTo>
                    <a:pt x="0" y="157909"/>
                  </a:lnTo>
                  <a:lnTo>
                    <a:pt x="201230" y="316487"/>
                  </a:lnTo>
                  <a:lnTo>
                    <a:pt x="402460" y="157909"/>
                  </a:lnTo>
                  <a:lnTo>
                    <a:pt x="201230" y="0"/>
                  </a:lnTo>
                  <a:close/>
                </a:path>
              </a:pathLst>
            </a:custGeom>
            <a:ln w="13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046789" y="2633701"/>
              <a:ext cx="893444" cy="128270"/>
            </a:xfrm>
            <a:custGeom>
              <a:avLst/>
              <a:gdLst/>
              <a:ahLst/>
              <a:cxnLst/>
              <a:rect l="l" t="t" r="r" b="b"/>
              <a:pathLst>
                <a:path w="893445" h="128269">
                  <a:moveTo>
                    <a:pt x="893152" y="128155"/>
                  </a:moveTo>
                  <a:lnTo>
                    <a:pt x="0" y="128155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854824" y="3087446"/>
              <a:ext cx="2098675" cy="1035685"/>
            </a:xfrm>
            <a:custGeom>
              <a:avLst/>
              <a:gdLst/>
              <a:ahLst/>
              <a:cxnLst/>
              <a:rect l="l" t="t" r="r" b="b"/>
              <a:pathLst>
                <a:path w="2098675" h="1035685">
                  <a:moveTo>
                    <a:pt x="2098649" y="0"/>
                  </a:moveTo>
                  <a:lnTo>
                    <a:pt x="0" y="0"/>
                  </a:lnTo>
                  <a:lnTo>
                    <a:pt x="0" y="1035291"/>
                  </a:lnTo>
                  <a:lnTo>
                    <a:pt x="2098649" y="1035291"/>
                  </a:lnTo>
                  <a:lnTo>
                    <a:pt x="209864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854824" y="3087446"/>
              <a:ext cx="2098675" cy="1035685"/>
            </a:xfrm>
            <a:custGeom>
              <a:avLst/>
              <a:gdLst/>
              <a:ahLst/>
              <a:cxnLst/>
              <a:rect l="l" t="t" r="r" b="b"/>
              <a:pathLst>
                <a:path w="2098675" h="1035685">
                  <a:moveTo>
                    <a:pt x="0" y="0"/>
                  </a:moveTo>
                  <a:lnTo>
                    <a:pt x="2098649" y="0"/>
                  </a:lnTo>
                  <a:lnTo>
                    <a:pt x="2098649" y="1035291"/>
                  </a:lnTo>
                  <a:lnTo>
                    <a:pt x="0" y="10352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846313" y="3431122"/>
              <a:ext cx="451484" cy="323850"/>
            </a:xfrm>
            <a:custGeom>
              <a:avLst/>
              <a:gdLst/>
              <a:ahLst/>
              <a:cxnLst/>
              <a:rect l="l" t="t" r="r" b="b"/>
              <a:pathLst>
                <a:path w="451484" h="323850">
                  <a:moveTo>
                    <a:pt x="225564" y="0"/>
                  </a:moveTo>
                  <a:lnTo>
                    <a:pt x="0" y="161848"/>
                  </a:lnTo>
                  <a:lnTo>
                    <a:pt x="225564" y="323697"/>
                  </a:lnTo>
                  <a:lnTo>
                    <a:pt x="451129" y="161848"/>
                  </a:lnTo>
                  <a:lnTo>
                    <a:pt x="225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846313" y="3431122"/>
              <a:ext cx="451484" cy="323850"/>
            </a:xfrm>
            <a:custGeom>
              <a:avLst/>
              <a:gdLst/>
              <a:ahLst/>
              <a:cxnLst/>
              <a:rect l="l" t="t" r="r" b="b"/>
              <a:pathLst>
                <a:path w="451484" h="323850">
                  <a:moveTo>
                    <a:pt x="0" y="161848"/>
                  </a:moveTo>
                  <a:lnTo>
                    <a:pt x="225564" y="0"/>
                  </a:lnTo>
                  <a:lnTo>
                    <a:pt x="451129" y="161848"/>
                  </a:lnTo>
                  <a:lnTo>
                    <a:pt x="225564" y="323697"/>
                  </a:lnTo>
                  <a:lnTo>
                    <a:pt x="0" y="16184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073232" y="3496001"/>
              <a:ext cx="0" cy="130810"/>
            </a:xfrm>
            <a:custGeom>
              <a:avLst/>
              <a:gdLst/>
              <a:ahLst/>
              <a:cxnLst/>
              <a:rect l="l" t="t" r="r" b="b"/>
              <a:pathLst>
                <a:path w="0" h="130810">
                  <a:moveTo>
                    <a:pt x="0" y="0"/>
                  </a:moveTo>
                  <a:lnTo>
                    <a:pt x="0" y="130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035136" y="361374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071054" y="3734855"/>
              <a:ext cx="899160" cy="128905"/>
            </a:xfrm>
            <a:custGeom>
              <a:avLst/>
              <a:gdLst/>
              <a:ahLst/>
              <a:cxnLst/>
              <a:rect l="l" t="t" r="r" b="b"/>
              <a:pathLst>
                <a:path w="899159" h="128904">
                  <a:moveTo>
                    <a:pt x="898944" y="128346"/>
                  </a:moveTo>
                  <a:lnTo>
                    <a:pt x="0" y="128346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071050" y="3341277"/>
              <a:ext cx="824865" cy="173990"/>
            </a:xfrm>
            <a:custGeom>
              <a:avLst/>
              <a:gdLst/>
              <a:ahLst/>
              <a:cxnLst/>
              <a:rect l="l" t="t" r="r" b="b"/>
              <a:pathLst>
                <a:path w="824865" h="173989">
                  <a:moveTo>
                    <a:pt x="824585" y="0"/>
                  </a:moveTo>
                  <a:lnTo>
                    <a:pt x="0" y="0"/>
                  </a:lnTo>
                  <a:lnTo>
                    <a:pt x="0" y="17397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701263" y="3415911"/>
              <a:ext cx="113664" cy="390525"/>
            </a:xfrm>
            <a:custGeom>
              <a:avLst/>
              <a:gdLst/>
              <a:ahLst/>
              <a:cxnLst/>
              <a:rect l="l" t="t" r="r" b="b"/>
              <a:pathLst>
                <a:path w="113665" h="390525">
                  <a:moveTo>
                    <a:pt x="113381" y="0"/>
                  </a:moveTo>
                  <a:lnTo>
                    <a:pt x="0" y="60431"/>
                  </a:lnTo>
                  <a:lnTo>
                    <a:pt x="113381" y="120175"/>
                  </a:lnTo>
                  <a:lnTo>
                    <a:pt x="0" y="180606"/>
                  </a:lnTo>
                  <a:lnTo>
                    <a:pt x="113381" y="240351"/>
                  </a:lnTo>
                  <a:lnTo>
                    <a:pt x="0" y="300095"/>
                  </a:lnTo>
                  <a:lnTo>
                    <a:pt x="113381" y="359840"/>
                  </a:lnTo>
                  <a:lnTo>
                    <a:pt x="45512" y="390055"/>
                  </a:lnTo>
                </a:path>
              </a:pathLst>
            </a:custGeom>
            <a:ln w="15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768396" y="3809010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6417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786572" y="336694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6417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861174" y="4196194"/>
              <a:ext cx="2114550" cy="1014094"/>
            </a:xfrm>
            <a:custGeom>
              <a:avLst/>
              <a:gdLst/>
              <a:ahLst/>
              <a:cxnLst/>
              <a:rect l="l" t="t" r="r" b="b"/>
              <a:pathLst>
                <a:path w="2114550" h="1014095">
                  <a:moveTo>
                    <a:pt x="2114296" y="0"/>
                  </a:moveTo>
                  <a:lnTo>
                    <a:pt x="0" y="0"/>
                  </a:lnTo>
                  <a:lnTo>
                    <a:pt x="0" y="1013980"/>
                  </a:lnTo>
                  <a:lnTo>
                    <a:pt x="2114296" y="1013980"/>
                  </a:lnTo>
                  <a:lnTo>
                    <a:pt x="2114296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861174" y="4196194"/>
              <a:ext cx="2114550" cy="1014094"/>
            </a:xfrm>
            <a:custGeom>
              <a:avLst/>
              <a:gdLst/>
              <a:ahLst/>
              <a:cxnLst/>
              <a:rect l="l" t="t" r="r" b="b"/>
              <a:pathLst>
                <a:path w="2114550" h="1014095">
                  <a:moveTo>
                    <a:pt x="0" y="0"/>
                  </a:moveTo>
                  <a:lnTo>
                    <a:pt x="2114296" y="0"/>
                  </a:lnTo>
                  <a:lnTo>
                    <a:pt x="2114296" y="1013980"/>
                  </a:lnTo>
                  <a:lnTo>
                    <a:pt x="0" y="101398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860055" y="4532793"/>
              <a:ext cx="454659" cy="317500"/>
            </a:xfrm>
            <a:custGeom>
              <a:avLst/>
              <a:gdLst/>
              <a:ahLst/>
              <a:cxnLst/>
              <a:rect l="l" t="t" r="r" b="b"/>
              <a:pathLst>
                <a:path w="454659" h="317500">
                  <a:moveTo>
                    <a:pt x="227241" y="0"/>
                  </a:moveTo>
                  <a:lnTo>
                    <a:pt x="0" y="158521"/>
                  </a:lnTo>
                  <a:lnTo>
                    <a:pt x="227241" y="317042"/>
                  </a:lnTo>
                  <a:lnTo>
                    <a:pt x="454494" y="158521"/>
                  </a:lnTo>
                  <a:lnTo>
                    <a:pt x="2272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860055" y="4532792"/>
              <a:ext cx="454659" cy="317500"/>
            </a:xfrm>
            <a:custGeom>
              <a:avLst/>
              <a:gdLst/>
              <a:ahLst/>
              <a:cxnLst/>
              <a:rect l="l" t="t" r="r" b="b"/>
              <a:pathLst>
                <a:path w="454659" h="317500">
                  <a:moveTo>
                    <a:pt x="0" y="158521"/>
                  </a:moveTo>
                  <a:lnTo>
                    <a:pt x="227241" y="0"/>
                  </a:lnTo>
                  <a:lnTo>
                    <a:pt x="454494" y="158521"/>
                  </a:lnTo>
                  <a:lnTo>
                    <a:pt x="227241" y="317042"/>
                  </a:lnTo>
                  <a:lnTo>
                    <a:pt x="0" y="15852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088668" y="4596340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w="0" h="127000">
                  <a:moveTo>
                    <a:pt x="0" y="0"/>
                  </a:moveTo>
                  <a:lnTo>
                    <a:pt x="0" y="126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050571" y="471008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086473" y="4830278"/>
              <a:ext cx="906144" cy="125730"/>
            </a:xfrm>
            <a:custGeom>
              <a:avLst/>
              <a:gdLst/>
              <a:ahLst/>
              <a:cxnLst/>
              <a:rect l="l" t="t" r="r" b="b"/>
              <a:pathLst>
                <a:path w="906145" h="125729">
                  <a:moveTo>
                    <a:pt x="905649" y="125704"/>
                  </a:moveTo>
                  <a:lnTo>
                    <a:pt x="0" y="125704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086473" y="4444803"/>
              <a:ext cx="831215" cy="170815"/>
            </a:xfrm>
            <a:custGeom>
              <a:avLst/>
              <a:gdLst/>
              <a:ahLst/>
              <a:cxnLst/>
              <a:rect l="l" t="t" r="r" b="b"/>
              <a:pathLst>
                <a:path w="831215" h="170814">
                  <a:moveTo>
                    <a:pt x="830732" y="0"/>
                  </a:moveTo>
                  <a:lnTo>
                    <a:pt x="0" y="0"/>
                  </a:lnTo>
                  <a:lnTo>
                    <a:pt x="0" y="17039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 descr=""/>
          <p:cNvGrpSpPr/>
          <p:nvPr/>
        </p:nvGrpSpPr>
        <p:grpSpPr>
          <a:xfrm>
            <a:off x="6850060" y="2240210"/>
            <a:ext cx="509905" cy="525145"/>
            <a:chOff x="6850060" y="2240210"/>
            <a:chExt cx="509905" cy="525145"/>
          </a:xfrm>
        </p:grpSpPr>
        <p:sp>
          <p:nvSpPr>
            <p:cNvPr id="51" name="object 51" descr=""/>
            <p:cNvSpPr/>
            <p:nvPr/>
          </p:nvSpPr>
          <p:spPr>
            <a:xfrm>
              <a:off x="7239621" y="2296710"/>
              <a:ext cx="113030" cy="389890"/>
            </a:xfrm>
            <a:custGeom>
              <a:avLst/>
              <a:gdLst/>
              <a:ahLst/>
              <a:cxnLst/>
              <a:rect l="l" t="t" r="r" b="b"/>
              <a:pathLst>
                <a:path w="113029" h="389889">
                  <a:moveTo>
                    <a:pt x="112650" y="0"/>
                  </a:moveTo>
                  <a:lnTo>
                    <a:pt x="0" y="60342"/>
                  </a:lnTo>
                  <a:lnTo>
                    <a:pt x="112650" y="119998"/>
                  </a:lnTo>
                  <a:lnTo>
                    <a:pt x="0" y="180341"/>
                  </a:lnTo>
                  <a:lnTo>
                    <a:pt x="112650" y="239997"/>
                  </a:lnTo>
                  <a:lnTo>
                    <a:pt x="0" y="299654"/>
                  </a:lnTo>
                  <a:lnTo>
                    <a:pt x="112650" y="359311"/>
                  </a:lnTo>
                  <a:lnTo>
                    <a:pt x="45218" y="389482"/>
                  </a:lnTo>
                </a:path>
              </a:pathLst>
            </a:custGeom>
            <a:ln w="14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854823" y="2244972"/>
              <a:ext cx="447040" cy="66040"/>
            </a:xfrm>
            <a:custGeom>
              <a:avLst/>
              <a:gdLst/>
              <a:ahLst/>
              <a:cxnLst/>
              <a:rect l="l" t="t" r="r" b="b"/>
              <a:pathLst>
                <a:path w="447040" h="66039">
                  <a:moveTo>
                    <a:pt x="0" y="0"/>
                  </a:moveTo>
                  <a:lnTo>
                    <a:pt x="446570" y="0"/>
                  </a:lnTo>
                  <a:lnTo>
                    <a:pt x="446570" y="65506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854823" y="2697784"/>
              <a:ext cx="447040" cy="62865"/>
            </a:xfrm>
            <a:custGeom>
              <a:avLst/>
              <a:gdLst/>
              <a:ahLst/>
              <a:cxnLst/>
              <a:rect l="l" t="t" r="r" b="b"/>
              <a:pathLst>
                <a:path w="447040" h="62864">
                  <a:moveTo>
                    <a:pt x="0" y="62649"/>
                  </a:moveTo>
                  <a:lnTo>
                    <a:pt x="446570" y="62649"/>
                  </a:lnTo>
                  <a:lnTo>
                    <a:pt x="44657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/>
          <p:nvPr/>
        </p:nvSpPr>
        <p:spPr>
          <a:xfrm>
            <a:off x="8046787" y="2235004"/>
            <a:ext cx="223520" cy="139700"/>
          </a:xfrm>
          <a:custGeom>
            <a:avLst/>
            <a:gdLst/>
            <a:ahLst/>
            <a:cxnLst/>
            <a:rect l="l" t="t" r="r" b="b"/>
            <a:pathLst>
              <a:path w="223520" h="139700">
                <a:moveTo>
                  <a:pt x="223291" y="0"/>
                </a:moveTo>
                <a:lnTo>
                  <a:pt x="0" y="0"/>
                </a:lnTo>
                <a:lnTo>
                  <a:pt x="0" y="13954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5" name="object 55" descr=""/>
          <p:cNvGrpSpPr/>
          <p:nvPr/>
        </p:nvGrpSpPr>
        <p:grpSpPr>
          <a:xfrm>
            <a:off x="6866586" y="3340792"/>
            <a:ext cx="513080" cy="525780"/>
            <a:chOff x="6866586" y="3340792"/>
            <a:chExt cx="513080" cy="525780"/>
          </a:xfrm>
        </p:grpSpPr>
        <p:sp>
          <p:nvSpPr>
            <p:cNvPr id="56" name="object 56" descr=""/>
            <p:cNvSpPr/>
            <p:nvPr/>
          </p:nvSpPr>
          <p:spPr>
            <a:xfrm>
              <a:off x="7258648" y="3397373"/>
              <a:ext cx="113664" cy="390525"/>
            </a:xfrm>
            <a:custGeom>
              <a:avLst/>
              <a:gdLst/>
              <a:ahLst/>
              <a:cxnLst/>
              <a:rect l="l" t="t" r="r" b="b"/>
              <a:pathLst>
                <a:path w="113665" h="390525">
                  <a:moveTo>
                    <a:pt x="113381" y="0"/>
                  </a:moveTo>
                  <a:lnTo>
                    <a:pt x="0" y="60431"/>
                  </a:lnTo>
                  <a:lnTo>
                    <a:pt x="113381" y="120175"/>
                  </a:lnTo>
                  <a:lnTo>
                    <a:pt x="0" y="180606"/>
                  </a:lnTo>
                  <a:lnTo>
                    <a:pt x="113381" y="240351"/>
                  </a:lnTo>
                  <a:lnTo>
                    <a:pt x="0" y="300095"/>
                  </a:lnTo>
                  <a:lnTo>
                    <a:pt x="113381" y="359840"/>
                  </a:lnTo>
                  <a:lnTo>
                    <a:pt x="45512" y="390055"/>
                  </a:lnTo>
                </a:path>
              </a:pathLst>
            </a:custGeom>
            <a:ln w="15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871348" y="3345554"/>
              <a:ext cx="449580" cy="66040"/>
            </a:xfrm>
            <a:custGeom>
              <a:avLst/>
              <a:gdLst/>
              <a:ahLst/>
              <a:cxnLst/>
              <a:rect l="l" t="t" r="r" b="b"/>
              <a:pathLst>
                <a:path w="449579" h="66039">
                  <a:moveTo>
                    <a:pt x="0" y="0"/>
                  </a:moveTo>
                  <a:lnTo>
                    <a:pt x="449478" y="0"/>
                  </a:lnTo>
                  <a:lnTo>
                    <a:pt x="449478" y="6559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871348" y="3799024"/>
              <a:ext cx="449580" cy="62865"/>
            </a:xfrm>
            <a:custGeom>
              <a:avLst/>
              <a:gdLst/>
              <a:ahLst/>
              <a:cxnLst/>
              <a:rect l="l" t="t" r="r" b="b"/>
              <a:pathLst>
                <a:path w="449579" h="62864">
                  <a:moveTo>
                    <a:pt x="0" y="62750"/>
                  </a:moveTo>
                  <a:lnTo>
                    <a:pt x="449478" y="62750"/>
                  </a:lnTo>
                  <a:lnTo>
                    <a:pt x="44947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 descr=""/>
          <p:cNvGrpSpPr/>
          <p:nvPr/>
        </p:nvGrpSpPr>
        <p:grpSpPr>
          <a:xfrm>
            <a:off x="6873061" y="4444230"/>
            <a:ext cx="516890" cy="515620"/>
            <a:chOff x="6873061" y="4444230"/>
            <a:chExt cx="516890" cy="515620"/>
          </a:xfrm>
        </p:grpSpPr>
        <p:sp>
          <p:nvSpPr>
            <p:cNvPr id="60" name="object 60" descr=""/>
            <p:cNvSpPr/>
            <p:nvPr/>
          </p:nvSpPr>
          <p:spPr>
            <a:xfrm>
              <a:off x="7268013" y="4499742"/>
              <a:ext cx="114300" cy="382270"/>
            </a:xfrm>
            <a:custGeom>
              <a:avLst/>
              <a:gdLst/>
              <a:ahLst/>
              <a:cxnLst/>
              <a:rect l="l" t="t" r="r" b="b"/>
              <a:pathLst>
                <a:path w="114300" h="382270">
                  <a:moveTo>
                    <a:pt x="114227" y="0"/>
                  </a:moveTo>
                  <a:lnTo>
                    <a:pt x="0" y="59187"/>
                  </a:lnTo>
                  <a:lnTo>
                    <a:pt x="114227" y="117701"/>
                  </a:lnTo>
                  <a:lnTo>
                    <a:pt x="0" y="176888"/>
                  </a:lnTo>
                  <a:lnTo>
                    <a:pt x="114227" y="235403"/>
                  </a:lnTo>
                  <a:lnTo>
                    <a:pt x="0" y="293917"/>
                  </a:lnTo>
                  <a:lnTo>
                    <a:pt x="114227" y="352432"/>
                  </a:lnTo>
                  <a:lnTo>
                    <a:pt x="45851" y="382025"/>
                  </a:lnTo>
                </a:path>
              </a:pathLst>
            </a:custGeom>
            <a:ln w="15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877823" y="4448992"/>
              <a:ext cx="453390" cy="64769"/>
            </a:xfrm>
            <a:custGeom>
              <a:avLst/>
              <a:gdLst/>
              <a:ahLst/>
              <a:cxnLst/>
              <a:rect l="l" t="t" r="r" b="b"/>
              <a:pathLst>
                <a:path w="453390" h="64770">
                  <a:moveTo>
                    <a:pt x="0" y="0"/>
                  </a:moveTo>
                  <a:lnTo>
                    <a:pt x="452831" y="0"/>
                  </a:lnTo>
                  <a:lnTo>
                    <a:pt x="452831" y="6424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877823" y="4893129"/>
              <a:ext cx="453390" cy="61594"/>
            </a:xfrm>
            <a:custGeom>
              <a:avLst/>
              <a:gdLst/>
              <a:ahLst/>
              <a:cxnLst/>
              <a:rect l="l" t="t" r="r" b="b"/>
              <a:pathLst>
                <a:path w="453390" h="61595">
                  <a:moveTo>
                    <a:pt x="0" y="61455"/>
                  </a:moveTo>
                  <a:lnTo>
                    <a:pt x="452831" y="61455"/>
                  </a:lnTo>
                  <a:lnTo>
                    <a:pt x="45283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8263811" y="2402997"/>
            <a:ext cx="680720" cy="2472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2250">
              <a:lnSpc>
                <a:spcPct val="100000"/>
              </a:lnSpc>
              <a:spcBef>
                <a:spcPts val="95"/>
              </a:spcBef>
            </a:pPr>
            <a:r>
              <a:rPr dirty="0" sz="1600" spc="-50" i="1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160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</a:pPr>
            <a:r>
              <a:rPr dirty="0" sz="1600" spc="-25" i="1">
                <a:latin typeface="Arial"/>
                <a:cs typeface="Arial"/>
              </a:rPr>
              <a:t>Ro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z="1600" spc="-25" i="1">
                <a:latin typeface="Arial"/>
                <a:cs typeface="Arial"/>
              </a:rPr>
              <a:t>Aie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75"/>
              </a:spcBef>
            </a:pPr>
            <a:endParaRPr sz="16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</a:pPr>
            <a:r>
              <a:rPr dirty="0" sz="1600" spc="-25" i="1">
                <a:latin typeface="Arial"/>
                <a:cs typeface="Arial"/>
              </a:rPr>
              <a:t>Ro</a:t>
            </a:r>
            <a:endParaRPr sz="16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1425"/>
              </a:spcBef>
            </a:pPr>
            <a:r>
              <a:rPr dirty="0" sz="1600" spc="-25" i="1">
                <a:latin typeface="Arial"/>
                <a:cs typeface="Arial"/>
              </a:rPr>
              <a:t>Ave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6870700" y="5509700"/>
            <a:ext cx="509905" cy="551180"/>
            <a:chOff x="6870700" y="5509700"/>
            <a:chExt cx="509905" cy="551180"/>
          </a:xfrm>
        </p:grpSpPr>
        <p:sp>
          <p:nvSpPr>
            <p:cNvPr id="65" name="object 65" descr=""/>
            <p:cNvSpPr/>
            <p:nvPr/>
          </p:nvSpPr>
          <p:spPr>
            <a:xfrm>
              <a:off x="7260259" y="5568796"/>
              <a:ext cx="113030" cy="409575"/>
            </a:xfrm>
            <a:custGeom>
              <a:avLst/>
              <a:gdLst/>
              <a:ahLst/>
              <a:cxnLst/>
              <a:rect l="l" t="t" r="r" b="b"/>
              <a:pathLst>
                <a:path w="113029" h="409575">
                  <a:moveTo>
                    <a:pt x="112650" y="0"/>
                  </a:moveTo>
                  <a:lnTo>
                    <a:pt x="0" y="63363"/>
                  </a:lnTo>
                  <a:lnTo>
                    <a:pt x="112650" y="126007"/>
                  </a:lnTo>
                  <a:lnTo>
                    <a:pt x="0" y="189371"/>
                  </a:lnTo>
                  <a:lnTo>
                    <a:pt x="112650" y="252015"/>
                  </a:lnTo>
                  <a:lnTo>
                    <a:pt x="0" y="314658"/>
                  </a:lnTo>
                  <a:lnTo>
                    <a:pt x="112650" y="377302"/>
                  </a:lnTo>
                  <a:lnTo>
                    <a:pt x="45218" y="408984"/>
                  </a:lnTo>
                </a:path>
              </a:pathLst>
            </a:custGeom>
            <a:ln w="149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875462" y="5514463"/>
              <a:ext cx="447040" cy="69215"/>
            </a:xfrm>
            <a:custGeom>
              <a:avLst/>
              <a:gdLst/>
              <a:ahLst/>
              <a:cxnLst/>
              <a:rect l="l" t="t" r="r" b="b"/>
              <a:pathLst>
                <a:path w="447040" h="69214">
                  <a:moveTo>
                    <a:pt x="0" y="0"/>
                  </a:moveTo>
                  <a:lnTo>
                    <a:pt x="446570" y="0"/>
                  </a:lnTo>
                  <a:lnTo>
                    <a:pt x="446570" y="6878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875462" y="5989949"/>
              <a:ext cx="447040" cy="66040"/>
            </a:xfrm>
            <a:custGeom>
              <a:avLst/>
              <a:gdLst/>
              <a:ahLst/>
              <a:cxnLst/>
              <a:rect l="l" t="t" r="r" b="b"/>
              <a:pathLst>
                <a:path w="447040" h="66039">
                  <a:moveTo>
                    <a:pt x="0" y="65786"/>
                  </a:moveTo>
                  <a:lnTo>
                    <a:pt x="446570" y="65786"/>
                  </a:lnTo>
                  <a:lnTo>
                    <a:pt x="44657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8" name="object 68" descr=""/>
          <p:cNvGrpSpPr/>
          <p:nvPr/>
        </p:nvGrpSpPr>
        <p:grpSpPr>
          <a:xfrm>
            <a:off x="6870700" y="4469940"/>
            <a:ext cx="2164080" cy="1864360"/>
            <a:chOff x="6870700" y="4469940"/>
            <a:chExt cx="2164080" cy="1864360"/>
          </a:xfrm>
        </p:grpSpPr>
        <p:sp>
          <p:nvSpPr>
            <p:cNvPr id="69" name="object 69" descr=""/>
            <p:cNvSpPr/>
            <p:nvPr/>
          </p:nvSpPr>
          <p:spPr>
            <a:xfrm>
              <a:off x="8721386" y="4517899"/>
              <a:ext cx="114300" cy="382270"/>
            </a:xfrm>
            <a:custGeom>
              <a:avLst/>
              <a:gdLst/>
              <a:ahLst/>
              <a:cxnLst/>
              <a:rect l="l" t="t" r="r" b="b"/>
              <a:pathLst>
                <a:path w="114300" h="382270">
                  <a:moveTo>
                    <a:pt x="114227" y="0"/>
                  </a:moveTo>
                  <a:lnTo>
                    <a:pt x="0" y="59187"/>
                  </a:lnTo>
                  <a:lnTo>
                    <a:pt x="114227" y="117701"/>
                  </a:lnTo>
                  <a:lnTo>
                    <a:pt x="0" y="176888"/>
                  </a:lnTo>
                  <a:lnTo>
                    <a:pt x="114227" y="235403"/>
                  </a:lnTo>
                  <a:lnTo>
                    <a:pt x="0" y="293917"/>
                  </a:lnTo>
                  <a:lnTo>
                    <a:pt x="114227" y="352432"/>
                  </a:lnTo>
                  <a:lnTo>
                    <a:pt x="45851" y="382025"/>
                  </a:lnTo>
                </a:path>
              </a:pathLst>
            </a:custGeom>
            <a:ln w="15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789015" y="490290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w="0" h="62864">
                  <a:moveTo>
                    <a:pt x="0" y="6285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807329" y="446994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w="0" h="62864">
                  <a:moveTo>
                    <a:pt x="0" y="6285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875462" y="5243830"/>
              <a:ext cx="2085339" cy="1085850"/>
            </a:xfrm>
            <a:custGeom>
              <a:avLst/>
              <a:gdLst/>
              <a:ahLst/>
              <a:cxnLst/>
              <a:rect l="l" t="t" r="r" b="b"/>
              <a:pathLst>
                <a:path w="2085340" h="1085850">
                  <a:moveTo>
                    <a:pt x="2085111" y="0"/>
                  </a:moveTo>
                  <a:lnTo>
                    <a:pt x="0" y="0"/>
                  </a:lnTo>
                  <a:lnTo>
                    <a:pt x="0" y="1085532"/>
                  </a:lnTo>
                  <a:lnTo>
                    <a:pt x="2085111" y="1085532"/>
                  </a:lnTo>
                  <a:lnTo>
                    <a:pt x="208511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875462" y="5243830"/>
              <a:ext cx="2085339" cy="1085850"/>
            </a:xfrm>
            <a:custGeom>
              <a:avLst/>
              <a:gdLst/>
              <a:ahLst/>
              <a:cxnLst/>
              <a:rect l="l" t="t" r="r" b="b"/>
              <a:pathLst>
                <a:path w="2085340" h="1085850">
                  <a:moveTo>
                    <a:pt x="0" y="0"/>
                  </a:moveTo>
                  <a:lnTo>
                    <a:pt x="2085111" y="0"/>
                  </a:lnTo>
                  <a:lnTo>
                    <a:pt x="2085111" y="1085532"/>
                  </a:lnTo>
                  <a:lnTo>
                    <a:pt x="0" y="10855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298030" y="5468754"/>
              <a:ext cx="424180" cy="106045"/>
            </a:xfrm>
            <a:custGeom>
              <a:avLst/>
              <a:gdLst/>
              <a:ahLst/>
              <a:cxnLst/>
              <a:rect l="l" t="t" r="r" b="b"/>
              <a:pathLst>
                <a:path w="424179" h="106045">
                  <a:moveTo>
                    <a:pt x="0" y="105660"/>
                  </a:moveTo>
                  <a:lnTo>
                    <a:pt x="66009" y="0"/>
                  </a:lnTo>
                  <a:lnTo>
                    <a:pt x="130388" y="105660"/>
                  </a:lnTo>
                  <a:lnTo>
                    <a:pt x="195583" y="0"/>
                  </a:lnTo>
                  <a:lnTo>
                    <a:pt x="260777" y="105660"/>
                  </a:lnTo>
                  <a:lnTo>
                    <a:pt x="325971" y="0"/>
                  </a:lnTo>
                  <a:lnTo>
                    <a:pt x="391166" y="105660"/>
                  </a:lnTo>
                  <a:lnTo>
                    <a:pt x="423763" y="42412"/>
                  </a:lnTo>
                </a:path>
              </a:pathLst>
            </a:custGeom>
            <a:ln w="142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737296" y="5514463"/>
              <a:ext cx="297180" cy="0"/>
            </a:xfrm>
            <a:custGeom>
              <a:avLst/>
              <a:gdLst/>
              <a:ahLst/>
              <a:cxnLst/>
              <a:rect l="l" t="t" r="r" b="b"/>
              <a:pathLst>
                <a:path w="297179" h="0">
                  <a:moveTo>
                    <a:pt x="29716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848810" y="5620337"/>
              <a:ext cx="402590" cy="332740"/>
            </a:xfrm>
            <a:custGeom>
              <a:avLst/>
              <a:gdLst/>
              <a:ahLst/>
              <a:cxnLst/>
              <a:rect l="l" t="t" r="r" b="b"/>
              <a:pathLst>
                <a:path w="402590" h="332739">
                  <a:moveTo>
                    <a:pt x="201229" y="332335"/>
                  </a:moveTo>
                  <a:lnTo>
                    <a:pt x="0" y="165816"/>
                  </a:lnTo>
                  <a:lnTo>
                    <a:pt x="201229" y="0"/>
                  </a:lnTo>
                  <a:lnTo>
                    <a:pt x="402458" y="165816"/>
                  </a:lnTo>
                  <a:lnTo>
                    <a:pt x="201229" y="332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848809" y="5620338"/>
              <a:ext cx="402590" cy="332740"/>
            </a:xfrm>
            <a:custGeom>
              <a:avLst/>
              <a:gdLst/>
              <a:ahLst/>
              <a:cxnLst/>
              <a:rect l="l" t="t" r="r" b="b"/>
              <a:pathLst>
                <a:path w="402590" h="332739">
                  <a:moveTo>
                    <a:pt x="201230" y="0"/>
                  </a:moveTo>
                  <a:lnTo>
                    <a:pt x="0" y="165816"/>
                  </a:lnTo>
                  <a:lnTo>
                    <a:pt x="201230" y="332335"/>
                  </a:lnTo>
                  <a:lnTo>
                    <a:pt x="402460" y="165816"/>
                  </a:lnTo>
                  <a:lnTo>
                    <a:pt x="201230" y="0"/>
                  </a:lnTo>
                  <a:close/>
                </a:path>
              </a:pathLst>
            </a:custGeom>
            <a:ln w="13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848808" y="5620337"/>
              <a:ext cx="402590" cy="332740"/>
            </a:xfrm>
            <a:custGeom>
              <a:avLst/>
              <a:gdLst/>
              <a:ahLst/>
              <a:cxnLst/>
              <a:rect l="l" t="t" r="r" b="b"/>
              <a:pathLst>
                <a:path w="402590" h="332739">
                  <a:moveTo>
                    <a:pt x="201231" y="332335"/>
                  </a:moveTo>
                  <a:lnTo>
                    <a:pt x="0" y="165816"/>
                  </a:lnTo>
                  <a:lnTo>
                    <a:pt x="201231" y="0"/>
                  </a:lnTo>
                  <a:lnTo>
                    <a:pt x="402461" y="165816"/>
                  </a:lnTo>
                  <a:lnTo>
                    <a:pt x="201231" y="332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848809" y="5620337"/>
              <a:ext cx="402590" cy="332740"/>
            </a:xfrm>
            <a:custGeom>
              <a:avLst/>
              <a:gdLst/>
              <a:ahLst/>
              <a:cxnLst/>
              <a:rect l="l" t="t" r="r" b="b"/>
              <a:pathLst>
                <a:path w="402590" h="332739">
                  <a:moveTo>
                    <a:pt x="201230" y="0"/>
                  </a:moveTo>
                  <a:lnTo>
                    <a:pt x="0" y="165816"/>
                  </a:lnTo>
                  <a:lnTo>
                    <a:pt x="201230" y="332335"/>
                  </a:lnTo>
                  <a:lnTo>
                    <a:pt x="402460" y="165816"/>
                  </a:lnTo>
                  <a:lnTo>
                    <a:pt x="201230" y="0"/>
                  </a:lnTo>
                  <a:close/>
                </a:path>
              </a:pathLst>
            </a:custGeom>
            <a:ln w="13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8067428" y="5922661"/>
              <a:ext cx="893444" cy="134620"/>
            </a:xfrm>
            <a:custGeom>
              <a:avLst/>
              <a:gdLst/>
              <a:ahLst/>
              <a:cxnLst/>
              <a:rect l="l" t="t" r="r" b="b"/>
              <a:pathLst>
                <a:path w="893445" h="134620">
                  <a:moveTo>
                    <a:pt x="893152" y="134569"/>
                  </a:moveTo>
                  <a:lnTo>
                    <a:pt x="0" y="134569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/>
          <p:nvPr/>
        </p:nvSpPr>
        <p:spPr>
          <a:xfrm>
            <a:off x="8067424" y="5503996"/>
            <a:ext cx="223520" cy="146685"/>
          </a:xfrm>
          <a:custGeom>
            <a:avLst/>
            <a:gdLst/>
            <a:ahLst/>
            <a:cxnLst/>
            <a:rect l="l" t="t" r="r" b="b"/>
            <a:pathLst>
              <a:path w="223520" h="146685">
                <a:moveTo>
                  <a:pt x="223291" y="0"/>
                </a:moveTo>
                <a:lnTo>
                  <a:pt x="0" y="0"/>
                </a:lnTo>
                <a:lnTo>
                  <a:pt x="0" y="1465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 txBox="1"/>
          <p:nvPr/>
        </p:nvSpPr>
        <p:spPr>
          <a:xfrm>
            <a:off x="8259452" y="5678976"/>
            <a:ext cx="3194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i="1">
                <a:latin typeface="Arial"/>
                <a:cs typeface="Arial"/>
              </a:rPr>
              <a:t>Aie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83" name="object 83" descr=""/>
          <p:cNvGraphicFramePr>
            <a:graphicFrameLocks noGrp="1"/>
          </p:cNvGraphicFramePr>
          <p:nvPr/>
        </p:nvGraphicFramePr>
        <p:xfrm>
          <a:off x="280512" y="1672335"/>
          <a:ext cx="8288020" cy="445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9585"/>
                <a:gridCol w="919480"/>
                <a:gridCol w="867409"/>
                <a:gridCol w="1167129"/>
                <a:gridCol w="669289"/>
                <a:gridCol w="1194435"/>
                <a:gridCol w="1631315"/>
              </a:tblGrid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90170">
                        <a:lnSpc>
                          <a:spcPts val="1515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Entrada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515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Salida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515"/>
                        </a:lnSpc>
                      </a:pPr>
                      <a:r>
                        <a:rPr dirty="0" sz="1600" spc="-25" b="1">
                          <a:latin typeface="Calibri"/>
                          <a:cs typeface="Calibri"/>
                        </a:rPr>
                        <a:t>[A]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1515"/>
                        </a:lnSpc>
                      </a:pPr>
                      <a:r>
                        <a:rPr dirty="0" sz="1600" spc="-25" b="1">
                          <a:latin typeface="Calibri"/>
                          <a:cs typeface="Calibri"/>
                        </a:rPr>
                        <a:t>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1515"/>
                        </a:lnSpc>
                      </a:pPr>
                      <a:r>
                        <a:rPr dirty="0" sz="1600" spc="-25" b="1">
                          <a:latin typeface="Calibri"/>
                          <a:cs typeface="Calibri"/>
                        </a:rPr>
                        <a:t>Ro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5280" marR="194945">
                        <a:lnSpc>
                          <a:spcPts val="1515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Modelo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340360" marR="194945">
                        <a:lnSpc>
                          <a:spcPts val="1880"/>
                        </a:lnSpc>
                        <a:spcBef>
                          <a:spcPts val="935"/>
                        </a:spcBef>
                        <a:tabLst>
                          <a:tab pos="1085215" algn="l"/>
                        </a:tabLst>
                      </a:pPr>
                      <a:r>
                        <a:rPr dirty="0" sz="1600" spc="-25" i="1">
                          <a:latin typeface="Arial"/>
                          <a:cs typeface="Arial"/>
                        </a:rPr>
                        <a:t>Ri</a:t>
                      </a:r>
                      <a:r>
                        <a:rPr dirty="0" sz="1600" i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600" spc="-25" i="1">
                          <a:latin typeface="Arial"/>
                          <a:cs typeface="Arial"/>
                        </a:rPr>
                        <a:t>Ro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108075">
                <a:tc>
                  <a:txBody>
                    <a:bodyPr/>
                    <a:lstStyle/>
                    <a:p>
                      <a:pPr algn="ctr" marR="28829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Tensión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7790"/>
                </a:tc>
                <a:tc>
                  <a:txBody>
                    <a:bodyPr/>
                    <a:lstStyle/>
                    <a:p>
                      <a:pPr algn="ctr" marR="9017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7314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7314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baseline="-21367" sz="19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=V/V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7314"/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4165"/>
                        </a:lnSpc>
                      </a:pPr>
                      <a:r>
                        <a:rPr dirty="0" sz="3600" spc="-50">
                          <a:latin typeface="Arial"/>
                          <a:cs typeface="Arial"/>
                        </a:rPr>
                        <a:t>∞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7314"/>
                </a:tc>
                <a:tc>
                  <a:txBody>
                    <a:bodyPr/>
                    <a:lstStyle/>
                    <a:p>
                      <a:pPr marR="1949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tabLst>
                          <a:tab pos="267970" algn="l"/>
                        </a:tabLst>
                      </a:pPr>
                      <a:r>
                        <a:rPr dirty="0" baseline="58201" sz="1575" spc="-465">
                          <a:latin typeface="Arial"/>
                          <a:cs typeface="Arial"/>
                        </a:rPr>
                        <a:t>+</a:t>
                      </a:r>
                      <a:r>
                        <a:rPr dirty="0" baseline="29100" sz="1575" spc="390">
                          <a:latin typeface="Arial"/>
                          <a:cs typeface="Arial"/>
                        </a:rPr>
                        <a:t>_</a:t>
                      </a:r>
                      <a:r>
                        <a:rPr dirty="0" baseline="29100" sz="1575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600" spc="-25" i="1">
                          <a:latin typeface="Arial"/>
                          <a:cs typeface="Arial"/>
                        </a:rPr>
                        <a:t>Av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194945"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1949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1320" marR="194945">
                        <a:lnSpc>
                          <a:spcPct val="100000"/>
                        </a:lnSpc>
                      </a:pPr>
                      <a:r>
                        <a:rPr dirty="0" sz="1600" spc="-25" i="1">
                          <a:latin typeface="Arial"/>
                          <a:cs typeface="Arial"/>
                        </a:rPr>
                        <a:t>Ri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6670"/>
                </a:tc>
              </a:tr>
              <a:tr h="805815">
                <a:tc>
                  <a:txBody>
                    <a:bodyPr/>
                    <a:lstStyle/>
                    <a:p>
                      <a:pPr algn="ctr" marR="28702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Corriente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6995"/>
                </a:tc>
                <a:tc>
                  <a:txBody>
                    <a:bodyPr/>
                    <a:lstStyle/>
                    <a:p>
                      <a:pPr algn="ctr" marR="889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652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652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baseline="-21367" sz="195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=I/I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652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652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4079"/>
                        </a:lnSpc>
                      </a:pPr>
                      <a:r>
                        <a:rPr dirty="0" sz="3600" spc="-50">
                          <a:latin typeface="Arial"/>
                          <a:cs typeface="Arial"/>
                        </a:rPr>
                        <a:t>∞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9494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353820">
                <a:tc>
                  <a:txBody>
                    <a:bodyPr/>
                    <a:lstStyle/>
                    <a:p>
                      <a:pPr marL="31750" marR="318135" indent="381000">
                        <a:lnSpc>
                          <a:spcPct val="120000"/>
                        </a:lnSpc>
                        <a:spcBef>
                          <a:spcPts val="109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Trans- conductancia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38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R="90170">
                        <a:lnSpc>
                          <a:spcPct val="100000"/>
                        </a:lnSpc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90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baseline="-21367" sz="1950" spc="-1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=I/V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080"/>
                        </a:spcBef>
                      </a:pPr>
                      <a:r>
                        <a:rPr dirty="0" sz="3600" spc="-50">
                          <a:latin typeface="Arial"/>
                          <a:cs typeface="Arial"/>
                        </a:rPr>
                        <a:t>∞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26416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2080"/>
                        </a:spcBef>
                      </a:pPr>
                      <a:r>
                        <a:rPr dirty="0" sz="3600" spc="-50">
                          <a:latin typeface="Arial"/>
                          <a:cs typeface="Arial"/>
                        </a:rPr>
                        <a:t>∞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26416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10209" marR="1949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-25" i="1">
                          <a:latin typeface="Arial"/>
                          <a:cs typeface="Arial"/>
                        </a:rPr>
                        <a:t>Ri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19494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9494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949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03860" marR="194945">
                        <a:lnSpc>
                          <a:spcPct val="100000"/>
                        </a:lnSpc>
                        <a:tabLst>
                          <a:tab pos="1148715" algn="l"/>
                        </a:tabLst>
                      </a:pPr>
                      <a:r>
                        <a:rPr dirty="0" sz="1600" spc="-25" i="1">
                          <a:latin typeface="Arial"/>
                          <a:cs typeface="Arial"/>
                        </a:rPr>
                        <a:t>Ri</a:t>
                      </a:r>
                      <a:r>
                        <a:rPr dirty="0" sz="1600" i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600" spc="-25" i="1">
                          <a:latin typeface="Arial"/>
                          <a:cs typeface="Arial"/>
                        </a:rPr>
                        <a:t>Ro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815"/>
                </a:tc>
              </a:tr>
              <a:tr h="629285">
                <a:tc>
                  <a:txBody>
                    <a:bodyPr/>
                    <a:lstStyle/>
                    <a:p>
                      <a:pPr algn="ctr" marR="287655">
                        <a:lnSpc>
                          <a:spcPts val="1975"/>
                        </a:lnSpc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Trans-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 marR="2851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impedancia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826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779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779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baseline="-21367" sz="195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=V/I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779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779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779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735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100" spc="-585">
                          <a:latin typeface="Arial"/>
                          <a:cs typeface="Arial"/>
                        </a:rPr>
                        <a:t>+</a:t>
                      </a:r>
                      <a:r>
                        <a:rPr dirty="0" baseline="-30303" sz="1650" spc="15">
                          <a:latin typeface="Arial"/>
                          <a:cs typeface="Arial"/>
                        </a:rPr>
                        <a:t>_</a:t>
                      </a:r>
                      <a:endParaRPr baseline="-30303" sz="1650">
                        <a:latin typeface="Arial"/>
                        <a:cs typeface="Arial"/>
                      </a:endParaRPr>
                    </a:p>
                  </a:txBody>
                  <a:tcPr marL="0" marR="0" marB="0" marT="118110"/>
                </a:tc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690625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Polarizacion</a:t>
            </a:r>
            <a:r>
              <a:rPr dirty="0" sz="2800" spc="-85"/>
              <a:t> </a:t>
            </a:r>
            <a:r>
              <a:rPr dirty="0" sz="2800"/>
              <a:t>del</a:t>
            </a:r>
            <a:r>
              <a:rPr dirty="0" sz="2800" spc="-85"/>
              <a:t> </a:t>
            </a:r>
            <a:r>
              <a:rPr dirty="0" sz="2800"/>
              <a:t>transistor</a:t>
            </a:r>
            <a:r>
              <a:rPr dirty="0" sz="2800" spc="-85"/>
              <a:t> </a:t>
            </a:r>
            <a:r>
              <a:rPr dirty="0" sz="2800" spc="-10"/>
              <a:t>(recordatorio)</a:t>
            </a:r>
            <a:endParaRPr sz="2800"/>
          </a:p>
        </p:txBody>
      </p:sp>
      <p:grpSp>
        <p:nvGrpSpPr>
          <p:cNvPr id="4" name="object 4" descr=""/>
          <p:cNvGrpSpPr/>
          <p:nvPr/>
        </p:nvGrpSpPr>
        <p:grpSpPr>
          <a:xfrm>
            <a:off x="5288393" y="3606746"/>
            <a:ext cx="3412490" cy="2654935"/>
            <a:chOff x="5288393" y="3606746"/>
            <a:chExt cx="3412490" cy="2654935"/>
          </a:xfrm>
        </p:grpSpPr>
        <p:sp>
          <p:nvSpPr>
            <p:cNvPr id="5" name="object 5" descr=""/>
            <p:cNvSpPr/>
            <p:nvPr/>
          </p:nvSpPr>
          <p:spPr>
            <a:xfrm>
              <a:off x="5466235" y="3758800"/>
              <a:ext cx="0" cy="2495550"/>
            </a:xfrm>
            <a:custGeom>
              <a:avLst/>
              <a:gdLst/>
              <a:ahLst/>
              <a:cxnLst/>
              <a:rect l="l" t="t" r="r" b="b"/>
              <a:pathLst>
                <a:path w="0" h="2495550">
                  <a:moveTo>
                    <a:pt x="0" y="2495510"/>
                  </a:moveTo>
                  <a:lnTo>
                    <a:pt x="0" y="0"/>
                  </a:lnTo>
                </a:path>
              </a:pathLst>
            </a:custGeom>
            <a:ln w="14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12912" y="3606746"/>
              <a:ext cx="106680" cy="166370"/>
            </a:xfrm>
            <a:custGeom>
              <a:avLst/>
              <a:gdLst/>
              <a:ahLst/>
              <a:cxnLst/>
              <a:rect l="l" t="t" r="r" b="b"/>
              <a:pathLst>
                <a:path w="106679" h="166370">
                  <a:moveTo>
                    <a:pt x="106641" y="165878"/>
                  </a:moveTo>
                  <a:lnTo>
                    <a:pt x="0" y="165878"/>
                  </a:lnTo>
                  <a:lnTo>
                    <a:pt x="53325" y="0"/>
                  </a:lnTo>
                  <a:lnTo>
                    <a:pt x="106641" y="1658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296013" y="6077807"/>
              <a:ext cx="3258185" cy="0"/>
            </a:xfrm>
            <a:custGeom>
              <a:avLst/>
              <a:gdLst/>
              <a:ahLst/>
              <a:cxnLst/>
              <a:rect l="l" t="t" r="r" b="b"/>
              <a:pathLst>
                <a:path w="3258184" h="0">
                  <a:moveTo>
                    <a:pt x="0" y="0"/>
                  </a:moveTo>
                  <a:lnTo>
                    <a:pt x="3257809" y="0"/>
                  </a:lnTo>
                </a:path>
              </a:pathLst>
            </a:custGeom>
            <a:ln w="14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540486" y="6022518"/>
              <a:ext cx="160020" cy="111125"/>
            </a:xfrm>
            <a:custGeom>
              <a:avLst/>
              <a:gdLst/>
              <a:ahLst/>
              <a:cxnLst/>
              <a:rect l="l" t="t" r="r" b="b"/>
              <a:pathLst>
                <a:path w="160020" h="111125">
                  <a:moveTo>
                    <a:pt x="0" y="110585"/>
                  </a:moveTo>
                  <a:lnTo>
                    <a:pt x="0" y="0"/>
                  </a:lnTo>
                  <a:lnTo>
                    <a:pt x="159984" y="55283"/>
                  </a:lnTo>
                  <a:lnTo>
                    <a:pt x="0" y="1105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133021" y="3471762"/>
            <a:ext cx="73660" cy="2946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-50">
                <a:latin typeface="Arial"/>
                <a:cs typeface="Arial"/>
              </a:rPr>
              <a:t>i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81051" y="3581215"/>
            <a:ext cx="127000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50">
                <a:latin typeface="Arial"/>
                <a:cs typeface="Arial"/>
              </a:rPr>
              <a:t>C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442642" y="6186273"/>
            <a:ext cx="379730" cy="2946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7936" sz="2625" spc="-37">
                <a:latin typeface="Arial"/>
                <a:cs typeface="Arial"/>
              </a:rPr>
              <a:t>v</a:t>
            </a:r>
            <a:r>
              <a:rPr dirty="0" sz="1150" spc="-25">
                <a:latin typeface="Arial"/>
                <a:cs typeface="Arial"/>
              </a:rPr>
              <a:t>CE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1657" y="3955427"/>
            <a:ext cx="2799842" cy="213115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6474879" y="3595876"/>
            <a:ext cx="2277745" cy="443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dirty="0" sz="1350" spc="-20">
                <a:latin typeface="Arial"/>
                <a:cs typeface="Arial"/>
              </a:rPr>
              <a:t>Característica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V-</a:t>
            </a:r>
            <a:r>
              <a:rPr dirty="0" sz="1350">
                <a:latin typeface="Arial"/>
                <a:cs typeface="Arial"/>
              </a:rPr>
              <a:t>I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10">
                <a:latin typeface="Arial"/>
                <a:cs typeface="Arial"/>
              </a:rPr>
              <a:t> salida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de </a:t>
            </a:r>
            <a:r>
              <a:rPr dirty="0" sz="1350">
                <a:latin typeface="Arial"/>
                <a:cs typeface="Arial"/>
              </a:rPr>
              <a:t>un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transistor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396573" y="3922868"/>
            <a:ext cx="3027680" cy="2278380"/>
            <a:chOff x="5396573" y="3922868"/>
            <a:chExt cx="3027680" cy="2278380"/>
          </a:xfrm>
        </p:grpSpPr>
        <p:sp>
          <p:nvSpPr>
            <p:cNvPr id="15" name="object 15" descr=""/>
            <p:cNvSpPr/>
            <p:nvPr/>
          </p:nvSpPr>
          <p:spPr>
            <a:xfrm>
              <a:off x="5398160" y="3924456"/>
              <a:ext cx="3024505" cy="2275205"/>
            </a:xfrm>
            <a:custGeom>
              <a:avLst/>
              <a:gdLst/>
              <a:ahLst/>
              <a:cxnLst/>
              <a:rect l="l" t="t" r="r" b="b"/>
              <a:pathLst>
                <a:path w="3024504" h="2275204">
                  <a:moveTo>
                    <a:pt x="3017513" y="2274834"/>
                  </a:moveTo>
                  <a:lnTo>
                    <a:pt x="0" y="10105"/>
                  </a:lnTo>
                  <a:lnTo>
                    <a:pt x="6764" y="0"/>
                  </a:lnTo>
                  <a:lnTo>
                    <a:pt x="3024278" y="2264728"/>
                  </a:lnTo>
                  <a:lnTo>
                    <a:pt x="3017513" y="22748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398161" y="3924456"/>
              <a:ext cx="3024505" cy="2275205"/>
            </a:xfrm>
            <a:custGeom>
              <a:avLst/>
              <a:gdLst/>
              <a:ahLst/>
              <a:cxnLst/>
              <a:rect l="l" t="t" r="r" b="b"/>
              <a:pathLst>
                <a:path w="3024504" h="2275204">
                  <a:moveTo>
                    <a:pt x="6764" y="0"/>
                  </a:moveTo>
                  <a:lnTo>
                    <a:pt x="3024278" y="2264728"/>
                  </a:lnTo>
                  <a:lnTo>
                    <a:pt x="3017513" y="2274834"/>
                  </a:lnTo>
                  <a:lnTo>
                    <a:pt x="0" y="10105"/>
                  </a:lnTo>
                  <a:lnTo>
                    <a:pt x="6764" y="0"/>
                  </a:lnTo>
                  <a:close/>
                </a:path>
              </a:pathLst>
            </a:custGeom>
            <a:ln w="3175">
              <a:solidFill>
                <a:srgbClr val="285E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054862" y="4552745"/>
            <a:ext cx="300355" cy="2946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6349" sz="2625" spc="-37">
                <a:latin typeface="Arial"/>
                <a:cs typeface="Arial"/>
              </a:rPr>
              <a:t>I</a:t>
            </a:r>
            <a:r>
              <a:rPr dirty="0" sz="900" spc="-25">
                <a:latin typeface="Arial"/>
                <a:cs typeface="Arial"/>
              </a:rPr>
              <a:t>CQ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416445" y="6106656"/>
            <a:ext cx="421640" cy="2946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6349" sz="2625" spc="-30">
                <a:latin typeface="Arial"/>
                <a:cs typeface="Arial"/>
              </a:rPr>
              <a:t>v</a:t>
            </a:r>
            <a:r>
              <a:rPr dirty="0" sz="900" spc="-20">
                <a:latin typeface="Arial"/>
                <a:cs typeface="Arial"/>
              </a:rPr>
              <a:t>CEQ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362954" y="4586691"/>
            <a:ext cx="1405255" cy="1563370"/>
            <a:chOff x="5362954" y="4586691"/>
            <a:chExt cx="1405255" cy="1563370"/>
          </a:xfrm>
        </p:grpSpPr>
        <p:sp>
          <p:nvSpPr>
            <p:cNvPr id="20" name="object 20" descr=""/>
            <p:cNvSpPr/>
            <p:nvPr/>
          </p:nvSpPr>
          <p:spPr>
            <a:xfrm>
              <a:off x="5367344" y="4769471"/>
              <a:ext cx="1126490" cy="1376680"/>
            </a:xfrm>
            <a:custGeom>
              <a:avLst/>
              <a:gdLst/>
              <a:ahLst/>
              <a:cxnLst/>
              <a:rect l="l" t="t" r="r" b="b"/>
              <a:pathLst>
                <a:path w="1126489" h="1376679">
                  <a:moveTo>
                    <a:pt x="0" y="0"/>
                  </a:moveTo>
                  <a:lnTo>
                    <a:pt x="1126122" y="0"/>
                  </a:lnTo>
                  <a:lnTo>
                    <a:pt x="1126122" y="1376129"/>
                  </a:lnTo>
                </a:path>
              </a:pathLst>
            </a:custGeom>
            <a:ln w="8775">
              <a:solidFill>
                <a:srgbClr val="FF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662772" y="4592367"/>
              <a:ext cx="100965" cy="36195"/>
            </a:xfrm>
            <a:custGeom>
              <a:avLst/>
              <a:gdLst/>
              <a:ahLst/>
              <a:cxnLst/>
              <a:rect l="l" t="t" r="r" b="b"/>
              <a:pathLst>
                <a:path w="100965" h="36195">
                  <a:moveTo>
                    <a:pt x="100398" y="0"/>
                  </a:moveTo>
                  <a:lnTo>
                    <a:pt x="0" y="35753"/>
                  </a:lnTo>
                </a:path>
              </a:pathLst>
            </a:custGeom>
            <a:ln w="8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561566" y="4586691"/>
              <a:ext cx="123189" cy="77470"/>
            </a:xfrm>
            <a:custGeom>
              <a:avLst/>
              <a:gdLst/>
              <a:ahLst/>
              <a:cxnLst/>
              <a:rect l="l" t="t" r="r" b="b"/>
              <a:pathLst>
                <a:path w="123190" h="77470">
                  <a:moveTo>
                    <a:pt x="0" y="77475"/>
                  </a:moveTo>
                  <a:lnTo>
                    <a:pt x="97759" y="0"/>
                  </a:lnTo>
                  <a:lnTo>
                    <a:pt x="123043" y="76317"/>
                  </a:lnTo>
                  <a:lnTo>
                    <a:pt x="0" y="774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814234" y="4486878"/>
            <a:ext cx="1402715" cy="17970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0"/>
              </a:lnSpc>
            </a:pPr>
            <a:r>
              <a:rPr dirty="0" sz="1150" spc="-10">
                <a:latin typeface="Arial"/>
                <a:cs typeface="Arial"/>
              </a:rPr>
              <a:t>Punto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operación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Q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870155" y="3403389"/>
            <a:ext cx="3070860" cy="2844800"/>
            <a:chOff x="870155" y="3403389"/>
            <a:chExt cx="3070860" cy="2844800"/>
          </a:xfrm>
        </p:grpSpPr>
        <p:sp>
          <p:nvSpPr>
            <p:cNvPr id="25" name="object 25" descr=""/>
            <p:cNvSpPr/>
            <p:nvPr/>
          </p:nvSpPr>
          <p:spPr>
            <a:xfrm>
              <a:off x="1053093" y="3599281"/>
              <a:ext cx="0" cy="2640965"/>
            </a:xfrm>
            <a:custGeom>
              <a:avLst/>
              <a:gdLst/>
              <a:ahLst/>
              <a:cxnLst/>
              <a:rect l="l" t="t" r="r" b="b"/>
              <a:pathLst>
                <a:path w="0" h="2640965">
                  <a:moveTo>
                    <a:pt x="0" y="2640942"/>
                  </a:moveTo>
                  <a:lnTo>
                    <a:pt x="0" y="0"/>
                  </a:lnTo>
                </a:path>
              </a:pathLst>
            </a:custGeom>
            <a:ln w="14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98272" y="3438362"/>
              <a:ext cx="109855" cy="175895"/>
            </a:xfrm>
            <a:custGeom>
              <a:avLst/>
              <a:gdLst/>
              <a:ahLst/>
              <a:cxnLst/>
              <a:rect l="l" t="t" r="r" b="b"/>
              <a:pathLst>
                <a:path w="109855" h="175895">
                  <a:moveTo>
                    <a:pt x="109643" y="175555"/>
                  </a:moveTo>
                  <a:lnTo>
                    <a:pt x="0" y="175555"/>
                  </a:lnTo>
                  <a:lnTo>
                    <a:pt x="54821" y="0"/>
                  </a:lnTo>
                  <a:lnTo>
                    <a:pt x="109643" y="1755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78092" y="6053433"/>
              <a:ext cx="2912110" cy="0"/>
            </a:xfrm>
            <a:custGeom>
              <a:avLst/>
              <a:gdLst/>
              <a:ahLst/>
              <a:cxnLst/>
              <a:rect l="l" t="t" r="r" b="b"/>
              <a:pathLst>
                <a:path w="2912110" h="0">
                  <a:moveTo>
                    <a:pt x="0" y="0"/>
                  </a:moveTo>
                  <a:lnTo>
                    <a:pt x="2911760" y="0"/>
                  </a:lnTo>
                </a:path>
              </a:pathLst>
            </a:custGeom>
            <a:ln w="15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776144" y="5994920"/>
              <a:ext cx="164465" cy="117475"/>
            </a:xfrm>
            <a:custGeom>
              <a:avLst/>
              <a:gdLst/>
              <a:ahLst/>
              <a:cxnLst/>
              <a:rect l="l" t="t" r="r" b="b"/>
              <a:pathLst>
                <a:path w="164464" h="117475">
                  <a:moveTo>
                    <a:pt x="0" y="117030"/>
                  </a:moveTo>
                  <a:lnTo>
                    <a:pt x="0" y="0"/>
                  </a:lnTo>
                  <a:lnTo>
                    <a:pt x="164465" y="58505"/>
                  </a:lnTo>
                  <a:lnTo>
                    <a:pt x="0" y="117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053093" y="3471865"/>
              <a:ext cx="1070610" cy="2581910"/>
            </a:xfrm>
            <a:custGeom>
              <a:avLst/>
              <a:gdLst/>
              <a:ahLst/>
              <a:cxnLst/>
              <a:rect l="l" t="t" r="r" b="b"/>
              <a:pathLst>
                <a:path w="1070610" h="2581910">
                  <a:moveTo>
                    <a:pt x="0" y="2581567"/>
                  </a:moveTo>
                  <a:lnTo>
                    <a:pt x="64552" y="2552985"/>
                  </a:lnTo>
                  <a:lnTo>
                    <a:pt x="99029" y="2531785"/>
                  </a:lnTo>
                  <a:lnTo>
                    <a:pt x="135671" y="2506129"/>
                  </a:lnTo>
                  <a:lnTo>
                    <a:pt x="173909" y="2476642"/>
                  </a:lnTo>
                  <a:lnTo>
                    <a:pt x="213176" y="2443947"/>
                  </a:lnTo>
                  <a:lnTo>
                    <a:pt x="252901" y="2408668"/>
                  </a:lnTo>
                  <a:lnTo>
                    <a:pt x="292516" y="2371431"/>
                  </a:lnTo>
                  <a:lnTo>
                    <a:pt x="331452" y="2332859"/>
                  </a:lnTo>
                  <a:lnTo>
                    <a:pt x="369140" y="2293578"/>
                  </a:lnTo>
                  <a:lnTo>
                    <a:pt x="406971" y="2252011"/>
                  </a:lnTo>
                  <a:lnTo>
                    <a:pt x="442866" y="2210331"/>
                  </a:lnTo>
                  <a:lnTo>
                    <a:pt x="476907" y="2168519"/>
                  </a:lnTo>
                  <a:lnTo>
                    <a:pt x="509172" y="2126558"/>
                  </a:lnTo>
                  <a:lnTo>
                    <a:pt x="539740" y="2084429"/>
                  </a:lnTo>
                  <a:lnTo>
                    <a:pt x="568692" y="2042115"/>
                  </a:lnTo>
                  <a:lnTo>
                    <a:pt x="596105" y="1999597"/>
                  </a:lnTo>
                  <a:lnTo>
                    <a:pt x="622059" y="1956858"/>
                  </a:lnTo>
                  <a:lnTo>
                    <a:pt x="646634" y="1913879"/>
                  </a:lnTo>
                  <a:lnTo>
                    <a:pt x="669909" y="1870642"/>
                  </a:lnTo>
                  <a:lnTo>
                    <a:pt x="691964" y="1827131"/>
                  </a:lnTo>
                  <a:lnTo>
                    <a:pt x="712876" y="1783325"/>
                  </a:lnTo>
                  <a:lnTo>
                    <a:pt x="732726" y="1739209"/>
                  </a:lnTo>
                  <a:lnTo>
                    <a:pt x="751594" y="1694763"/>
                  </a:lnTo>
                  <a:lnTo>
                    <a:pt x="769557" y="1649969"/>
                  </a:lnTo>
                  <a:lnTo>
                    <a:pt x="786697" y="1604810"/>
                  </a:lnTo>
                  <a:lnTo>
                    <a:pt x="803091" y="1559268"/>
                  </a:lnTo>
                  <a:lnTo>
                    <a:pt x="818819" y="1513325"/>
                  </a:lnTo>
                  <a:lnTo>
                    <a:pt x="833961" y="1466962"/>
                  </a:lnTo>
                  <a:lnTo>
                    <a:pt x="847924" y="1422318"/>
                  </a:lnTo>
                  <a:lnTo>
                    <a:pt x="861446" y="1377227"/>
                  </a:lnTo>
                  <a:lnTo>
                    <a:pt x="874543" y="1331640"/>
                  </a:lnTo>
                  <a:lnTo>
                    <a:pt x="887236" y="1285508"/>
                  </a:lnTo>
                  <a:lnTo>
                    <a:pt x="899544" y="1238782"/>
                  </a:lnTo>
                  <a:lnTo>
                    <a:pt x="911486" y="1191412"/>
                  </a:lnTo>
                  <a:lnTo>
                    <a:pt x="923080" y="1143351"/>
                  </a:lnTo>
                  <a:lnTo>
                    <a:pt x="934346" y="1094549"/>
                  </a:lnTo>
                  <a:lnTo>
                    <a:pt x="945304" y="1044957"/>
                  </a:lnTo>
                  <a:lnTo>
                    <a:pt x="955971" y="994525"/>
                  </a:lnTo>
                  <a:lnTo>
                    <a:pt x="966368" y="943206"/>
                  </a:lnTo>
                  <a:lnTo>
                    <a:pt x="976513" y="890950"/>
                  </a:lnTo>
                  <a:lnTo>
                    <a:pt x="986426" y="837708"/>
                  </a:lnTo>
                  <a:lnTo>
                    <a:pt x="996126" y="783431"/>
                  </a:lnTo>
                  <a:lnTo>
                    <a:pt x="1005631" y="728070"/>
                  </a:lnTo>
                  <a:lnTo>
                    <a:pt x="1014961" y="671576"/>
                  </a:lnTo>
                  <a:lnTo>
                    <a:pt x="1024135" y="613901"/>
                  </a:lnTo>
                  <a:lnTo>
                    <a:pt x="1033172" y="554994"/>
                  </a:lnTo>
                  <a:lnTo>
                    <a:pt x="1041181" y="500773"/>
                  </a:lnTo>
                  <a:lnTo>
                    <a:pt x="1048793" y="445958"/>
                  </a:lnTo>
                  <a:lnTo>
                    <a:pt x="1055709" y="390997"/>
                  </a:lnTo>
                  <a:lnTo>
                    <a:pt x="1061628" y="336341"/>
                  </a:lnTo>
                  <a:lnTo>
                    <a:pt x="1066253" y="282438"/>
                  </a:lnTo>
                  <a:lnTo>
                    <a:pt x="1069282" y="229738"/>
                  </a:lnTo>
                  <a:lnTo>
                    <a:pt x="1070416" y="178690"/>
                  </a:lnTo>
                  <a:lnTo>
                    <a:pt x="1069355" y="129742"/>
                  </a:lnTo>
                  <a:lnTo>
                    <a:pt x="1065800" y="83345"/>
                  </a:lnTo>
                  <a:lnTo>
                    <a:pt x="1059450" y="39948"/>
                  </a:lnTo>
                  <a:lnTo>
                    <a:pt x="1050007" y="0"/>
                  </a:lnTo>
                </a:path>
              </a:pathLst>
            </a:custGeom>
            <a:ln w="14963">
              <a:solidFill>
                <a:srgbClr val="F182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700593" y="3403389"/>
              <a:ext cx="2209800" cy="443230"/>
            </a:xfrm>
            <a:custGeom>
              <a:avLst/>
              <a:gdLst/>
              <a:ahLst/>
              <a:cxnLst/>
              <a:rect l="l" t="t" r="r" b="b"/>
              <a:pathLst>
                <a:path w="2209800" h="443229">
                  <a:moveTo>
                    <a:pt x="2209798" y="442817"/>
                  </a:moveTo>
                  <a:lnTo>
                    <a:pt x="0" y="442817"/>
                  </a:lnTo>
                  <a:lnTo>
                    <a:pt x="0" y="0"/>
                  </a:lnTo>
                  <a:lnTo>
                    <a:pt x="2209798" y="0"/>
                  </a:lnTo>
                  <a:lnTo>
                    <a:pt x="2209798" y="442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689465" y="3296253"/>
            <a:ext cx="222250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850" spc="-25">
                <a:latin typeface="Arial"/>
                <a:cs typeface="Arial"/>
              </a:rPr>
              <a:t>i</a:t>
            </a:r>
            <a:r>
              <a:rPr dirty="0" baseline="-11574" sz="1800" spc="-37">
                <a:latin typeface="Arial"/>
                <a:cs typeface="Arial"/>
              </a:rPr>
              <a:t>B</a:t>
            </a:r>
            <a:endParaRPr baseline="-11574" sz="18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513651" y="6168961"/>
            <a:ext cx="380365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7507" sz="2775" spc="-37">
                <a:latin typeface="Arial"/>
                <a:cs typeface="Arial"/>
              </a:rPr>
              <a:t>v</a:t>
            </a:r>
            <a:r>
              <a:rPr dirty="0" sz="1200" spc="-25">
                <a:latin typeface="Arial"/>
                <a:cs typeface="Arial"/>
              </a:rPr>
              <a:t>BE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687897" y="3372244"/>
            <a:ext cx="2235200" cy="468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50" spc="-50">
                <a:latin typeface="Arial"/>
                <a:cs typeface="Arial"/>
              </a:rPr>
              <a:t>Característica</a:t>
            </a:r>
            <a:r>
              <a:rPr dirty="0" sz="1450" spc="-35">
                <a:latin typeface="Arial"/>
                <a:cs typeface="Arial"/>
              </a:rPr>
              <a:t> </a:t>
            </a:r>
            <a:r>
              <a:rPr dirty="0" sz="1450" spc="-55">
                <a:latin typeface="Arial"/>
                <a:cs typeface="Arial"/>
              </a:rPr>
              <a:t>V-</a:t>
            </a:r>
            <a:r>
              <a:rPr dirty="0" sz="1450">
                <a:latin typeface="Arial"/>
                <a:cs typeface="Arial"/>
              </a:rPr>
              <a:t>I</a:t>
            </a:r>
            <a:r>
              <a:rPr dirty="0" sz="1450" spc="-35">
                <a:latin typeface="Arial"/>
                <a:cs typeface="Arial"/>
              </a:rPr>
              <a:t> </a:t>
            </a:r>
            <a:r>
              <a:rPr dirty="0" sz="1450" spc="-50">
                <a:latin typeface="Arial"/>
                <a:cs typeface="Arial"/>
              </a:rPr>
              <a:t>de</a:t>
            </a:r>
            <a:r>
              <a:rPr dirty="0" sz="1450" spc="-30">
                <a:latin typeface="Arial"/>
                <a:cs typeface="Arial"/>
              </a:rPr>
              <a:t> </a:t>
            </a:r>
            <a:r>
              <a:rPr dirty="0" sz="1450" spc="-40">
                <a:latin typeface="Arial"/>
                <a:cs typeface="Arial"/>
              </a:rPr>
              <a:t>entrada </a:t>
            </a:r>
            <a:r>
              <a:rPr dirty="0" sz="1450" spc="-50">
                <a:latin typeface="Arial"/>
                <a:cs typeface="Arial"/>
              </a:rPr>
              <a:t>de</a:t>
            </a:r>
            <a:r>
              <a:rPr dirty="0" sz="1450" spc="-45">
                <a:latin typeface="Arial"/>
                <a:cs typeface="Arial"/>
              </a:rPr>
              <a:t> </a:t>
            </a:r>
            <a:r>
              <a:rPr dirty="0" sz="1450" spc="-50">
                <a:latin typeface="Arial"/>
                <a:cs typeface="Arial"/>
              </a:rPr>
              <a:t>un</a:t>
            </a:r>
            <a:r>
              <a:rPr dirty="0" sz="1450" spc="-4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transistor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922655" y="4276857"/>
            <a:ext cx="2639695" cy="1934210"/>
            <a:chOff x="922655" y="4276857"/>
            <a:chExt cx="2639695" cy="1934210"/>
          </a:xfrm>
        </p:grpSpPr>
        <p:sp>
          <p:nvSpPr>
            <p:cNvPr id="35" name="object 35" descr=""/>
            <p:cNvSpPr/>
            <p:nvPr/>
          </p:nvSpPr>
          <p:spPr>
            <a:xfrm>
              <a:off x="930593" y="4284794"/>
              <a:ext cx="1960245" cy="1918335"/>
            </a:xfrm>
            <a:custGeom>
              <a:avLst/>
              <a:gdLst/>
              <a:ahLst/>
              <a:cxnLst/>
              <a:rect l="l" t="t" r="r" b="b"/>
              <a:pathLst>
                <a:path w="1960245" h="1918335">
                  <a:moveTo>
                    <a:pt x="0" y="0"/>
                  </a:moveTo>
                  <a:lnTo>
                    <a:pt x="1960015" y="1917716"/>
                  </a:lnTo>
                </a:path>
              </a:pathLst>
            </a:custGeom>
            <a:ln w="15326">
              <a:solidFill>
                <a:srgbClr val="285E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65593" y="5157751"/>
              <a:ext cx="843280" cy="970280"/>
            </a:xfrm>
            <a:custGeom>
              <a:avLst/>
              <a:gdLst/>
              <a:ahLst/>
              <a:cxnLst/>
              <a:rect l="l" t="t" r="r" b="b"/>
              <a:pathLst>
                <a:path w="843280" h="970279">
                  <a:moveTo>
                    <a:pt x="0" y="0"/>
                  </a:moveTo>
                  <a:lnTo>
                    <a:pt x="842739" y="0"/>
                  </a:lnTo>
                  <a:lnTo>
                    <a:pt x="842739" y="970037"/>
                  </a:lnTo>
                </a:path>
              </a:pathLst>
            </a:custGeom>
            <a:ln w="9147">
              <a:solidFill>
                <a:srgbClr val="FF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120601" y="4970134"/>
              <a:ext cx="1442085" cy="189865"/>
            </a:xfrm>
            <a:custGeom>
              <a:avLst/>
              <a:gdLst/>
              <a:ahLst/>
              <a:cxnLst/>
              <a:rect l="l" t="t" r="r" b="b"/>
              <a:pathLst>
                <a:path w="1442085" h="189864">
                  <a:moveTo>
                    <a:pt x="1441540" y="189779"/>
                  </a:moveTo>
                  <a:lnTo>
                    <a:pt x="0" y="189779"/>
                  </a:lnTo>
                  <a:lnTo>
                    <a:pt x="0" y="0"/>
                  </a:lnTo>
                  <a:lnTo>
                    <a:pt x="1441540" y="0"/>
                  </a:lnTo>
                  <a:lnTo>
                    <a:pt x="1441540" y="189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2107900" y="4941614"/>
            <a:ext cx="146685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60">
                <a:latin typeface="Arial"/>
                <a:cs typeface="Arial"/>
              </a:rPr>
              <a:t>Punto</a:t>
            </a:r>
            <a:r>
              <a:rPr dirty="0" sz="1250" spc="-20">
                <a:latin typeface="Arial"/>
                <a:cs typeface="Arial"/>
              </a:rPr>
              <a:t> </a:t>
            </a:r>
            <a:r>
              <a:rPr dirty="0" sz="1250" spc="-55">
                <a:latin typeface="Arial"/>
                <a:cs typeface="Arial"/>
              </a:rPr>
              <a:t>de</a:t>
            </a:r>
            <a:r>
              <a:rPr dirty="0" sz="1250" spc="-15">
                <a:latin typeface="Arial"/>
                <a:cs typeface="Arial"/>
              </a:rPr>
              <a:t> </a:t>
            </a:r>
            <a:r>
              <a:rPr dirty="0" sz="1250" spc="-55">
                <a:latin typeface="Arial"/>
                <a:cs typeface="Arial"/>
              </a:rPr>
              <a:t>operación</a:t>
            </a:r>
            <a:r>
              <a:rPr dirty="0" sz="1250" spc="-20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Q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1843333" y="5075759"/>
            <a:ext cx="212090" cy="82550"/>
            <a:chOff x="1843333" y="5075759"/>
            <a:chExt cx="212090" cy="82550"/>
          </a:xfrm>
        </p:grpSpPr>
        <p:sp>
          <p:nvSpPr>
            <p:cNvPr id="40" name="object 40" descr=""/>
            <p:cNvSpPr/>
            <p:nvPr/>
          </p:nvSpPr>
          <p:spPr>
            <a:xfrm>
              <a:off x="1947382" y="5081766"/>
              <a:ext cx="103505" cy="38100"/>
            </a:xfrm>
            <a:custGeom>
              <a:avLst/>
              <a:gdLst/>
              <a:ahLst/>
              <a:cxnLst/>
              <a:rect l="l" t="t" r="r" b="b"/>
              <a:pathLst>
                <a:path w="103505" h="38100">
                  <a:moveTo>
                    <a:pt x="103217" y="0"/>
                  </a:moveTo>
                  <a:lnTo>
                    <a:pt x="0" y="37837"/>
                  </a:lnTo>
                </a:path>
              </a:pathLst>
            </a:custGeom>
            <a:ln w="9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843333" y="5075759"/>
              <a:ext cx="127000" cy="82550"/>
            </a:xfrm>
            <a:custGeom>
              <a:avLst/>
              <a:gdLst/>
              <a:ahLst/>
              <a:cxnLst/>
              <a:rect l="l" t="t" r="r" b="b"/>
              <a:pathLst>
                <a:path w="127000" h="82550">
                  <a:moveTo>
                    <a:pt x="0" y="81990"/>
                  </a:moveTo>
                  <a:lnTo>
                    <a:pt x="100503" y="0"/>
                  </a:lnTo>
                  <a:lnTo>
                    <a:pt x="126498" y="80764"/>
                  </a:lnTo>
                  <a:lnTo>
                    <a:pt x="0" y="819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1601363" y="6124674"/>
            <a:ext cx="424815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6006" sz="2775" spc="-30">
                <a:latin typeface="Arial"/>
                <a:cs typeface="Arial"/>
              </a:rPr>
              <a:t>v</a:t>
            </a:r>
            <a:r>
              <a:rPr dirty="0" sz="950" spc="-20">
                <a:latin typeface="Arial"/>
                <a:cs typeface="Arial"/>
              </a:rPr>
              <a:t>BEQ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40462" y="5002504"/>
            <a:ext cx="300355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6006" sz="2775" spc="-37">
                <a:latin typeface="Arial"/>
                <a:cs typeface="Arial"/>
              </a:rPr>
              <a:t>I</a:t>
            </a:r>
            <a:r>
              <a:rPr dirty="0" sz="950" spc="-25">
                <a:latin typeface="Arial"/>
                <a:cs typeface="Arial"/>
              </a:rPr>
              <a:t>BQ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1557920" y="2064812"/>
            <a:ext cx="324485" cy="429259"/>
            <a:chOff x="1557920" y="2064812"/>
            <a:chExt cx="324485" cy="429259"/>
          </a:xfrm>
        </p:grpSpPr>
        <p:sp>
          <p:nvSpPr>
            <p:cNvPr id="45" name="object 45" descr=""/>
            <p:cNvSpPr/>
            <p:nvPr/>
          </p:nvSpPr>
          <p:spPr>
            <a:xfrm>
              <a:off x="1559507" y="2066400"/>
              <a:ext cx="321310" cy="426084"/>
            </a:xfrm>
            <a:custGeom>
              <a:avLst/>
              <a:gdLst/>
              <a:ahLst/>
              <a:cxnLst/>
              <a:rect l="l" t="t" r="r" b="b"/>
              <a:pathLst>
                <a:path w="321310" h="426085">
                  <a:moveTo>
                    <a:pt x="0" y="212756"/>
                  </a:moveTo>
                  <a:lnTo>
                    <a:pt x="160420" y="212756"/>
                  </a:lnTo>
                </a:path>
                <a:path w="321310" h="426085">
                  <a:moveTo>
                    <a:pt x="160420" y="319139"/>
                  </a:moveTo>
                  <a:lnTo>
                    <a:pt x="160420" y="106373"/>
                  </a:lnTo>
                </a:path>
                <a:path w="321310" h="426085">
                  <a:moveTo>
                    <a:pt x="160420" y="159569"/>
                  </a:moveTo>
                  <a:lnTo>
                    <a:pt x="320840" y="94739"/>
                  </a:lnTo>
                  <a:lnTo>
                    <a:pt x="320840" y="0"/>
                  </a:lnTo>
                </a:path>
                <a:path w="321310" h="426085">
                  <a:moveTo>
                    <a:pt x="160420" y="265942"/>
                  </a:moveTo>
                  <a:lnTo>
                    <a:pt x="320840" y="332433"/>
                  </a:lnTo>
                  <a:lnTo>
                    <a:pt x="320840" y="425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835970" y="2365387"/>
              <a:ext cx="44450" cy="36830"/>
            </a:xfrm>
            <a:custGeom>
              <a:avLst/>
              <a:gdLst/>
              <a:ahLst/>
              <a:cxnLst/>
              <a:rect l="l" t="t" r="r" b="b"/>
              <a:pathLst>
                <a:path w="44450" h="36830">
                  <a:moveTo>
                    <a:pt x="0" y="36561"/>
                  </a:moveTo>
                  <a:lnTo>
                    <a:pt x="15232" y="0"/>
                  </a:lnTo>
                  <a:lnTo>
                    <a:pt x="44377" y="33418"/>
                  </a:lnTo>
                  <a:lnTo>
                    <a:pt x="0" y="36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835977" y="2365384"/>
              <a:ext cx="44450" cy="36830"/>
            </a:xfrm>
            <a:custGeom>
              <a:avLst/>
              <a:gdLst/>
              <a:ahLst/>
              <a:cxnLst/>
              <a:rect l="l" t="t" r="r" b="b"/>
              <a:pathLst>
                <a:path w="44450" h="36830">
                  <a:moveTo>
                    <a:pt x="44368" y="33428"/>
                  </a:moveTo>
                  <a:lnTo>
                    <a:pt x="0" y="36561"/>
                  </a:lnTo>
                  <a:lnTo>
                    <a:pt x="15223" y="0"/>
                  </a:lnTo>
                  <a:lnTo>
                    <a:pt x="44368" y="334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1757532" y="1930461"/>
            <a:ext cx="98425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-50">
                <a:latin typeface="Arial"/>
                <a:cs typeface="Arial"/>
              </a:rPr>
              <a:t>C</a:t>
            </a:r>
            <a:endParaRPr sz="75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454500" y="2285025"/>
            <a:ext cx="9271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-50">
                <a:latin typeface="Arial"/>
                <a:cs typeface="Arial"/>
              </a:rPr>
              <a:t>B</a:t>
            </a:r>
            <a:endParaRPr sz="75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775340" y="2515497"/>
            <a:ext cx="9271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-50"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1960123" y="2420996"/>
            <a:ext cx="54610" cy="213360"/>
            <a:chOff x="1960123" y="2420996"/>
            <a:chExt cx="54610" cy="213360"/>
          </a:xfrm>
        </p:grpSpPr>
        <p:sp>
          <p:nvSpPr>
            <p:cNvPr id="52" name="object 52" descr=""/>
            <p:cNvSpPr/>
            <p:nvPr/>
          </p:nvSpPr>
          <p:spPr>
            <a:xfrm>
              <a:off x="1987291" y="2420996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w="0" h="139064">
                  <a:moveTo>
                    <a:pt x="0" y="0"/>
                  </a:moveTo>
                  <a:lnTo>
                    <a:pt x="0" y="138450"/>
                  </a:lnTo>
                </a:path>
              </a:pathLst>
            </a:custGeom>
            <a:ln w="9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960123" y="2552698"/>
              <a:ext cx="54610" cy="81280"/>
            </a:xfrm>
            <a:custGeom>
              <a:avLst/>
              <a:gdLst/>
              <a:ahLst/>
              <a:cxnLst/>
              <a:rect l="l" t="t" r="r" b="b"/>
              <a:pathLst>
                <a:path w="54610" h="81280">
                  <a:moveTo>
                    <a:pt x="27164" y="81051"/>
                  </a:moveTo>
                  <a:lnTo>
                    <a:pt x="0" y="0"/>
                  </a:lnTo>
                  <a:lnTo>
                    <a:pt x="54328" y="0"/>
                  </a:lnTo>
                  <a:lnTo>
                    <a:pt x="27164" y="81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 descr=""/>
          <p:cNvGrpSpPr/>
          <p:nvPr/>
        </p:nvGrpSpPr>
        <p:grpSpPr>
          <a:xfrm>
            <a:off x="1483447" y="1879810"/>
            <a:ext cx="644525" cy="320040"/>
            <a:chOff x="1483447" y="1879810"/>
            <a:chExt cx="644525" cy="320040"/>
          </a:xfrm>
        </p:grpSpPr>
        <p:sp>
          <p:nvSpPr>
            <p:cNvPr id="55" name="object 55" descr=""/>
            <p:cNvSpPr/>
            <p:nvPr/>
          </p:nvSpPr>
          <p:spPr>
            <a:xfrm>
              <a:off x="1488210" y="2172778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 h="0">
                  <a:moveTo>
                    <a:pt x="0" y="0"/>
                  </a:moveTo>
                  <a:lnTo>
                    <a:pt x="109487" y="0"/>
                  </a:lnTo>
                </a:path>
              </a:pathLst>
            </a:custGeom>
            <a:ln w="90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590901" y="2145755"/>
              <a:ext cx="81915" cy="54610"/>
            </a:xfrm>
            <a:custGeom>
              <a:avLst/>
              <a:gdLst/>
              <a:ahLst/>
              <a:cxnLst/>
              <a:rect l="l" t="t" r="r" b="b"/>
              <a:pathLst>
                <a:path w="81914" h="54610">
                  <a:moveTo>
                    <a:pt x="0" y="54040"/>
                  </a:moveTo>
                  <a:lnTo>
                    <a:pt x="0" y="0"/>
                  </a:lnTo>
                  <a:lnTo>
                    <a:pt x="81492" y="27020"/>
                  </a:lnTo>
                  <a:lnTo>
                    <a:pt x="0" y="54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007336" y="1906832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69" h="0">
                  <a:moveTo>
                    <a:pt x="115419" y="0"/>
                  </a:moveTo>
                  <a:lnTo>
                    <a:pt x="0" y="0"/>
                  </a:lnTo>
                </a:path>
              </a:pathLst>
            </a:custGeom>
            <a:ln w="90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932628" y="1879810"/>
              <a:ext cx="81915" cy="54610"/>
            </a:xfrm>
            <a:custGeom>
              <a:avLst/>
              <a:gdLst/>
              <a:ahLst/>
              <a:cxnLst/>
              <a:rect l="l" t="t" r="r" b="b"/>
              <a:pathLst>
                <a:path w="81914" h="54610">
                  <a:moveTo>
                    <a:pt x="81492" y="54040"/>
                  </a:moveTo>
                  <a:lnTo>
                    <a:pt x="0" y="27020"/>
                  </a:lnTo>
                  <a:lnTo>
                    <a:pt x="81492" y="0"/>
                  </a:lnTo>
                  <a:lnTo>
                    <a:pt x="81492" y="54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314186" y="2405263"/>
            <a:ext cx="23114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7407" sz="1125" spc="-37">
                <a:latin typeface="Arial"/>
                <a:cs typeface="Arial"/>
              </a:rPr>
              <a:t>V</a:t>
            </a:r>
            <a:r>
              <a:rPr dirty="0" sz="500" spc="-25">
                <a:latin typeface="Arial"/>
                <a:cs typeface="Arial"/>
              </a:rPr>
              <a:t>BB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985707" y="1717704"/>
            <a:ext cx="14605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750" spc="-25">
                <a:latin typeface="Arial"/>
                <a:cs typeface="Arial"/>
              </a:rPr>
              <a:t>i</a:t>
            </a:r>
            <a:r>
              <a:rPr dirty="0" baseline="-11111" sz="750" spc="-37">
                <a:latin typeface="Arial"/>
                <a:cs typeface="Arial"/>
              </a:rPr>
              <a:t>C</a:t>
            </a:r>
            <a:endParaRPr baseline="-11111" sz="75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2037417" y="2423350"/>
            <a:ext cx="14224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750" spc="-25">
                <a:latin typeface="Arial"/>
                <a:cs typeface="Arial"/>
              </a:rPr>
              <a:t>i</a:t>
            </a:r>
            <a:r>
              <a:rPr dirty="0" baseline="-11111" sz="750" spc="-37">
                <a:latin typeface="Arial"/>
                <a:cs typeface="Arial"/>
              </a:rPr>
              <a:t>E</a:t>
            </a:r>
            <a:endParaRPr baseline="-11111" sz="750">
              <a:latin typeface="Arial"/>
              <a:cs typeface="Arial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452808" y="2206652"/>
            <a:ext cx="1432560" cy="857885"/>
            <a:chOff x="452808" y="2206652"/>
            <a:chExt cx="1432560" cy="857885"/>
          </a:xfrm>
        </p:grpSpPr>
        <p:sp>
          <p:nvSpPr>
            <p:cNvPr id="63" name="object 63" descr=""/>
            <p:cNvSpPr/>
            <p:nvPr/>
          </p:nvSpPr>
          <p:spPr>
            <a:xfrm>
              <a:off x="454396" y="2438726"/>
              <a:ext cx="356870" cy="354965"/>
            </a:xfrm>
            <a:custGeom>
              <a:avLst/>
              <a:gdLst/>
              <a:ahLst/>
              <a:cxnLst/>
              <a:rect l="l" t="t" r="r" b="b"/>
              <a:pathLst>
                <a:path w="356870" h="354964">
                  <a:moveTo>
                    <a:pt x="178246" y="0"/>
                  </a:moveTo>
                  <a:lnTo>
                    <a:pt x="178246" y="147748"/>
                  </a:lnTo>
                </a:path>
                <a:path w="356870" h="354964">
                  <a:moveTo>
                    <a:pt x="178246" y="206845"/>
                  </a:moveTo>
                  <a:lnTo>
                    <a:pt x="178246" y="354593"/>
                  </a:lnTo>
                </a:path>
                <a:path w="356870" h="354964">
                  <a:moveTo>
                    <a:pt x="356493" y="147748"/>
                  </a:moveTo>
                  <a:lnTo>
                    <a:pt x="0" y="147748"/>
                  </a:lnTo>
                </a:path>
                <a:path w="356870" h="354964">
                  <a:moveTo>
                    <a:pt x="297071" y="206845"/>
                  </a:moveTo>
                  <a:lnTo>
                    <a:pt x="59421" y="206845"/>
                  </a:lnTo>
                </a:path>
                <a:path w="356870" h="354964">
                  <a:moveTo>
                    <a:pt x="320962" y="88650"/>
                  </a:moveTo>
                  <a:lnTo>
                    <a:pt x="273189" y="88650"/>
                  </a:lnTo>
                </a:path>
                <a:path w="356870" h="354964">
                  <a:moveTo>
                    <a:pt x="297071" y="64895"/>
                  </a:moveTo>
                  <a:lnTo>
                    <a:pt x="297071" y="112406"/>
                  </a:lnTo>
                </a:path>
                <a:path w="356870" h="354964">
                  <a:moveTo>
                    <a:pt x="297071" y="242197"/>
                  </a:moveTo>
                  <a:lnTo>
                    <a:pt x="297071" y="2897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17831" y="2208240"/>
              <a:ext cx="356870" cy="142240"/>
            </a:xfrm>
            <a:custGeom>
              <a:avLst/>
              <a:gdLst/>
              <a:ahLst/>
              <a:cxnLst/>
              <a:rect l="l" t="t" r="r" b="b"/>
              <a:pathLst>
                <a:path w="356869" h="142239">
                  <a:moveTo>
                    <a:pt x="0" y="70918"/>
                  </a:moveTo>
                  <a:lnTo>
                    <a:pt x="29710" y="0"/>
                  </a:lnTo>
                  <a:lnTo>
                    <a:pt x="89123" y="141837"/>
                  </a:lnTo>
                  <a:lnTo>
                    <a:pt x="148545" y="0"/>
                  </a:lnTo>
                  <a:lnTo>
                    <a:pt x="207948" y="141837"/>
                  </a:lnTo>
                  <a:lnTo>
                    <a:pt x="267360" y="0"/>
                  </a:lnTo>
                  <a:lnTo>
                    <a:pt x="326782" y="141837"/>
                  </a:lnTo>
                  <a:lnTo>
                    <a:pt x="356483" y="709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274318" y="2279159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 h="0">
                  <a:moveTo>
                    <a:pt x="0" y="0"/>
                  </a:moveTo>
                  <a:lnTo>
                    <a:pt x="285187" y="0"/>
                  </a:lnTo>
                </a:path>
              </a:pathLst>
            </a:custGeom>
            <a:ln w="90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32642" y="2282705"/>
              <a:ext cx="0" cy="156210"/>
            </a:xfrm>
            <a:custGeom>
              <a:avLst/>
              <a:gdLst/>
              <a:ahLst/>
              <a:cxnLst/>
              <a:rect l="l" t="t" r="r" b="b"/>
              <a:pathLst>
                <a:path w="0" h="156210">
                  <a:moveTo>
                    <a:pt x="0" y="156023"/>
                  </a:moveTo>
                  <a:lnTo>
                    <a:pt x="0" y="0"/>
                  </a:lnTo>
                </a:path>
              </a:pathLst>
            </a:custGeom>
            <a:ln w="9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32644" y="2279159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 h="0">
                  <a:moveTo>
                    <a:pt x="285187" y="0"/>
                  </a:moveTo>
                  <a:lnTo>
                    <a:pt x="0" y="0"/>
                  </a:lnTo>
                </a:path>
              </a:pathLst>
            </a:custGeom>
            <a:ln w="90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32642" y="2793325"/>
              <a:ext cx="1247775" cy="142240"/>
            </a:xfrm>
            <a:custGeom>
              <a:avLst/>
              <a:gdLst/>
              <a:ahLst/>
              <a:cxnLst/>
              <a:rect l="l" t="t" r="r" b="b"/>
              <a:pathLst>
                <a:path w="1247775" h="142239">
                  <a:moveTo>
                    <a:pt x="0" y="0"/>
                  </a:moveTo>
                  <a:lnTo>
                    <a:pt x="0" y="141837"/>
                  </a:lnTo>
                  <a:lnTo>
                    <a:pt x="1247698" y="141837"/>
                  </a:lnTo>
                </a:path>
              </a:pathLst>
            </a:custGeom>
            <a:ln w="9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880345" y="2491918"/>
              <a:ext cx="0" cy="443865"/>
            </a:xfrm>
            <a:custGeom>
              <a:avLst/>
              <a:gdLst/>
              <a:ahLst/>
              <a:cxnLst/>
              <a:rect l="l" t="t" r="r" b="b"/>
              <a:pathLst>
                <a:path w="0" h="443864">
                  <a:moveTo>
                    <a:pt x="0" y="0"/>
                  </a:moveTo>
                  <a:lnTo>
                    <a:pt x="0" y="443244"/>
                  </a:lnTo>
                </a:path>
              </a:pathLst>
            </a:custGeom>
            <a:ln w="9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203024" y="2935167"/>
              <a:ext cx="142875" cy="128270"/>
            </a:xfrm>
            <a:custGeom>
              <a:avLst/>
              <a:gdLst/>
              <a:ahLst/>
              <a:cxnLst/>
              <a:rect l="l" t="t" r="r" b="b"/>
              <a:pathLst>
                <a:path w="142875" h="128269">
                  <a:moveTo>
                    <a:pt x="47528" y="127651"/>
                  </a:moveTo>
                  <a:lnTo>
                    <a:pt x="95056" y="127651"/>
                  </a:lnTo>
                </a:path>
                <a:path w="142875" h="128269">
                  <a:moveTo>
                    <a:pt x="23759" y="104009"/>
                  </a:moveTo>
                  <a:lnTo>
                    <a:pt x="118824" y="104009"/>
                  </a:lnTo>
                </a:path>
                <a:path w="142875" h="128269">
                  <a:moveTo>
                    <a:pt x="0" y="80375"/>
                  </a:moveTo>
                  <a:lnTo>
                    <a:pt x="142593" y="80375"/>
                  </a:lnTo>
                </a:path>
                <a:path w="142875" h="128269">
                  <a:moveTo>
                    <a:pt x="71296" y="0"/>
                  </a:moveTo>
                  <a:lnTo>
                    <a:pt x="71296" y="803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1035493" y="2036843"/>
            <a:ext cx="19304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750" spc="-25">
                <a:latin typeface="Arial"/>
                <a:cs typeface="Arial"/>
              </a:rPr>
              <a:t>R</a:t>
            </a:r>
            <a:r>
              <a:rPr dirty="0" baseline="-11111" sz="750" spc="-37">
                <a:latin typeface="Arial"/>
                <a:cs typeface="Arial"/>
              </a:rPr>
              <a:t>B</a:t>
            </a:r>
            <a:endParaRPr baseline="-11111" sz="75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499124" y="2001384"/>
            <a:ext cx="14224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750" spc="-25">
                <a:latin typeface="Arial"/>
                <a:cs typeface="Arial"/>
              </a:rPr>
              <a:t>i</a:t>
            </a:r>
            <a:r>
              <a:rPr dirty="0" baseline="-11111" sz="750" spc="-37">
                <a:latin typeface="Arial"/>
                <a:cs typeface="Arial"/>
              </a:rPr>
              <a:t>B</a:t>
            </a:r>
            <a:endParaRPr baseline="-11111" sz="750">
              <a:latin typeface="Arial"/>
              <a:cs typeface="Arial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1875818" y="1905334"/>
            <a:ext cx="1145540" cy="1034415"/>
            <a:chOff x="1875818" y="1905334"/>
            <a:chExt cx="1145540" cy="1034415"/>
          </a:xfrm>
        </p:grpSpPr>
        <p:sp>
          <p:nvSpPr>
            <p:cNvPr id="74" name="object 74" descr=""/>
            <p:cNvSpPr/>
            <p:nvPr/>
          </p:nvSpPr>
          <p:spPr>
            <a:xfrm>
              <a:off x="2236835" y="1906836"/>
              <a:ext cx="356870" cy="142240"/>
            </a:xfrm>
            <a:custGeom>
              <a:avLst/>
              <a:gdLst/>
              <a:ahLst/>
              <a:cxnLst/>
              <a:rect l="l" t="t" r="r" b="b"/>
              <a:pathLst>
                <a:path w="356869" h="142239">
                  <a:moveTo>
                    <a:pt x="356483" y="70918"/>
                  </a:moveTo>
                  <a:lnTo>
                    <a:pt x="326773" y="141837"/>
                  </a:lnTo>
                  <a:lnTo>
                    <a:pt x="267360" y="0"/>
                  </a:lnTo>
                  <a:lnTo>
                    <a:pt x="207938" y="141837"/>
                  </a:lnTo>
                  <a:lnTo>
                    <a:pt x="148535" y="0"/>
                  </a:lnTo>
                  <a:lnTo>
                    <a:pt x="89123" y="141837"/>
                  </a:lnTo>
                  <a:lnTo>
                    <a:pt x="29701" y="0"/>
                  </a:lnTo>
                  <a:lnTo>
                    <a:pt x="0" y="709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593319" y="1977756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 h="0">
                  <a:moveTo>
                    <a:pt x="0" y="0"/>
                  </a:moveTo>
                  <a:lnTo>
                    <a:pt x="178246" y="0"/>
                  </a:lnTo>
                </a:path>
              </a:pathLst>
            </a:custGeom>
            <a:ln w="90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880348" y="1977756"/>
              <a:ext cx="356870" cy="0"/>
            </a:xfrm>
            <a:custGeom>
              <a:avLst/>
              <a:gdLst/>
              <a:ahLst/>
              <a:cxnLst/>
              <a:rect l="l" t="t" r="r" b="b"/>
              <a:pathLst>
                <a:path w="356869" h="0">
                  <a:moveTo>
                    <a:pt x="356483" y="0"/>
                  </a:moveTo>
                  <a:lnTo>
                    <a:pt x="0" y="0"/>
                  </a:lnTo>
                </a:path>
              </a:pathLst>
            </a:custGeom>
            <a:ln w="90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880345" y="1977755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w="0" h="88900">
                  <a:moveTo>
                    <a:pt x="0" y="88650"/>
                  </a:moveTo>
                  <a:lnTo>
                    <a:pt x="0" y="0"/>
                  </a:lnTo>
                </a:path>
              </a:pathLst>
            </a:custGeom>
            <a:ln w="9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664613" y="2332353"/>
              <a:ext cx="356870" cy="354965"/>
            </a:xfrm>
            <a:custGeom>
              <a:avLst/>
              <a:gdLst/>
              <a:ahLst/>
              <a:cxnLst/>
              <a:rect l="l" t="t" r="r" b="b"/>
              <a:pathLst>
                <a:path w="356869" h="354964">
                  <a:moveTo>
                    <a:pt x="178246" y="0"/>
                  </a:moveTo>
                  <a:lnTo>
                    <a:pt x="178246" y="147748"/>
                  </a:lnTo>
                </a:path>
                <a:path w="356869" h="354964">
                  <a:moveTo>
                    <a:pt x="178246" y="206845"/>
                  </a:moveTo>
                  <a:lnTo>
                    <a:pt x="178246" y="354593"/>
                  </a:lnTo>
                </a:path>
                <a:path w="356869" h="354964">
                  <a:moveTo>
                    <a:pt x="356493" y="147748"/>
                  </a:moveTo>
                  <a:lnTo>
                    <a:pt x="0" y="147748"/>
                  </a:lnTo>
                </a:path>
                <a:path w="356869" h="354964">
                  <a:moveTo>
                    <a:pt x="297071" y="206845"/>
                  </a:moveTo>
                  <a:lnTo>
                    <a:pt x="59421" y="206845"/>
                  </a:lnTo>
                </a:path>
                <a:path w="356869" h="354964">
                  <a:moveTo>
                    <a:pt x="320962" y="88650"/>
                  </a:moveTo>
                  <a:lnTo>
                    <a:pt x="273189" y="88650"/>
                  </a:lnTo>
                </a:path>
                <a:path w="356869" h="354964">
                  <a:moveTo>
                    <a:pt x="297071" y="64895"/>
                  </a:moveTo>
                  <a:lnTo>
                    <a:pt x="297071" y="112406"/>
                  </a:lnTo>
                </a:path>
                <a:path w="356869" h="354964">
                  <a:moveTo>
                    <a:pt x="297071" y="242197"/>
                  </a:moveTo>
                  <a:lnTo>
                    <a:pt x="297071" y="2897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771562" y="1977757"/>
              <a:ext cx="71755" cy="354965"/>
            </a:xfrm>
            <a:custGeom>
              <a:avLst/>
              <a:gdLst/>
              <a:ahLst/>
              <a:cxnLst/>
              <a:rect l="l" t="t" r="r" b="b"/>
              <a:pathLst>
                <a:path w="71755" h="354964">
                  <a:moveTo>
                    <a:pt x="0" y="0"/>
                  </a:moveTo>
                  <a:lnTo>
                    <a:pt x="65354" y="0"/>
                  </a:lnTo>
                  <a:lnTo>
                    <a:pt x="71296" y="354593"/>
                  </a:lnTo>
                </a:path>
              </a:pathLst>
            </a:custGeom>
            <a:ln w="9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880345" y="2686947"/>
              <a:ext cx="962660" cy="248285"/>
            </a:xfrm>
            <a:custGeom>
              <a:avLst/>
              <a:gdLst/>
              <a:ahLst/>
              <a:cxnLst/>
              <a:rect l="l" t="t" r="r" b="b"/>
              <a:pathLst>
                <a:path w="962660" h="248285">
                  <a:moveTo>
                    <a:pt x="0" y="248220"/>
                  </a:moveTo>
                  <a:lnTo>
                    <a:pt x="962511" y="248220"/>
                  </a:lnTo>
                  <a:lnTo>
                    <a:pt x="962511" y="0"/>
                  </a:lnTo>
                </a:path>
              </a:pathLst>
            </a:custGeom>
            <a:ln w="9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 txBox="1"/>
          <p:nvPr/>
        </p:nvSpPr>
        <p:spPr>
          <a:xfrm>
            <a:off x="2306344" y="1717706"/>
            <a:ext cx="196215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750" spc="-25">
                <a:latin typeface="Arial"/>
                <a:cs typeface="Arial"/>
              </a:rPr>
              <a:t>R</a:t>
            </a:r>
            <a:r>
              <a:rPr dirty="0" baseline="-11111" sz="750" spc="-37">
                <a:latin typeface="Arial"/>
                <a:cs typeface="Arial"/>
              </a:rPr>
              <a:t>C</a:t>
            </a:r>
            <a:endParaRPr baseline="-11111" sz="75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3080477" y="2440725"/>
            <a:ext cx="238125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7407" sz="1125" spc="-37">
                <a:latin typeface="Arial"/>
                <a:cs typeface="Arial"/>
              </a:rPr>
              <a:t>V</a:t>
            </a:r>
            <a:r>
              <a:rPr dirty="0" sz="500" spc="-25">
                <a:latin typeface="Arial"/>
                <a:cs typeface="Arial"/>
              </a:rPr>
              <a:t>CC</a:t>
            </a:r>
            <a:endParaRPr sz="5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3477577" y="1657223"/>
            <a:ext cx="4902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0335" indent="-127635">
              <a:lnSpc>
                <a:spcPct val="100000"/>
              </a:lnSpc>
              <a:spcBef>
                <a:spcPts val="95"/>
              </a:spcBef>
              <a:buChar char="•"/>
              <a:tabLst>
                <a:tab pos="140335" algn="l"/>
                <a:tab pos="3202940" algn="l"/>
              </a:tabLst>
            </a:pPr>
            <a:r>
              <a:rPr dirty="0" sz="1600">
                <a:latin typeface="Arial"/>
                <a:cs typeface="Arial"/>
              </a:rPr>
              <a:t>Circuito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entrada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baseline="-3472" sz="2400">
                <a:latin typeface="Arial"/>
                <a:cs typeface="Arial"/>
              </a:rPr>
              <a:t>•</a:t>
            </a:r>
            <a:r>
              <a:rPr dirty="0" baseline="-3472" sz="2400" spc="-30">
                <a:latin typeface="Arial"/>
                <a:cs typeface="Arial"/>
              </a:rPr>
              <a:t> </a:t>
            </a:r>
            <a:r>
              <a:rPr dirty="0" baseline="-3472" sz="2400">
                <a:latin typeface="Arial"/>
                <a:cs typeface="Arial"/>
              </a:rPr>
              <a:t>Circuito</a:t>
            </a:r>
            <a:r>
              <a:rPr dirty="0" baseline="-3472" sz="2400" spc="-30">
                <a:latin typeface="Arial"/>
                <a:cs typeface="Arial"/>
              </a:rPr>
              <a:t> </a:t>
            </a:r>
            <a:r>
              <a:rPr dirty="0" baseline="-3472" sz="2400">
                <a:latin typeface="Arial"/>
                <a:cs typeface="Arial"/>
              </a:rPr>
              <a:t>de</a:t>
            </a:r>
            <a:r>
              <a:rPr dirty="0" baseline="-3472" sz="2400" spc="-30">
                <a:latin typeface="Arial"/>
                <a:cs typeface="Arial"/>
              </a:rPr>
              <a:t> </a:t>
            </a:r>
            <a:r>
              <a:rPr dirty="0" baseline="-3472" sz="2400" spc="-15">
                <a:latin typeface="Arial"/>
                <a:cs typeface="Arial"/>
              </a:rPr>
              <a:t>salida</a:t>
            </a:r>
            <a:endParaRPr baseline="-3472" sz="24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3793687" y="1966414"/>
            <a:ext cx="484695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3204845" algn="l"/>
              </a:tabLst>
            </a:pPr>
            <a:r>
              <a:rPr dirty="0" baseline="3003" sz="2775" i="1">
                <a:latin typeface="Times New Roman"/>
                <a:cs typeface="Times New Roman"/>
              </a:rPr>
              <a:t>V</a:t>
            </a:r>
            <a:r>
              <a:rPr dirty="0" baseline="-17676" sz="1650" i="1">
                <a:latin typeface="Times New Roman"/>
                <a:cs typeface="Times New Roman"/>
              </a:rPr>
              <a:t>BB</a:t>
            </a:r>
            <a:r>
              <a:rPr dirty="0" baseline="-17676" sz="1650" spc="532" i="1">
                <a:latin typeface="Times New Roman"/>
                <a:cs typeface="Times New Roman"/>
              </a:rPr>
              <a:t> </a:t>
            </a:r>
            <a:r>
              <a:rPr dirty="0" baseline="3003" sz="2775">
                <a:latin typeface="Symbol"/>
                <a:cs typeface="Symbol"/>
              </a:rPr>
              <a:t></a:t>
            </a:r>
            <a:r>
              <a:rPr dirty="0" baseline="3003" sz="2775" spc="-135">
                <a:latin typeface="Times New Roman"/>
                <a:cs typeface="Times New Roman"/>
              </a:rPr>
              <a:t> </a:t>
            </a:r>
            <a:r>
              <a:rPr dirty="0" baseline="3003" sz="2775" i="1">
                <a:latin typeface="Times New Roman"/>
                <a:cs typeface="Times New Roman"/>
              </a:rPr>
              <a:t>i</a:t>
            </a:r>
            <a:r>
              <a:rPr dirty="0" baseline="-17676" sz="1650" i="1">
                <a:latin typeface="Times New Roman"/>
                <a:cs typeface="Times New Roman"/>
              </a:rPr>
              <a:t>B</a:t>
            </a:r>
            <a:r>
              <a:rPr dirty="0" baseline="-17676" sz="1650" spc="-270" i="1">
                <a:latin typeface="Times New Roman"/>
                <a:cs typeface="Times New Roman"/>
              </a:rPr>
              <a:t> </a:t>
            </a:r>
            <a:r>
              <a:rPr dirty="0" baseline="3003" sz="2775">
                <a:latin typeface="Times New Roman"/>
                <a:cs typeface="Times New Roman"/>
              </a:rPr>
              <a:t>·</a:t>
            </a:r>
            <a:r>
              <a:rPr dirty="0" baseline="3003" sz="2775" i="1">
                <a:latin typeface="Times New Roman"/>
                <a:cs typeface="Times New Roman"/>
              </a:rPr>
              <a:t>R</a:t>
            </a:r>
            <a:r>
              <a:rPr dirty="0" baseline="-17676" sz="1650" i="1">
                <a:latin typeface="Times New Roman"/>
                <a:cs typeface="Times New Roman"/>
              </a:rPr>
              <a:t>B</a:t>
            </a:r>
            <a:r>
              <a:rPr dirty="0" baseline="-17676" sz="1650" spc="382" i="1">
                <a:latin typeface="Times New Roman"/>
                <a:cs typeface="Times New Roman"/>
              </a:rPr>
              <a:t> </a:t>
            </a:r>
            <a:r>
              <a:rPr dirty="0" baseline="3003" sz="2775">
                <a:latin typeface="Symbol"/>
                <a:cs typeface="Symbol"/>
              </a:rPr>
              <a:t></a:t>
            </a:r>
            <a:r>
              <a:rPr dirty="0" baseline="3003" sz="2775" spc="-442">
                <a:latin typeface="Times New Roman"/>
                <a:cs typeface="Times New Roman"/>
              </a:rPr>
              <a:t> </a:t>
            </a:r>
            <a:r>
              <a:rPr dirty="0" baseline="3003" sz="2775" spc="-37" i="1">
                <a:latin typeface="Times New Roman"/>
                <a:cs typeface="Times New Roman"/>
              </a:rPr>
              <a:t>V</a:t>
            </a:r>
            <a:r>
              <a:rPr dirty="0" baseline="-17676" sz="1650" spc="-37" i="1">
                <a:latin typeface="Times New Roman"/>
                <a:cs typeface="Times New Roman"/>
              </a:rPr>
              <a:t>BE</a:t>
            </a:r>
            <a:r>
              <a:rPr dirty="0" baseline="-17676" sz="1650" i="1">
                <a:latin typeface="Times New Roman"/>
                <a:cs typeface="Times New Roman"/>
              </a:rPr>
              <a:t>	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CC</a:t>
            </a:r>
            <a:r>
              <a:rPr dirty="0" baseline="-23809" sz="1575" spc="600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10" i="1">
                <a:latin typeface="Times New Roman"/>
                <a:cs typeface="Times New Roman"/>
              </a:rPr>
              <a:t>i</a:t>
            </a:r>
            <a:r>
              <a:rPr dirty="0" baseline="-23809" sz="1575" spc="-15" i="1">
                <a:latin typeface="Times New Roman"/>
                <a:cs typeface="Times New Roman"/>
              </a:rPr>
              <a:t>C</a:t>
            </a:r>
            <a:r>
              <a:rPr dirty="0" baseline="-23809" sz="1575" spc="-187" i="1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·</a:t>
            </a:r>
            <a:r>
              <a:rPr dirty="0" sz="1850" i="1">
                <a:latin typeface="Times New Roman"/>
                <a:cs typeface="Times New Roman"/>
              </a:rPr>
              <a:t>R</a:t>
            </a:r>
            <a:r>
              <a:rPr dirty="0" baseline="-23809" sz="1575" i="1">
                <a:latin typeface="Times New Roman"/>
                <a:cs typeface="Times New Roman"/>
              </a:rPr>
              <a:t>C</a:t>
            </a:r>
            <a:r>
              <a:rPr dirty="0" baseline="-23809" sz="1575" spc="457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</a:t>
            </a:r>
            <a:r>
              <a:rPr dirty="0" sz="1850" spc="-290">
                <a:latin typeface="Times New Roman"/>
                <a:cs typeface="Times New Roman"/>
              </a:rPr>
              <a:t> </a:t>
            </a:r>
            <a:r>
              <a:rPr dirty="0" sz="1850" spc="-25" i="1">
                <a:latin typeface="Times New Roman"/>
                <a:cs typeface="Times New Roman"/>
              </a:rPr>
              <a:t>V</a:t>
            </a:r>
            <a:r>
              <a:rPr dirty="0" baseline="-23809" sz="1575" spc="-37" i="1">
                <a:latin typeface="Times New Roman"/>
                <a:cs typeface="Times New Roman"/>
              </a:rPr>
              <a:t>CE</a:t>
            </a:r>
            <a:endParaRPr baseline="-23809" sz="1575">
              <a:latin typeface="Times New Roman"/>
              <a:cs typeface="Times New Roman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7783438" y="2638119"/>
            <a:ext cx="12573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50" i="1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8374574" y="2823468"/>
            <a:ext cx="12573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50" i="1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8161487" y="2319872"/>
            <a:ext cx="185420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50" i="1">
                <a:latin typeface="Arial"/>
                <a:cs typeface="Arial"/>
              </a:rPr>
              <a:t>V</a:t>
            </a:r>
            <a:endParaRPr sz="185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7728566" y="2474359"/>
            <a:ext cx="78740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50" i="1">
                <a:latin typeface="Arial"/>
                <a:cs typeface="Arial"/>
              </a:rPr>
              <a:t>i</a:t>
            </a:r>
            <a:endParaRPr sz="185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8211237" y="2659697"/>
            <a:ext cx="198755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50" i="1">
                <a:latin typeface="Arial"/>
                <a:cs typeface="Arial"/>
              </a:rPr>
              <a:t>R</a:t>
            </a:r>
            <a:endParaRPr sz="185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7952873" y="2383524"/>
            <a:ext cx="641985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21021" sz="2775">
                <a:latin typeface="Symbol"/>
                <a:cs typeface="Symbol"/>
              </a:rPr>
              <a:t></a:t>
            </a:r>
            <a:r>
              <a:rPr dirty="0" baseline="-21021" sz="2775" spc="97">
                <a:latin typeface="Times New Roman"/>
                <a:cs typeface="Times New Roman"/>
              </a:rPr>
              <a:t> </a:t>
            </a:r>
            <a:r>
              <a:rPr dirty="0" u="sng" sz="1050" spc="204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CC</a:t>
            </a:r>
            <a:r>
              <a:rPr dirty="0" u="sng" sz="1050" spc="5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91" name="object 9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7587" y="2640012"/>
            <a:ext cx="250825" cy="111125"/>
          </a:xfrm>
          <a:prstGeom prst="rect">
            <a:avLst/>
          </a:prstGeom>
        </p:spPr>
      </p:pic>
      <p:sp>
        <p:nvSpPr>
          <p:cNvPr id="92" name="object 92" descr=""/>
          <p:cNvSpPr txBox="1"/>
          <p:nvPr/>
        </p:nvSpPr>
        <p:spPr>
          <a:xfrm>
            <a:off x="6561001" y="2509837"/>
            <a:ext cx="77025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41325" algn="l"/>
              </a:tabLst>
            </a:pPr>
            <a:r>
              <a:rPr dirty="0" sz="1850" spc="-50" i="1">
                <a:latin typeface="Arial"/>
                <a:cs typeface="Arial"/>
              </a:rPr>
              <a:t>V</a:t>
            </a:r>
            <a:r>
              <a:rPr dirty="0" sz="1850" i="1">
                <a:latin typeface="Arial"/>
                <a:cs typeface="Arial"/>
              </a:rPr>
              <a:t>	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45">
                <a:latin typeface="Times New Roman"/>
                <a:cs typeface="Times New Roman"/>
              </a:rPr>
              <a:t> </a:t>
            </a:r>
            <a:r>
              <a:rPr dirty="0" sz="1850" spc="-50" i="1">
                <a:latin typeface="Arial"/>
                <a:cs typeface="Arial"/>
              </a:rPr>
              <a:t>0</a:t>
            </a:r>
            <a:endParaRPr sz="185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7662721" y="2976650"/>
            <a:ext cx="414020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15015" sz="2775" spc="-37" i="1">
                <a:latin typeface="Arial"/>
                <a:cs typeface="Arial"/>
              </a:rPr>
              <a:t>V</a:t>
            </a:r>
            <a:r>
              <a:rPr dirty="0" sz="1050" spc="-25" i="1">
                <a:latin typeface="Arial"/>
                <a:cs typeface="Arial"/>
              </a:rPr>
              <a:t>CC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94" name="object 9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7587" y="3068637"/>
            <a:ext cx="250825" cy="111125"/>
          </a:xfrm>
          <a:prstGeom prst="rect">
            <a:avLst/>
          </a:prstGeom>
        </p:spPr>
      </p:pic>
      <p:sp>
        <p:nvSpPr>
          <p:cNvPr id="95" name="object 95" descr=""/>
          <p:cNvSpPr txBox="1"/>
          <p:nvPr/>
        </p:nvSpPr>
        <p:spPr>
          <a:xfrm>
            <a:off x="6663328" y="2629986"/>
            <a:ext cx="2016125" cy="59309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470"/>
              </a:spcBef>
            </a:pPr>
            <a:r>
              <a:rPr dirty="0" sz="1050" spc="-25" i="1">
                <a:latin typeface="Arial"/>
                <a:cs typeface="Arial"/>
              </a:rPr>
              <a:t>CE</a:t>
            </a:r>
            <a:endParaRPr sz="105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615"/>
              </a:spcBef>
              <a:tabLst>
                <a:tab pos="1470660" algn="l"/>
              </a:tabLst>
            </a:pPr>
            <a:r>
              <a:rPr dirty="0" sz="1850" i="1">
                <a:latin typeface="Arial"/>
                <a:cs typeface="Arial"/>
              </a:rPr>
              <a:t>i</a:t>
            </a:r>
            <a:r>
              <a:rPr dirty="0" baseline="-26455" sz="1575" i="1">
                <a:latin typeface="Arial"/>
                <a:cs typeface="Arial"/>
              </a:rPr>
              <a:t>C</a:t>
            </a:r>
            <a:r>
              <a:rPr dirty="0" baseline="-26455" sz="1575" spc="719" i="1">
                <a:latin typeface="Arial"/>
                <a:cs typeface="Arial"/>
              </a:rPr>
              <a:t> 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35">
                <a:latin typeface="Times New Roman"/>
                <a:cs typeface="Times New Roman"/>
              </a:rPr>
              <a:t> </a:t>
            </a:r>
            <a:r>
              <a:rPr dirty="0" sz="1850" spc="-50" i="1">
                <a:latin typeface="Arial"/>
                <a:cs typeface="Arial"/>
              </a:rPr>
              <a:t>0</a:t>
            </a:r>
            <a:r>
              <a:rPr dirty="0" sz="1850" i="1">
                <a:latin typeface="Arial"/>
                <a:cs typeface="Arial"/>
              </a:rPr>
              <a:t>	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195">
                <a:latin typeface="Times New Roman"/>
                <a:cs typeface="Times New Roman"/>
              </a:rPr>
              <a:t> </a:t>
            </a:r>
            <a:r>
              <a:rPr dirty="0" sz="1850" spc="-25" i="1">
                <a:latin typeface="Arial"/>
                <a:cs typeface="Arial"/>
              </a:rPr>
              <a:t>V</a:t>
            </a:r>
            <a:r>
              <a:rPr dirty="0" baseline="-26455" sz="1575" spc="-37" i="1">
                <a:latin typeface="Arial"/>
                <a:cs typeface="Arial"/>
              </a:rPr>
              <a:t>CE</a:t>
            </a:r>
            <a:endParaRPr baseline="-26455" sz="1575">
              <a:latin typeface="Arial"/>
              <a:cs typeface="Arial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5034557" y="2407367"/>
            <a:ext cx="1148715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1109980" algn="l"/>
              </a:tabLst>
            </a:pPr>
            <a:r>
              <a:rPr dirty="0" baseline="-24024" sz="2775">
                <a:latin typeface="Symbol"/>
                <a:cs typeface="Symbol"/>
              </a:rPr>
              <a:t></a:t>
            </a:r>
            <a:r>
              <a:rPr dirty="0" baseline="-24024" sz="2775" spc="-15">
                <a:latin typeface="Times New Roman"/>
                <a:cs typeface="Times New Roman"/>
              </a:rPr>
              <a:t> </a:t>
            </a:r>
            <a:r>
              <a:rPr dirty="0" u="sng" sz="1050" spc="30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BB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5249098" y="2347987"/>
            <a:ext cx="901065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10209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</a:t>
            </a:r>
            <a:r>
              <a:rPr dirty="0" sz="1850" spc="-155">
                <a:latin typeface="Times New Roman"/>
                <a:cs typeface="Times New Roman"/>
              </a:rPr>
              <a:t> </a:t>
            </a:r>
            <a:r>
              <a:rPr dirty="0" sz="1850" spc="-25">
                <a:latin typeface="Times New Roman"/>
                <a:cs typeface="Times New Roman"/>
              </a:rPr>
              <a:t>0,7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5564654" y="2679202"/>
            <a:ext cx="171450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50" i="1">
                <a:latin typeface="Times New Roman"/>
                <a:cs typeface="Times New Roman"/>
              </a:rPr>
              <a:t>R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5709240" y="2837299"/>
            <a:ext cx="110489" cy="1917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050" spc="-50" i="1">
                <a:latin typeface="Times New Roman"/>
                <a:cs typeface="Times New Roman"/>
              </a:rPr>
              <a:t>B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100" name="object 10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7075" y="2627312"/>
            <a:ext cx="250825" cy="111125"/>
          </a:xfrm>
          <a:prstGeom prst="rect">
            <a:avLst/>
          </a:prstGeom>
        </p:spPr>
      </p:pic>
      <p:sp>
        <p:nvSpPr>
          <p:cNvPr id="101" name="object 101" descr=""/>
          <p:cNvSpPr txBox="1"/>
          <p:nvPr/>
        </p:nvSpPr>
        <p:spPr>
          <a:xfrm>
            <a:off x="3512394" y="2505279"/>
            <a:ext cx="1395730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20370" algn="l"/>
                <a:tab pos="1316355" algn="l"/>
              </a:tabLst>
            </a:pPr>
            <a:r>
              <a:rPr dirty="0" baseline="3003" sz="2775" spc="-75" i="1">
                <a:latin typeface="Times New Roman"/>
                <a:cs typeface="Times New Roman"/>
              </a:rPr>
              <a:t>V</a:t>
            </a:r>
            <a:r>
              <a:rPr dirty="0" baseline="3003" sz="2775" i="1">
                <a:latin typeface="Times New Roman"/>
                <a:cs typeface="Times New Roman"/>
              </a:rPr>
              <a:t>	</a:t>
            </a:r>
            <a:r>
              <a:rPr dirty="0" baseline="3003" sz="2775">
                <a:latin typeface="Symbol"/>
                <a:cs typeface="Symbol"/>
              </a:rPr>
              <a:t></a:t>
            </a:r>
            <a:r>
              <a:rPr dirty="0" baseline="3003" sz="2775" spc="-112">
                <a:latin typeface="Times New Roman"/>
                <a:cs typeface="Times New Roman"/>
              </a:rPr>
              <a:t> </a:t>
            </a:r>
            <a:r>
              <a:rPr dirty="0" baseline="3003" sz="2775" spc="-37">
                <a:latin typeface="Times New Roman"/>
                <a:cs typeface="Times New Roman"/>
              </a:rPr>
              <a:t>0,7</a:t>
            </a:r>
            <a:r>
              <a:rPr dirty="0" baseline="3003" sz="2775">
                <a:latin typeface="Times New Roman"/>
                <a:cs typeface="Times New Roman"/>
              </a:rPr>
              <a:t>	</a:t>
            </a:r>
            <a:r>
              <a:rPr dirty="0" sz="1850" spc="-50" i="1">
                <a:latin typeface="Times New Roman"/>
                <a:cs typeface="Times New Roman"/>
              </a:rPr>
              <a:t>i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4868251" y="2969278"/>
            <a:ext cx="95948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3513" sz="2775" i="1">
                <a:latin typeface="Times New Roman"/>
                <a:cs typeface="Times New Roman"/>
              </a:rPr>
              <a:t>V</a:t>
            </a:r>
            <a:r>
              <a:rPr dirty="0" sz="1100" i="1">
                <a:latin typeface="Times New Roman"/>
                <a:cs typeface="Times New Roman"/>
              </a:rPr>
              <a:t>BE</a:t>
            </a:r>
            <a:r>
              <a:rPr dirty="0" sz="1100" spc="415" i="1">
                <a:latin typeface="Times New Roman"/>
                <a:cs typeface="Times New Roman"/>
              </a:rPr>
              <a:t> </a:t>
            </a:r>
            <a:r>
              <a:rPr dirty="0" baseline="13513" sz="2775">
                <a:latin typeface="Symbol"/>
                <a:cs typeface="Symbol"/>
              </a:rPr>
              <a:t></a:t>
            </a:r>
            <a:r>
              <a:rPr dirty="0" baseline="13513" sz="2775" spc="-307">
                <a:latin typeface="Times New Roman"/>
                <a:cs typeface="Times New Roman"/>
              </a:rPr>
              <a:t> </a:t>
            </a:r>
            <a:r>
              <a:rPr dirty="0" baseline="13513" sz="2775" spc="-37" i="1">
                <a:latin typeface="Times New Roman"/>
                <a:cs typeface="Times New Roman"/>
              </a:rPr>
              <a:t>V</a:t>
            </a:r>
            <a:r>
              <a:rPr dirty="0" sz="1100" spc="-25" i="1">
                <a:latin typeface="Times New Roman"/>
                <a:cs typeface="Times New Roman"/>
              </a:rPr>
              <a:t>BB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103" name="object 10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7075" y="3055937"/>
            <a:ext cx="250825" cy="111125"/>
          </a:xfrm>
          <a:prstGeom prst="rect">
            <a:avLst/>
          </a:prstGeom>
        </p:spPr>
      </p:pic>
      <p:sp>
        <p:nvSpPr>
          <p:cNvPr id="104" name="object 104" descr=""/>
          <p:cNvSpPr txBox="1"/>
          <p:nvPr/>
        </p:nvSpPr>
        <p:spPr>
          <a:xfrm>
            <a:off x="3618529" y="2602521"/>
            <a:ext cx="1398270" cy="64325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575"/>
              </a:spcBef>
              <a:tabLst>
                <a:tab pos="1274445" algn="l"/>
              </a:tabLst>
            </a:pPr>
            <a:r>
              <a:rPr dirty="0" baseline="2525" sz="1650" spc="-37" i="1">
                <a:latin typeface="Times New Roman"/>
                <a:cs typeface="Times New Roman"/>
              </a:rPr>
              <a:t>BE</a:t>
            </a:r>
            <a:r>
              <a:rPr dirty="0" baseline="2525" sz="1650" i="1">
                <a:latin typeface="Times New Roman"/>
                <a:cs typeface="Times New Roman"/>
              </a:rPr>
              <a:t>	</a:t>
            </a:r>
            <a:r>
              <a:rPr dirty="0" sz="1050" spc="-50" i="1">
                <a:latin typeface="Times New Roman"/>
                <a:cs typeface="Times New Roman"/>
              </a:rPr>
              <a:t>B</a:t>
            </a:r>
            <a:endParaRPr sz="1050">
              <a:latin typeface="Times New Roman"/>
              <a:cs typeface="Times New Roman"/>
            </a:endParaRPr>
          </a:p>
          <a:p>
            <a:pPr marL="165735">
              <a:lnSpc>
                <a:spcPct val="100000"/>
              </a:lnSpc>
              <a:spcBef>
                <a:spcPts val="844"/>
              </a:spcBef>
            </a:pP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2727" sz="1650" i="1">
                <a:latin typeface="Times New Roman"/>
                <a:cs typeface="Times New Roman"/>
              </a:rPr>
              <a:t>B</a:t>
            </a:r>
            <a:r>
              <a:rPr dirty="0" baseline="-22727" sz="1650" spc="592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45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102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291" y="1016000"/>
            <a:ext cx="55441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Amplificador</a:t>
            </a:r>
            <a:r>
              <a:rPr dirty="0" spc="-130"/>
              <a:t> </a:t>
            </a:r>
            <a:r>
              <a:rPr dirty="0"/>
              <a:t>Inversor</a:t>
            </a:r>
            <a:r>
              <a:rPr dirty="0" spc="-105"/>
              <a:t> </a:t>
            </a:r>
            <a:r>
              <a:rPr dirty="0"/>
              <a:t>(emisor</a:t>
            </a:r>
            <a:r>
              <a:rPr dirty="0" spc="-120"/>
              <a:t> </a:t>
            </a:r>
            <a:r>
              <a:rPr dirty="0" spc="-10"/>
              <a:t>común)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48812" y="2762625"/>
            <a:ext cx="3347720" cy="3101340"/>
            <a:chOff x="448812" y="2762625"/>
            <a:chExt cx="3347720" cy="3101340"/>
          </a:xfrm>
        </p:grpSpPr>
        <p:sp>
          <p:nvSpPr>
            <p:cNvPr id="5" name="object 5" descr=""/>
            <p:cNvSpPr/>
            <p:nvPr/>
          </p:nvSpPr>
          <p:spPr>
            <a:xfrm>
              <a:off x="648457" y="2976169"/>
              <a:ext cx="0" cy="2879090"/>
            </a:xfrm>
            <a:custGeom>
              <a:avLst/>
              <a:gdLst/>
              <a:ahLst/>
              <a:cxnLst/>
              <a:rect l="l" t="t" r="r" b="b"/>
              <a:pathLst>
                <a:path w="0" h="2879090">
                  <a:moveTo>
                    <a:pt x="0" y="2879039"/>
                  </a:moveTo>
                  <a:lnTo>
                    <a:pt x="0" y="0"/>
                  </a:lnTo>
                </a:path>
              </a:pathLst>
            </a:custGeom>
            <a:ln w="16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88700" y="2800750"/>
              <a:ext cx="120014" cy="191770"/>
            </a:xfrm>
            <a:custGeom>
              <a:avLst/>
              <a:gdLst/>
              <a:ahLst/>
              <a:cxnLst/>
              <a:rect l="l" t="t" r="r" b="b"/>
              <a:pathLst>
                <a:path w="120015" h="191769">
                  <a:moveTo>
                    <a:pt x="119514" y="191372"/>
                  </a:moveTo>
                  <a:lnTo>
                    <a:pt x="0" y="191372"/>
                  </a:lnTo>
                  <a:lnTo>
                    <a:pt x="59757" y="0"/>
                  </a:lnTo>
                  <a:lnTo>
                    <a:pt x="119514" y="191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57702" y="5651576"/>
              <a:ext cx="3174365" cy="0"/>
            </a:xfrm>
            <a:custGeom>
              <a:avLst/>
              <a:gdLst/>
              <a:ahLst/>
              <a:cxnLst/>
              <a:rect l="l" t="t" r="r" b="b"/>
              <a:pathLst>
                <a:path w="3174365" h="0">
                  <a:moveTo>
                    <a:pt x="0" y="0"/>
                  </a:moveTo>
                  <a:lnTo>
                    <a:pt x="3173895" y="0"/>
                  </a:lnTo>
                </a:path>
              </a:pathLst>
            </a:custGeom>
            <a:ln w="17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16653" y="5587785"/>
              <a:ext cx="179705" cy="127635"/>
            </a:xfrm>
            <a:custGeom>
              <a:avLst/>
              <a:gdLst/>
              <a:ahLst/>
              <a:cxnLst/>
              <a:rect l="l" t="t" r="r" b="b"/>
              <a:pathLst>
                <a:path w="179704" h="127635">
                  <a:moveTo>
                    <a:pt x="0" y="127581"/>
                  </a:moveTo>
                  <a:lnTo>
                    <a:pt x="0" y="0"/>
                  </a:lnTo>
                  <a:lnTo>
                    <a:pt x="179272" y="63790"/>
                  </a:lnTo>
                  <a:lnTo>
                    <a:pt x="0" y="127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48457" y="2837265"/>
              <a:ext cx="1167130" cy="2814320"/>
            </a:xfrm>
            <a:custGeom>
              <a:avLst/>
              <a:gdLst/>
              <a:ahLst/>
              <a:cxnLst/>
              <a:rect l="l" t="t" r="r" b="b"/>
              <a:pathLst>
                <a:path w="1167130" h="2814320">
                  <a:moveTo>
                    <a:pt x="0" y="2814311"/>
                  </a:moveTo>
                  <a:lnTo>
                    <a:pt x="35763" y="2800723"/>
                  </a:lnTo>
                  <a:lnTo>
                    <a:pt x="70363" y="2783151"/>
                  </a:lnTo>
                  <a:lnTo>
                    <a:pt x="107944" y="2760041"/>
                  </a:lnTo>
                  <a:lnTo>
                    <a:pt x="147885" y="2732072"/>
                  </a:lnTo>
                  <a:lnTo>
                    <a:pt x="189566" y="2699926"/>
                  </a:lnTo>
                  <a:lnTo>
                    <a:pt x="232367" y="2664283"/>
                  </a:lnTo>
                  <a:lnTo>
                    <a:pt x="275668" y="2625824"/>
                  </a:lnTo>
                  <a:lnTo>
                    <a:pt x="318850" y="2585230"/>
                  </a:lnTo>
                  <a:lnTo>
                    <a:pt x="361291" y="2543180"/>
                  </a:lnTo>
                  <a:lnTo>
                    <a:pt x="402373" y="2500357"/>
                  </a:lnTo>
                  <a:lnTo>
                    <a:pt x="439774" y="2459364"/>
                  </a:lnTo>
                  <a:lnTo>
                    <a:pt x="475442" y="2418271"/>
                  </a:lnTo>
                  <a:lnTo>
                    <a:pt x="509441" y="2377063"/>
                  </a:lnTo>
                  <a:lnTo>
                    <a:pt x="541836" y="2335727"/>
                  </a:lnTo>
                  <a:lnTo>
                    <a:pt x="572690" y="2294247"/>
                  </a:lnTo>
                  <a:lnTo>
                    <a:pt x="602067" y="2252609"/>
                  </a:lnTo>
                  <a:lnTo>
                    <a:pt x="630031" y="2210799"/>
                  </a:lnTo>
                  <a:lnTo>
                    <a:pt x="656647" y="2168802"/>
                  </a:lnTo>
                  <a:lnTo>
                    <a:pt x="681978" y="2126603"/>
                  </a:lnTo>
                  <a:lnTo>
                    <a:pt x="706088" y="2084188"/>
                  </a:lnTo>
                  <a:lnTo>
                    <a:pt x="729042" y="2041543"/>
                  </a:lnTo>
                  <a:lnTo>
                    <a:pt x="750902" y="1998653"/>
                  </a:lnTo>
                  <a:lnTo>
                    <a:pt x="771735" y="1955503"/>
                  </a:lnTo>
                  <a:lnTo>
                    <a:pt x="791602" y="1912079"/>
                  </a:lnTo>
                  <a:lnTo>
                    <a:pt x="810569" y="1868366"/>
                  </a:lnTo>
                  <a:lnTo>
                    <a:pt x="828699" y="1824351"/>
                  </a:lnTo>
                  <a:lnTo>
                    <a:pt x="846056" y="1780017"/>
                  </a:lnTo>
                  <a:lnTo>
                    <a:pt x="862705" y="1735352"/>
                  </a:lnTo>
                  <a:lnTo>
                    <a:pt x="878709" y="1690340"/>
                  </a:lnTo>
                  <a:lnTo>
                    <a:pt x="894132" y="1644966"/>
                  </a:lnTo>
                  <a:lnTo>
                    <a:pt x="909039" y="1599217"/>
                  </a:lnTo>
                  <a:lnTo>
                    <a:pt x="922760" y="1555436"/>
                  </a:lnTo>
                  <a:lnTo>
                    <a:pt x="936088" y="1511265"/>
                  </a:lnTo>
                  <a:lnTo>
                    <a:pt x="949039" y="1466664"/>
                  </a:lnTo>
                  <a:lnTo>
                    <a:pt x="961628" y="1421595"/>
                  </a:lnTo>
                  <a:lnTo>
                    <a:pt x="973870" y="1376019"/>
                  </a:lnTo>
                  <a:lnTo>
                    <a:pt x="985780" y="1329896"/>
                  </a:lnTo>
                  <a:lnTo>
                    <a:pt x="997374" y="1283189"/>
                  </a:lnTo>
                  <a:lnTo>
                    <a:pt x="1008666" y="1235857"/>
                  </a:lnTo>
                  <a:lnTo>
                    <a:pt x="1019671" y="1187862"/>
                  </a:lnTo>
                  <a:lnTo>
                    <a:pt x="1030406" y="1139166"/>
                  </a:lnTo>
                  <a:lnTo>
                    <a:pt x="1040885" y="1089728"/>
                  </a:lnTo>
                  <a:lnTo>
                    <a:pt x="1051123" y="1039511"/>
                  </a:lnTo>
                  <a:lnTo>
                    <a:pt x="1061135" y="988475"/>
                  </a:lnTo>
                  <a:lnTo>
                    <a:pt x="1070938" y="936582"/>
                  </a:lnTo>
                  <a:lnTo>
                    <a:pt x="1080545" y="883792"/>
                  </a:lnTo>
                  <a:lnTo>
                    <a:pt x="1089972" y="830066"/>
                  </a:lnTo>
                  <a:lnTo>
                    <a:pt x="1099234" y="775366"/>
                  </a:lnTo>
                  <a:lnTo>
                    <a:pt x="1108347" y="719653"/>
                  </a:lnTo>
                  <a:lnTo>
                    <a:pt x="1117325" y="662887"/>
                  </a:lnTo>
                  <a:lnTo>
                    <a:pt x="1126184" y="605030"/>
                  </a:lnTo>
                  <a:lnTo>
                    <a:pt x="1134199" y="550878"/>
                  </a:lnTo>
                  <a:lnTo>
                    <a:pt x="1141873" y="496147"/>
                  </a:lnTo>
                  <a:lnTo>
                    <a:pt x="1148954" y="441215"/>
                  </a:lnTo>
                  <a:lnTo>
                    <a:pt x="1155193" y="386458"/>
                  </a:lnTo>
                  <a:lnTo>
                    <a:pt x="1160336" y="332255"/>
                  </a:lnTo>
                  <a:lnTo>
                    <a:pt x="1164132" y="278981"/>
                  </a:lnTo>
                  <a:lnTo>
                    <a:pt x="1166330" y="227015"/>
                  </a:lnTo>
                  <a:lnTo>
                    <a:pt x="1166678" y="176734"/>
                  </a:lnTo>
                  <a:lnTo>
                    <a:pt x="1164924" y="128515"/>
                  </a:lnTo>
                  <a:lnTo>
                    <a:pt x="1160816" y="82734"/>
                  </a:lnTo>
                  <a:lnTo>
                    <a:pt x="1154104" y="39770"/>
                  </a:lnTo>
                  <a:lnTo>
                    <a:pt x="1144536" y="0"/>
                  </a:lnTo>
                </a:path>
              </a:pathLst>
            </a:custGeom>
            <a:ln w="16310">
              <a:solidFill>
                <a:srgbClr val="F182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54252" y="2762625"/>
              <a:ext cx="2409190" cy="483234"/>
            </a:xfrm>
            <a:custGeom>
              <a:avLst/>
              <a:gdLst/>
              <a:ahLst/>
              <a:cxnLst/>
              <a:rect l="l" t="t" r="r" b="b"/>
              <a:pathLst>
                <a:path w="2409190" h="483235">
                  <a:moveTo>
                    <a:pt x="2408738" y="482740"/>
                  </a:moveTo>
                  <a:lnTo>
                    <a:pt x="0" y="482740"/>
                  </a:lnTo>
                  <a:lnTo>
                    <a:pt x="0" y="0"/>
                  </a:lnTo>
                  <a:lnTo>
                    <a:pt x="2408738" y="0"/>
                  </a:lnTo>
                  <a:lnTo>
                    <a:pt x="2408738" y="482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55524" y="2646965"/>
            <a:ext cx="23558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2000" spc="-25">
                <a:latin typeface="Arial"/>
                <a:cs typeface="Arial"/>
              </a:rPr>
              <a:t>i</a:t>
            </a:r>
            <a:r>
              <a:rPr dirty="0" baseline="-12820" sz="1950" spc="-37">
                <a:latin typeface="Arial"/>
                <a:cs typeface="Arial"/>
              </a:rPr>
              <a:t>B</a:t>
            </a:r>
            <a:endParaRPr baseline="-12820" sz="19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33959" y="5778666"/>
            <a:ext cx="407670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8333" sz="3000" spc="-37">
                <a:latin typeface="Arial"/>
                <a:cs typeface="Arial"/>
              </a:rPr>
              <a:t>v</a:t>
            </a:r>
            <a:r>
              <a:rPr dirty="0" sz="1300" spc="-25">
                <a:latin typeface="Arial"/>
                <a:cs typeface="Arial"/>
              </a:rPr>
              <a:t>BE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41554" y="2729807"/>
            <a:ext cx="2433955" cy="50863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dirty="0" sz="1550" spc="-40">
                <a:latin typeface="Arial"/>
                <a:cs typeface="Arial"/>
              </a:rPr>
              <a:t>Característica </a:t>
            </a:r>
            <a:r>
              <a:rPr dirty="0" sz="1550" spc="-45">
                <a:latin typeface="Arial"/>
                <a:cs typeface="Arial"/>
              </a:rPr>
              <a:t>V-</a:t>
            </a:r>
            <a:r>
              <a:rPr dirty="0" sz="1550">
                <a:latin typeface="Arial"/>
                <a:cs typeface="Arial"/>
              </a:rPr>
              <a:t>I</a:t>
            </a:r>
            <a:r>
              <a:rPr dirty="0" sz="1550" spc="-4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de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entrada de</a:t>
            </a:r>
            <a:r>
              <a:rPr dirty="0" sz="1550" spc="-9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un</a:t>
            </a:r>
            <a:r>
              <a:rPr dirty="0" sz="1550" spc="-9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transistor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06356" y="3714914"/>
            <a:ext cx="2877185" cy="2108200"/>
            <a:chOff x="506356" y="3714914"/>
            <a:chExt cx="2877185" cy="2108200"/>
          </a:xfrm>
        </p:grpSpPr>
        <p:sp>
          <p:nvSpPr>
            <p:cNvPr id="15" name="object 15" descr=""/>
            <p:cNvSpPr/>
            <p:nvPr/>
          </p:nvSpPr>
          <p:spPr>
            <a:xfrm>
              <a:off x="514929" y="3723486"/>
              <a:ext cx="2136775" cy="2091055"/>
            </a:xfrm>
            <a:custGeom>
              <a:avLst/>
              <a:gdLst/>
              <a:ahLst/>
              <a:cxnLst/>
              <a:rect l="l" t="t" r="r" b="b"/>
              <a:pathLst>
                <a:path w="2136775" h="2091054">
                  <a:moveTo>
                    <a:pt x="0" y="0"/>
                  </a:moveTo>
                  <a:lnTo>
                    <a:pt x="2136468" y="2090610"/>
                  </a:lnTo>
                </a:path>
              </a:pathLst>
            </a:custGeom>
            <a:ln w="16707">
              <a:solidFill>
                <a:srgbClr val="285E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53080" y="4675145"/>
              <a:ext cx="918844" cy="1057910"/>
            </a:xfrm>
            <a:custGeom>
              <a:avLst/>
              <a:gdLst/>
              <a:ahLst/>
              <a:cxnLst/>
              <a:rect l="l" t="t" r="r" b="b"/>
              <a:pathLst>
                <a:path w="918844" h="1057910">
                  <a:moveTo>
                    <a:pt x="0" y="0"/>
                  </a:moveTo>
                  <a:lnTo>
                    <a:pt x="918608" y="0"/>
                  </a:lnTo>
                  <a:lnTo>
                    <a:pt x="918608" y="1057492"/>
                  </a:lnTo>
                </a:path>
              </a:pathLst>
            </a:custGeom>
            <a:ln w="9971">
              <a:solidFill>
                <a:srgbClr val="FF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812072" y="4470611"/>
              <a:ext cx="1571625" cy="207010"/>
            </a:xfrm>
            <a:custGeom>
              <a:avLst/>
              <a:gdLst/>
              <a:ahLst/>
              <a:cxnLst/>
              <a:rect l="l" t="t" r="r" b="b"/>
              <a:pathLst>
                <a:path w="1571625" h="207010">
                  <a:moveTo>
                    <a:pt x="1571316" y="206888"/>
                  </a:moveTo>
                  <a:lnTo>
                    <a:pt x="0" y="206888"/>
                  </a:lnTo>
                  <a:lnTo>
                    <a:pt x="0" y="0"/>
                  </a:lnTo>
                  <a:lnTo>
                    <a:pt x="1571316" y="0"/>
                  </a:lnTo>
                  <a:lnTo>
                    <a:pt x="1571316" y="20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623256" y="4592309"/>
              <a:ext cx="113030" cy="41275"/>
            </a:xfrm>
            <a:custGeom>
              <a:avLst/>
              <a:gdLst/>
              <a:ahLst/>
              <a:cxnLst/>
              <a:rect l="l" t="t" r="r" b="b"/>
              <a:pathLst>
                <a:path w="113030" h="41275">
                  <a:moveTo>
                    <a:pt x="112509" y="0"/>
                  </a:moveTo>
                  <a:lnTo>
                    <a:pt x="0" y="41248"/>
                  </a:lnTo>
                </a:path>
              </a:pathLst>
            </a:custGeom>
            <a:ln w="102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09840" y="4585761"/>
              <a:ext cx="138430" cy="89535"/>
            </a:xfrm>
            <a:custGeom>
              <a:avLst/>
              <a:gdLst/>
              <a:ahLst/>
              <a:cxnLst/>
              <a:rect l="l" t="t" r="r" b="b"/>
              <a:pathLst>
                <a:path w="138430" h="89535">
                  <a:moveTo>
                    <a:pt x="0" y="89382"/>
                  </a:moveTo>
                  <a:lnTo>
                    <a:pt x="109551" y="0"/>
                  </a:lnTo>
                  <a:lnTo>
                    <a:pt x="137886" y="88046"/>
                  </a:lnTo>
                  <a:lnTo>
                    <a:pt x="0" y="8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249516" y="5730384"/>
            <a:ext cx="45656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5555" sz="3000" spc="-30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BEQ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02109" y="4507045"/>
            <a:ext cx="32067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5555" sz="3000" spc="-37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BQ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150818" y="2845512"/>
            <a:ext cx="3774440" cy="2832100"/>
            <a:chOff x="5150818" y="2845512"/>
            <a:chExt cx="3774440" cy="2832100"/>
          </a:xfrm>
        </p:grpSpPr>
        <p:sp>
          <p:nvSpPr>
            <p:cNvPr id="23" name="object 23" descr=""/>
            <p:cNvSpPr/>
            <p:nvPr/>
          </p:nvSpPr>
          <p:spPr>
            <a:xfrm>
              <a:off x="5347355" y="3007662"/>
              <a:ext cx="0" cy="2661285"/>
            </a:xfrm>
            <a:custGeom>
              <a:avLst/>
              <a:gdLst/>
              <a:ahLst/>
              <a:cxnLst/>
              <a:rect l="l" t="t" r="r" b="b"/>
              <a:pathLst>
                <a:path w="0" h="2661285">
                  <a:moveTo>
                    <a:pt x="0" y="2661138"/>
                  </a:moveTo>
                  <a:lnTo>
                    <a:pt x="0" y="0"/>
                  </a:lnTo>
                </a:path>
              </a:pathLst>
            </a:custGeom>
            <a:ln w="1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288374" y="2845512"/>
              <a:ext cx="118110" cy="177165"/>
            </a:xfrm>
            <a:custGeom>
              <a:avLst/>
              <a:gdLst/>
              <a:ahLst/>
              <a:cxnLst/>
              <a:rect l="l" t="t" r="r" b="b"/>
              <a:pathLst>
                <a:path w="118110" h="177164">
                  <a:moveTo>
                    <a:pt x="117965" y="176897"/>
                  </a:moveTo>
                  <a:lnTo>
                    <a:pt x="0" y="176897"/>
                  </a:lnTo>
                  <a:lnTo>
                    <a:pt x="58982" y="0"/>
                  </a:lnTo>
                  <a:lnTo>
                    <a:pt x="117965" y="1768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159073" y="5480580"/>
              <a:ext cx="3603625" cy="0"/>
            </a:xfrm>
            <a:custGeom>
              <a:avLst/>
              <a:gdLst/>
              <a:ahLst/>
              <a:cxnLst/>
              <a:rect l="l" t="t" r="r" b="b"/>
              <a:pathLst>
                <a:path w="3603625" h="0">
                  <a:moveTo>
                    <a:pt x="0" y="0"/>
                  </a:moveTo>
                  <a:lnTo>
                    <a:pt x="3603453" y="0"/>
                  </a:lnTo>
                </a:path>
              </a:pathLst>
            </a:custGeom>
            <a:ln w="159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747776" y="5421620"/>
              <a:ext cx="177165" cy="118110"/>
            </a:xfrm>
            <a:custGeom>
              <a:avLst/>
              <a:gdLst/>
              <a:ahLst/>
              <a:cxnLst/>
              <a:rect l="l" t="t" r="r" b="b"/>
              <a:pathLst>
                <a:path w="177165" h="118110">
                  <a:moveTo>
                    <a:pt x="0" y="117925"/>
                  </a:moveTo>
                  <a:lnTo>
                    <a:pt x="0" y="0"/>
                  </a:lnTo>
                  <a:lnTo>
                    <a:pt x="176958" y="58952"/>
                  </a:lnTo>
                  <a:lnTo>
                    <a:pt x="0" y="1179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954735" y="2702414"/>
            <a:ext cx="24193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850" spc="-25">
                <a:latin typeface="Arial"/>
                <a:cs typeface="Arial"/>
              </a:rPr>
              <a:t>i</a:t>
            </a:r>
            <a:r>
              <a:rPr dirty="0" baseline="-11574" sz="1800" spc="-37">
                <a:latin typeface="Arial"/>
                <a:cs typeface="Arial"/>
              </a:rPr>
              <a:t>C</a:t>
            </a:r>
            <a:endParaRPr baseline="-11574" sz="1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797210" y="5559443"/>
            <a:ext cx="36004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7507" sz="2775" spc="-37">
                <a:latin typeface="Arial"/>
                <a:cs typeface="Arial"/>
              </a:rPr>
              <a:t>v</a:t>
            </a:r>
            <a:r>
              <a:rPr dirty="0" sz="1200" spc="-25">
                <a:latin typeface="Arial"/>
                <a:cs typeface="Arial"/>
              </a:rPr>
              <a:t>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5270140" y="3182402"/>
            <a:ext cx="3348990" cy="2430145"/>
            <a:chOff x="5270140" y="3182402"/>
            <a:chExt cx="3348990" cy="2430145"/>
          </a:xfrm>
        </p:grpSpPr>
        <p:sp>
          <p:nvSpPr>
            <p:cNvPr id="30" name="object 30" descr=""/>
            <p:cNvSpPr/>
            <p:nvPr/>
          </p:nvSpPr>
          <p:spPr>
            <a:xfrm>
              <a:off x="5347356" y="3221950"/>
              <a:ext cx="344805" cy="2258695"/>
            </a:xfrm>
            <a:custGeom>
              <a:avLst/>
              <a:gdLst/>
              <a:ahLst/>
              <a:cxnLst/>
              <a:rect l="l" t="t" r="r" b="b"/>
              <a:pathLst>
                <a:path w="344804" h="2258695">
                  <a:moveTo>
                    <a:pt x="0" y="2258628"/>
                  </a:moveTo>
                  <a:lnTo>
                    <a:pt x="5141" y="2250311"/>
                  </a:lnTo>
                  <a:lnTo>
                    <a:pt x="10810" y="2239415"/>
                  </a:lnTo>
                  <a:lnTo>
                    <a:pt x="26805" y="2205170"/>
                  </a:lnTo>
                  <a:lnTo>
                    <a:pt x="44583" y="2161194"/>
                  </a:lnTo>
                  <a:lnTo>
                    <a:pt x="63517" y="2109650"/>
                  </a:lnTo>
                  <a:lnTo>
                    <a:pt x="82979" y="2052699"/>
                  </a:lnTo>
                  <a:lnTo>
                    <a:pt x="102344" y="1992504"/>
                  </a:lnTo>
                  <a:lnTo>
                    <a:pt x="120984" y="1931226"/>
                  </a:lnTo>
                  <a:lnTo>
                    <a:pt x="136519" y="1877312"/>
                  </a:lnTo>
                  <a:lnTo>
                    <a:pt x="151038" y="1824174"/>
                  </a:lnTo>
                  <a:lnTo>
                    <a:pt x="164594" y="1771736"/>
                  </a:lnTo>
                  <a:lnTo>
                    <a:pt x="177241" y="1719922"/>
                  </a:lnTo>
                  <a:lnTo>
                    <a:pt x="189030" y="1668658"/>
                  </a:lnTo>
                  <a:lnTo>
                    <a:pt x="200017" y="1617866"/>
                  </a:lnTo>
                  <a:lnTo>
                    <a:pt x="210253" y="1567471"/>
                  </a:lnTo>
                  <a:lnTo>
                    <a:pt x="219791" y="1517397"/>
                  </a:lnTo>
                  <a:lnTo>
                    <a:pt x="228686" y="1467569"/>
                  </a:lnTo>
                  <a:lnTo>
                    <a:pt x="236989" y="1417911"/>
                  </a:lnTo>
                  <a:lnTo>
                    <a:pt x="244754" y="1368346"/>
                  </a:lnTo>
                  <a:lnTo>
                    <a:pt x="252035" y="1318800"/>
                  </a:lnTo>
                  <a:lnTo>
                    <a:pt x="258884" y="1269196"/>
                  </a:lnTo>
                  <a:lnTo>
                    <a:pt x="265354" y="1219458"/>
                  </a:lnTo>
                  <a:lnTo>
                    <a:pt x="271499" y="1169512"/>
                  </a:lnTo>
                  <a:lnTo>
                    <a:pt x="276816" y="1124124"/>
                  </a:lnTo>
                  <a:lnTo>
                    <a:pt x="281921" y="1078429"/>
                  </a:lnTo>
                  <a:lnTo>
                    <a:pt x="286824" y="1032355"/>
                  </a:lnTo>
                  <a:lnTo>
                    <a:pt x="291537" y="985828"/>
                  </a:lnTo>
                  <a:lnTo>
                    <a:pt x="296070" y="938773"/>
                  </a:lnTo>
                  <a:lnTo>
                    <a:pt x="300434" y="891118"/>
                  </a:lnTo>
                  <a:lnTo>
                    <a:pt x="304638" y="842789"/>
                  </a:lnTo>
                  <a:lnTo>
                    <a:pt x="308695" y="793711"/>
                  </a:lnTo>
                  <a:lnTo>
                    <a:pt x="312614" y="743812"/>
                  </a:lnTo>
                  <a:lnTo>
                    <a:pt x="316406" y="693017"/>
                  </a:lnTo>
                  <a:lnTo>
                    <a:pt x="320081" y="641254"/>
                  </a:lnTo>
                  <a:lnTo>
                    <a:pt x="323650" y="588448"/>
                  </a:lnTo>
                  <a:lnTo>
                    <a:pt x="327125" y="534525"/>
                  </a:lnTo>
                  <a:lnTo>
                    <a:pt x="330514" y="479413"/>
                  </a:lnTo>
                  <a:lnTo>
                    <a:pt x="333830" y="423037"/>
                  </a:lnTo>
                  <a:lnTo>
                    <a:pt x="337150" y="363483"/>
                  </a:lnTo>
                  <a:lnTo>
                    <a:pt x="340150" y="303610"/>
                  </a:lnTo>
                  <a:lnTo>
                    <a:pt x="342575" y="244532"/>
                  </a:lnTo>
                  <a:lnTo>
                    <a:pt x="344173" y="187360"/>
                  </a:lnTo>
                  <a:lnTo>
                    <a:pt x="344689" y="133209"/>
                  </a:lnTo>
                  <a:lnTo>
                    <a:pt x="343871" y="83189"/>
                  </a:lnTo>
                  <a:lnTo>
                    <a:pt x="341465" y="38415"/>
                  </a:lnTo>
                  <a:lnTo>
                    <a:pt x="337217" y="0"/>
                  </a:lnTo>
                </a:path>
              </a:pathLst>
            </a:custGeom>
            <a:ln w="9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345029" y="4840633"/>
              <a:ext cx="3093085" cy="648335"/>
            </a:xfrm>
            <a:custGeom>
              <a:avLst/>
              <a:gdLst/>
              <a:ahLst/>
              <a:cxnLst/>
              <a:rect l="l" t="t" r="r" b="b"/>
              <a:pathLst>
                <a:path w="3093084" h="648335">
                  <a:moveTo>
                    <a:pt x="13300" y="647712"/>
                  </a:moveTo>
                  <a:lnTo>
                    <a:pt x="14052" y="490973"/>
                  </a:lnTo>
                  <a:lnTo>
                    <a:pt x="34074" y="343347"/>
                  </a:lnTo>
                  <a:lnTo>
                    <a:pt x="47375" y="277004"/>
                  </a:lnTo>
                  <a:lnTo>
                    <a:pt x="63167" y="215632"/>
                  </a:lnTo>
                  <a:lnTo>
                    <a:pt x="83103" y="162555"/>
                  </a:lnTo>
                  <a:lnTo>
                    <a:pt x="83103" y="161719"/>
                  </a:lnTo>
                  <a:lnTo>
                    <a:pt x="107214" y="117765"/>
                  </a:lnTo>
                  <a:lnTo>
                    <a:pt x="108041" y="116939"/>
                  </a:lnTo>
                  <a:lnTo>
                    <a:pt x="134633" y="82936"/>
                  </a:lnTo>
                  <a:lnTo>
                    <a:pt x="134633" y="82109"/>
                  </a:lnTo>
                  <a:lnTo>
                    <a:pt x="135470" y="82109"/>
                  </a:lnTo>
                  <a:lnTo>
                    <a:pt x="161235" y="58056"/>
                  </a:lnTo>
                  <a:lnTo>
                    <a:pt x="161235" y="57229"/>
                  </a:lnTo>
                  <a:lnTo>
                    <a:pt x="162062" y="57229"/>
                  </a:lnTo>
                  <a:lnTo>
                    <a:pt x="191155" y="40636"/>
                  </a:lnTo>
                  <a:lnTo>
                    <a:pt x="191982" y="39809"/>
                  </a:lnTo>
                  <a:lnTo>
                    <a:pt x="192809" y="39809"/>
                  </a:lnTo>
                  <a:lnTo>
                    <a:pt x="225230" y="29033"/>
                  </a:lnTo>
                  <a:lnTo>
                    <a:pt x="226057" y="29033"/>
                  </a:lnTo>
                  <a:lnTo>
                    <a:pt x="263459" y="22389"/>
                  </a:lnTo>
                  <a:lnTo>
                    <a:pt x="309997" y="17419"/>
                  </a:lnTo>
                  <a:lnTo>
                    <a:pt x="506962" y="3316"/>
                  </a:lnTo>
                  <a:lnTo>
                    <a:pt x="585084" y="826"/>
                  </a:lnTo>
                  <a:lnTo>
                    <a:pt x="670688" y="0"/>
                  </a:lnTo>
                  <a:lnTo>
                    <a:pt x="1203416" y="8296"/>
                  </a:lnTo>
                  <a:lnTo>
                    <a:pt x="1372961" y="8296"/>
                  </a:lnTo>
                  <a:lnTo>
                    <a:pt x="671525" y="13266"/>
                  </a:lnTo>
                  <a:lnTo>
                    <a:pt x="585921" y="14103"/>
                  </a:lnTo>
                  <a:lnTo>
                    <a:pt x="507799" y="16593"/>
                  </a:lnTo>
                  <a:lnTo>
                    <a:pt x="310824" y="30686"/>
                  </a:lnTo>
                  <a:lnTo>
                    <a:pt x="265950" y="34829"/>
                  </a:lnTo>
                  <a:lnTo>
                    <a:pt x="228547" y="41473"/>
                  </a:lnTo>
                  <a:lnTo>
                    <a:pt x="229384" y="41473"/>
                  </a:lnTo>
                  <a:lnTo>
                    <a:pt x="199451" y="51423"/>
                  </a:lnTo>
                  <a:lnTo>
                    <a:pt x="197801" y="51423"/>
                  </a:lnTo>
                  <a:lnTo>
                    <a:pt x="168708" y="68006"/>
                  </a:lnTo>
                  <a:lnTo>
                    <a:pt x="169486" y="68006"/>
                  </a:lnTo>
                  <a:lnTo>
                    <a:pt x="145499" y="90396"/>
                  </a:lnTo>
                  <a:lnTo>
                    <a:pt x="145252" y="90587"/>
                  </a:lnTo>
                  <a:lnTo>
                    <a:pt x="144607" y="91232"/>
                  </a:lnTo>
                  <a:lnTo>
                    <a:pt x="144789" y="91232"/>
                  </a:lnTo>
                  <a:lnTo>
                    <a:pt x="119488" y="123572"/>
                  </a:lnTo>
                  <a:lnTo>
                    <a:pt x="118842" y="123572"/>
                  </a:lnTo>
                  <a:lnTo>
                    <a:pt x="94740" y="167525"/>
                  </a:lnTo>
                  <a:lnTo>
                    <a:pt x="95262" y="167525"/>
                  </a:lnTo>
                  <a:lnTo>
                    <a:pt x="75631" y="218948"/>
                  </a:lnTo>
                  <a:lnTo>
                    <a:pt x="59839" y="279485"/>
                  </a:lnTo>
                  <a:lnTo>
                    <a:pt x="46538" y="345837"/>
                  </a:lnTo>
                  <a:lnTo>
                    <a:pt x="27539" y="490137"/>
                  </a:lnTo>
                  <a:lnTo>
                    <a:pt x="13375" y="646886"/>
                  </a:lnTo>
                  <a:lnTo>
                    <a:pt x="13300" y="647712"/>
                  </a:lnTo>
                  <a:close/>
                </a:path>
                <a:path w="3093084" h="648335">
                  <a:moveTo>
                    <a:pt x="3092124" y="15756"/>
                  </a:moveTo>
                  <a:lnTo>
                    <a:pt x="2714349" y="15756"/>
                  </a:lnTo>
                  <a:lnTo>
                    <a:pt x="2925441" y="13266"/>
                  </a:lnTo>
                  <a:lnTo>
                    <a:pt x="3091659" y="8296"/>
                  </a:lnTo>
                  <a:lnTo>
                    <a:pt x="3091762" y="9949"/>
                  </a:lnTo>
                  <a:lnTo>
                    <a:pt x="3091866" y="11613"/>
                  </a:lnTo>
                  <a:lnTo>
                    <a:pt x="3091969" y="13266"/>
                  </a:lnTo>
                  <a:lnTo>
                    <a:pt x="3092072" y="14929"/>
                  </a:lnTo>
                  <a:lnTo>
                    <a:pt x="3092124" y="15756"/>
                  </a:lnTo>
                  <a:close/>
                </a:path>
                <a:path w="3093084" h="648335">
                  <a:moveTo>
                    <a:pt x="2714349" y="29033"/>
                  </a:moveTo>
                  <a:lnTo>
                    <a:pt x="2472500" y="29033"/>
                  </a:lnTo>
                  <a:lnTo>
                    <a:pt x="1372961" y="21563"/>
                  </a:lnTo>
                  <a:lnTo>
                    <a:pt x="1202589" y="21563"/>
                  </a:lnTo>
                  <a:lnTo>
                    <a:pt x="671525" y="13266"/>
                  </a:lnTo>
                  <a:lnTo>
                    <a:pt x="1953064" y="13266"/>
                  </a:lnTo>
                  <a:lnTo>
                    <a:pt x="3092124" y="15756"/>
                  </a:lnTo>
                  <a:lnTo>
                    <a:pt x="3092228" y="17419"/>
                  </a:lnTo>
                  <a:lnTo>
                    <a:pt x="3092331" y="19073"/>
                  </a:lnTo>
                  <a:lnTo>
                    <a:pt x="3092434" y="20736"/>
                  </a:lnTo>
                  <a:lnTo>
                    <a:pt x="3092486" y="21563"/>
                  </a:lnTo>
                  <a:lnTo>
                    <a:pt x="2926268" y="26543"/>
                  </a:lnTo>
                  <a:lnTo>
                    <a:pt x="2714349" y="29033"/>
                  </a:lnTo>
                  <a:close/>
                </a:path>
                <a:path w="3093084" h="648335">
                  <a:moveTo>
                    <a:pt x="196964" y="52249"/>
                  </a:moveTo>
                  <a:lnTo>
                    <a:pt x="197801" y="51423"/>
                  </a:lnTo>
                  <a:lnTo>
                    <a:pt x="199451" y="51423"/>
                  </a:lnTo>
                  <a:lnTo>
                    <a:pt x="196964" y="52249"/>
                  </a:lnTo>
                  <a:close/>
                </a:path>
                <a:path w="3093084" h="648335">
                  <a:moveTo>
                    <a:pt x="169486" y="68006"/>
                  </a:moveTo>
                  <a:lnTo>
                    <a:pt x="168708" y="68006"/>
                  </a:lnTo>
                  <a:lnTo>
                    <a:pt x="170053" y="67338"/>
                  </a:lnTo>
                  <a:lnTo>
                    <a:pt x="170319" y="67087"/>
                  </a:lnTo>
                  <a:lnTo>
                    <a:pt x="170707" y="66866"/>
                  </a:lnTo>
                  <a:lnTo>
                    <a:pt x="169486" y="68006"/>
                  </a:lnTo>
                  <a:close/>
                </a:path>
                <a:path w="3093084" h="648335">
                  <a:moveTo>
                    <a:pt x="144789" y="91232"/>
                  </a:moveTo>
                  <a:lnTo>
                    <a:pt x="144607" y="91232"/>
                  </a:lnTo>
                  <a:lnTo>
                    <a:pt x="145294" y="90587"/>
                  </a:lnTo>
                  <a:lnTo>
                    <a:pt x="144789" y="91232"/>
                  </a:lnTo>
                  <a:close/>
                </a:path>
                <a:path w="3093084" h="648335">
                  <a:moveTo>
                    <a:pt x="118842" y="124399"/>
                  </a:moveTo>
                  <a:lnTo>
                    <a:pt x="118842" y="123572"/>
                  </a:lnTo>
                  <a:lnTo>
                    <a:pt x="119488" y="123572"/>
                  </a:lnTo>
                  <a:lnTo>
                    <a:pt x="118842" y="124399"/>
                  </a:lnTo>
                  <a:close/>
                </a:path>
                <a:path w="3093084" h="648335">
                  <a:moveTo>
                    <a:pt x="95262" y="167525"/>
                  </a:moveTo>
                  <a:lnTo>
                    <a:pt x="94740" y="167525"/>
                  </a:lnTo>
                  <a:lnTo>
                    <a:pt x="95577" y="166698"/>
                  </a:lnTo>
                  <a:lnTo>
                    <a:pt x="95262" y="167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345030" y="4840633"/>
              <a:ext cx="3093085" cy="648335"/>
            </a:xfrm>
            <a:custGeom>
              <a:avLst/>
              <a:gdLst/>
              <a:ahLst/>
              <a:cxnLst/>
              <a:rect l="l" t="t" r="r" b="b"/>
              <a:pathLst>
                <a:path w="3093084" h="648335">
                  <a:moveTo>
                    <a:pt x="0" y="646886"/>
                  </a:moveTo>
                  <a:lnTo>
                    <a:pt x="14127" y="490137"/>
                  </a:lnTo>
                  <a:lnTo>
                    <a:pt x="34074" y="343347"/>
                  </a:lnTo>
                  <a:lnTo>
                    <a:pt x="47375" y="277004"/>
                  </a:lnTo>
                  <a:lnTo>
                    <a:pt x="63167" y="215632"/>
                  </a:lnTo>
                  <a:lnTo>
                    <a:pt x="83103" y="162555"/>
                  </a:lnTo>
                  <a:lnTo>
                    <a:pt x="83103" y="161719"/>
                  </a:lnTo>
                  <a:lnTo>
                    <a:pt x="107214" y="117765"/>
                  </a:lnTo>
                  <a:lnTo>
                    <a:pt x="108041" y="116939"/>
                  </a:lnTo>
                  <a:lnTo>
                    <a:pt x="134633" y="82936"/>
                  </a:lnTo>
                  <a:lnTo>
                    <a:pt x="134633" y="82109"/>
                  </a:lnTo>
                  <a:lnTo>
                    <a:pt x="135470" y="82109"/>
                  </a:lnTo>
                  <a:lnTo>
                    <a:pt x="161235" y="58056"/>
                  </a:lnTo>
                  <a:lnTo>
                    <a:pt x="161235" y="57229"/>
                  </a:lnTo>
                  <a:lnTo>
                    <a:pt x="162062" y="57229"/>
                  </a:lnTo>
                  <a:lnTo>
                    <a:pt x="191155" y="40636"/>
                  </a:lnTo>
                  <a:lnTo>
                    <a:pt x="191982" y="39809"/>
                  </a:lnTo>
                  <a:lnTo>
                    <a:pt x="192809" y="39809"/>
                  </a:lnTo>
                  <a:lnTo>
                    <a:pt x="225230" y="29033"/>
                  </a:lnTo>
                  <a:lnTo>
                    <a:pt x="226057" y="29033"/>
                  </a:lnTo>
                  <a:lnTo>
                    <a:pt x="263459" y="22389"/>
                  </a:lnTo>
                  <a:lnTo>
                    <a:pt x="309997" y="17419"/>
                  </a:lnTo>
                  <a:lnTo>
                    <a:pt x="365682" y="13266"/>
                  </a:lnTo>
                  <a:lnTo>
                    <a:pt x="432167" y="8296"/>
                  </a:lnTo>
                  <a:lnTo>
                    <a:pt x="506962" y="3316"/>
                  </a:lnTo>
                  <a:lnTo>
                    <a:pt x="585084" y="826"/>
                  </a:lnTo>
                  <a:lnTo>
                    <a:pt x="670688" y="0"/>
                  </a:lnTo>
                  <a:lnTo>
                    <a:pt x="765439" y="1663"/>
                  </a:lnTo>
                  <a:lnTo>
                    <a:pt x="871817" y="3316"/>
                  </a:lnTo>
                  <a:lnTo>
                    <a:pt x="991497" y="5806"/>
                  </a:lnTo>
                  <a:lnTo>
                    <a:pt x="1128621" y="7469"/>
                  </a:lnTo>
                  <a:lnTo>
                    <a:pt x="1203416" y="8296"/>
                  </a:lnTo>
                  <a:lnTo>
                    <a:pt x="1283202" y="8296"/>
                  </a:lnTo>
                  <a:lnTo>
                    <a:pt x="1372961" y="8296"/>
                  </a:lnTo>
                  <a:lnTo>
                    <a:pt x="1473521" y="9123"/>
                  </a:lnTo>
                  <a:lnTo>
                    <a:pt x="1584063" y="9949"/>
                  </a:lnTo>
                  <a:lnTo>
                    <a:pt x="1701242" y="10786"/>
                  </a:lnTo>
                  <a:lnTo>
                    <a:pt x="1825075" y="11613"/>
                  </a:lnTo>
                  <a:lnTo>
                    <a:pt x="1953064" y="13266"/>
                  </a:lnTo>
                  <a:lnTo>
                    <a:pt x="2214859" y="14929"/>
                  </a:lnTo>
                  <a:lnTo>
                    <a:pt x="2472500" y="15756"/>
                  </a:lnTo>
                  <a:lnTo>
                    <a:pt x="2596334" y="15756"/>
                  </a:lnTo>
                  <a:lnTo>
                    <a:pt x="2714349" y="15756"/>
                  </a:lnTo>
                  <a:lnTo>
                    <a:pt x="2824882" y="14929"/>
                  </a:lnTo>
                  <a:lnTo>
                    <a:pt x="2925441" y="13266"/>
                  </a:lnTo>
                  <a:lnTo>
                    <a:pt x="3015201" y="10786"/>
                  </a:lnTo>
                  <a:lnTo>
                    <a:pt x="3091659" y="8296"/>
                  </a:lnTo>
                  <a:lnTo>
                    <a:pt x="3092486" y="21563"/>
                  </a:lnTo>
                  <a:lnTo>
                    <a:pt x="3016028" y="24053"/>
                  </a:lnTo>
                  <a:lnTo>
                    <a:pt x="2926268" y="26543"/>
                  </a:lnTo>
                  <a:lnTo>
                    <a:pt x="2825709" y="28196"/>
                  </a:lnTo>
                  <a:lnTo>
                    <a:pt x="2714349" y="29033"/>
                  </a:lnTo>
                  <a:lnTo>
                    <a:pt x="2596334" y="29033"/>
                  </a:lnTo>
                  <a:lnTo>
                    <a:pt x="2472500" y="29033"/>
                  </a:lnTo>
                  <a:lnTo>
                    <a:pt x="2214032" y="28196"/>
                  </a:lnTo>
                  <a:lnTo>
                    <a:pt x="1952237" y="26543"/>
                  </a:lnTo>
                  <a:lnTo>
                    <a:pt x="1824248" y="24879"/>
                  </a:lnTo>
                  <a:lnTo>
                    <a:pt x="1700415" y="24053"/>
                  </a:lnTo>
                  <a:lnTo>
                    <a:pt x="1583226" y="23226"/>
                  </a:lnTo>
                  <a:lnTo>
                    <a:pt x="1472694" y="22389"/>
                  </a:lnTo>
                  <a:lnTo>
                    <a:pt x="1372961" y="21563"/>
                  </a:lnTo>
                  <a:lnTo>
                    <a:pt x="1283202" y="21563"/>
                  </a:lnTo>
                  <a:lnTo>
                    <a:pt x="1202589" y="21563"/>
                  </a:lnTo>
                  <a:lnTo>
                    <a:pt x="1127794" y="20736"/>
                  </a:lnTo>
                  <a:lnTo>
                    <a:pt x="990660" y="19073"/>
                  </a:lnTo>
                  <a:lnTo>
                    <a:pt x="870981" y="16593"/>
                  </a:lnTo>
                  <a:lnTo>
                    <a:pt x="764602" y="14929"/>
                  </a:lnTo>
                  <a:lnTo>
                    <a:pt x="671525" y="13266"/>
                  </a:lnTo>
                  <a:lnTo>
                    <a:pt x="585921" y="14103"/>
                  </a:lnTo>
                  <a:lnTo>
                    <a:pt x="507799" y="16593"/>
                  </a:lnTo>
                  <a:lnTo>
                    <a:pt x="432994" y="21563"/>
                  </a:lnTo>
                  <a:lnTo>
                    <a:pt x="366509" y="26543"/>
                  </a:lnTo>
                  <a:lnTo>
                    <a:pt x="310824" y="30686"/>
                  </a:lnTo>
                  <a:lnTo>
                    <a:pt x="265950" y="34829"/>
                  </a:lnTo>
                  <a:lnTo>
                    <a:pt x="228547" y="41473"/>
                  </a:lnTo>
                  <a:lnTo>
                    <a:pt x="229384" y="41473"/>
                  </a:lnTo>
                  <a:lnTo>
                    <a:pt x="196964" y="52249"/>
                  </a:lnTo>
                  <a:lnTo>
                    <a:pt x="197801" y="51423"/>
                  </a:lnTo>
                  <a:lnTo>
                    <a:pt x="168708" y="68006"/>
                  </a:lnTo>
                  <a:lnTo>
                    <a:pt x="170372" y="67179"/>
                  </a:lnTo>
                  <a:lnTo>
                    <a:pt x="144607" y="91232"/>
                  </a:lnTo>
                  <a:lnTo>
                    <a:pt x="145444" y="90396"/>
                  </a:lnTo>
                  <a:lnTo>
                    <a:pt x="118842" y="124399"/>
                  </a:lnTo>
                  <a:lnTo>
                    <a:pt x="118842" y="123572"/>
                  </a:lnTo>
                  <a:lnTo>
                    <a:pt x="94740" y="167525"/>
                  </a:lnTo>
                  <a:lnTo>
                    <a:pt x="95577" y="166698"/>
                  </a:lnTo>
                  <a:lnTo>
                    <a:pt x="75631" y="218948"/>
                  </a:lnTo>
                  <a:lnTo>
                    <a:pt x="59839" y="279484"/>
                  </a:lnTo>
                  <a:lnTo>
                    <a:pt x="46538" y="345837"/>
                  </a:lnTo>
                  <a:lnTo>
                    <a:pt x="27428" y="490973"/>
                  </a:lnTo>
                  <a:lnTo>
                    <a:pt x="13300" y="647712"/>
                  </a:lnTo>
                  <a:lnTo>
                    <a:pt x="0" y="646886"/>
                  </a:lnTo>
                  <a:close/>
                </a:path>
              </a:pathLst>
            </a:custGeom>
            <a:ln w="3187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343534" y="4499826"/>
              <a:ext cx="3091815" cy="982980"/>
            </a:xfrm>
            <a:custGeom>
              <a:avLst/>
              <a:gdLst/>
              <a:ahLst/>
              <a:cxnLst/>
              <a:rect l="l" t="t" r="r" b="b"/>
              <a:pathLst>
                <a:path w="3091815" h="982979">
                  <a:moveTo>
                    <a:pt x="13300" y="982764"/>
                  </a:moveTo>
                  <a:lnTo>
                    <a:pt x="20694" y="765478"/>
                  </a:lnTo>
                  <a:lnTo>
                    <a:pt x="31498" y="660152"/>
                  </a:lnTo>
                  <a:lnTo>
                    <a:pt x="43943" y="559806"/>
                  </a:lnTo>
                  <a:lnTo>
                    <a:pt x="57348" y="464430"/>
                  </a:lnTo>
                  <a:lnTo>
                    <a:pt x="72303" y="377351"/>
                  </a:lnTo>
                  <a:lnTo>
                    <a:pt x="88095" y="301048"/>
                  </a:lnTo>
                  <a:lnTo>
                    <a:pt x="107214" y="233878"/>
                  </a:lnTo>
                  <a:lnTo>
                    <a:pt x="125497" y="180792"/>
                  </a:lnTo>
                  <a:lnTo>
                    <a:pt x="140452" y="138502"/>
                  </a:lnTo>
                  <a:lnTo>
                    <a:pt x="157081" y="104499"/>
                  </a:lnTo>
                  <a:lnTo>
                    <a:pt x="174526" y="79619"/>
                  </a:lnTo>
                  <a:lnTo>
                    <a:pt x="174526" y="78782"/>
                  </a:lnTo>
                  <a:lnTo>
                    <a:pt x="175363" y="78782"/>
                  </a:lnTo>
                  <a:lnTo>
                    <a:pt x="175363" y="77956"/>
                  </a:lnTo>
                  <a:lnTo>
                    <a:pt x="198628" y="58882"/>
                  </a:lnTo>
                  <a:lnTo>
                    <a:pt x="199465" y="58882"/>
                  </a:lnTo>
                  <a:lnTo>
                    <a:pt x="200292" y="58056"/>
                  </a:lnTo>
                  <a:lnTo>
                    <a:pt x="230211" y="42299"/>
                  </a:lnTo>
                  <a:lnTo>
                    <a:pt x="231038" y="42299"/>
                  </a:lnTo>
                  <a:lnTo>
                    <a:pt x="271768" y="29859"/>
                  </a:lnTo>
                  <a:lnTo>
                    <a:pt x="324125" y="16583"/>
                  </a:lnTo>
                  <a:lnTo>
                    <a:pt x="383965" y="6633"/>
                  </a:lnTo>
                  <a:lnTo>
                    <a:pt x="444631" y="826"/>
                  </a:lnTo>
                  <a:lnTo>
                    <a:pt x="510289" y="0"/>
                  </a:lnTo>
                  <a:lnTo>
                    <a:pt x="585921" y="2489"/>
                  </a:lnTo>
                  <a:lnTo>
                    <a:pt x="675680" y="6633"/>
                  </a:lnTo>
                  <a:lnTo>
                    <a:pt x="726373" y="8296"/>
                  </a:lnTo>
                  <a:lnTo>
                    <a:pt x="782885" y="10776"/>
                  </a:lnTo>
                  <a:lnTo>
                    <a:pt x="879086" y="13266"/>
                  </a:lnTo>
                  <a:lnTo>
                    <a:pt x="511116" y="13266"/>
                  </a:lnTo>
                  <a:lnTo>
                    <a:pt x="445468" y="14103"/>
                  </a:lnTo>
                  <a:lnTo>
                    <a:pt x="386456" y="19073"/>
                  </a:lnTo>
                  <a:lnTo>
                    <a:pt x="327453" y="29023"/>
                  </a:lnTo>
                  <a:lnTo>
                    <a:pt x="275923" y="42299"/>
                  </a:lnTo>
                  <a:lnTo>
                    <a:pt x="235203" y="54739"/>
                  </a:lnTo>
                  <a:lnTo>
                    <a:pt x="236030" y="54739"/>
                  </a:lnTo>
                  <a:lnTo>
                    <a:pt x="206110" y="70496"/>
                  </a:lnTo>
                  <a:lnTo>
                    <a:pt x="206765" y="70496"/>
                  </a:lnTo>
                  <a:lnTo>
                    <a:pt x="186529" y="87079"/>
                  </a:lnTo>
                  <a:lnTo>
                    <a:pt x="185337" y="87079"/>
                  </a:lnTo>
                  <a:lnTo>
                    <a:pt x="167881" y="111959"/>
                  </a:lnTo>
                  <a:lnTo>
                    <a:pt x="168294" y="111959"/>
                  </a:lnTo>
                  <a:lnTo>
                    <a:pt x="152916" y="142645"/>
                  </a:lnTo>
                  <a:lnTo>
                    <a:pt x="137961" y="184945"/>
                  </a:lnTo>
                  <a:lnTo>
                    <a:pt x="119679" y="238021"/>
                  </a:lnTo>
                  <a:lnTo>
                    <a:pt x="100559" y="303538"/>
                  </a:lnTo>
                  <a:lnTo>
                    <a:pt x="84767" y="379841"/>
                  </a:lnTo>
                  <a:lnTo>
                    <a:pt x="69812" y="466920"/>
                  </a:lnTo>
                  <a:lnTo>
                    <a:pt x="56631" y="558970"/>
                  </a:lnTo>
                  <a:lnTo>
                    <a:pt x="44970" y="659326"/>
                  </a:lnTo>
                  <a:lnTo>
                    <a:pt x="34159" y="764652"/>
                  </a:lnTo>
                  <a:lnTo>
                    <a:pt x="13380" y="981937"/>
                  </a:lnTo>
                  <a:lnTo>
                    <a:pt x="13300" y="982764"/>
                  </a:lnTo>
                  <a:close/>
                </a:path>
                <a:path w="3091815" h="982979">
                  <a:moveTo>
                    <a:pt x="3091659" y="29023"/>
                  </a:moveTo>
                  <a:lnTo>
                    <a:pt x="988169" y="29023"/>
                  </a:lnTo>
                  <a:lnTo>
                    <a:pt x="782058" y="24053"/>
                  </a:lnTo>
                  <a:lnTo>
                    <a:pt x="725546" y="21563"/>
                  </a:lnTo>
                  <a:lnTo>
                    <a:pt x="674843" y="19899"/>
                  </a:lnTo>
                  <a:lnTo>
                    <a:pt x="585084" y="15756"/>
                  </a:lnTo>
                  <a:lnTo>
                    <a:pt x="511116" y="13266"/>
                  </a:lnTo>
                  <a:lnTo>
                    <a:pt x="879086" y="13266"/>
                  </a:lnTo>
                  <a:lnTo>
                    <a:pt x="988996" y="15756"/>
                  </a:lnTo>
                  <a:lnTo>
                    <a:pt x="3091659" y="15756"/>
                  </a:lnTo>
                  <a:lnTo>
                    <a:pt x="3091659" y="29023"/>
                  </a:lnTo>
                  <a:close/>
                </a:path>
                <a:path w="3091815" h="982979">
                  <a:moveTo>
                    <a:pt x="206765" y="70496"/>
                  </a:moveTo>
                  <a:lnTo>
                    <a:pt x="206110" y="70496"/>
                  </a:lnTo>
                  <a:lnTo>
                    <a:pt x="208053" y="69530"/>
                  </a:lnTo>
                  <a:lnTo>
                    <a:pt x="206765" y="70496"/>
                  </a:lnTo>
                  <a:close/>
                </a:path>
                <a:path w="3091815" h="982979">
                  <a:moveTo>
                    <a:pt x="184500" y="88742"/>
                  </a:moveTo>
                  <a:lnTo>
                    <a:pt x="185337" y="87079"/>
                  </a:lnTo>
                  <a:lnTo>
                    <a:pt x="186529" y="87079"/>
                  </a:lnTo>
                  <a:lnTo>
                    <a:pt x="184500" y="88742"/>
                  </a:lnTo>
                  <a:close/>
                </a:path>
                <a:path w="3091815" h="982979">
                  <a:moveTo>
                    <a:pt x="168294" y="111959"/>
                  </a:moveTo>
                  <a:lnTo>
                    <a:pt x="167881" y="111959"/>
                  </a:lnTo>
                  <a:lnTo>
                    <a:pt x="168708" y="111132"/>
                  </a:lnTo>
                  <a:lnTo>
                    <a:pt x="168294" y="1119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343534" y="4499825"/>
              <a:ext cx="3091815" cy="982980"/>
            </a:xfrm>
            <a:custGeom>
              <a:avLst/>
              <a:gdLst/>
              <a:ahLst/>
              <a:cxnLst/>
              <a:rect l="l" t="t" r="r" b="b"/>
              <a:pathLst>
                <a:path w="3091815" h="982979">
                  <a:moveTo>
                    <a:pt x="0" y="981937"/>
                  </a:moveTo>
                  <a:lnTo>
                    <a:pt x="20773" y="764652"/>
                  </a:lnTo>
                  <a:lnTo>
                    <a:pt x="31583" y="659326"/>
                  </a:lnTo>
                  <a:lnTo>
                    <a:pt x="44047" y="558969"/>
                  </a:lnTo>
                  <a:lnTo>
                    <a:pt x="57348" y="464430"/>
                  </a:lnTo>
                  <a:lnTo>
                    <a:pt x="72303" y="377351"/>
                  </a:lnTo>
                  <a:lnTo>
                    <a:pt x="88095" y="301048"/>
                  </a:lnTo>
                  <a:lnTo>
                    <a:pt x="107214" y="233878"/>
                  </a:lnTo>
                  <a:lnTo>
                    <a:pt x="125497" y="180792"/>
                  </a:lnTo>
                  <a:lnTo>
                    <a:pt x="140452" y="138502"/>
                  </a:lnTo>
                  <a:lnTo>
                    <a:pt x="157081" y="104499"/>
                  </a:lnTo>
                  <a:lnTo>
                    <a:pt x="174526" y="79619"/>
                  </a:lnTo>
                  <a:lnTo>
                    <a:pt x="174526" y="78782"/>
                  </a:lnTo>
                  <a:lnTo>
                    <a:pt x="175363" y="78782"/>
                  </a:lnTo>
                  <a:lnTo>
                    <a:pt x="175363" y="77956"/>
                  </a:lnTo>
                  <a:lnTo>
                    <a:pt x="198628" y="58882"/>
                  </a:lnTo>
                  <a:lnTo>
                    <a:pt x="199465" y="58882"/>
                  </a:lnTo>
                  <a:lnTo>
                    <a:pt x="200292" y="58056"/>
                  </a:lnTo>
                  <a:lnTo>
                    <a:pt x="230211" y="42299"/>
                  </a:lnTo>
                  <a:lnTo>
                    <a:pt x="231038" y="42299"/>
                  </a:lnTo>
                  <a:lnTo>
                    <a:pt x="271768" y="29859"/>
                  </a:lnTo>
                  <a:lnTo>
                    <a:pt x="324125" y="16583"/>
                  </a:lnTo>
                  <a:lnTo>
                    <a:pt x="383965" y="6633"/>
                  </a:lnTo>
                  <a:lnTo>
                    <a:pt x="444631" y="826"/>
                  </a:lnTo>
                  <a:lnTo>
                    <a:pt x="510289" y="0"/>
                  </a:lnTo>
                  <a:lnTo>
                    <a:pt x="585921" y="2489"/>
                  </a:lnTo>
                  <a:lnTo>
                    <a:pt x="675680" y="6633"/>
                  </a:lnTo>
                  <a:lnTo>
                    <a:pt x="726373" y="8296"/>
                  </a:lnTo>
                  <a:lnTo>
                    <a:pt x="782885" y="10776"/>
                  </a:lnTo>
                  <a:lnTo>
                    <a:pt x="845215" y="12439"/>
                  </a:lnTo>
                  <a:lnTo>
                    <a:pt x="913364" y="14103"/>
                  </a:lnTo>
                  <a:lnTo>
                    <a:pt x="988996" y="15756"/>
                  </a:lnTo>
                  <a:lnTo>
                    <a:pt x="1070446" y="15756"/>
                  </a:lnTo>
                  <a:lnTo>
                    <a:pt x="1160205" y="15756"/>
                  </a:lnTo>
                  <a:lnTo>
                    <a:pt x="3091659" y="15756"/>
                  </a:lnTo>
                  <a:lnTo>
                    <a:pt x="3091659" y="29023"/>
                  </a:lnTo>
                  <a:lnTo>
                    <a:pt x="988169" y="29023"/>
                  </a:lnTo>
                  <a:lnTo>
                    <a:pt x="912537" y="27369"/>
                  </a:lnTo>
                  <a:lnTo>
                    <a:pt x="844389" y="25706"/>
                  </a:lnTo>
                  <a:lnTo>
                    <a:pt x="782058" y="24053"/>
                  </a:lnTo>
                  <a:lnTo>
                    <a:pt x="725546" y="21563"/>
                  </a:lnTo>
                  <a:lnTo>
                    <a:pt x="674843" y="19899"/>
                  </a:lnTo>
                  <a:lnTo>
                    <a:pt x="585084" y="15756"/>
                  </a:lnTo>
                  <a:lnTo>
                    <a:pt x="511116" y="13266"/>
                  </a:lnTo>
                  <a:lnTo>
                    <a:pt x="445468" y="14103"/>
                  </a:lnTo>
                  <a:lnTo>
                    <a:pt x="386456" y="19073"/>
                  </a:lnTo>
                  <a:lnTo>
                    <a:pt x="327453" y="29023"/>
                  </a:lnTo>
                  <a:lnTo>
                    <a:pt x="275923" y="42299"/>
                  </a:lnTo>
                  <a:lnTo>
                    <a:pt x="235203" y="54739"/>
                  </a:lnTo>
                  <a:lnTo>
                    <a:pt x="236030" y="54739"/>
                  </a:lnTo>
                  <a:lnTo>
                    <a:pt x="206110" y="70496"/>
                  </a:lnTo>
                  <a:lnTo>
                    <a:pt x="207774" y="69669"/>
                  </a:lnTo>
                  <a:lnTo>
                    <a:pt x="184500" y="88742"/>
                  </a:lnTo>
                  <a:lnTo>
                    <a:pt x="185337" y="87079"/>
                  </a:lnTo>
                  <a:lnTo>
                    <a:pt x="167881" y="111959"/>
                  </a:lnTo>
                  <a:lnTo>
                    <a:pt x="168708" y="111132"/>
                  </a:lnTo>
                  <a:lnTo>
                    <a:pt x="152916" y="142645"/>
                  </a:lnTo>
                  <a:lnTo>
                    <a:pt x="137961" y="184945"/>
                  </a:lnTo>
                  <a:lnTo>
                    <a:pt x="119679" y="238021"/>
                  </a:lnTo>
                  <a:lnTo>
                    <a:pt x="100559" y="303538"/>
                  </a:lnTo>
                  <a:lnTo>
                    <a:pt x="84767" y="379841"/>
                  </a:lnTo>
                  <a:lnTo>
                    <a:pt x="69812" y="466920"/>
                  </a:lnTo>
                  <a:lnTo>
                    <a:pt x="56511" y="559806"/>
                  </a:lnTo>
                  <a:lnTo>
                    <a:pt x="44874" y="660152"/>
                  </a:lnTo>
                  <a:lnTo>
                    <a:pt x="34074" y="765478"/>
                  </a:lnTo>
                  <a:lnTo>
                    <a:pt x="13300" y="982764"/>
                  </a:lnTo>
                  <a:lnTo>
                    <a:pt x="0" y="981937"/>
                  </a:lnTo>
                  <a:close/>
                </a:path>
              </a:pathLst>
            </a:custGeom>
            <a:ln w="31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342703" y="3560745"/>
              <a:ext cx="3093085" cy="1924685"/>
            </a:xfrm>
            <a:custGeom>
              <a:avLst/>
              <a:gdLst/>
              <a:ahLst/>
              <a:cxnLst/>
              <a:rect l="l" t="t" r="r" b="b"/>
              <a:pathLst>
                <a:path w="3093084" h="1924685">
                  <a:moveTo>
                    <a:pt x="13300" y="1924065"/>
                  </a:moveTo>
                  <a:lnTo>
                    <a:pt x="0" y="1923238"/>
                  </a:lnTo>
                  <a:lnTo>
                    <a:pt x="9932" y="1722536"/>
                  </a:lnTo>
                  <a:lnTo>
                    <a:pt x="20728" y="1524324"/>
                  </a:lnTo>
                  <a:lnTo>
                    <a:pt x="31537" y="1331092"/>
                  </a:lnTo>
                  <a:lnTo>
                    <a:pt x="43168" y="1146146"/>
                  </a:lnTo>
                  <a:lnTo>
                    <a:pt x="56448" y="972814"/>
                  </a:lnTo>
                  <a:lnTo>
                    <a:pt x="71398" y="813585"/>
                  </a:lnTo>
                  <a:lnTo>
                    <a:pt x="71476" y="812758"/>
                  </a:lnTo>
                  <a:lnTo>
                    <a:pt x="87997" y="670939"/>
                  </a:lnTo>
                  <a:lnTo>
                    <a:pt x="97241" y="604586"/>
                  </a:lnTo>
                  <a:lnTo>
                    <a:pt x="107214" y="545703"/>
                  </a:lnTo>
                  <a:lnTo>
                    <a:pt x="116351" y="492627"/>
                  </a:lnTo>
                  <a:lnTo>
                    <a:pt x="124660" y="444530"/>
                  </a:lnTo>
                  <a:lnTo>
                    <a:pt x="131316" y="403057"/>
                  </a:lnTo>
                  <a:lnTo>
                    <a:pt x="137961" y="364911"/>
                  </a:lnTo>
                  <a:lnTo>
                    <a:pt x="151262" y="302711"/>
                  </a:lnTo>
                  <a:lnTo>
                    <a:pt x="167044" y="253778"/>
                  </a:lnTo>
                  <a:lnTo>
                    <a:pt x="167044" y="252951"/>
                  </a:lnTo>
                  <a:lnTo>
                    <a:pt x="188654" y="213968"/>
                  </a:lnTo>
                  <a:lnTo>
                    <a:pt x="189491" y="213142"/>
                  </a:lnTo>
                  <a:lnTo>
                    <a:pt x="189491" y="212315"/>
                  </a:lnTo>
                  <a:lnTo>
                    <a:pt x="190318" y="212315"/>
                  </a:lnTo>
                  <a:lnTo>
                    <a:pt x="221065" y="179965"/>
                  </a:lnTo>
                  <a:lnTo>
                    <a:pt x="221065" y="179138"/>
                  </a:lnTo>
                  <a:lnTo>
                    <a:pt x="221902" y="179138"/>
                  </a:lnTo>
                  <a:lnTo>
                    <a:pt x="264286" y="149279"/>
                  </a:lnTo>
                  <a:lnTo>
                    <a:pt x="323298" y="116939"/>
                  </a:lnTo>
                  <a:lnTo>
                    <a:pt x="392274" y="87916"/>
                  </a:lnTo>
                  <a:lnTo>
                    <a:pt x="467069" y="65516"/>
                  </a:lnTo>
                  <a:lnTo>
                    <a:pt x="551009" y="49759"/>
                  </a:lnTo>
                  <a:lnTo>
                    <a:pt x="644923" y="38146"/>
                  </a:lnTo>
                  <a:lnTo>
                    <a:pt x="752138" y="28196"/>
                  </a:lnTo>
                  <a:lnTo>
                    <a:pt x="942457" y="19073"/>
                  </a:lnTo>
                  <a:lnTo>
                    <a:pt x="1266583" y="7469"/>
                  </a:lnTo>
                  <a:lnTo>
                    <a:pt x="1361324" y="4979"/>
                  </a:lnTo>
                  <a:lnTo>
                    <a:pt x="1793492" y="0"/>
                  </a:lnTo>
                  <a:lnTo>
                    <a:pt x="3092486" y="10786"/>
                  </a:lnTo>
                  <a:lnTo>
                    <a:pt x="3092331" y="13266"/>
                  </a:lnTo>
                  <a:lnTo>
                    <a:pt x="1794329" y="13266"/>
                  </a:lnTo>
                  <a:lnTo>
                    <a:pt x="1362161" y="18246"/>
                  </a:lnTo>
                  <a:lnTo>
                    <a:pt x="1267410" y="20736"/>
                  </a:lnTo>
                  <a:lnTo>
                    <a:pt x="943284" y="32349"/>
                  </a:lnTo>
                  <a:lnTo>
                    <a:pt x="752965" y="41473"/>
                  </a:lnTo>
                  <a:lnTo>
                    <a:pt x="646587" y="50596"/>
                  </a:lnTo>
                  <a:lnTo>
                    <a:pt x="553510" y="62199"/>
                  </a:lnTo>
                  <a:lnTo>
                    <a:pt x="471233" y="77956"/>
                  </a:lnTo>
                  <a:lnTo>
                    <a:pt x="398093" y="100356"/>
                  </a:lnTo>
                  <a:lnTo>
                    <a:pt x="329107" y="129379"/>
                  </a:lnTo>
                  <a:lnTo>
                    <a:pt x="271768" y="160065"/>
                  </a:lnTo>
                  <a:lnTo>
                    <a:pt x="230558" y="189088"/>
                  </a:lnTo>
                  <a:lnTo>
                    <a:pt x="230211" y="189088"/>
                  </a:lnTo>
                  <a:lnTo>
                    <a:pt x="229472" y="189827"/>
                  </a:lnTo>
                  <a:lnTo>
                    <a:pt x="201045" y="219775"/>
                  </a:lnTo>
                  <a:lnTo>
                    <a:pt x="200292" y="219775"/>
                  </a:lnTo>
                  <a:lnTo>
                    <a:pt x="178681" y="258758"/>
                  </a:lnTo>
                  <a:lnTo>
                    <a:pt x="179239" y="258758"/>
                  </a:lnTo>
                  <a:lnTo>
                    <a:pt x="163726" y="305201"/>
                  </a:lnTo>
                  <a:lnTo>
                    <a:pt x="150425" y="367401"/>
                  </a:lnTo>
                  <a:lnTo>
                    <a:pt x="143780" y="405547"/>
                  </a:lnTo>
                  <a:lnTo>
                    <a:pt x="137134" y="447010"/>
                  </a:lnTo>
                  <a:lnTo>
                    <a:pt x="128815" y="495117"/>
                  </a:lnTo>
                  <a:lnTo>
                    <a:pt x="119679" y="548193"/>
                  </a:lnTo>
                  <a:lnTo>
                    <a:pt x="109705" y="607076"/>
                  </a:lnTo>
                  <a:lnTo>
                    <a:pt x="100679" y="670102"/>
                  </a:lnTo>
                  <a:lnTo>
                    <a:pt x="100559" y="670939"/>
                  </a:lnTo>
                  <a:lnTo>
                    <a:pt x="84859" y="812758"/>
                  </a:lnTo>
                  <a:lnTo>
                    <a:pt x="84767" y="813585"/>
                  </a:lnTo>
                  <a:lnTo>
                    <a:pt x="69890" y="971987"/>
                  </a:lnTo>
                  <a:lnTo>
                    <a:pt x="56575" y="1145319"/>
                  </a:lnTo>
                  <a:lnTo>
                    <a:pt x="44926" y="1330265"/>
                  </a:lnTo>
                  <a:lnTo>
                    <a:pt x="34120" y="1523497"/>
                  </a:lnTo>
                  <a:lnTo>
                    <a:pt x="23319" y="1721709"/>
                  </a:lnTo>
                  <a:lnTo>
                    <a:pt x="13341" y="1923238"/>
                  </a:lnTo>
                  <a:lnTo>
                    <a:pt x="13300" y="1924065"/>
                  </a:lnTo>
                  <a:close/>
                </a:path>
                <a:path w="3093084" h="1924685">
                  <a:moveTo>
                    <a:pt x="3091659" y="24053"/>
                  </a:moveTo>
                  <a:lnTo>
                    <a:pt x="1794329" y="13266"/>
                  </a:lnTo>
                  <a:lnTo>
                    <a:pt x="3092331" y="13266"/>
                  </a:lnTo>
                  <a:lnTo>
                    <a:pt x="3092228" y="14929"/>
                  </a:lnTo>
                  <a:lnTo>
                    <a:pt x="3092124" y="16593"/>
                  </a:lnTo>
                  <a:lnTo>
                    <a:pt x="3092021" y="18246"/>
                  </a:lnTo>
                  <a:lnTo>
                    <a:pt x="3091969" y="19073"/>
                  </a:lnTo>
                  <a:lnTo>
                    <a:pt x="3091866" y="20736"/>
                  </a:lnTo>
                  <a:lnTo>
                    <a:pt x="3091763" y="22389"/>
                  </a:lnTo>
                  <a:lnTo>
                    <a:pt x="3091659" y="24053"/>
                  </a:lnTo>
                  <a:close/>
                </a:path>
                <a:path w="3093084" h="1924685">
                  <a:moveTo>
                    <a:pt x="229509" y="189827"/>
                  </a:moveTo>
                  <a:lnTo>
                    <a:pt x="230211" y="189088"/>
                  </a:lnTo>
                  <a:lnTo>
                    <a:pt x="230558" y="189088"/>
                  </a:lnTo>
                  <a:lnTo>
                    <a:pt x="229509" y="189827"/>
                  </a:lnTo>
                  <a:close/>
                </a:path>
                <a:path w="3093084" h="1924685">
                  <a:moveTo>
                    <a:pt x="199450" y="221453"/>
                  </a:moveTo>
                  <a:lnTo>
                    <a:pt x="200292" y="219775"/>
                  </a:lnTo>
                  <a:lnTo>
                    <a:pt x="201045" y="219775"/>
                  </a:lnTo>
                  <a:lnTo>
                    <a:pt x="199450" y="221453"/>
                  </a:lnTo>
                  <a:close/>
                </a:path>
                <a:path w="3093084" h="1924685">
                  <a:moveTo>
                    <a:pt x="179239" y="258758"/>
                  </a:moveTo>
                  <a:lnTo>
                    <a:pt x="178681" y="258758"/>
                  </a:lnTo>
                  <a:lnTo>
                    <a:pt x="179518" y="257921"/>
                  </a:lnTo>
                  <a:lnTo>
                    <a:pt x="179239" y="2587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342703" y="3560745"/>
              <a:ext cx="3093085" cy="1924685"/>
            </a:xfrm>
            <a:custGeom>
              <a:avLst/>
              <a:gdLst/>
              <a:ahLst/>
              <a:cxnLst/>
              <a:rect l="l" t="t" r="r" b="b"/>
              <a:pathLst>
                <a:path w="3093084" h="1924685">
                  <a:moveTo>
                    <a:pt x="0" y="1923238"/>
                  </a:moveTo>
                  <a:lnTo>
                    <a:pt x="9973" y="1721709"/>
                  </a:lnTo>
                  <a:lnTo>
                    <a:pt x="20773" y="1523497"/>
                  </a:lnTo>
                  <a:lnTo>
                    <a:pt x="31583" y="1330265"/>
                  </a:lnTo>
                  <a:lnTo>
                    <a:pt x="43220" y="1145319"/>
                  </a:lnTo>
                  <a:lnTo>
                    <a:pt x="56511" y="971987"/>
                  </a:lnTo>
                  <a:lnTo>
                    <a:pt x="71476" y="812758"/>
                  </a:lnTo>
                  <a:lnTo>
                    <a:pt x="88095" y="670102"/>
                  </a:lnTo>
                  <a:lnTo>
                    <a:pt x="97241" y="604586"/>
                  </a:lnTo>
                  <a:lnTo>
                    <a:pt x="107214" y="545703"/>
                  </a:lnTo>
                  <a:lnTo>
                    <a:pt x="116351" y="492627"/>
                  </a:lnTo>
                  <a:lnTo>
                    <a:pt x="124660" y="444530"/>
                  </a:lnTo>
                  <a:lnTo>
                    <a:pt x="131316" y="403057"/>
                  </a:lnTo>
                  <a:lnTo>
                    <a:pt x="137961" y="364911"/>
                  </a:lnTo>
                  <a:lnTo>
                    <a:pt x="151262" y="302711"/>
                  </a:lnTo>
                  <a:lnTo>
                    <a:pt x="167044" y="253778"/>
                  </a:lnTo>
                  <a:lnTo>
                    <a:pt x="167044" y="252951"/>
                  </a:lnTo>
                  <a:lnTo>
                    <a:pt x="188654" y="213968"/>
                  </a:lnTo>
                  <a:lnTo>
                    <a:pt x="189491" y="213142"/>
                  </a:lnTo>
                  <a:lnTo>
                    <a:pt x="189491" y="212315"/>
                  </a:lnTo>
                  <a:lnTo>
                    <a:pt x="190318" y="212315"/>
                  </a:lnTo>
                  <a:lnTo>
                    <a:pt x="221065" y="179965"/>
                  </a:lnTo>
                  <a:lnTo>
                    <a:pt x="221065" y="179138"/>
                  </a:lnTo>
                  <a:lnTo>
                    <a:pt x="221902" y="179138"/>
                  </a:lnTo>
                  <a:lnTo>
                    <a:pt x="264286" y="149279"/>
                  </a:lnTo>
                  <a:lnTo>
                    <a:pt x="323298" y="116939"/>
                  </a:lnTo>
                  <a:lnTo>
                    <a:pt x="392274" y="87916"/>
                  </a:lnTo>
                  <a:lnTo>
                    <a:pt x="467069" y="65516"/>
                  </a:lnTo>
                  <a:lnTo>
                    <a:pt x="551009" y="49759"/>
                  </a:lnTo>
                  <a:lnTo>
                    <a:pt x="644923" y="38146"/>
                  </a:lnTo>
                  <a:lnTo>
                    <a:pt x="752138" y="28196"/>
                  </a:lnTo>
                  <a:lnTo>
                    <a:pt x="874308" y="22389"/>
                  </a:lnTo>
                  <a:lnTo>
                    <a:pt x="942457" y="19073"/>
                  </a:lnTo>
                  <a:lnTo>
                    <a:pt x="1015598" y="16593"/>
                  </a:lnTo>
                  <a:lnTo>
                    <a:pt x="1093720" y="14103"/>
                  </a:lnTo>
                  <a:lnTo>
                    <a:pt x="1176824" y="10786"/>
                  </a:lnTo>
                  <a:lnTo>
                    <a:pt x="1266583" y="7469"/>
                  </a:lnTo>
                  <a:lnTo>
                    <a:pt x="1361324" y="4979"/>
                  </a:lnTo>
                  <a:lnTo>
                    <a:pt x="1462720" y="3316"/>
                  </a:lnTo>
                  <a:lnTo>
                    <a:pt x="1568272" y="1663"/>
                  </a:lnTo>
                  <a:lnTo>
                    <a:pt x="1793492" y="0"/>
                  </a:lnTo>
                  <a:lnTo>
                    <a:pt x="2034514" y="826"/>
                  </a:lnTo>
                  <a:lnTo>
                    <a:pt x="2287990" y="1663"/>
                  </a:lnTo>
                  <a:lnTo>
                    <a:pt x="2551449" y="4153"/>
                  </a:lnTo>
                  <a:lnTo>
                    <a:pt x="2820727" y="7469"/>
                  </a:lnTo>
                  <a:lnTo>
                    <a:pt x="3092486" y="10786"/>
                  </a:lnTo>
                  <a:lnTo>
                    <a:pt x="3091659" y="24053"/>
                  </a:lnTo>
                  <a:lnTo>
                    <a:pt x="2819890" y="20736"/>
                  </a:lnTo>
                  <a:lnTo>
                    <a:pt x="2550622" y="17419"/>
                  </a:lnTo>
                  <a:lnTo>
                    <a:pt x="2287990" y="14929"/>
                  </a:lnTo>
                  <a:lnTo>
                    <a:pt x="2034514" y="14103"/>
                  </a:lnTo>
                  <a:lnTo>
                    <a:pt x="1794329" y="13266"/>
                  </a:lnTo>
                  <a:lnTo>
                    <a:pt x="1569098" y="14929"/>
                  </a:lnTo>
                  <a:lnTo>
                    <a:pt x="1463547" y="16593"/>
                  </a:lnTo>
                  <a:lnTo>
                    <a:pt x="1362161" y="18246"/>
                  </a:lnTo>
                  <a:lnTo>
                    <a:pt x="1267410" y="20736"/>
                  </a:lnTo>
                  <a:lnTo>
                    <a:pt x="1177661" y="24053"/>
                  </a:lnTo>
                  <a:lnTo>
                    <a:pt x="1094547" y="27369"/>
                  </a:lnTo>
                  <a:lnTo>
                    <a:pt x="1016425" y="29859"/>
                  </a:lnTo>
                  <a:lnTo>
                    <a:pt x="943284" y="32349"/>
                  </a:lnTo>
                  <a:lnTo>
                    <a:pt x="875135" y="35666"/>
                  </a:lnTo>
                  <a:lnTo>
                    <a:pt x="752965" y="41473"/>
                  </a:lnTo>
                  <a:lnTo>
                    <a:pt x="646587" y="50596"/>
                  </a:lnTo>
                  <a:lnTo>
                    <a:pt x="553510" y="62199"/>
                  </a:lnTo>
                  <a:lnTo>
                    <a:pt x="471233" y="77956"/>
                  </a:lnTo>
                  <a:lnTo>
                    <a:pt x="398093" y="100356"/>
                  </a:lnTo>
                  <a:lnTo>
                    <a:pt x="329107" y="129379"/>
                  </a:lnTo>
                  <a:lnTo>
                    <a:pt x="271768" y="160065"/>
                  </a:lnTo>
                  <a:lnTo>
                    <a:pt x="229384" y="189915"/>
                  </a:lnTo>
                  <a:lnTo>
                    <a:pt x="230211" y="189088"/>
                  </a:lnTo>
                  <a:lnTo>
                    <a:pt x="199465" y="221438"/>
                  </a:lnTo>
                  <a:lnTo>
                    <a:pt x="200292" y="219775"/>
                  </a:lnTo>
                  <a:lnTo>
                    <a:pt x="178681" y="258758"/>
                  </a:lnTo>
                  <a:lnTo>
                    <a:pt x="179518" y="257921"/>
                  </a:lnTo>
                  <a:lnTo>
                    <a:pt x="163726" y="305201"/>
                  </a:lnTo>
                  <a:lnTo>
                    <a:pt x="150425" y="367401"/>
                  </a:lnTo>
                  <a:lnTo>
                    <a:pt x="143780" y="405547"/>
                  </a:lnTo>
                  <a:lnTo>
                    <a:pt x="137134" y="447010"/>
                  </a:lnTo>
                  <a:lnTo>
                    <a:pt x="128815" y="495117"/>
                  </a:lnTo>
                  <a:lnTo>
                    <a:pt x="119679" y="548193"/>
                  </a:lnTo>
                  <a:lnTo>
                    <a:pt x="109705" y="607076"/>
                  </a:lnTo>
                  <a:lnTo>
                    <a:pt x="100559" y="670939"/>
                  </a:lnTo>
                  <a:lnTo>
                    <a:pt x="84767" y="813585"/>
                  </a:lnTo>
                  <a:lnTo>
                    <a:pt x="69812" y="972814"/>
                  </a:lnTo>
                  <a:lnTo>
                    <a:pt x="56511" y="1146146"/>
                  </a:lnTo>
                  <a:lnTo>
                    <a:pt x="44874" y="1331091"/>
                  </a:lnTo>
                  <a:lnTo>
                    <a:pt x="34074" y="1524324"/>
                  </a:lnTo>
                  <a:lnTo>
                    <a:pt x="23274" y="1722536"/>
                  </a:lnTo>
                  <a:lnTo>
                    <a:pt x="13300" y="1924065"/>
                  </a:lnTo>
                  <a:lnTo>
                    <a:pt x="0" y="1923238"/>
                  </a:lnTo>
                  <a:close/>
                </a:path>
              </a:pathLst>
            </a:custGeom>
            <a:ln w="31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342703" y="4072444"/>
              <a:ext cx="3093085" cy="1412875"/>
            </a:xfrm>
            <a:custGeom>
              <a:avLst/>
              <a:gdLst/>
              <a:ahLst/>
              <a:cxnLst/>
              <a:rect l="l" t="t" r="r" b="b"/>
              <a:pathLst>
                <a:path w="3093084" h="1412875">
                  <a:moveTo>
                    <a:pt x="13300" y="1412364"/>
                  </a:moveTo>
                  <a:lnTo>
                    <a:pt x="0" y="1411538"/>
                  </a:lnTo>
                  <a:lnTo>
                    <a:pt x="13237" y="1236552"/>
                  </a:lnTo>
                  <a:lnTo>
                    <a:pt x="28183" y="1063220"/>
                  </a:lnTo>
                  <a:lnTo>
                    <a:pt x="28255" y="1062383"/>
                  </a:lnTo>
                  <a:lnTo>
                    <a:pt x="46448" y="895684"/>
                  </a:lnTo>
                  <a:lnTo>
                    <a:pt x="46538" y="894857"/>
                  </a:lnTo>
                  <a:lnTo>
                    <a:pt x="67321" y="735628"/>
                  </a:lnTo>
                  <a:lnTo>
                    <a:pt x="93913" y="587176"/>
                  </a:lnTo>
                  <a:lnTo>
                    <a:pt x="125497" y="453653"/>
                  </a:lnTo>
                  <a:lnTo>
                    <a:pt x="165390" y="335887"/>
                  </a:lnTo>
                  <a:lnTo>
                    <a:pt x="188654" y="283638"/>
                  </a:lnTo>
                  <a:lnTo>
                    <a:pt x="213593" y="238021"/>
                  </a:lnTo>
                  <a:lnTo>
                    <a:pt x="239358" y="197385"/>
                  </a:lnTo>
                  <a:lnTo>
                    <a:pt x="262622" y="163382"/>
                  </a:lnTo>
                  <a:lnTo>
                    <a:pt x="307507" y="111132"/>
                  </a:lnTo>
                  <a:lnTo>
                    <a:pt x="307507" y="110305"/>
                  </a:lnTo>
                  <a:lnTo>
                    <a:pt x="308334" y="110305"/>
                  </a:lnTo>
                  <a:lnTo>
                    <a:pt x="354045" y="76302"/>
                  </a:lnTo>
                  <a:lnTo>
                    <a:pt x="354872" y="75476"/>
                  </a:lnTo>
                  <a:lnTo>
                    <a:pt x="355709" y="75476"/>
                  </a:lnTo>
                  <a:lnTo>
                    <a:pt x="410557" y="54739"/>
                  </a:lnTo>
                  <a:lnTo>
                    <a:pt x="411394" y="54739"/>
                  </a:lnTo>
                  <a:lnTo>
                    <a:pt x="444631" y="48933"/>
                  </a:lnTo>
                  <a:lnTo>
                    <a:pt x="482034" y="43963"/>
                  </a:lnTo>
                  <a:lnTo>
                    <a:pt x="526081" y="39809"/>
                  </a:lnTo>
                  <a:lnTo>
                    <a:pt x="575948" y="36493"/>
                  </a:lnTo>
                  <a:lnTo>
                    <a:pt x="698944" y="30686"/>
                  </a:lnTo>
                  <a:lnTo>
                    <a:pt x="952430" y="14929"/>
                  </a:lnTo>
                  <a:lnTo>
                    <a:pt x="1055491" y="9959"/>
                  </a:lnTo>
                  <a:lnTo>
                    <a:pt x="1166024" y="5806"/>
                  </a:lnTo>
                  <a:lnTo>
                    <a:pt x="1285703" y="3316"/>
                  </a:lnTo>
                  <a:lnTo>
                    <a:pt x="1681295" y="0"/>
                  </a:lnTo>
                  <a:lnTo>
                    <a:pt x="2718180" y="13276"/>
                  </a:lnTo>
                  <a:lnTo>
                    <a:pt x="1682132" y="13276"/>
                  </a:lnTo>
                  <a:lnTo>
                    <a:pt x="1286530" y="16593"/>
                  </a:lnTo>
                  <a:lnTo>
                    <a:pt x="1166850" y="19083"/>
                  </a:lnTo>
                  <a:lnTo>
                    <a:pt x="1056318" y="23226"/>
                  </a:lnTo>
                  <a:lnTo>
                    <a:pt x="953257" y="28196"/>
                  </a:lnTo>
                  <a:lnTo>
                    <a:pt x="699781" y="43963"/>
                  </a:lnTo>
                  <a:lnTo>
                    <a:pt x="576775" y="49759"/>
                  </a:lnTo>
                  <a:lnTo>
                    <a:pt x="526908" y="53076"/>
                  </a:lnTo>
                  <a:lnTo>
                    <a:pt x="484524" y="56402"/>
                  </a:lnTo>
                  <a:lnTo>
                    <a:pt x="447122" y="61372"/>
                  </a:lnTo>
                  <a:lnTo>
                    <a:pt x="413885" y="67179"/>
                  </a:lnTo>
                  <a:lnTo>
                    <a:pt x="414712" y="67179"/>
                  </a:lnTo>
                  <a:lnTo>
                    <a:pt x="362077" y="87079"/>
                  </a:lnTo>
                  <a:lnTo>
                    <a:pt x="361528" y="87079"/>
                  </a:lnTo>
                  <a:lnTo>
                    <a:pt x="359864" y="87916"/>
                  </a:lnTo>
                  <a:lnTo>
                    <a:pt x="360403" y="87916"/>
                  </a:lnTo>
                  <a:lnTo>
                    <a:pt x="316927" y="120255"/>
                  </a:lnTo>
                  <a:lnTo>
                    <a:pt x="316643" y="120255"/>
                  </a:lnTo>
                  <a:lnTo>
                    <a:pt x="315816" y="121082"/>
                  </a:lnTo>
                  <a:lnTo>
                    <a:pt x="273432" y="170852"/>
                  </a:lnTo>
                  <a:lnTo>
                    <a:pt x="250158" y="204845"/>
                  </a:lnTo>
                  <a:lnTo>
                    <a:pt x="225230" y="243828"/>
                  </a:lnTo>
                  <a:lnTo>
                    <a:pt x="201128" y="289444"/>
                  </a:lnTo>
                  <a:lnTo>
                    <a:pt x="177854" y="340031"/>
                  </a:lnTo>
                  <a:lnTo>
                    <a:pt x="137961" y="456143"/>
                  </a:lnTo>
                  <a:lnTo>
                    <a:pt x="106378" y="589666"/>
                  </a:lnTo>
                  <a:lnTo>
                    <a:pt x="79786" y="738118"/>
                  </a:lnTo>
                  <a:lnTo>
                    <a:pt x="59111" y="894857"/>
                  </a:lnTo>
                  <a:lnTo>
                    <a:pt x="41644" y="1062383"/>
                  </a:lnTo>
                  <a:lnTo>
                    <a:pt x="26664" y="1235715"/>
                  </a:lnTo>
                  <a:lnTo>
                    <a:pt x="13363" y="1411538"/>
                  </a:lnTo>
                  <a:lnTo>
                    <a:pt x="13300" y="1412364"/>
                  </a:lnTo>
                  <a:close/>
                </a:path>
                <a:path w="3093084" h="1412875">
                  <a:moveTo>
                    <a:pt x="3091659" y="34003"/>
                  </a:moveTo>
                  <a:lnTo>
                    <a:pt x="1682132" y="13276"/>
                  </a:lnTo>
                  <a:lnTo>
                    <a:pt x="2718180" y="13276"/>
                  </a:lnTo>
                  <a:lnTo>
                    <a:pt x="3092486" y="20736"/>
                  </a:lnTo>
                  <a:lnTo>
                    <a:pt x="3091659" y="34003"/>
                  </a:lnTo>
                  <a:close/>
                </a:path>
                <a:path w="3093084" h="1412875">
                  <a:moveTo>
                    <a:pt x="360960" y="87501"/>
                  </a:moveTo>
                  <a:lnTo>
                    <a:pt x="361528" y="87079"/>
                  </a:lnTo>
                  <a:lnTo>
                    <a:pt x="362077" y="87079"/>
                  </a:lnTo>
                  <a:lnTo>
                    <a:pt x="360960" y="87501"/>
                  </a:lnTo>
                  <a:close/>
                </a:path>
                <a:path w="3093084" h="1412875">
                  <a:moveTo>
                    <a:pt x="360403" y="87916"/>
                  </a:moveTo>
                  <a:lnTo>
                    <a:pt x="359864" y="87916"/>
                  </a:lnTo>
                  <a:lnTo>
                    <a:pt x="360960" y="87501"/>
                  </a:lnTo>
                  <a:lnTo>
                    <a:pt x="360403" y="87916"/>
                  </a:lnTo>
                  <a:close/>
                </a:path>
                <a:path w="3093084" h="1412875">
                  <a:moveTo>
                    <a:pt x="316009" y="120938"/>
                  </a:moveTo>
                  <a:lnTo>
                    <a:pt x="316643" y="120255"/>
                  </a:lnTo>
                  <a:lnTo>
                    <a:pt x="316927" y="120255"/>
                  </a:lnTo>
                  <a:lnTo>
                    <a:pt x="316009" y="120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342704" y="4072444"/>
              <a:ext cx="3093085" cy="1412875"/>
            </a:xfrm>
            <a:custGeom>
              <a:avLst/>
              <a:gdLst/>
              <a:ahLst/>
              <a:cxnLst/>
              <a:rect l="l" t="t" r="r" b="b"/>
              <a:pathLst>
                <a:path w="3093084" h="1412875">
                  <a:moveTo>
                    <a:pt x="0" y="1411538"/>
                  </a:moveTo>
                  <a:lnTo>
                    <a:pt x="13300" y="1235715"/>
                  </a:lnTo>
                  <a:lnTo>
                    <a:pt x="28255" y="1062383"/>
                  </a:lnTo>
                  <a:lnTo>
                    <a:pt x="46538" y="894857"/>
                  </a:lnTo>
                  <a:lnTo>
                    <a:pt x="67321" y="735628"/>
                  </a:lnTo>
                  <a:lnTo>
                    <a:pt x="93913" y="587176"/>
                  </a:lnTo>
                  <a:lnTo>
                    <a:pt x="125497" y="453653"/>
                  </a:lnTo>
                  <a:lnTo>
                    <a:pt x="165390" y="335887"/>
                  </a:lnTo>
                  <a:lnTo>
                    <a:pt x="188654" y="283638"/>
                  </a:lnTo>
                  <a:lnTo>
                    <a:pt x="213593" y="238021"/>
                  </a:lnTo>
                  <a:lnTo>
                    <a:pt x="239358" y="197385"/>
                  </a:lnTo>
                  <a:lnTo>
                    <a:pt x="262622" y="163382"/>
                  </a:lnTo>
                  <a:lnTo>
                    <a:pt x="307507" y="111132"/>
                  </a:lnTo>
                  <a:lnTo>
                    <a:pt x="307507" y="110305"/>
                  </a:lnTo>
                  <a:lnTo>
                    <a:pt x="308334" y="110305"/>
                  </a:lnTo>
                  <a:lnTo>
                    <a:pt x="354045" y="76302"/>
                  </a:lnTo>
                  <a:lnTo>
                    <a:pt x="354872" y="75476"/>
                  </a:lnTo>
                  <a:lnTo>
                    <a:pt x="355709" y="75476"/>
                  </a:lnTo>
                  <a:lnTo>
                    <a:pt x="410557" y="54739"/>
                  </a:lnTo>
                  <a:lnTo>
                    <a:pt x="411394" y="54739"/>
                  </a:lnTo>
                  <a:lnTo>
                    <a:pt x="444631" y="48933"/>
                  </a:lnTo>
                  <a:lnTo>
                    <a:pt x="482034" y="43963"/>
                  </a:lnTo>
                  <a:lnTo>
                    <a:pt x="526081" y="39809"/>
                  </a:lnTo>
                  <a:lnTo>
                    <a:pt x="575948" y="36493"/>
                  </a:lnTo>
                  <a:lnTo>
                    <a:pt x="633296" y="34003"/>
                  </a:lnTo>
                  <a:lnTo>
                    <a:pt x="698944" y="30686"/>
                  </a:lnTo>
                  <a:lnTo>
                    <a:pt x="772912" y="26543"/>
                  </a:lnTo>
                  <a:lnTo>
                    <a:pt x="857690" y="20736"/>
                  </a:lnTo>
                  <a:lnTo>
                    <a:pt x="952430" y="14929"/>
                  </a:lnTo>
                  <a:lnTo>
                    <a:pt x="1055491" y="9959"/>
                  </a:lnTo>
                  <a:lnTo>
                    <a:pt x="1166024" y="5806"/>
                  </a:lnTo>
                  <a:lnTo>
                    <a:pt x="1285703" y="3316"/>
                  </a:lnTo>
                  <a:lnTo>
                    <a:pt x="1411190" y="1663"/>
                  </a:lnTo>
                  <a:lnTo>
                    <a:pt x="1543333" y="836"/>
                  </a:lnTo>
                  <a:lnTo>
                    <a:pt x="1681295" y="0"/>
                  </a:lnTo>
                  <a:lnTo>
                    <a:pt x="1825902" y="836"/>
                  </a:lnTo>
                  <a:lnTo>
                    <a:pt x="2125927" y="3316"/>
                  </a:lnTo>
                  <a:lnTo>
                    <a:pt x="2440916" y="8296"/>
                  </a:lnTo>
                  <a:lnTo>
                    <a:pt x="2764205" y="14103"/>
                  </a:lnTo>
                  <a:lnTo>
                    <a:pt x="3092486" y="20736"/>
                  </a:lnTo>
                  <a:lnTo>
                    <a:pt x="3091659" y="34003"/>
                  </a:lnTo>
                  <a:lnTo>
                    <a:pt x="2763378" y="27369"/>
                  </a:lnTo>
                  <a:lnTo>
                    <a:pt x="2440080" y="21563"/>
                  </a:lnTo>
                  <a:lnTo>
                    <a:pt x="2125100" y="16593"/>
                  </a:lnTo>
                  <a:lnTo>
                    <a:pt x="1825075" y="14103"/>
                  </a:lnTo>
                  <a:lnTo>
                    <a:pt x="1682132" y="13276"/>
                  </a:lnTo>
                  <a:lnTo>
                    <a:pt x="1544170" y="14103"/>
                  </a:lnTo>
                  <a:lnTo>
                    <a:pt x="1412027" y="14929"/>
                  </a:lnTo>
                  <a:lnTo>
                    <a:pt x="1286530" y="16593"/>
                  </a:lnTo>
                  <a:lnTo>
                    <a:pt x="1166850" y="19083"/>
                  </a:lnTo>
                  <a:lnTo>
                    <a:pt x="1056318" y="23226"/>
                  </a:lnTo>
                  <a:lnTo>
                    <a:pt x="953257" y="28196"/>
                  </a:lnTo>
                  <a:lnTo>
                    <a:pt x="858516" y="34003"/>
                  </a:lnTo>
                  <a:lnTo>
                    <a:pt x="773749" y="39809"/>
                  </a:lnTo>
                  <a:lnTo>
                    <a:pt x="699781" y="43963"/>
                  </a:lnTo>
                  <a:lnTo>
                    <a:pt x="634123" y="47279"/>
                  </a:lnTo>
                  <a:lnTo>
                    <a:pt x="576774" y="49759"/>
                  </a:lnTo>
                  <a:lnTo>
                    <a:pt x="526908" y="53076"/>
                  </a:lnTo>
                  <a:lnTo>
                    <a:pt x="484524" y="56402"/>
                  </a:lnTo>
                  <a:lnTo>
                    <a:pt x="447122" y="61372"/>
                  </a:lnTo>
                  <a:lnTo>
                    <a:pt x="413885" y="67179"/>
                  </a:lnTo>
                  <a:lnTo>
                    <a:pt x="414712" y="67179"/>
                  </a:lnTo>
                  <a:lnTo>
                    <a:pt x="359864" y="87916"/>
                  </a:lnTo>
                  <a:lnTo>
                    <a:pt x="361528" y="87079"/>
                  </a:lnTo>
                  <a:lnTo>
                    <a:pt x="315816" y="121082"/>
                  </a:lnTo>
                  <a:lnTo>
                    <a:pt x="316643" y="120255"/>
                  </a:lnTo>
                  <a:lnTo>
                    <a:pt x="295869" y="142645"/>
                  </a:lnTo>
                  <a:lnTo>
                    <a:pt x="273432" y="170852"/>
                  </a:lnTo>
                  <a:lnTo>
                    <a:pt x="250158" y="204845"/>
                  </a:lnTo>
                  <a:lnTo>
                    <a:pt x="225230" y="243828"/>
                  </a:lnTo>
                  <a:lnTo>
                    <a:pt x="201128" y="289444"/>
                  </a:lnTo>
                  <a:lnTo>
                    <a:pt x="177854" y="340031"/>
                  </a:lnTo>
                  <a:lnTo>
                    <a:pt x="137961" y="456143"/>
                  </a:lnTo>
                  <a:lnTo>
                    <a:pt x="106378" y="589666"/>
                  </a:lnTo>
                  <a:lnTo>
                    <a:pt x="79786" y="738118"/>
                  </a:lnTo>
                  <a:lnTo>
                    <a:pt x="59002" y="895684"/>
                  </a:lnTo>
                  <a:lnTo>
                    <a:pt x="41556" y="1063220"/>
                  </a:lnTo>
                  <a:lnTo>
                    <a:pt x="26592" y="1236552"/>
                  </a:lnTo>
                  <a:lnTo>
                    <a:pt x="13300" y="1412364"/>
                  </a:lnTo>
                  <a:lnTo>
                    <a:pt x="0" y="1411538"/>
                  </a:lnTo>
                  <a:close/>
                </a:path>
              </a:pathLst>
            </a:custGeom>
            <a:ln w="31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272044" y="3184308"/>
              <a:ext cx="3345179" cy="2426335"/>
            </a:xfrm>
            <a:custGeom>
              <a:avLst/>
              <a:gdLst/>
              <a:ahLst/>
              <a:cxnLst/>
              <a:rect l="l" t="t" r="r" b="b"/>
              <a:pathLst>
                <a:path w="3345179" h="2426335">
                  <a:moveTo>
                    <a:pt x="3337663" y="2425815"/>
                  </a:moveTo>
                  <a:lnTo>
                    <a:pt x="0" y="10776"/>
                  </a:lnTo>
                  <a:lnTo>
                    <a:pt x="7482" y="0"/>
                  </a:lnTo>
                  <a:lnTo>
                    <a:pt x="3345145" y="2415038"/>
                  </a:lnTo>
                  <a:lnTo>
                    <a:pt x="3337663" y="2425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272045" y="3184307"/>
              <a:ext cx="3345179" cy="2426335"/>
            </a:xfrm>
            <a:custGeom>
              <a:avLst/>
              <a:gdLst/>
              <a:ahLst/>
              <a:cxnLst/>
              <a:rect l="l" t="t" r="r" b="b"/>
              <a:pathLst>
                <a:path w="3345179" h="2426335">
                  <a:moveTo>
                    <a:pt x="7482" y="0"/>
                  </a:moveTo>
                  <a:lnTo>
                    <a:pt x="3345145" y="2415038"/>
                  </a:lnTo>
                  <a:lnTo>
                    <a:pt x="3337663" y="2425815"/>
                  </a:lnTo>
                  <a:lnTo>
                    <a:pt x="0" y="10776"/>
                  </a:lnTo>
                  <a:lnTo>
                    <a:pt x="7482" y="0"/>
                  </a:lnTo>
                  <a:close/>
                </a:path>
              </a:pathLst>
            </a:custGeom>
            <a:ln w="3187">
              <a:solidFill>
                <a:srgbClr val="285E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4858963" y="3821205"/>
            <a:ext cx="115887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130"/>
              </a:spcBef>
            </a:pPr>
            <a:r>
              <a:rPr dirty="0" baseline="6006" sz="2775" spc="-37">
                <a:latin typeface="Arial"/>
                <a:cs typeface="Arial"/>
              </a:rPr>
              <a:t>I</a:t>
            </a:r>
            <a:r>
              <a:rPr dirty="0" sz="950" spc="-25">
                <a:latin typeface="Arial"/>
                <a:cs typeface="Arial"/>
              </a:rPr>
              <a:t>CQ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462939" y="5155400"/>
            <a:ext cx="590550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30"/>
              </a:spcBef>
            </a:pPr>
            <a:r>
              <a:rPr dirty="0" baseline="6006" sz="2775" spc="-30">
                <a:latin typeface="Arial"/>
                <a:cs typeface="Arial"/>
              </a:rPr>
              <a:t>V</a:t>
            </a:r>
            <a:r>
              <a:rPr dirty="0" sz="950" spc="-20">
                <a:latin typeface="Arial"/>
                <a:cs typeface="Arial"/>
              </a:rPr>
              <a:t>CEQ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4877685" y="3689547"/>
            <a:ext cx="4022725" cy="1813560"/>
            <a:chOff x="4877685" y="3689547"/>
            <a:chExt cx="4022725" cy="1813560"/>
          </a:xfrm>
        </p:grpSpPr>
        <p:sp>
          <p:nvSpPr>
            <p:cNvPr id="44" name="object 44" descr=""/>
            <p:cNvSpPr/>
            <p:nvPr/>
          </p:nvSpPr>
          <p:spPr>
            <a:xfrm>
              <a:off x="4882765" y="4085406"/>
              <a:ext cx="1600835" cy="1412875"/>
            </a:xfrm>
            <a:custGeom>
              <a:avLst/>
              <a:gdLst/>
              <a:ahLst/>
              <a:cxnLst/>
              <a:rect l="l" t="t" r="r" b="b"/>
              <a:pathLst>
                <a:path w="1600835" h="1412875">
                  <a:moveTo>
                    <a:pt x="0" y="0"/>
                  </a:moveTo>
                  <a:lnTo>
                    <a:pt x="1600792" y="0"/>
                  </a:lnTo>
                  <a:lnTo>
                    <a:pt x="1600792" y="1412554"/>
                  </a:lnTo>
                </a:path>
              </a:pathLst>
            </a:custGeom>
            <a:ln w="9562">
              <a:solidFill>
                <a:srgbClr val="FF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349269" y="3689547"/>
              <a:ext cx="1551305" cy="191770"/>
            </a:xfrm>
            <a:custGeom>
              <a:avLst/>
              <a:gdLst/>
              <a:ahLst/>
              <a:cxnLst/>
              <a:rect l="l" t="t" r="r" b="b"/>
              <a:pathLst>
                <a:path w="1551304" h="191770">
                  <a:moveTo>
                    <a:pt x="1550945" y="191230"/>
                  </a:moveTo>
                  <a:lnTo>
                    <a:pt x="0" y="191230"/>
                  </a:lnTo>
                  <a:lnTo>
                    <a:pt x="0" y="0"/>
                  </a:lnTo>
                  <a:lnTo>
                    <a:pt x="1550945" y="0"/>
                  </a:lnTo>
                  <a:lnTo>
                    <a:pt x="1550945" y="1912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7336569" y="3660917"/>
            <a:ext cx="157607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>
                <a:latin typeface="Arial"/>
                <a:cs typeface="Arial"/>
              </a:rPr>
              <a:t>Punto</a:t>
            </a:r>
            <a:r>
              <a:rPr dirty="0" sz="1250" spc="-4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de</a:t>
            </a:r>
            <a:r>
              <a:rPr dirty="0" sz="1250" spc="-3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operación</a:t>
            </a:r>
            <a:r>
              <a:rPr dirty="0" sz="1250" spc="-40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Q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3715417" y="2597482"/>
            <a:ext cx="4308475" cy="2058035"/>
            <a:chOff x="3715417" y="2597482"/>
            <a:chExt cx="4308475" cy="2058035"/>
          </a:xfrm>
        </p:grpSpPr>
        <p:sp>
          <p:nvSpPr>
            <p:cNvPr id="48" name="object 48" descr=""/>
            <p:cNvSpPr/>
            <p:nvPr/>
          </p:nvSpPr>
          <p:spPr>
            <a:xfrm>
              <a:off x="6670815" y="3822546"/>
              <a:ext cx="546735" cy="187960"/>
            </a:xfrm>
            <a:custGeom>
              <a:avLst/>
              <a:gdLst/>
              <a:ahLst/>
              <a:cxnLst/>
              <a:rect l="l" t="t" r="r" b="b"/>
              <a:pathLst>
                <a:path w="546734" h="187960">
                  <a:moveTo>
                    <a:pt x="546655" y="0"/>
                  </a:moveTo>
                  <a:lnTo>
                    <a:pt x="0" y="187694"/>
                  </a:lnTo>
                </a:path>
              </a:pathLst>
            </a:custGeom>
            <a:ln w="9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558877" y="3966054"/>
              <a:ext cx="136525" cy="83185"/>
            </a:xfrm>
            <a:custGeom>
              <a:avLst/>
              <a:gdLst/>
              <a:ahLst/>
              <a:cxnLst/>
              <a:rect l="l" t="t" r="r" b="b"/>
              <a:pathLst>
                <a:path w="136525" h="83185">
                  <a:moveTo>
                    <a:pt x="0" y="82617"/>
                  </a:moveTo>
                  <a:lnTo>
                    <a:pt x="108131" y="0"/>
                  </a:lnTo>
                  <a:lnTo>
                    <a:pt x="136098" y="81382"/>
                  </a:lnTo>
                  <a:lnTo>
                    <a:pt x="0" y="826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882769" y="3624612"/>
              <a:ext cx="0" cy="1028700"/>
            </a:xfrm>
            <a:custGeom>
              <a:avLst/>
              <a:gdLst/>
              <a:ahLst/>
              <a:cxnLst/>
              <a:rect l="l" t="t" r="r" b="b"/>
              <a:pathLst>
                <a:path w="0" h="1028700">
                  <a:moveTo>
                    <a:pt x="0" y="0"/>
                  </a:moveTo>
                  <a:lnTo>
                    <a:pt x="0" y="1028519"/>
                  </a:lnTo>
                </a:path>
              </a:pathLst>
            </a:custGeom>
            <a:ln w="3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846104" y="3523818"/>
              <a:ext cx="73660" cy="110489"/>
            </a:xfrm>
            <a:custGeom>
              <a:avLst/>
              <a:gdLst/>
              <a:ahLst/>
              <a:cxnLst/>
              <a:rect l="l" t="t" r="r" b="b"/>
              <a:pathLst>
                <a:path w="73660" h="110489">
                  <a:moveTo>
                    <a:pt x="73329" y="109957"/>
                  </a:moveTo>
                  <a:lnTo>
                    <a:pt x="0" y="109957"/>
                  </a:lnTo>
                  <a:lnTo>
                    <a:pt x="36664" y="0"/>
                  </a:lnTo>
                  <a:lnTo>
                    <a:pt x="73329" y="1099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816249" y="4088473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 h="0">
                  <a:moveTo>
                    <a:pt x="1066520" y="0"/>
                  </a:moveTo>
                  <a:lnTo>
                    <a:pt x="0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715417" y="4051821"/>
              <a:ext cx="110489" cy="73660"/>
            </a:xfrm>
            <a:custGeom>
              <a:avLst/>
              <a:gdLst/>
              <a:ahLst/>
              <a:cxnLst/>
              <a:rect l="l" t="t" r="r" b="b"/>
              <a:pathLst>
                <a:path w="110489" h="73660">
                  <a:moveTo>
                    <a:pt x="109994" y="73304"/>
                  </a:moveTo>
                  <a:lnTo>
                    <a:pt x="0" y="36652"/>
                  </a:lnTo>
                  <a:lnTo>
                    <a:pt x="109994" y="0"/>
                  </a:lnTo>
                  <a:lnTo>
                    <a:pt x="109994" y="73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129639" y="3709878"/>
              <a:ext cx="1854200" cy="0"/>
            </a:xfrm>
            <a:custGeom>
              <a:avLst/>
              <a:gdLst/>
              <a:ahLst/>
              <a:cxnLst/>
              <a:rect l="l" t="t" r="r" b="b"/>
              <a:pathLst>
                <a:path w="1854200" h="0">
                  <a:moveTo>
                    <a:pt x="0" y="0"/>
                  </a:moveTo>
                  <a:lnTo>
                    <a:pt x="1853869" y="0"/>
                  </a:lnTo>
                </a:path>
              </a:pathLst>
            </a:custGeom>
            <a:ln w="318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139765" y="4462752"/>
              <a:ext cx="2884805" cy="0"/>
            </a:xfrm>
            <a:custGeom>
              <a:avLst/>
              <a:gdLst/>
              <a:ahLst/>
              <a:cxnLst/>
              <a:rect l="l" t="t" r="r" b="b"/>
              <a:pathLst>
                <a:path w="2884804" h="0">
                  <a:moveTo>
                    <a:pt x="0" y="0"/>
                  </a:moveTo>
                  <a:lnTo>
                    <a:pt x="2884243" y="0"/>
                  </a:lnTo>
                </a:path>
              </a:pathLst>
            </a:custGeom>
            <a:ln w="318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993638" y="2599387"/>
              <a:ext cx="998219" cy="1110615"/>
            </a:xfrm>
            <a:custGeom>
              <a:avLst/>
              <a:gdLst/>
              <a:ahLst/>
              <a:cxnLst/>
              <a:rect l="l" t="t" r="r" b="b"/>
              <a:pathLst>
                <a:path w="998220" h="1110614">
                  <a:moveTo>
                    <a:pt x="0" y="1110489"/>
                  </a:moveTo>
                  <a:lnTo>
                    <a:pt x="997893" y="0"/>
                  </a:lnTo>
                </a:path>
              </a:pathLst>
            </a:custGeom>
            <a:ln w="318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508732" y="3038203"/>
              <a:ext cx="930910" cy="1035685"/>
            </a:xfrm>
            <a:custGeom>
              <a:avLst/>
              <a:gdLst/>
              <a:ahLst/>
              <a:cxnLst/>
              <a:rect l="l" t="t" r="r" b="b"/>
              <a:pathLst>
                <a:path w="930909" h="1035685">
                  <a:moveTo>
                    <a:pt x="0" y="1035511"/>
                  </a:moveTo>
                  <a:lnTo>
                    <a:pt x="930521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405849" y="2963221"/>
              <a:ext cx="100965" cy="106680"/>
            </a:xfrm>
            <a:custGeom>
              <a:avLst/>
              <a:gdLst/>
              <a:ahLst/>
              <a:cxnLst/>
              <a:rect l="l" t="t" r="r" b="b"/>
              <a:pathLst>
                <a:path w="100965" h="106680">
                  <a:moveTo>
                    <a:pt x="54549" y="106292"/>
                  </a:moveTo>
                  <a:lnTo>
                    <a:pt x="0" y="57309"/>
                  </a:lnTo>
                  <a:lnTo>
                    <a:pt x="100778" y="0"/>
                  </a:lnTo>
                  <a:lnTo>
                    <a:pt x="54549" y="106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024015" y="3352260"/>
              <a:ext cx="998219" cy="1110615"/>
            </a:xfrm>
            <a:custGeom>
              <a:avLst/>
              <a:gdLst/>
              <a:ahLst/>
              <a:cxnLst/>
              <a:rect l="l" t="t" r="r" b="b"/>
              <a:pathLst>
                <a:path w="998220" h="1110614">
                  <a:moveTo>
                    <a:pt x="0" y="1110489"/>
                  </a:moveTo>
                  <a:lnTo>
                    <a:pt x="997893" y="0"/>
                  </a:lnTo>
                </a:path>
              </a:pathLst>
            </a:custGeom>
            <a:ln w="318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016667" y="4086312"/>
              <a:ext cx="433070" cy="376555"/>
            </a:xfrm>
            <a:custGeom>
              <a:avLst/>
              <a:gdLst/>
              <a:ahLst/>
              <a:cxnLst/>
              <a:rect l="l" t="t" r="r" b="b"/>
              <a:pathLst>
                <a:path w="433070" h="376554">
                  <a:moveTo>
                    <a:pt x="433054" y="0"/>
                  </a:moveTo>
                  <a:lnTo>
                    <a:pt x="430220" y="61060"/>
                  </a:lnTo>
                  <a:lnTo>
                    <a:pt x="422015" y="118984"/>
                  </a:lnTo>
                  <a:lnTo>
                    <a:pt x="408886" y="172995"/>
                  </a:lnTo>
                  <a:lnTo>
                    <a:pt x="391277" y="222319"/>
                  </a:lnTo>
                  <a:lnTo>
                    <a:pt x="369635" y="266181"/>
                  </a:lnTo>
                  <a:lnTo>
                    <a:pt x="344406" y="303805"/>
                  </a:lnTo>
                  <a:lnTo>
                    <a:pt x="316035" y="334418"/>
                  </a:lnTo>
                  <a:lnTo>
                    <a:pt x="284969" y="357244"/>
                  </a:lnTo>
                  <a:lnTo>
                    <a:pt x="216532" y="376434"/>
                  </a:lnTo>
                  <a:lnTo>
                    <a:pt x="181409" y="371507"/>
                  </a:lnTo>
                  <a:lnTo>
                    <a:pt x="117022" y="334418"/>
                  </a:lnTo>
                  <a:lnTo>
                    <a:pt x="88650" y="303805"/>
                  </a:lnTo>
                  <a:lnTo>
                    <a:pt x="63420" y="266181"/>
                  </a:lnTo>
                  <a:lnTo>
                    <a:pt x="41777" y="222319"/>
                  </a:lnTo>
                  <a:lnTo>
                    <a:pt x="24168" y="172995"/>
                  </a:lnTo>
                  <a:lnTo>
                    <a:pt x="11038" y="118984"/>
                  </a:lnTo>
                  <a:lnTo>
                    <a:pt x="2833" y="61060"/>
                  </a:lnTo>
                  <a:lnTo>
                    <a:pt x="0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449718" y="3709878"/>
              <a:ext cx="433070" cy="376555"/>
            </a:xfrm>
            <a:custGeom>
              <a:avLst/>
              <a:gdLst/>
              <a:ahLst/>
              <a:cxnLst/>
              <a:rect l="l" t="t" r="r" b="b"/>
              <a:pathLst>
                <a:path w="433070" h="376554">
                  <a:moveTo>
                    <a:pt x="433054" y="376434"/>
                  </a:moveTo>
                  <a:lnTo>
                    <a:pt x="430220" y="315374"/>
                  </a:lnTo>
                  <a:lnTo>
                    <a:pt x="422015" y="257450"/>
                  </a:lnTo>
                  <a:lnTo>
                    <a:pt x="408886" y="203439"/>
                  </a:lnTo>
                  <a:lnTo>
                    <a:pt x="391277" y="154115"/>
                  </a:lnTo>
                  <a:lnTo>
                    <a:pt x="369635" y="110253"/>
                  </a:lnTo>
                  <a:lnTo>
                    <a:pt x="344406" y="72628"/>
                  </a:lnTo>
                  <a:lnTo>
                    <a:pt x="316035" y="42016"/>
                  </a:lnTo>
                  <a:lnTo>
                    <a:pt x="284969" y="19190"/>
                  </a:lnTo>
                  <a:lnTo>
                    <a:pt x="216532" y="0"/>
                  </a:lnTo>
                  <a:lnTo>
                    <a:pt x="181409" y="4926"/>
                  </a:lnTo>
                  <a:lnTo>
                    <a:pt x="117022" y="42016"/>
                  </a:lnTo>
                  <a:lnTo>
                    <a:pt x="88650" y="72628"/>
                  </a:lnTo>
                  <a:lnTo>
                    <a:pt x="63420" y="110253"/>
                  </a:lnTo>
                  <a:lnTo>
                    <a:pt x="41777" y="154115"/>
                  </a:lnTo>
                  <a:lnTo>
                    <a:pt x="24168" y="203439"/>
                  </a:lnTo>
                  <a:lnTo>
                    <a:pt x="11038" y="257450"/>
                  </a:lnTo>
                  <a:lnTo>
                    <a:pt x="2833" y="315374"/>
                  </a:lnTo>
                  <a:lnTo>
                    <a:pt x="0" y="376434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509602" y="3741144"/>
              <a:ext cx="645160" cy="610870"/>
            </a:xfrm>
            <a:custGeom>
              <a:avLst/>
              <a:gdLst/>
              <a:ahLst/>
              <a:cxnLst/>
              <a:rect l="l" t="t" r="r" b="b"/>
              <a:pathLst>
                <a:path w="645159" h="610870">
                  <a:moveTo>
                    <a:pt x="282389" y="0"/>
                  </a:moveTo>
                  <a:lnTo>
                    <a:pt x="334248" y="46266"/>
                  </a:lnTo>
                  <a:lnTo>
                    <a:pt x="382865" y="92978"/>
                  </a:lnTo>
                  <a:lnTo>
                    <a:pt x="428029" y="139782"/>
                  </a:lnTo>
                  <a:lnTo>
                    <a:pt x="469533" y="186325"/>
                  </a:lnTo>
                  <a:lnTo>
                    <a:pt x="507167" y="232252"/>
                  </a:lnTo>
                  <a:lnTo>
                    <a:pt x="540723" y="277211"/>
                  </a:lnTo>
                  <a:lnTo>
                    <a:pt x="569992" y="320847"/>
                  </a:lnTo>
                  <a:lnTo>
                    <a:pt x="594764" y="362807"/>
                  </a:lnTo>
                  <a:lnTo>
                    <a:pt x="614832" y="402737"/>
                  </a:lnTo>
                  <a:lnTo>
                    <a:pt x="629985" y="440283"/>
                  </a:lnTo>
                  <a:lnTo>
                    <a:pt x="644716" y="506808"/>
                  </a:lnTo>
                  <a:lnTo>
                    <a:pt x="643876" y="535081"/>
                  </a:lnTo>
                  <a:lnTo>
                    <a:pt x="624738" y="579875"/>
                  </a:lnTo>
                  <a:lnTo>
                    <a:pt x="583295" y="605487"/>
                  </a:lnTo>
                  <a:lnTo>
                    <a:pt x="523384" y="610642"/>
                  </a:lnTo>
                  <a:lnTo>
                    <a:pt x="487455" y="605932"/>
                  </a:lnTo>
                  <a:lnTo>
                    <a:pt x="448054" y="596567"/>
                  </a:lnTo>
                  <a:lnTo>
                    <a:pt x="405559" y="582703"/>
                  </a:lnTo>
                  <a:lnTo>
                    <a:pt x="360353" y="564492"/>
                  </a:lnTo>
                  <a:lnTo>
                    <a:pt x="312817" y="542087"/>
                  </a:lnTo>
                  <a:lnTo>
                    <a:pt x="263331" y="515643"/>
                  </a:lnTo>
                  <a:lnTo>
                    <a:pt x="212277" y="485312"/>
                  </a:lnTo>
                  <a:lnTo>
                    <a:pt x="160035" y="451249"/>
                  </a:lnTo>
                  <a:lnTo>
                    <a:pt x="106988" y="413607"/>
                  </a:lnTo>
                  <a:lnTo>
                    <a:pt x="53516" y="372539"/>
                  </a:lnTo>
                  <a:lnTo>
                    <a:pt x="0" y="328198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470037" y="3129730"/>
              <a:ext cx="623570" cy="611505"/>
            </a:xfrm>
            <a:custGeom>
              <a:avLst/>
              <a:gdLst/>
              <a:ahLst/>
              <a:cxnLst/>
              <a:rect l="l" t="t" r="r" b="b"/>
              <a:pathLst>
                <a:path w="623570" h="611504">
                  <a:moveTo>
                    <a:pt x="622973" y="293781"/>
                  </a:moveTo>
                  <a:lnTo>
                    <a:pt x="573306" y="248512"/>
                  </a:lnTo>
                  <a:lnTo>
                    <a:pt x="523456" y="206483"/>
                  </a:lnTo>
                  <a:lnTo>
                    <a:pt x="473787" y="167856"/>
                  </a:lnTo>
                  <a:lnTo>
                    <a:pt x="424664" y="132793"/>
                  </a:lnTo>
                  <a:lnTo>
                    <a:pt x="376452" y="101456"/>
                  </a:lnTo>
                  <a:lnTo>
                    <a:pt x="329517" y="74006"/>
                  </a:lnTo>
                  <a:lnTo>
                    <a:pt x="284223" y="50605"/>
                  </a:lnTo>
                  <a:lnTo>
                    <a:pt x="240936" y="31415"/>
                  </a:lnTo>
                  <a:lnTo>
                    <a:pt x="200019" y="16598"/>
                  </a:lnTo>
                  <a:lnTo>
                    <a:pt x="161838" y="6315"/>
                  </a:lnTo>
                  <a:lnTo>
                    <a:pt x="95145" y="0"/>
                  </a:lnTo>
                  <a:lnTo>
                    <a:pt x="67362" y="4291"/>
                  </a:lnTo>
                  <a:lnTo>
                    <a:pt x="24748" y="28579"/>
                  </a:lnTo>
                  <a:lnTo>
                    <a:pt x="2786" y="72430"/>
                  </a:lnTo>
                  <a:lnTo>
                    <a:pt x="0" y="100396"/>
                  </a:lnTo>
                  <a:lnTo>
                    <a:pt x="2434" y="131914"/>
                  </a:lnTo>
                  <a:lnTo>
                    <a:pt x="22241" y="204187"/>
                  </a:lnTo>
                  <a:lnTo>
                    <a:pt x="39251" y="244230"/>
                  </a:lnTo>
                  <a:lnTo>
                    <a:pt x="60756" y="286404"/>
                  </a:lnTo>
                  <a:lnTo>
                    <a:pt x="86577" y="330353"/>
                  </a:lnTo>
                  <a:lnTo>
                    <a:pt x="116530" y="375722"/>
                  </a:lnTo>
                  <a:lnTo>
                    <a:pt x="150436" y="422154"/>
                  </a:lnTo>
                  <a:lnTo>
                    <a:pt x="188112" y="469295"/>
                  </a:lnTo>
                  <a:lnTo>
                    <a:pt x="229378" y="516789"/>
                  </a:lnTo>
                  <a:lnTo>
                    <a:pt x="274052" y="564280"/>
                  </a:lnTo>
                  <a:lnTo>
                    <a:pt x="321953" y="611413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8153596" y="5567279"/>
            <a:ext cx="33274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6666" sz="1875" spc="-37">
                <a:latin typeface="Arial"/>
                <a:cs typeface="Arial"/>
              </a:rPr>
              <a:t>V</a:t>
            </a:r>
            <a:r>
              <a:rPr dirty="0" sz="800" spc="-25">
                <a:latin typeface="Arial"/>
                <a:cs typeface="Arial"/>
              </a:rPr>
              <a:t>CC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4719865" y="3117957"/>
            <a:ext cx="441325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7970" algn="l"/>
              </a:tabLst>
            </a:pPr>
            <a:r>
              <a:rPr dirty="0" sz="1250" spc="-50">
                <a:latin typeface="Arial"/>
                <a:cs typeface="Arial"/>
              </a:rPr>
              <a:t>V</a:t>
            </a:r>
            <a:r>
              <a:rPr dirty="0" sz="1250">
                <a:latin typeface="Arial"/>
                <a:cs typeface="Arial"/>
              </a:rPr>
              <a:t>	</a:t>
            </a:r>
            <a:r>
              <a:rPr dirty="0" sz="1250" spc="-25">
                <a:latin typeface="Arial"/>
                <a:cs typeface="Arial"/>
              </a:rPr>
              <a:t>/R</a:t>
            </a:r>
            <a:endParaRPr sz="125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4826194" y="3195773"/>
            <a:ext cx="409575" cy="149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21310" algn="l"/>
              </a:tabLst>
            </a:pPr>
            <a:r>
              <a:rPr dirty="0" sz="800" spc="-25">
                <a:latin typeface="Arial"/>
                <a:cs typeface="Arial"/>
              </a:rPr>
              <a:t>CC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 rot="18960000">
            <a:off x="7461918" y="3072271"/>
            <a:ext cx="111304" cy="106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35"/>
              </a:lnSpc>
            </a:pPr>
            <a:r>
              <a:rPr dirty="0" sz="800" spc="-50" i="1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5991737" y="1646201"/>
            <a:ext cx="1393190" cy="4888865"/>
            <a:chOff x="5991737" y="1646201"/>
            <a:chExt cx="1393190" cy="4888865"/>
          </a:xfrm>
        </p:grpSpPr>
        <p:sp>
          <p:nvSpPr>
            <p:cNvPr id="69" name="object 69" descr=""/>
            <p:cNvSpPr/>
            <p:nvPr/>
          </p:nvSpPr>
          <p:spPr>
            <a:xfrm>
              <a:off x="5993642" y="3709868"/>
              <a:ext cx="0" cy="2823845"/>
            </a:xfrm>
            <a:custGeom>
              <a:avLst/>
              <a:gdLst/>
              <a:ahLst/>
              <a:cxnLst/>
              <a:rect l="l" t="t" r="r" b="b"/>
              <a:pathLst>
                <a:path w="0" h="2823845">
                  <a:moveTo>
                    <a:pt x="0" y="2823285"/>
                  </a:moveTo>
                  <a:lnTo>
                    <a:pt x="0" y="0"/>
                  </a:lnTo>
                </a:path>
              </a:pathLst>
            </a:custGeom>
            <a:ln w="3188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029198" y="4456985"/>
              <a:ext cx="0" cy="2038985"/>
            </a:xfrm>
            <a:custGeom>
              <a:avLst/>
              <a:gdLst/>
              <a:ahLst/>
              <a:cxnLst/>
              <a:rect l="l" t="t" r="r" b="b"/>
              <a:pathLst>
                <a:path w="0" h="2038985">
                  <a:moveTo>
                    <a:pt x="0" y="2038524"/>
                  </a:moveTo>
                  <a:lnTo>
                    <a:pt x="0" y="0"/>
                  </a:lnTo>
                </a:path>
              </a:pathLst>
            </a:custGeom>
            <a:ln w="3188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483568" y="5497949"/>
              <a:ext cx="0" cy="934719"/>
            </a:xfrm>
            <a:custGeom>
              <a:avLst/>
              <a:gdLst/>
              <a:ahLst/>
              <a:cxnLst/>
              <a:rect l="l" t="t" r="r" b="b"/>
              <a:pathLst>
                <a:path w="0" h="934720">
                  <a:moveTo>
                    <a:pt x="0" y="0"/>
                  </a:moveTo>
                  <a:lnTo>
                    <a:pt x="0" y="934408"/>
                  </a:lnTo>
                </a:path>
              </a:pathLst>
            </a:custGeom>
            <a:ln w="3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446903" y="6423193"/>
              <a:ext cx="73660" cy="110489"/>
            </a:xfrm>
            <a:custGeom>
              <a:avLst/>
              <a:gdLst/>
              <a:ahLst/>
              <a:cxnLst/>
              <a:rect l="l" t="t" r="r" b="b"/>
              <a:pathLst>
                <a:path w="73659" h="110490">
                  <a:moveTo>
                    <a:pt x="36664" y="109957"/>
                  </a:moveTo>
                  <a:lnTo>
                    <a:pt x="0" y="0"/>
                  </a:lnTo>
                  <a:lnTo>
                    <a:pt x="73329" y="0"/>
                  </a:lnTo>
                  <a:lnTo>
                    <a:pt x="36664" y="1099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5993643" y="5494178"/>
              <a:ext cx="489584" cy="433070"/>
            </a:xfrm>
            <a:custGeom>
              <a:avLst/>
              <a:gdLst/>
              <a:ahLst/>
              <a:cxnLst/>
              <a:rect l="l" t="t" r="r" b="b"/>
              <a:pathLst>
                <a:path w="489585" h="433070">
                  <a:moveTo>
                    <a:pt x="489536" y="432907"/>
                  </a:moveTo>
                  <a:lnTo>
                    <a:pt x="423109" y="430931"/>
                  </a:lnTo>
                  <a:lnTo>
                    <a:pt x="359398" y="425175"/>
                  </a:lnTo>
                  <a:lnTo>
                    <a:pt x="298986" y="415897"/>
                  </a:lnTo>
                  <a:lnTo>
                    <a:pt x="242457" y="403355"/>
                  </a:lnTo>
                  <a:lnTo>
                    <a:pt x="190395" y="387806"/>
                  </a:lnTo>
                  <a:lnTo>
                    <a:pt x="143381" y="369510"/>
                  </a:lnTo>
                  <a:lnTo>
                    <a:pt x="102000" y="348722"/>
                  </a:lnTo>
                  <a:lnTo>
                    <a:pt x="66835" y="325703"/>
                  </a:lnTo>
                  <a:lnTo>
                    <a:pt x="17486" y="273998"/>
                  </a:lnTo>
                  <a:lnTo>
                    <a:pt x="0" y="216458"/>
                  </a:lnTo>
                  <a:lnTo>
                    <a:pt x="4468" y="187086"/>
                  </a:lnTo>
                  <a:lnTo>
                    <a:pt x="38470" y="132202"/>
                  </a:lnTo>
                  <a:lnTo>
                    <a:pt x="102000" y="84186"/>
                  </a:lnTo>
                  <a:lnTo>
                    <a:pt x="143381" y="63398"/>
                  </a:lnTo>
                  <a:lnTo>
                    <a:pt x="190395" y="45101"/>
                  </a:lnTo>
                  <a:lnTo>
                    <a:pt x="242457" y="29552"/>
                  </a:lnTo>
                  <a:lnTo>
                    <a:pt x="298986" y="17010"/>
                  </a:lnTo>
                  <a:lnTo>
                    <a:pt x="359398" y="7731"/>
                  </a:lnTo>
                  <a:lnTo>
                    <a:pt x="423109" y="1975"/>
                  </a:lnTo>
                  <a:lnTo>
                    <a:pt x="489536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483178" y="5927081"/>
              <a:ext cx="546100" cy="433070"/>
            </a:xfrm>
            <a:custGeom>
              <a:avLst/>
              <a:gdLst/>
              <a:ahLst/>
              <a:cxnLst/>
              <a:rect l="l" t="t" r="r" b="b"/>
              <a:pathLst>
                <a:path w="546100" h="433070">
                  <a:moveTo>
                    <a:pt x="0" y="432907"/>
                  </a:moveTo>
                  <a:lnTo>
                    <a:pt x="68491" y="431220"/>
                  </a:lnTo>
                  <a:lnTo>
                    <a:pt x="134444" y="426296"/>
                  </a:lnTo>
                  <a:lnTo>
                    <a:pt x="197346" y="418337"/>
                  </a:lnTo>
                  <a:lnTo>
                    <a:pt x="256686" y="407546"/>
                  </a:lnTo>
                  <a:lnTo>
                    <a:pt x="311952" y="394126"/>
                  </a:lnTo>
                  <a:lnTo>
                    <a:pt x="362633" y="378279"/>
                  </a:lnTo>
                  <a:lnTo>
                    <a:pt x="408216" y="360209"/>
                  </a:lnTo>
                  <a:lnTo>
                    <a:pt x="448190" y="340119"/>
                  </a:lnTo>
                  <a:lnTo>
                    <a:pt x="482043" y="318211"/>
                  </a:lnTo>
                  <a:lnTo>
                    <a:pt x="529342" y="269753"/>
                  </a:lnTo>
                  <a:lnTo>
                    <a:pt x="546018" y="216458"/>
                  </a:lnTo>
                  <a:lnTo>
                    <a:pt x="541764" y="189306"/>
                  </a:lnTo>
                  <a:lnTo>
                    <a:pt x="509265" y="138223"/>
                  </a:lnTo>
                  <a:lnTo>
                    <a:pt x="448190" y="92790"/>
                  </a:lnTo>
                  <a:lnTo>
                    <a:pt x="408216" y="72699"/>
                  </a:lnTo>
                  <a:lnTo>
                    <a:pt x="362633" y="54628"/>
                  </a:lnTo>
                  <a:lnTo>
                    <a:pt x="311952" y="38781"/>
                  </a:lnTo>
                  <a:lnTo>
                    <a:pt x="256686" y="25361"/>
                  </a:lnTo>
                  <a:lnTo>
                    <a:pt x="197346" y="14569"/>
                  </a:lnTo>
                  <a:lnTo>
                    <a:pt x="134444" y="6610"/>
                  </a:lnTo>
                  <a:lnTo>
                    <a:pt x="68491" y="1686"/>
                  </a:lnTo>
                  <a:lnTo>
                    <a:pt x="0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026891" y="1648106"/>
              <a:ext cx="356235" cy="472440"/>
            </a:xfrm>
            <a:custGeom>
              <a:avLst/>
              <a:gdLst/>
              <a:ahLst/>
              <a:cxnLst/>
              <a:rect l="l" t="t" r="r" b="b"/>
              <a:pathLst>
                <a:path w="356234" h="472439">
                  <a:moveTo>
                    <a:pt x="0" y="236068"/>
                  </a:moveTo>
                  <a:lnTo>
                    <a:pt x="177939" y="236068"/>
                  </a:lnTo>
                </a:path>
                <a:path w="356234" h="472439">
                  <a:moveTo>
                    <a:pt x="177939" y="354108"/>
                  </a:moveTo>
                  <a:lnTo>
                    <a:pt x="177939" y="118029"/>
                  </a:lnTo>
                </a:path>
                <a:path w="356234" h="472439">
                  <a:moveTo>
                    <a:pt x="177939" y="177054"/>
                  </a:moveTo>
                  <a:lnTo>
                    <a:pt x="355878" y="105120"/>
                  </a:lnTo>
                  <a:lnTo>
                    <a:pt x="355878" y="0"/>
                  </a:lnTo>
                </a:path>
                <a:path w="356234" h="472439">
                  <a:moveTo>
                    <a:pt x="177939" y="295083"/>
                  </a:moveTo>
                  <a:lnTo>
                    <a:pt x="355878" y="368859"/>
                  </a:lnTo>
                  <a:lnTo>
                    <a:pt x="355878" y="472137"/>
                  </a:lnTo>
                </a:path>
              </a:pathLst>
            </a:custGeom>
            <a:ln w="3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333547" y="1979850"/>
              <a:ext cx="49530" cy="40640"/>
            </a:xfrm>
            <a:custGeom>
              <a:avLst/>
              <a:gdLst/>
              <a:ahLst/>
              <a:cxnLst/>
              <a:rect l="l" t="t" r="r" b="b"/>
              <a:pathLst>
                <a:path w="49529" h="40639">
                  <a:moveTo>
                    <a:pt x="0" y="40567"/>
                  </a:moveTo>
                  <a:lnTo>
                    <a:pt x="16896" y="0"/>
                  </a:lnTo>
                  <a:lnTo>
                    <a:pt x="49224" y="37090"/>
                  </a:lnTo>
                  <a:lnTo>
                    <a:pt x="0" y="40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333554" y="1979849"/>
              <a:ext cx="49530" cy="40640"/>
            </a:xfrm>
            <a:custGeom>
              <a:avLst/>
              <a:gdLst/>
              <a:ahLst/>
              <a:cxnLst/>
              <a:rect l="l" t="t" r="r" b="b"/>
              <a:pathLst>
                <a:path w="49529" h="40639">
                  <a:moveTo>
                    <a:pt x="49213" y="37090"/>
                  </a:moveTo>
                  <a:lnTo>
                    <a:pt x="0" y="40567"/>
                  </a:lnTo>
                  <a:lnTo>
                    <a:pt x="16885" y="0"/>
                  </a:lnTo>
                  <a:lnTo>
                    <a:pt x="49213" y="37090"/>
                  </a:lnTo>
                  <a:close/>
                </a:path>
              </a:pathLst>
            </a:custGeom>
            <a:ln w="3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7247928" y="1498662"/>
            <a:ext cx="106045" cy="158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50">
                <a:latin typeface="Arial"/>
                <a:cs typeface="Arial"/>
              </a:rPr>
              <a:t>C</a:t>
            </a:r>
            <a:endParaRPr sz="85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6911804" y="1892076"/>
            <a:ext cx="100330" cy="158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50">
                <a:latin typeface="Arial"/>
                <a:cs typeface="Arial"/>
              </a:rPr>
              <a:t>B</a:t>
            </a:r>
            <a:endParaRPr sz="85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7267680" y="2147801"/>
            <a:ext cx="100330" cy="158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5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81" name="object 81" descr=""/>
          <p:cNvGrpSpPr/>
          <p:nvPr/>
        </p:nvGrpSpPr>
        <p:grpSpPr>
          <a:xfrm>
            <a:off x="7471259" y="2041554"/>
            <a:ext cx="60325" cy="236220"/>
            <a:chOff x="7471259" y="2041554"/>
            <a:chExt cx="60325" cy="236220"/>
          </a:xfrm>
        </p:grpSpPr>
        <p:sp>
          <p:nvSpPr>
            <p:cNvPr id="82" name="object 82" descr=""/>
            <p:cNvSpPr/>
            <p:nvPr/>
          </p:nvSpPr>
          <p:spPr>
            <a:xfrm>
              <a:off x="7501393" y="2041554"/>
              <a:ext cx="0" cy="153670"/>
            </a:xfrm>
            <a:custGeom>
              <a:avLst/>
              <a:gdLst/>
              <a:ahLst/>
              <a:cxnLst/>
              <a:rect l="l" t="t" r="r" b="b"/>
              <a:pathLst>
                <a:path w="0" h="153669">
                  <a:moveTo>
                    <a:pt x="0" y="0"/>
                  </a:moveTo>
                  <a:lnTo>
                    <a:pt x="0" y="153620"/>
                  </a:lnTo>
                </a:path>
              </a:pathLst>
            </a:custGeom>
            <a:ln w="100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471259" y="2187683"/>
              <a:ext cx="60325" cy="90170"/>
            </a:xfrm>
            <a:custGeom>
              <a:avLst/>
              <a:gdLst/>
              <a:ahLst/>
              <a:cxnLst/>
              <a:rect l="l" t="t" r="r" b="b"/>
              <a:pathLst>
                <a:path w="60325" h="90169">
                  <a:moveTo>
                    <a:pt x="30130" y="89942"/>
                  </a:moveTo>
                  <a:lnTo>
                    <a:pt x="0" y="0"/>
                  </a:lnTo>
                  <a:lnTo>
                    <a:pt x="60261" y="0"/>
                  </a:lnTo>
                  <a:lnTo>
                    <a:pt x="30130" y="899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4" name="object 84" descr=""/>
          <p:cNvGrpSpPr/>
          <p:nvPr/>
        </p:nvGrpSpPr>
        <p:grpSpPr>
          <a:xfrm>
            <a:off x="5799189" y="1441073"/>
            <a:ext cx="1858010" cy="1315085"/>
            <a:chOff x="5799189" y="1441073"/>
            <a:chExt cx="1858010" cy="1315085"/>
          </a:xfrm>
        </p:grpSpPr>
        <p:sp>
          <p:nvSpPr>
            <p:cNvPr id="85" name="object 85" descr=""/>
            <p:cNvSpPr/>
            <p:nvPr/>
          </p:nvSpPr>
          <p:spPr>
            <a:xfrm>
              <a:off x="6947807" y="1766140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 h="0">
                  <a:moveTo>
                    <a:pt x="0" y="0"/>
                  </a:moveTo>
                  <a:lnTo>
                    <a:pt x="121443" y="0"/>
                  </a:lnTo>
                </a:path>
              </a:pathLst>
            </a:custGeom>
            <a:ln w="9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061715" y="1736161"/>
              <a:ext cx="90805" cy="60325"/>
            </a:xfrm>
            <a:custGeom>
              <a:avLst/>
              <a:gdLst/>
              <a:ahLst/>
              <a:cxnLst/>
              <a:rect l="l" t="t" r="r" b="b"/>
              <a:pathLst>
                <a:path w="90804" h="60325">
                  <a:moveTo>
                    <a:pt x="0" y="59961"/>
                  </a:moveTo>
                  <a:lnTo>
                    <a:pt x="0" y="0"/>
                  </a:lnTo>
                  <a:lnTo>
                    <a:pt x="90392" y="29980"/>
                  </a:lnTo>
                  <a:lnTo>
                    <a:pt x="0" y="59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523628" y="1471052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 h="0">
                  <a:moveTo>
                    <a:pt x="128024" y="0"/>
                  </a:moveTo>
                  <a:lnTo>
                    <a:pt x="0" y="0"/>
                  </a:lnTo>
                </a:path>
              </a:pathLst>
            </a:custGeom>
            <a:ln w="9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440762" y="1441073"/>
              <a:ext cx="90805" cy="60325"/>
            </a:xfrm>
            <a:custGeom>
              <a:avLst/>
              <a:gdLst/>
              <a:ahLst/>
              <a:cxnLst/>
              <a:rect l="l" t="t" r="r" b="b"/>
              <a:pathLst>
                <a:path w="90804" h="60325">
                  <a:moveTo>
                    <a:pt x="90392" y="59961"/>
                  </a:moveTo>
                  <a:lnTo>
                    <a:pt x="0" y="29980"/>
                  </a:lnTo>
                  <a:lnTo>
                    <a:pt x="90392" y="0"/>
                  </a:lnTo>
                  <a:lnTo>
                    <a:pt x="90392" y="59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801094" y="2061227"/>
              <a:ext cx="395605" cy="393700"/>
            </a:xfrm>
            <a:custGeom>
              <a:avLst/>
              <a:gdLst/>
              <a:ahLst/>
              <a:cxnLst/>
              <a:rect l="l" t="t" r="r" b="b"/>
              <a:pathLst>
                <a:path w="395604" h="393700">
                  <a:moveTo>
                    <a:pt x="197712" y="0"/>
                  </a:moveTo>
                  <a:lnTo>
                    <a:pt x="197712" y="163937"/>
                  </a:lnTo>
                </a:path>
                <a:path w="395604" h="393700">
                  <a:moveTo>
                    <a:pt x="197712" y="229510"/>
                  </a:moveTo>
                  <a:lnTo>
                    <a:pt x="197712" y="393447"/>
                  </a:lnTo>
                </a:path>
                <a:path w="395604" h="393700">
                  <a:moveTo>
                    <a:pt x="395425" y="163937"/>
                  </a:moveTo>
                  <a:lnTo>
                    <a:pt x="0" y="163937"/>
                  </a:lnTo>
                </a:path>
                <a:path w="395604" h="393700">
                  <a:moveTo>
                    <a:pt x="329514" y="229510"/>
                  </a:moveTo>
                  <a:lnTo>
                    <a:pt x="65911" y="229510"/>
                  </a:lnTo>
                </a:path>
                <a:path w="395604" h="393700">
                  <a:moveTo>
                    <a:pt x="356014" y="98364"/>
                  </a:moveTo>
                  <a:lnTo>
                    <a:pt x="303024" y="98364"/>
                  </a:lnTo>
                </a:path>
                <a:path w="395604" h="393700">
                  <a:moveTo>
                    <a:pt x="329514" y="72006"/>
                  </a:moveTo>
                  <a:lnTo>
                    <a:pt x="329514" y="124722"/>
                  </a:lnTo>
                </a:path>
                <a:path w="395604" h="393700">
                  <a:moveTo>
                    <a:pt x="329514" y="268735"/>
                  </a:moveTo>
                  <a:lnTo>
                    <a:pt x="329514" y="321462"/>
                  </a:lnTo>
                </a:path>
              </a:pathLst>
            </a:custGeom>
            <a:ln w="3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315141" y="1805485"/>
              <a:ext cx="395605" cy="157480"/>
            </a:xfrm>
            <a:custGeom>
              <a:avLst/>
              <a:gdLst/>
              <a:ahLst/>
              <a:cxnLst/>
              <a:rect l="l" t="t" r="r" b="b"/>
              <a:pathLst>
                <a:path w="395604" h="157480">
                  <a:moveTo>
                    <a:pt x="0" y="78689"/>
                  </a:moveTo>
                  <a:lnTo>
                    <a:pt x="32955" y="0"/>
                  </a:lnTo>
                  <a:lnTo>
                    <a:pt x="98856" y="157379"/>
                  </a:lnTo>
                  <a:lnTo>
                    <a:pt x="164767" y="0"/>
                  </a:lnTo>
                  <a:lnTo>
                    <a:pt x="230657" y="157379"/>
                  </a:lnTo>
                  <a:lnTo>
                    <a:pt x="296558" y="0"/>
                  </a:lnTo>
                  <a:lnTo>
                    <a:pt x="362469" y="157379"/>
                  </a:lnTo>
                  <a:lnTo>
                    <a:pt x="395414" y="78689"/>
                  </a:lnTo>
                </a:path>
              </a:pathLst>
            </a:custGeom>
            <a:ln w="3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710560" y="1884174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331" y="0"/>
                  </a:lnTo>
                </a:path>
              </a:pathLst>
            </a:custGeom>
            <a:ln w="9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5998808" y="1888108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w="0" h="173355">
                  <a:moveTo>
                    <a:pt x="0" y="173119"/>
                  </a:moveTo>
                  <a:lnTo>
                    <a:pt x="0" y="0"/>
                  </a:lnTo>
                </a:path>
              </a:pathLst>
            </a:custGeom>
            <a:ln w="100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5998811" y="1884174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4" h="0">
                  <a:moveTo>
                    <a:pt x="316331" y="0"/>
                  </a:moveTo>
                  <a:lnTo>
                    <a:pt x="0" y="0"/>
                  </a:lnTo>
                </a:path>
              </a:pathLst>
            </a:custGeom>
            <a:ln w="9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5998809" y="2454678"/>
              <a:ext cx="1384300" cy="157480"/>
            </a:xfrm>
            <a:custGeom>
              <a:avLst/>
              <a:gdLst/>
              <a:ahLst/>
              <a:cxnLst/>
              <a:rect l="l" t="t" r="r" b="b"/>
              <a:pathLst>
                <a:path w="1384300" h="157480">
                  <a:moveTo>
                    <a:pt x="0" y="0"/>
                  </a:moveTo>
                  <a:lnTo>
                    <a:pt x="0" y="157379"/>
                  </a:lnTo>
                  <a:lnTo>
                    <a:pt x="1383956" y="157379"/>
                  </a:lnTo>
                </a:path>
              </a:pathLst>
            </a:custGeom>
            <a:ln w="9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382770" y="2120245"/>
              <a:ext cx="0" cy="492125"/>
            </a:xfrm>
            <a:custGeom>
              <a:avLst/>
              <a:gdLst/>
              <a:ahLst/>
              <a:cxnLst/>
              <a:rect l="l" t="t" r="r" b="b"/>
              <a:pathLst>
                <a:path w="0" h="492125">
                  <a:moveTo>
                    <a:pt x="0" y="0"/>
                  </a:moveTo>
                  <a:lnTo>
                    <a:pt x="0" y="491812"/>
                  </a:lnTo>
                </a:path>
              </a:pathLst>
            </a:custGeom>
            <a:ln w="100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631482" y="2612061"/>
              <a:ext cx="158750" cy="142240"/>
            </a:xfrm>
            <a:custGeom>
              <a:avLst/>
              <a:gdLst/>
              <a:ahLst/>
              <a:cxnLst/>
              <a:rect l="l" t="t" r="r" b="b"/>
              <a:pathLst>
                <a:path w="158750" h="142239">
                  <a:moveTo>
                    <a:pt x="52718" y="141639"/>
                  </a:moveTo>
                  <a:lnTo>
                    <a:pt x="105436" y="141639"/>
                  </a:lnTo>
                </a:path>
                <a:path w="158750" h="142239">
                  <a:moveTo>
                    <a:pt x="26354" y="115405"/>
                  </a:moveTo>
                  <a:lnTo>
                    <a:pt x="131801" y="115405"/>
                  </a:lnTo>
                </a:path>
                <a:path w="158750" h="142239">
                  <a:moveTo>
                    <a:pt x="0" y="89182"/>
                  </a:moveTo>
                  <a:lnTo>
                    <a:pt x="158165" y="89182"/>
                  </a:lnTo>
                </a:path>
                <a:path w="158750" h="142239">
                  <a:moveTo>
                    <a:pt x="79082" y="0"/>
                  </a:moveTo>
                  <a:lnTo>
                    <a:pt x="79082" y="89182"/>
                  </a:lnTo>
                </a:path>
              </a:pathLst>
            </a:custGeom>
            <a:ln w="3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/>
          <p:nvPr/>
        </p:nvSpPr>
        <p:spPr>
          <a:xfrm>
            <a:off x="5649733" y="2025487"/>
            <a:ext cx="247650" cy="158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6535" sz="1275" spc="-37">
                <a:latin typeface="Arial"/>
                <a:cs typeface="Arial"/>
              </a:rPr>
              <a:t>V</a:t>
            </a:r>
            <a:r>
              <a:rPr dirty="0" sz="550" spc="-25">
                <a:latin typeface="Arial"/>
                <a:cs typeface="Arial"/>
              </a:rPr>
              <a:t>BB</a:t>
            </a:r>
            <a:endParaRPr sz="550">
              <a:latin typeface="Arial"/>
              <a:cs typeface="Arial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7503794" y="1262590"/>
            <a:ext cx="153670" cy="158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850" spc="-25">
                <a:latin typeface="Arial"/>
                <a:cs typeface="Arial"/>
              </a:rPr>
              <a:t>i</a:t>
            </a:r>
            <a:r>
              <a:rPr dirty="0" baseline="-10101" sz="825" spc="-37">
                <a:latin typeface="Arial"/>
                <a:cs typeface="Arial"/>
              </a:rPr>
              <a:t>C</a:t>
            </a:r>
            <a:endParaRPr baseline="-10101" sz="825">
              <a:latin typeface="Arial"/>
              <a:cs typeface="Arial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7561154" y="2045557"/>
            <a:ext cx="149860" cy="158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850" spc="-25">
                <a:latin typeface="Arial"/>
                <a:cs typeface="Arial"/>
              </a:rPr>
              <a:t>i</a:t>
            </a:r>
            <a:r>
              <a:rPr dirty="0" baseline="-10101" sz="825" spc="-37">
                <a:latin typeface="Arial"/>
                <a:cs typeface="Arial"/>
              </a:rPr>
              <a:t>E</a:t>
            </a:r>
            <a:endParaRPr baseline="-10101" sz="825">
              <a:latin typeface="Arial"/>
              <a:cs typeface="Arial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6449814" y="1616697"/>
            <a:ext cx="205740" cy="158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850" spc="-25">
                <a:latin typeface="Arial"/>
                <a:cs typeface="Arial"/>
              </a:rPr>
              <a:t>R</a:t>
            </a:r>
            <a:r>
              <a:rPr dirty="0" baseline="-10101" sz="825" spc="-37">
                <a:latin typeface="Arial"/>
                <a:cs typeface="Arial"/>
              </a:rPr>
              <a:t>B</a:t>
            </a:r>
            <a:endParaRPr baseline="-10101" sz="825">
              <a:latin typeface="Arial"/>
              <a:cs typeface="Arial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6964079" y="1577351"/>
            <a:ext cx="149860" cy="158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850" spc="-25">
                <a:latin typeface="Arial"/>
                <a:cs typeface="Arial"/>
              </a:rPr>
              <a:t>i</a:t>
            </a:r>
            <a:r>
              <a:rPr dirty="0" baseline="-10101" sz="825" spc="-37">
                <a:latin typeface="Arial"/>
                <a:cs typeface="Arial"/>
              </a:rPr>
              <a:t>B</a:t>
            </a:r>
            <a:endParaRPr baseline="-10101" sz="825">
              <a:latin typeface="Arial"/>
              <a:cs typeface="Arial"/>
            </a:endParaRPr>
          </a:p>
        </p:txBody>
      </p:sp>
      <p:grpSp>
        <p:nvGrpSpPr>
          <p:cNvPr id="102" name="object 102" descr=""/>
          <p:cNvGrpSpPr/>
          <p:nvPr/>
        </p:nvGrpSpPr>
        <p:grpSpPr>
          <a:xfrm>
            <a:off x="7377751" y="1469385"/>
            <a:ext cx="1270635" cy="1148080"/>
            <a:chOff x="7377751" y="1469385"/>
            <a:chExt cx="1270635" cy="1148080"/>
          </a:xfrm>
        </p:grpSpPr>
        <p:sp>
          <p:nvSpPr>
            <p:cNvPr id="103" name="object 103" descr=""/>
            <p:cNvSpPr/>
            <p:nvPr/>
          </p:nvSpPr>
          <p:spPr>
            <a:xfrm>
              <a:off x="7778192" y="1471052"/>
              <a:ext cx="395605" cy="157480"/>
            </a:xfrm>
            <a:custGeom>
              <a:avLst/>
              <a:gdLst/>
              <a:ahLst/>
              <a:cxnLst/>
              <a:rect l="l" t="t" r="r" b="b"/>
              <a:pathLst>
                <a:path w="395604" h="157480">
                  <a:moveTo>
                    <a:pt x="395414" y="78689"/>
                  </a:moveTo>
                  <a:lnTo>
                    <a:pt x="362459" y="157379"/>
                  </a:lnTo>
                  <a:lnTo>
                    <a:pt x="296558" y="0"/>
                  </a:lnTo>
                  <a:lnTo>
                    <a:pt x="230647" y="157379"/>
                  </a:lnTo>
                  <a:lnTo>
                    <a:pt x="164757" y="0"/>
                  </a:lnTo>
                  <a:lnTo>
                    <a:pt x="98856" y="157379"/>
                  </a:lnTo>
                  <a:lnTo>
                    <a:pt x="32945" y="0"/>
                  </a:lnTo>
                  <a:lnTo>
                    <a:pt x="0" y="78689"/>
                  </a:lnTo>
                </a:path>
              </a:pathLst>
            </a:custGeom>
            <a:ln w="3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8173608" y="1549743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 h="0">
                  <a:moveTo>
                    <a:pt x="0" y="0"/>
                  </a:moveTo>
                  <a:lnTo>
                    <a:pt x="197712" y="0"/>
                  </a:lnTo>
                </a:path>
              </a:pathLst>
            </a:custGeom>
            <a:ln w="9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382775" y="1549743"/>
              <a:ext cx="395605" cy="0"/>
            </a:xfrm>
            <a:custGeom>
              <a:avLst/>
              <a:gdLst/>
              <a:ahLst/>
              <a:cxnLst/>
              <a:rect l="l" t="t" r="r" b="b"/>
              <a:pathLst>
                <a:path w="395604" h="0">
                  <a:moveTo>
                    <a:pt x="395414" y="0"/>
                  </a:moveTo>
                  <a:lnTo>
                    <a:pt x="0" y="0"/>
                  </a:lnTo>
                </a:path>
              </a:pathLst>
            </a:custGeom>
            <a:ln w="9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7382773" y="1549741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w="0" h="98425">
                  <a:moveTo>
                    <a:pt x="0" y="98364"/>
                  </a:moveTo>
                  <a:lnTo>
                    <a:pt x="0" y="0"/>
                  </a:lnTo>
                </a:path>
              </a:pathLst>
            </a:custGeom>
            <a:ln w="100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8252689" y="1943193"/>
              <a:ext cx="395605" cy="393700"/>
            </a:xfrm>
            <a:custGeom>
              <a:avLst/>
              <a:gdLst/>
              <a:ahLst/>
              <a:cxnLst/>
              <a:rect l="l" t="t" r="r" b="b"/>
              <a:pathLst>
                <a:path w="395604" h="393700">
                  <a:moveTo>
                    <a:pt x="197712" y="0"/>
                  </a:moveTo>
                  <a:lnTo>
                    <a:pt x="197712" y="163937"/>
                  </a:lnTo>
                </a:path>
                <a:path w="395604" h="393700">
                  <a:moveTo>
                    <a:pt x="197712" y="229510"/>
                  </a:moveTo>
                  <a:lnTo>
                    <a:pt x="197712" y="393447"/>
                  </a:lnTo>
                </a:path>
                <a:path w="395604" h="393700">
                  <a:moveTo>
                    <a:pt x="395425" y="163937"/>
                  </a:moveTo>
                  <a:lnTo>
                    <a:pt x="0" y="163937"/>
                  </a:lnTo>
                </a:path>
                <a:path w="395604" h="393700">
                  <a:moveTo>
                    <a:pt x="329514" y="229510"/>
                  </a:moveTo>
                  <a:lnTo>
                    <a:pt x="65911" y="229510"/>
                  </a:lnTo>
                </a:path>
                <a:path w="395604" h="393700">
                  <a:moveTo>
                    <a:pt x="356014" y="98364"/>
                  </a:moveTo>
                  <a:lnTo>
                    <a:pt x="303024" y="98364"/>
                  </a:lnTo>
                </a:path>
                <a:path w="395604" h="393700">
                  <a:moveTo>
                    <a:pt x="329514" y="72006"/>
                  </a:moveTo>
                  <a:lnTo>
                    <a:pt x="329514" y="124722"/>
                  </a:lnTo>
                </a:path>
                <a:path w="395604" h="393700">
                  <a:moveTo>
                    <a:pt x="329514" y="268735"/>
                  </a:moveTo>
                  <a:lnTo>
                    <a:pt x="329514" y="321462"/>
                  </a:lnTo>
                </a:path>
              </a:pathLst>
            </a:custGeom>
            <a:ln w="3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8371318" y="1549743"/>
              <a:ext cx="79375" cy="393700"/>
            </a:xfrm>
            <a:custGeom>
              <a:avLst/>
              <a:gdLst/>
              <a:ahLst/>
              <a:cxnLst/>
              <a:rect l="l" t="t" r="r" b="b"/>
              <a:pathLst>
                <a:path w="79375" h="393700">
                  <a:moveTo>
                    <a:pt x="0" y="0"/>
                  </a:moveTo>
                  <a:lnTo>
                    <a:pt x="72491" y="0"/>
                  </a:lnTo>
                  <a:lnTo>
                    <a:pt x="79082" y="393447"/>
                  </a:lnTo>
                </a:path>
              </a:pathLst>
            </a:custGeom>
            <a:ln w="100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7382774" y="2336641"/>
              <a:ext cx="1068070" cy="275590"/>
            </a:xfrm>
            <a:custGeom>
              <a:avLst/>
              <a:gdLst/>
              <a:ahLst/>
              <a:cxnLst/>
              <a:rect l="l" t="t" r="r" b="b"/>
              <a:pathLst>
                <a:path w="1068070" h="275589">
                  <a:moveTo>
                    <a:pt x="0" y="275418"/>
                  </a:moveTo>
                  <a:lnTo>
                    <a:pt x="1067625" y="275418"/>
                  </a:lnTo>
                  <a:lnTo>
                    <a:pt x="1067625" y="0"/>
                  </a:lnTo>
                </a:path>
              </a:pathLst>
            </a:custGeom>
            <a:ln w="99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 descr=""/>
          <p:cNvSpPr txBox="1"/>
          <p:nvPr/>
        </p:nvSpPr>
        <p:spPr>
          <a:xfrm>
            <a:off x="7859453" y="1262592"/>
            <a:ext cx="209550" cy="158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850" spc="-25">
                <a:latin typeface="Arial"/>
                <a:cs typeface="Arial"/>
              </a:rPr>
              <a:t>R</a:t>
            </a:r>
            <a:r>
              <a:rPr dirty="0" baseline="-10101" sz="825" spc="-37">
                <a:latin typeface="Arial"/>
                <a:cs typeface="Arial"/>
              </a:rPr>
              <a:t>C</a:t>
            </a:r>
            <a:endParaRPr baseline="-10101" sz="825">
              <a:latin typeface="Arial"/>
              <a:cs typeface="Arial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8718129" y="2064834"/>
            <a:ext cx="255904" cy="158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6535" sz="1275" spc="-37">
                <a:latin typeface="Arial"/>
                <a:cs typeface="Arial"/>
              </a:rPr>
              <a:t>V</a:t>
            </a:r>
            <a:r>
              <a:rPr dirty="0" sz="550" spc="-25">
                <a:latin typeface="Arial"/>
                <a:cs typeface="Arial"/>
              </a:rPr>
              <a:t>CC</a:t>
            </a:r>
            <a:endParaRPr sz="550">
              <a:latin typeface="Arial"/>
              <a:cs typeface="Arial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2994977" y="1979485"/>
            <a:ext cx="2274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Recta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carga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dinámica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1337565" y="6287906"/>
            <a:ext cx="44869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Punto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trabajo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centro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recta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carga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1799367" y="4400197"/>
            <a:ext cx="3472179" cy="5289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spc="-50">
                <a:latin typeface="Arial"/>
                <a:cs typeface="Arial"/>
              </a:rPr>
              <a:t>Punto</a:t>
            </a:r>
            <a:r>
              <a:rPr dirty="0" sz="1350" spc="-30">
                <a:latin typeface="Arial"/>
                <a:cs typeface="Arial"/>
              </a:rPr>
              <a:t> de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operación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Q</a:t>
            </a:r>
            <a:endParaRPr sz="1350">
              <a:latin typeface="Arial"/>
              <a:cs typeface="Arial"/>
            </a:endParaRPr>
          </a:p>
          <a:p>
            <a:pPr marL="1671320">
              <a:lnSpc>
                <a:spcPct val="100000"/>
              </a:lnSpc>
              <a:spcBef>
                <a:spcPts val="335"/>
              </a:spcBef>
            </a:pPr>
            <a:r>
              <a:rPr dirty="0" sz="1400">
                <a:latin typeface="Arial"/>
                <a:cs typeface="Arial"/>
              </a:rPr>
              <a:t>Amplitud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(t)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pequeña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3458527" y="4902846"/>
            <a:ext cx="174307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respuesta </a:t>
            </a:r>
            <a:r>
              <a:rPr dirty="0" sz="1400">
                <a:latin typeface="Arial"/>
                <a:cs typeface="Arial"/>
              </a:rPr>
              <a:t>sea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lineal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97991" y="1057572"/>
            <a:ext cx="5518785" cy="340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400" b="1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2400" spc="-130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95C7"/>
                </a:solidFill>
                <a:latin typeface="Arial"/>
                <a:cs typeface="Arial"/>
              </a:rPr>
              <a:t>Inversor</a:t>
            </a:r>
            <a:r>
              <a:rPr dirty="0" sz="2400" spc="-105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95C7"/>
                </a:solidFill>
                <a:latin typeface="Arial"/>
                <a:cs typeface="Arial"/>
              </a:rPr>
              <a:t>(emisor</a:t>
            </a:r>
            <a:r>
              <a:rPr dirty="0" sz="2400" spc="-120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95C7"/>
                </a:solidFill>
                <a:latin typeface="Arial"/>
                <a:cs typeface="Arial"/>
              </a:rPr>
              <a:t>común)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88975" y="1220787"/>
            <a:ext cx="7921625" cy="5328285"/>
            <a:chOff x="688975" y="1220787"/>
            <a:chExt cx="7921625" cy="532828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360" y="1355901"/>
              <a:ext cx="7155477" cy="519288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88975" y="1220787"/>
              <a:ext cx="7921625" cy="904875"/>
            </a:xfrm>
            <a:custGeom>
              <a:avLst/>
              <a:gdLst/>
              <a:ahLst/>
              <a:cxnLst/>
              <a:rect l="l" t="t" r="r" b="b"/>
              <a:pathLst>
                <a:path w="7921625" h="904875">
                  <a:moveTo>
                    <a:pt x="7921625" y="0"/>
                  </a:moveTo>
                  <a:lnTo>
                    <a:pt x="0" y="0"/>
                  </a:lnTo>
                  <a:lnTo>
                    <a:pt x="0" y="904875"/>
                  </a:lnTo>
                  <a:lnTo>
                    <a:pt x="7921625" y="904875"/>
                  </a:lnTo>
                  <a:lnTo>
                    <a:pt x="7921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1535" y="1246187"/>
            <a:ext cx="44919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Distorsión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la</a:t>
            </a:r>
            <a:r>
              <a:rPr dirty="0" spc="-45"/>
              <a:t> </a:t>
            </a:r>
            <a:r>
              <a:rPr dirty="0"/>
              <a:t>forma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35"/>
              <a:t> </a:t>
            </a:r>
            <a:r>
              <a:rPr dirty="0" spc="-20"/>
              <a:t>onda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1813" y="1581741"/>
            <a:ext cx="7899400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Linealizar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no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lineal: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481965" marR="17780">
              <a:lnSpc>
                <a:spcPct val="100000"/>
              </a:lnSpc>
            </a:pP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Polarizar</a:t>
            </a:r>
            <a:r>
              <a:rPr dirty="0" sz="1800" spc="-1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el</a:t>
            </a:r>
            <a:r>
              <a:rPr dirty="0" sz="1800" spc="-1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circuito</a:t>
            </a:r>
            <a:r>
              <a:rPr dirty="0" sz="1800" spc="-1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para</a:t>
            </a:r>
            <a:r>
              <a:rPr dirty="0" sz="1800" spc="-1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que</a:t>
            </a:r>
            <a:r>
              <a:rPr dirty="0" sz="1800" spc="-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opere</a:t>
            </a:r>
            <a:r>
              <a:rPr dirty="0" sz="1800" spc="-1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un</a:t>
            </a:r>
            <a:r>
              <a:rPr dirty="0" sz="1800" spc="-1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punto</a:t>
            </a:r>
            <a:r>
              <a:rPr dirty="0" sz="1800" spc="-1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adecuado</a:t>
            </a:r>
            <a:r>
              <a:rPr dirty="0" sz="1800" spc="-1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Q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(mitad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recta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carga).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</a:pP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Superponer una</a:t>
            </a:r>
            <a:r>
              <a:rPr dirty="0" sz="1800" spc="-2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señal</a:t>
            </a:r>
            <a:r>
              <a:rPr dirty="0" sz="1800" spc="-2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pequeña</a:t>
            </a:r>
            <a:r>
              <a:rPr dirty="0" sz="1800" spc="-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que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varíe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tiempo,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i</a:t>
            </a:r>
            <a:r>
              <a:rPr dirty="0" baseline="-20833" sz="1800" spc="202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(t)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15436" y="3501981"/>
            <a:ext cx="4434205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265" marR="43180">
              <a:lnSpc>
                <a:spcPct val="100000"/>
              </a:lnSpc>
              <a:spcBef>
                <a:spcPts val="100"/>
              </a:spcBef>
              <a:tabLst>
                <a:tab pos="826135" algn="l"/>
                <a:tab pos="1346200" algn="l"/>
                <a:tab pos="1742439" algn="l"/>
                <a:tab pos="3496310" algn="l"/>
              </a:tabLst>
            </a:pP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Señal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 spc="-30">
                <a:solidFill>
                  <a:srgbClr val="0095C7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(t)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es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suficientemente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pequeña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amplificador</a:t>
            </a:r>
            <a:r>
              <a:rPr dirty="0" sz="1800" spc="-2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sea</a:t>
            </a:r>
            <a:r>
              <a:rPr dirty="0" sz="1800" spc="-4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lineal</a:t>
            </a:r>
            <a:r>
              <a:rPr dirty="0" sz="1800" spc="-2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17900"/>
                </a:solidFill>
                <a:latin typeface="Arial"/>
                <a:cs typeface="Arial"/>
              </a:rPr>
              <a:t>aproximadamente.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I</a:t>
            </a:r>
            <a:r>
              <a:rPr dirty="0" baseline="-20833" sz="1800" spc="209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voltaje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polarización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(DC)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i</a:t>
            </a:r>
            <a:r>
              <a:rPr dirty="0" baseline="-20833" sz="1800" spc="209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(t)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voltaje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pequeña señal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(AC)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88900" marR="438784">
              <a:lnSpc>
                <a:spcPct val="100000"/>
              </a:lnSpc>
            </a:pP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Entrada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: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+v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(t)</a:t>
            </a:r>
            <a:r>
              <a:rPr dirty="0" sz="1800" spc="4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(voltaje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total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DC+AC)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Salida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: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+v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o</a:t>
            </a:r>
            <a:r>
              <a:rPr dirty="0" baseline="-20833" sz="1800" spc="179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(t)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41716" y="3501981"/>
            <a:ext cx="29654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3570" algn="l"/>
                <a:tab pos="1158240" algn="l"/>
                <a:tab pos="1490345" algn="l"/>
                <a:tab pos="2647315" algn="l"/>
              </a:tabLst>
            </a:pP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para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que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F17900"/>
                </a:solidFill>
                <a:latin typeface="Arial"/>
                <a:cs typeface="Arial"/>
              </a:rPr>
              <a:t>respuesta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F17900"/>
                </a:solidFill>
                <a:latin typeface="Arial"/>
                <a:cs typeface="Arial"/>
              </a:rPr>
              <a:t>del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65855" y="5696541"/>
            <a:ext cx="74695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F17900"/>
                </a:solidFill>
                <a:latin typeface="Arial"/>
                <a:cs typeface="Arial"/>
              </a:rPr>
              <a:t>o</a:t>
            </a:r>
            <a:r>
              <a:rPr dirty="0" baseline="-20833" sz="1800" spc="24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(t)</a:t>
            </a:r>
            <a:r>
              <a:rPr dirty="0" sz="1800" spc="-1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=</a:t>
            </a:r>
            <a:r>
              <a:rPr dirty="0" sz="1800" spc="-3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A</a:t>
            </a:r>
            <a:r>
              <a:rPr dirty="0" sz="1800" spc="-10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F17900"/>
                </a:solidFill>
                <a:latin typeface="Arial"/>
                <a:cs typeface="Arial"/>
              </a:rPr>
              <a:t>i</a:t>
            </a:r>
            <a:r>
              <a:rPr dirty="0" baseline="-20833" sz="1800" spc="217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(t)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,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siendo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1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pendiente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tangente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Característica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de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Transferencia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punto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trabajo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(Q).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2140" y="1016000"/>
            <a:ext cx="35667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</a:t>
            </a:r>
            <a:r>
              <a:rPr dirty="0" spc="-145"/>
              <a:t> </a:t>
            </a:r>
            <a:r>
              <a:rPr dirty="0"/>
              <a:t>Amplificador</a:t>
            </a:r>
            <a:r>
              <a:rPr dirty="0" spc="-70"/>
              <a:t> </a:t>
            </a:r>
            <a:r>
              <a:rPr dirty="0"/>
              <a:t>no</a:t>
            </a:r>
            <a:r>
              <a:rPr dirty="0" spc="-60"/>
              <a:t> </a:t>
            </a:r>
            <a:r>
              <a:rPr dirty="0" spc="-10"/>
              <a:t>lineal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105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1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Aproximación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/>
              <a:t>los</a:t>
            </a:r>
            <a:r>
              <a:rPr dirty="0" spc="-45"/>
              <a:t> </a:t>
            </a:r>
            <a:r>
              <a:rPr dirty="0"/>
              <a:t>modelos</a:t>
            </a:r>
            <a:r>
              <a:rPr dirty="0" spc="-45"/>
              <a:t> </a:t>
            </a:r>
            <a:r>
              <a:rPr dirty="0" spc="-10"/>
              <a:t>lineales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685566" y="1719263"/>
            <a:ext cx="3907154" cy="2046605"/>
            <a:chOff x="1685566" y="1719263"/>
            <a:chExt cx="3907154" cy="2046605"/>
          </a:xfrm>
        </p:grpSpPr>
        <p:sp>
          <p:nvSpPr>
            <p:cNvPr id="5" name="object 5" descr=""/>
            <p:cNvSpPr/>
            <p:nvPr/>
          </p:nvSpPr>
          <p:spPr>
            <a:xfrm>
              <a:off x="1968126" y="3573462"/>
              <a:ext cx="3529329" cy="0"/>
            </a:xfrm>
            <a:custGeom>
              <a:avLst/>
              <a:gdLst/>
              <a:ahLst/>
              <a:cxnLst/>
              <a:rect l="l" t="t" r="r" b="b"/>
              <a:pathLst>
                <a:path w="3529329" h="0">
                  <a:moveTo>
                    <a:pt x="0" y="0"/>
                  </a:moveTo>
                  <a:lnTo>
                    <a:pt x="352879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77873" y="351630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55427" y="1731963"/>
              <a:ext cx="2197100" cy="1820545"/>
            </a:xfrm>
            <a:custGeom>
              <a:avLst/>
              <a:gdLst/>
              <a:ahLst/>
              <a:cxnLst/>
              <a:rect l="l" t="t" r="r" b="b"/>
              <a:pathLst>
                <a:path w="2197100" h="1820545">
                  <a:moveTo>
                    <a:pt x="0" y="1816100"/>
                  </a:moveTo>
                  <a:lnTo>
                    <a:pt x="57603" y="1816586"/>
                  </a:lnTo>
                  <a:lnTo>
                    <a:pt x="115095" y="1817085"/>
                  </a:lnTo>
                  <a:lnTo>
                    <a:pt x="172363" y="1817587"/>
                  </a:lnTo>
                  <a:lnTo>
                    <a:pt x="229296" y="1818081"/>
                  </a:lnTo>
                  <a:lnTo>
                    <a:pt x="285780" y="1818555"/>
                  </a:lnTo>
                  <a:lnTo>
                    <a:pt x="341705" y="1819000"/>
                  </a:lnTo>
                  <a:lnTo>
                    <a:pt x="396959" y="1819404"/>
                  </a:lnTo>
                  <a:lnTo>
                    <a:pt x="451429" y="1819757"/>
                  </a:lnTo>
                  <a:lnTo>
                    <a:pt x="505004" y="1820048"/>
                  </a:lnTo>
                  <a:lnTo>
                    <a:pt x="557572" y="1820267"/>
                  </a:lnTo>
                  <a:lnTo>
                    <a:pt x="609021" y="1820402"/>
                  </a:lnTo>
                  <a:lnTo>
                    <a:pt x="659239" y="1820443"/>
                  </a:lnTo>
                  <a:lnTo>
                    <a:pt x="708114" y="1820379"/>
                  </a:lnTo>
                  <a:lnTo>
                    <a:pt x="755534" y="1820200"/>
                  </a:lnTo>
                  <a:lnTo>
                    <a:pt x="801387" y="1819895"/>
                  </a:lnTo>
                  <a:lnTo>
                    <a:pt x="845562" y="1819452"/>
                  </a:lnTo>
                  <a:lnTo>
                    <a:pt x="887946" y="1818862"/>
                  </a:lnTo>
                  <a:lnTo>
                    <a:pt x="928428" y="1818114"/>
                  </a:lnTo>
                  <a:lnTo>
                    <a:pt x="966895" y="1817197"/>
                  </a:lnTo>
                  <a:lnTo>
                    <a:pt x="1083202" y="1812940"/>
                  </a:lnTo>
                  <a:lnTo>
                    <a:pt x="1148882" y="1809278"/>
                  </a:lnTo>
                  <a:lnTo>
                    <a:pt x="1203251" y="1804909"/>
                  </a:lnTo>
                  <a:lnTo>
                    <a:pt x="1249286" y="1799629"/>
                  </a:lnTo>
                  <a:lnTo>
                    <a:pt x="1289963" y="1793233"/>
                  </a:lnTo>
                  <a:lnTo>
                    <a:pt x="1328259" y="1785515"/>
                  </a:lnTo>
                  <a:lnTo>
                    <a:pt x="1367149" y="1776272"/>
                  </a:lnTo>
                  <a:lnTo>
                    <a:pt x="1409611" y="1765300"/>
                  </a:lnTo>
                  <a:lnTo>
                    <a:pt x="1460271" y="1752229"/>
                  </a:lnTo>
                  <a:lnTo>
                    <a:pt x="1508931" y="1739270"/>
                  </a:lnTo>
                  <a:lnTo>
                    <a:pt x="1555730" y="1724978"/>
                  </a:lnTo>
                  <a:lnTo>
                    <a:pt x="1600806" y="1707909"/>
                  </a:lnTo>
                  <a:lnTo>
                    <a:pt x="1644300" y="1686619"/>
                  </a:lnTo>
                  <a:lnTo>
                    <a:pt x="1686351" y="1659664"/>
                  </a:lnTo>
                  <a:lnTo>
                    <a:pt x="1727098" y="1625600"/>
                  </a:lnTo>
                  <a:lnTo>
                    <a:pt x="1757895" y="1594485"/>
                  </a:lnTo>
                  <a:lnTo>
                    <a:pt x="1787817" y="1560366"/>
                  </a:lnTo>
                  <a:lnTo>
                    <a:pt x="1816812" y="1523176"/>
                  </a:lnTo>
                  <a:lnTo>
                    <a:pt x="1844828" y="1482851"/>
                  </a:lnTo>
                  <a:lnTo>
                    <a:pt x="1871812" y="1439324"/>
                  </a:lnTo>
                  <a:lnTo>
                    <a:pt x="1897713" y="1392531"/>
                  </a:lnTo>
                  <a:lnTo>
                    <a:pt x="1922476" y="1342406"/>
                  </a:lnTo>
                  <a:lnTo>
                    <a:pt x="1946051" y="1288884"/>
                  </a:lnTo>
                  <a:lnTo>
                    <a:pt x="1968385" y="1231900"/>
                  </a:lnTo>
                  <a:lnTo>
                    <a:pt x="1983123" y="1189484"/>
                  </a:lnTo>
                  <a:lnTo>
                    <a:pt x="1997311" y="1143891"/>
                  </a:lnTo>
                  <a:lnTo>
                    <a:pt x="2010961" y="1095606"/>
                  </a:lnTo>
                  <a:lnTo>
                    <a:pt x="2024087" y="1045114"/>
                  </a:lnTo>
                  <a:lnTo>
                    <a:pt x="2036702" y="992900"/>
                  </a:lnTo>
                  <a:lnTo>
                    <a:pt x="2048819" y="939451"/>
                  </a:lnTo>
                  <a:lnTo>
                    <a:pt x="2060450" y="885252"/>
                  </a:lnTo>
                  <a:lnTo>
                    <a:pt x="2071609" y="830789"/>
                  </a:lnTo>
                  <a:lnTo>
                    <a:pt x="2082309" y="776546"/>
                  </a:lnTo>
                  <a:lnTo>
                    <a:pt x="2092562" y="723011"/>
                  </a:lnTo>
                  <a:lnTo>
                    <a:pt x="2102382" y="670667"/>
                  </a:lnTo>
                  <a:lnTo>
                    <a:pt x="2111781" y="620002"/>
                  </a:lnTo>
                  <a:lnTo>
                    <a:pt x="2120773" y="571500"/>
                  </a:lnTo>
                  <a:lnTo>
                    <a:pt x="2130705" y="516146"/>
                  </a:lnTo>
                  <a:lnTo>
                    <a:pt x="2139779" y="461729"/>
                  </a:lnTo>
                  <a:lnTo>
                    <a:pt x="2148081" y="408165"/>
                  </a:lnTo>
                  <a:lnTo>
                    <a:pt x="2155695" y="355366"/>
                  </a:lnTo>
                  <a:lnTo>
                    <a:pt x="2162707" y="303247"/>
                  </a:lnTo>
                  <a:lnTo>
                    <a:pt x="2169204" y="251721"/>
                  </a:lnTo>
                  <a:lnTo>
                    <a:pt x="2175271" y="200704"/>
                  </a:lnTo>
                  <a:lnTo>
                    <a:pt x="2180995" y="150109"/>
                  </a:lnTo>
                  <a:lnTo>
                    <a:pt x="2186460" y="99851"/>
                  </a:lnTo>
                  <a:lnTo>
                    <a:pt x="2191753" y="49843"/>
                  </a:lnTo>
                  <a:lnTo>
                    <a:pt x="219696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898413" y="1731962"/>
              <a:ext cx="351155" cy="1422400"/>
            </a:xfrm>
            <a:custGeom>
              <a:avLst/>
              <a:gdLst/>
              <a:ahLst/>
              <a:cxnLst/>
              <a:rect l="l" t="t" r="r" b="b"/>
              <a:pathLst>
                <a:path w="351154" h="1422400">
                  <a:moveTo>
                    <a:pt x="350812" y="0"/>
                  </a:moveTo>
                  <a:lnTo>
                    <a:pt x="0" y="1422400"/>
                  </a:lnTo>
                </a:path>
              </a:pathLst>
            </a:custGeom>
            <a:ln w="19050">
              <a:solidFill>
                <a:srgbClr val="F179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025402" y="2566988"/>
              <a:ext cx="0" cy="989330"/>
            </a:xfrm>
            <a:custGeom>
              <a:avLst/>
              <a:gdLst/>
              <a:ahLst/>
              <a:cxnLst/>
              <a:rect l="l" t="t" r="r" b="b"/>
              <a:pathLst>
                <a:path w="0" h="989329">
                  <a:moveTo>
                    <a:pt x="0" y="0"/>
                  </a:moveTo>
                  <a:lnTo>
                    <a:pt x="0" y="9890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55422" y="2239962"/>
              <a:ext cx="2160905" cy="1316355"/>
            </a:xfrm>
            <a:custGeom>
              <a:avLst/>
              <a:gdLst/>
              <a:ahLst/>
              <a:cxnLst/>
              <a:rect l="l" t="t" r="r" b="b"/>
              <a:pathLst>
                <a:path w="2160904" h="1316354">
                  <a:moveTo>
                    <a:pt x="2160460" y="0"/>
                  </a:moveTo>
                  <a:lnTo>
                    <a:pt x="2160460" y="1316037"/>
                  </a:lnTo>
                </a:path>
                <a:path w="2160904" h="1316354">
                  <a:moveTo>
                    <a:pt x="2160460" y="0"/>
                  </a:moveTo>
                  <a:lnTo>
                    <a:pt x="0" y="111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690329" y="2239962"/>
              <a:ext cx="240029" cy="327025"/>
            </a:xfrm>
            <a:custGeom>
              <a:avLst/>
              <a:gdLst/>
              <a:ahLst/>
              <a:cxnLst/>
              <a:rect l="l" t="t" r="r" b="b"/>
              <a:pathLst>
                <a:path w="240030" h="327025">
                  <a:moveTo>
                    <a:pt x="239699" y="327025"/>
                  </a:moveTo>
                  <a:lnTo>
                    <a:pt x="193048" y="324882"/>
                  </a:lnTo>
                  <a:lnTo>
                    <a:pt x="154952" y="319041"/>
                  </a:lnTo>
                  <a:lnTo>
                    <a:pt x="129268" y="310378"/>
                  </a:lnTo>
                  <a:lnTo>
                    <a:pt x="119849" y="299770"/>
                  </a:lnTo>
                  <a:lnTo>
                    <a:pt x="119849" y="190766"/>
                  </a:lnTo>
                  <a:lnTo>
                    <a:pt x="110431" y="180159"/>
                  </a:lnTo>
                  <a:lnTo>
                    <a:pt x="84747" y="171496"/>
                  </a:lnTo>
                  <a:lnTo>
                    <a:pt x="46651" y="165654"/>
                  </a:lnTo>
                  <a:lnTo>
                    <a:pt x="0" y="163512"/>
                  </a:lnTo>
                  <a:lnTo>
                    <a:pt x="46651" y="161370"/>
                  </a:lnTo>
                  <a:lnTo>
                    <a:pt x="84747" y="155528"/>
                  </a:lnTo>
                  <a:lnTo>
                    <a:pt x="110431" y="146865"/>
                  </a:lnTo>
                  <a:lnTo>
                    <a:pt x="119849" y="136258"/>
                  </a:lnTo>
                  <a:lnTo>
                    <a:pt x="119849" y="27254"/>
                  </a:lnTo>
                  <a:lnTo>
                    <a:pt x="129268" y="16646"/>
                  </a:lnTo>
                  <a:lnTo>
                    <a:pt x="154952" y="7983"/>
                  </a:lnTo>
                  <a:lnTo>
                    <a:pt x="193048" y="2142"/>
                  </a:lnTo>
                  <a:lnTo>
                    <a:pt x="23969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5380" y="3658828"/>
              <a:ext cx="149362" cy="106502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374288" y="2245756"/>
            <a:ext cx="275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 spc="-37">
                <a:solidFill>
                  <a:srgbClr val="0095C7"/>
                </a:solidFill>
                <a:latin typeface="Arial"/>
                <a:cs typeface="Arial"/>
              </a:rPr>
              <a:t>o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955429" y="2282146"/>
            <a:ext cx="20548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18005" algn="l"/>
              </a:tabLst>
            </a:pPr>
            <a:r>
              <a:rPr dirty="0" u="sng" sz="2000">
                <a:solidFill>
                  <a:srgbClr val="0095C7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	</a:t>
            </a:r>
            <a:r>
              <a:rPr dirty="0" u="sng" sz="2000" spc="-50">
                <a:solidFill>
                  <a:srgbClr val="0095C7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Q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251917" y="1784941"/>
            <a:ext cx="1093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=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mx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+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774660" y="2044700"/>
            <a:ext cx="1038225" cy="527050"/>
            <a:chOff x="4774660" y="2044700"/>
            <a:chExt cx="1038225" cy="527050"/>
          </a:xfrm>
        </p:grpSpPr>
        <p:sp>
          <p:nvSpPr>
            <p:cNvPr id="17" name="object 17" descr=""/>
            <p:cNvSpPr/>
            <p:nvPr/>
          </p:nvSpPr>
          <p:spPr>
            <a:xfrm>
              <a:off x="4803738" y="2204340"/>
              <a:ext cx="187325" cy="363220"/>
            </a:xfrm>
            <a:custGeom>
              <a:avLst/>
              <a:gdLst/>
              <a:ahLst/>
              <a:cxnLst/>
              <a:rect l="l" t="t" r="r" b="b"/>
              <a:pathLst>
                <a:path w="187325" h="363219">
                  <a:moveTo>
                    <a:pt x="186804" y="36264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774660" y="2147884"/>
              <a:ext cx="69215" cy="85725"/>
            </a:xfrm>
            <a:custGeom>
              <a:avLst/>
              <a:gdLst/>
              <a:ahLst/>
              <a:cxnLst/>
              <a:rect l="l" t="t" r="r" b="b"/>
              <a:pathLst>
                <a:path w="69214" h="85725">
                  <a:moveTo>
                    <a:pt x="0" y="0"/>
                  </a:moveTo>
                  <a:lnTo>
                    <a:pt x="1015" y="85191"/>
                  </a:lnTo>
                  <a:lnTo>
                    <a:pt x="68757" y="50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382452" y="2085049"/>
              <a:ext cx="426084" cy="350520"/>
            </a:xfrm>
            <a:custGeom>
              <a:avLst/>
              <a:gdLst/>
              <a:ahLst/>
              <a:cxnLst/>
              <a:rect l="l" t="t" r="r" b="b"/>
              <a:pathLst>
                <a:path w="426085" h="350519">
                  <a:moveTo>
                    <a:pt x="425602" y="350177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333420" y="2044700"/>
              <a:ext cx="83185" cy="78105"/>
            </a:xfrm>
            <a:custGeom>
              <a:avLst/>
              <a:gdLst/>
              <a:ahLst/>
              <a:cxnLst/>
              <a:rect l="l" t="t" r="r" b="b"/>
              <a:pathLst>
                <a:path w="83185" h="78105">
                  <a:moveTo>
                    <a:pt x="0" y="0"/>
                  </a:moveTo>
                  <a:lnTo>
                    <a:pt x="34632" y="77838"/>
                  </a:lnTo>
                  <a:lnTo>
                    <a:pt x="83045" y="18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4559873" y="2187848"/>
            <a:ext cx="3635375" cy="70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9215">
              <a:lnSpc>
                <a:spcPct val="1244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Ordenada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origen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Pendiente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recta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15045" y="4167766"/>
            <a:ext cx="770763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865" marR="304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Alrededor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punto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Q</a:t>
            </a:r>
            <a:r>
              <a:rPr dirty="0" sz="1800" spc="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puede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aproximar</a:t>
            </a:r>
            <a:r>
              <a:rPr dirty="0" sz="1800" spc="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característica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dispositivo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recta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tangente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dicha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característica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63500" indent="-635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modelo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lineal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este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dispositivo en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punto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Q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será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recta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0</a:t>
            </a:r>
            <a:r>
              <a:rPr dirty="0" baseline="-20833" sz="1800" spc="209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=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mvi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+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63500" marR="3302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3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4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régimen</a:t>
            </a:r>
            <a:r>
              <a:rPr dirty="0" sz="1800" spc="4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40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5C7"/>
                </a:solidFill>
                <a:latin typeface="Arial"/>
                <a:cs typeface="Arial"/>
              </a:rPr>
              <a:t>pequeña</a:t>
            </a:r>
            <a:r>
              <a:rPr dirty="0" sz="1800" spc="375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5C7"/>
                </a:solidFill>
                <a:latin typeface="Arial"/>
                <a:cs typeface="Arial"/>
              </a:rPr>
              <a:t>señal</a:t>
            </a:r>
            <a:r>
              <a:rPr dirty="0" sz="1800" spc="405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5C7"/>
                </a:solidFill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amplitud</a:t>
            </a:r>
            <a:r>
              <a:rPr dirty="0" sz="1800" spc="40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AC</a:t>
            </a:r>
            <a:r>
              <a:rPr dirty="0" sz="1800" spc="4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“pocos</a:t>
            </a:r>
            <a:r>
              <a:rPr dirty="0" sz="1800" spc="40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mV”</a:t>
            </a:r>
            <a:r>
              <a:rPr dirty="0" sz="1800" b="1">
                <a:solidFill>
                  <a:srgbClr val="0095C7"/>
                </a:solidFill>
                <a:latin typeface="Arial"/>
                <a:cs typeface="Arial"/>
              </a:rPr>
              <a:t>)</a:t>
            </a:r>
            <a:r>
              <a:rPr dirty="0" sz="1800" spc="409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cualquier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dispositivo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no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lineal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(diodo,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transistor)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comporta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forma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lineal.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506591" y="1641978"/>
            <a:ext cx="5638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 spc="-15">
                <a:solidFill>
                  <a:srgbClr val="0095C7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(t)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485899" y="3588367"/>
            <a:ext cx="474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 spc="-15">
                <a:solidFill>
                  <a:srgbClr val="0095C7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(t)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976314" y="3759791"/>
            <a:ext cx="224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 spc="-37">
                <a:solidFill>
                  <a:srgbClr val="0095C7"/>
                </a:solidFill>
                <a:latin typeface="Arial"/>
                <a:cs typeface="Arial"/>
              </a:rPr>
              <a:t>i</a:t>
            </a:r>
            <a:endParaRPr baseline="-20833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106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1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Modelo</a:t>
            </a:r>
            <a:r>
              <a:rPr dirty="0" spc="-55"/>
              <a:t> </a:t>
            </a:r>
            <a:r>
              <a:rPr dirty="0"/>
              <a:t>equivalente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pequeña</a:t>
            </a:r>
            <a:r>
              <a:rPr dirty="0" spc="-30"/>
              <a:t> </a:t>
            </a:r>
            <a:r>
              <a:rPr dirty="0"/>
              <a:t>señal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-45"/>
              <a:t> </a:t>
            </a:r>
            <a:r>
              <a:rPr dirty="0" spc="-25"/>
              <a:t>BJT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258887" y="4429125"/>
            <a:ext cx="4445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3600" spc="-37" i="1">
                <a:latin typeface="Times New Roman"/>
                <a:cs typeface="Times New Roman"/>
              </a:rPr>
              <a:t>v</a:t>
            </a:r>
            <a:r>
              <a:rPr dirty="0" sz="1400" spc="-25" i="1">
                <a:latin typeface="Times New Roman"/>
                <a:cs typeface="Times New Roman"/>
              </a:rPr>
              <a:t>BE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47837" y="4352925"/>
            <a:ext cx="8045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10" i="1">
                <a:latin typeface="Times New Roman"/>
                <a:cs typeface="Times New Roman"/>
              </a:rPr>
              <a:t>h</a:t>
            </a:r>
            <a:r>
              <a:rPr dirty="0" baseline="-23809" sz="2100" spc="-15" i="1">
                <a:latin typeface="Times New Roman"/>
                <a:cs typeface="Times New Roman"/>
              </a:rPr>
              <a:t>ie</a:t>
            </a:r>
            <a:r>
              <a:rPr dirty="0" sz="2400" spc="-10" i="1">
                <a:latin typeface="Times New Roman"/>
                <a:cs typeface="Times New Roman"/>
              </a:rPr>
              <a:t>i</a:t>
            </a:r>
            <a:r>
              <a:rPr dirty="0" baseline="-23809" sz="2100" spc="-15" i="1">
                <a:latin typeface="Times New Roman"/>
                <a:cs typeface="Times New Roman"/>
              </a:rPr>
              <a:t>B</a:t>
            </a:r>
            <a:endParaRPr baseline="-23809" sz="2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58887" y="4810126"/>
            <a:ext cx="11442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i="1">
                <a:latin typeface="Times New Roman"/>
                <a:cs typeface="Times New Roman"/>
              </a:rPr>
              <a:t>i</a:t>
            </a:r>
            <a:r>
              <a:rPr dirty="0" baseline="-23809" sz="2100" i="1">
                <a:latin typeface="Times New Roman"/>
                <a:cs typeface="Times New Roman"/>
              </a:rPr>
              <a:t>C</a:t>
            </a:r>
            <a:r>
              <a:rPr dirty="0" baseline="-23809" sz="2100" spc="127" i="1">
                <a:latin typeface="Times New Roman"/>
                <a:cs typeface="Times New Roman"/>
              </a:rPr>
              <a:t> 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h</a:t>
            </a:r>
            <a:r>
              <a:rPr dirty="0" sz="2400" spc="-350" i="1">
                <a:latin typeface="Times New Roman"/>
                <a:cs typeface="Times New Roman"/>
              </a:rPr>
              <a:t> </a:t>
            </a:r>
            <a:r>
              <a:rPr dirty="0" baseline="-23809" sz="2100" spc="-30" i="1">
                <a:latin typeface="Times New Roman"/>
                <a:cs typeface="Times New Roman"/>
              </a:rPr>
              <a:t>fe</a:t>
            </a:r>
            <a:r>
              <a:rPr dirty="0" sz="2400" spc="-20" i="1">
                <a:latin typeface="Times New Roman"/>
                <a:cs typeface="Times New Roman"/>
              </a:rPr>
              <a:t>i</a:t>
            </a:r>
            <a:r>
              <a:rPr dirty="0" baseline="-23809" sz="2100" spc="-30" i="1">
                <a:latin typeface="Times New Roman"/>
                <a:cs typeface="Times New Roman"/>
              </a:rPr>
              <a:t>B</a:t>
            </a:r>
            <a:endParaRPr baseline="-23809" sz="21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68162" y="5936254"/>
            <a:ext cx="3576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depende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punto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polarización!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22235" y="4790282"/>
            <a:ext cx="3352165" cy="84836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hie: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resistencia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entrada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hfe: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ganancia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corriente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1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87080" y="2270466"/>
            <a:ext cx="3227705" cy="1701164"/>
            <a:chOff x="987080" y="2270466"/>
            <a:chExt cx="3227705" cy="1701164"/>
          </a:xfrm>
        </p:grpSpPr>
        <p:sp>
          <p:nvSpPr>
            <p:cNvPr id="10" name="object 10" descr=""/>
            <p:cNvSpPr/>
            <p:nvPr/>
          </p:nvSpPr>
          <p:spPr>
            <a:xfrm>
              <a:off x="1437211" y="2697599"/>
              <a:ext cx="750570" cy="254635"/>
            </a:xfrm>
            <a:custGeom>
              <a:avLst/>
              <a:gdLst/>
              <a:ahLst/>
              <a:cxnLst/>
              <a:rect l="l" t="t" r="r" b="b"/>
              <a:pathLst>
                <a:path w="750569" h="254635">
                  <a:moveTo>
                    <a:pt x="750107" y="254009"/>
                  </a:moveTo>
                  <a:lnTo>
                    <a:pt x="750107" y="0"/>
                  </a:lnTo>
                  <a:lnTo>
                    <a:pt x="0" y="0"/>
                  </a:lnTo>
                </a:path>
              </a:pathLst>
            </a:custGeom>
            <a:ln w="71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44188" y="2274276"/>
              <a:ext cx="2465705" cy="1693545"/>
            </a:xfrm>
            <a:custGeom>
              <a:avLst/>
              <a:gdLst/>
              <a:ahLst/>
              <a:cxnLst/>
              <a:rect l="l" t="t" r="r" b="b"/>
              <a:pathLst>
                <a:path w="2465704" h="1693545">
                  <a:moveTo>
                    <a:pt x="0" y="1693341"/>
                  </a:moveTo>
                  <a:lnTo>
                    <a:pt x="2465132" y="1693341"/>
                  </a:lnTo>
                  <a:lnTo>
                    <a:pt x="2465132" y="0"/>
                  </a:lnTo>
                  <a:lnTo>
                    <a:pt x="0" y="0"/>
                  </a:lnTo>
                  <a:lnTo>
                    <a:pt x="0" y="1693341"/>
                  </a:lnTo>
                  <a:close/>
                </a:path>
              </a:pathLst>
            </a:custGeom>
            <a:ln w="7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90890" y="3350839"/>
              <a:ext cx="1196975" cy="193675"/>
            </a:xfrm>
            <a:custGeom>
              <a:avLst/>
              <a:gdLst/>
              <a:ahLst/>
              <a:cxnLst/>
              <a:rect l="l" t="t" r="r" b="b"/>
              <a:pathLst>
                <a:path w="1196975" h="193675">
                  <a:moveTo>
                    <a:pt x="1196427" y="0"/>
                  </a:moveTo>
                  <a:lnTo>
                    <a:pt x="1196427" y="193435"/>
                  </a:lnTo>
                  <a:lnTo>
                    <a:pt x="0" y="193435"/>
                  </a:lnTo>
                </a:path>
              </a:pathLst>
            </a:custGeom>
            <a:ln w="7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709257" y="2697608"/>
              <a:ext cx="1501775" cy="222250"/>
            </a:xfrm>
            <a:custGeom>
              <a:avLst/>
              <a:gdLst/>
              <a:ahLst/>
              <a:cxnLst/>
              <a:rect l="l" t="t" r="r" b="b"/>
              <a:pathLst>
                <a:path w="1501775" h="222250">
                  <a:moveTo>
                    <a:pt x="1124151" y="0"/>
                  </a:moveTo>
                  <a:lnTo>
                    <a:pt x="0" y="0"/>
                  </a:lnTo>
                  <a:lnTo>
                    <a:pt x="0" y="222243"/>
                  </a:lnTo>
                </a:path>
                <a:path w="1501775" h="222250">
                  <a:moveTo>
                    <a:pt x="1124151" y="0"/>
                  </a:moveTo>
                  <a:lnTo>
                    <a:pt x="1501552" y="0"/>
                  </a:lnTo>
                </a:path>
              </a:pathLst>
            </a:custGeom>
            <a:ln w="69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09253" y="3290266"/>
              <a:ext cx="1501775" cy="254635"/>
            </a:xfrm>
            <a:custGeom>
              <a:avLst/>
              <a:gdLst/>
              <a:ahLst/>
              <a:cxnLst/>
              <a:rect l="l" t="t" r="r" b="b"/>
              <a:pathLst>
                <a:path w="1501775" h="254635">
                  <a:moveTo>
                    <a:pt x="1501552" y="254009"/>
                  </a:moveTo>
                  <a:lnTo>
                    <a:pt x="0" y="254009"/>
                  </a:lnTo>
                  <a:lnTo>
                    <a:pt x="0" y="0"/>
                  </a:lnTo>
                </a:path>
              </a:pathLst>
            </a:custGeom>
            <a:ln w="7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512543" y="2905061"/>
              <a:ext cx="397510" cy="419100"/>
            </a:xfrm>
            <a:custGeom>
              <a:avLst/>
              <a:gdLst/>
              <a:ahLst/>
              <a:cxnLst/>
              <a:rect l="l" t="t" r="r" b="b"/>
              <a:pathLst>
                <a:path w="397510" h="419100">
                  <a:moveTo>
                    <a:pt x="198728" y="419084"/>
                  </a:moveTo>
                  <a:lnTo>
                    <a:pt x="0" y="209542"/>
                  </a:lnTo>
                  <a:lnTo>
                    <a:pt x="198728" y="0"/>
                  </a:lnTo>
                  <a:lnTo>
                    <a:pt x="397435" y="209542"/>
                  </a:lnTo>
                  <a:lnTo>
                    <a:pt x="198728" y="4190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512538" y="2905056"/>
              <a:ext cx="397510" cy="419100"/>
            </a:xfrm>
            <a:custGeom>
              <a:avLst/>
              <a:gdLst/>
              <a:ahLst/>
              <a:cxnLst/>
              <a:rect l="l" t="t" r="r" b="b"/>
              <a:pathLst>
                <a:path w="397510" h="419100">
                  <a:moveTo>
                    <a:pt x="198728" y="419084"/>
                  </a:moveTo>
                  <a:lnTo>
                    <a:pt x="397456" y="209542"/>
                  </a:lnTo>
                  <a:lnTo>
                    <a:pt x="198728" y="0"/>
                  </a:lnTo>
                  <a:lnTo>
                    <a:pt x="0" y="209542"/>
                  </a:lnTo>
                  <a:lnTo>
                    <a:pt x="198728" y="419084"/>
                  </a:lnTo>
                  <a:close/>
                </a:path>
              </a:pathLst>
            </a:custGeom>
            <a:ln w="69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742461" y="2993852"/>
            <a:ext cx="25717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7936" sz="2100" spc="-37" i="1">
                <a:latin typeface="Arial"/>
                <a:cs typeface="Arial"/>
              </a:rPr>
              <a:t>h</a:t>
            </a:r>
            <a:r>
              <a:rPr dirty="0" sz="900" spc="-25" i="1">
                <a:latin typeface="Arial"/>
                <a:cs typeface="Arial"/>
              </a:rPr>
              <a:t>ie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214843" y="3001704"/>
            <a:ext cx="99695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5"/>
              </a:lnSpc>
            </a:pPr>
            <a:r>
              <a:rPr dirty="0" sz="1400" spc="-45" i="1">
                <a:latin typeface="Arial"/>
                <a:cs typeface="Arial"/>
              </a:rPr>
              <a:t>i</a:t>
            </a:r>
            <a:r>
              <a:rPr dirty="0" baseline="-12345" sz="1350" spc="-67" i="1">
                <a:latin typeface="Arial"/>
                <a:cs typeface="Arial"/>
              </a:rPr>
              <a:t>e</a:t>
            </a:r>
            <a:endParaRPr baseline="-12345" sz="135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99061" y="2528897"/>
            <a:ext cx="3339465" cy="1061720"/>
            <a:chOff x="899061" y="2528897"/>
            <a:chExt cx="3339465" cy="1061720"/>
          </a:xfrm>
        </p:grpSpPr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061" y="2651779"/>
              <a:ext cx="87290" cy="9166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061" y="3498445"/>
              <a:ext cx="87290" cy="9166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1093" y="2651779"/>
              <a:ext cx="87290" cy="9166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1093" y="3498445"/>
              <a:ext cx="87290" cy="9166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709248" y="2951609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w="0" h="201294">
                  <a:moveTo>
                    <a:pt x="0" y="0"/>
                  </a:moveTo>
                  <a:lnTo>
                    <a:pt x="0" y="200671"/>
                  </a:lnTo>
                </a:path>
              </a:pathLst>
            </a:custGeom>
            <a:ln w="6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661658" y="3139738"/>
              <a:ext cx="95250" cy="151130"/>
            </a:xfrm>
            <a:custGeom>
              <a:avLst/>
              <a:gdLst/>
              <a:ahLst/>
              <a:cxnLst/>
              <a:rect l="l" t="t" r="r" b="b"/>
              <a:pathLst>
                <a:path w="95250" h="151129">
                  <a:moveTo>
                    <a:pt x="47589" y="150537"/>
                  </a:moveTo>
                  <a:lnTo>
                    <a:pt x="0" y="0"/>
                  </a:lnTo>
                  <a:lnTo>
                    <a:pt x="95178" y="0"/>
                  </a:lnTo>
                  <a:lnTo>
                    <a:pt x="47589" y="1505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90889" y="2697609"/>
              <a:ext cx="466090" cy="0"/>
            </a:xfrm>
            <a:custGeom>
              <a:avLst/>
              <a:gdLst/>
              <a:ahLst/>
              <a:cxnLst/>
              <a:rect l="l" t="t" r="r" b="b"/>
              <a:pathLst>
                <a:path w="466090" h="0">
                  <a:moveTo>
                    <a:pt x="0" y="0"/>
                  </a:moveTo>
                  <a:lnTo>
                    <a:pt x="465717" y="0"/>
                  </a:lnTo>
                </a:path>
              </a:pathLst>
            </a:custGeom>
            <a:ln w="7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988371" y="2579076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190315" y="0"/>
                  </a:moveTo>
                  <a:lnTo>
                    <a:pt x="0" y="0"/>
                  </a:lnTo>
                </a:path>
              </a:pathLst>
            </a:custGeom>
            <a:ln w="7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857498" y="2528897"/>
              <a:ext cx="142875" cy="100965"/>
            </a:xfrm>
            <a:custGeom>
              <a:avLst/>
              <a:gdLst/>
              <a:ahLst/>
              <a:cxnLst/>
              <a:rect l="l" t="t" r="r" b="b"/>
              <a:pathLst>
                <a:path w="142875" h="100964">
                  <a:moveTo>
                    <a:pt x="142768" y="100358"/>
                  </a:moveTo>
                  <a:lnTo>
                    <a:pt x="0" y="50179"/>
                  </a:lnTo>
                  <a:lnTo>
                    <a:pt x="142768" y="0"/>
                  </a:lnTo>
                  <a:lnTo>
                    <a:pt x="142768" y="1003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90889" y="2579076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0" y="0"/>
                  </a:moveTo>
                  <a:lnTo>
                    <a:pt x="190315" y="0"/>
                  </a:lnTo>
                </a:path>
              </a:pathLst>
            </a:custGeom>
            <a:ln w="7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69309" y="2528897"/>
              <a:ext cx="142875" cy="100965"/>
            </a:xfrm>
            <a:custGeom>
              <a:avLst/>
              <a:gdLst/>
              <a:ahLst/>
              <a:cxnLst/>
              <a:rect l="l" t="t" r="r" b="b"/>
              <a:pathLst>
                <a:path w="142875" h="100964">
                  <a:moveTo>
                    <a:pt x="0" y="100358"/>
                  </a:moveTo>
                  <a:lnTo>
                    <a:pt x="0" y="0"/>
                  </a:lnTo>
                  <a:lnTo>
                    <a:pt x="142768" y="50179"/>
                  </a:lnTo>
                  <a:lnTo>
                    <a:pt x="0" y="1003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111692" y="2935966"/>
              <a:ext cx="160655" cy="423545"/>
            </a:xfrm>
            <a:custGeom>
              <a:avLst/>
              <a:gdLst/>
              <a:ahLst/>
              <a:cxnLst/>
              <a:rect l="l" t="t" r="r" b="b"/>
              <a:pathLst>
                <a:path w="160655" h="423545">
                  <a:moveTo>
                    <a:pt x="80307" y="423341"/>
                  </a:moveTo>
                  <a:lnTo>
                    <a:pt x="0" y="388058"/>
                  </a:lnTo>
                  <a:lnTo>
                    <a:pt x="160614" y="317516"/>
                  </a:lnTo>
                  <a:lnTo>
                    <a:pt x="0" y="246930"/>
                  </a:lnTo>
                  <a:lnTo>
                    <a:pt x="160614" y="176388"/>
                  </a:lnTo>
                  <a:lnTo>
                    <a:pt x="0" y="105846"/>
                  </a:lnTo>
                  <a:lnTo>
                    <a:pt x="160614" y="35282"/>
                  </a:lnTo>
                  <a:lnTo>
                    <a:pt x="80307" y="0"/>
                  </a:lnTo>
                </a:path>
              </a:pathLst>
            </a:custGeom>
            <a:ln w="68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224174" y="2930626"/>
              <a:ext cx="322580" cy="335915"/>
            </a:xfrm>
            <a:custGeom>
              <a:avLst/>
              <a:gdLst/>
              <a:ahLst/>
              <a:cxnLst/>
              <a:rect l="l" t="t" r="r" b="b"/>
              <a:pathLst>
                <a:path w="322579" h="335914">
                  <a:moveTo>
                    <a:pt x="322021" y="0"/>
                  </a:moveTo>
                  <a:lnTo>
                    <a:pt x="0" y="0"/>
                  </a:lnTo>
                  <a:lnTo>
                    <a:pt x="0" y="335622"/>
                  </a:lnTo>
                  <a:lnTo>
                    <a:pt x="322021" y="335622"/>
                  </a:lnTo>
                  <a:lnTo>
                    <a:pt x="3220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4097656" y="2975620"/>
            <a:ext cx="31496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7936" sz="2100" spc="-37" i="1">
                <a:latin typeface="Arial"/>
                <a:cs typeface="Arial"/>
              </a:rPr>
              <a:t>v</a:t>
            </a:r>
            <a:r>
              <a:rPr dirty="0" sz="900" spc="-25" i="1">
                <a:latin typeface="Arial"/>
                <a:cs typeface="Arial"/>
              </a:rPr>
              <a:t>CE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76405" y="3009487"/>
            <a:ext cx="30861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7936" sz="2100" spc="-37" i="1">
                <a:latin typeface="Arial"/>
                <a:cs typeface="Arial"/>
              </a:rPr>
              <a:t>v</a:t>
            </a:r>
            <a:r>
              <a:rPr dirty="0" sz="900" spc="-25" i="1">
                <a:latin typeface="Arial"/>
                <a:cs typeface="Arial"/>
              </a:rPr>
              <a:t>BE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56699" y="1654766"/>
            <a:ext cx="7895590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pequeña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señal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frecuencias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medias,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modelo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simplificado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BJT</a:t>
            </a:r>
            <a:r>
              <a:rPr dirty="0" sz="18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es: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800">
              <a:latin typeface="Arial"/>
              <a:cs typeface="Arial"/>
            </a:endParaRPr>
          </a:p>
          <a:p>
            <a:pPr marL="706755">
              <a:lnSpc>
                <a:spcPct val="100000"/>
              </a:lnSpc>
              <a:tabLst>
                <a:tab pos="3602354" algn="l"/>
              </a:tabLst>
            </a:pPr>
            <a:r>
              <a:rPr dirty="0" sz="1400" spc="-25">
                <a:latin typeface="Arial"/>
                <a:cs typeface="Arial"/>
              </a:rPr>
              <a:t>i</a:t>
            </a:r>
            <a:r>
              <a:rPr dirty="0" baseline="-12345" sz="1350" spc="-37">
                <a:latin typeface="Arial"/>
                <a:cs typeface="Arial"/>
              </a:rPr>
              <a:t>B</a:t>
            </a:r>
            <a:r>
              <a:rPr dirty="0" baseline="-12345" sz="135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i</a:t>
            </a:r>
            <a:r>
              <a:rPr dirty="0" baseline="-12345" sz="1350" spc="-37">
                <a:latin typeface="Arial"/>
                <a:cs typeface="Arial"/>
              </a:rPr>
              <a:t>C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933533" y="2999316"/>
            <a:ext cx="54991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7936" sz="2100" i="1">
                <a:latin typeface="Arial"/>
                <a:cs typeface="Arial"/>
              </a:rPr>
              <a:t>h</a:t>
            </a:r>
            <a:r>
              <a:rPr dirty="0" sz="900" i="1">
                <a:latin typeface="Arial"/>
                <a:cs typeface="Arial"/>
              </a:rPr>
              <a:t>fe</a:t>
            </a:r>
            <a:r>
              <a:rPr dirty="0" baseline="7936" sz="2100" i="1">
                <a:latin typeface="Arial"/>
                <a:cs typeface="Arial"/>
              </a:rPr>
              <a:t>·</a:t>
            </a:r>
            <a:r>
              <a:rPr dirty="0" baseline="7936" sz="2100" spc="472" i="1">
                <a:latin typeface="Arial"/>
                <a:cs typeface="Arial"/>
              </a:rPr>
              <a:t> </a:t>
            </a:r>
            <a:r>
              <a:rPr dirty="0" baseline="13888" sz="2100" spc="-37">
                <a:latin typeface="Times New Roman"/>
                <a:cs typeface="Times New Roman"/>
              </a:rPr>
              <a:t>i</a:t>
            </a:r>
            <a:r>
              <a:rPr dirty="0" sz="900" spc="-25">
                <a:latin typeface="Times New Roman"/>
                <a:cs typeface="Times New Roman"/>
              </a:rPr>
              <a:t>B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5892" y="2394013"/>
            <a:ext cx="2189632" cy="369328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1622387" y="6037262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 h="0">
                <a:moveTo>
                  <a:pt x="0" y="0"/>
                </a:moveTo>
                <a:lnTo>
                  <a:pt x="252871" y="0"/>
                </a:lnTo>
              </a:path>
            </a:pathLst>
          </a:custGeom>
          <a:ln w="14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2103514" y="6037262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 h="0">
                <a:moveTo>
                  <a:pt x="0" y="0"/>
                </a:moveTo>
                <a:lnTo>
                  <a:pt x="500148" y="0"/>
                </a:lnTo>
              </a:path>
            </a:pathLst>
          </a:custGeom>
          <a:ln w="14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1894071" y="5630167"/>
            <a:ext cx="74104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4567" sz="3375" spc="-465">
                <a:latin typeface="Symbol"/>
                <a:cs typeface="Symbol"/>
              </a:rPr>
              <a:t></a:t>
            </a:r>
            <a:r>
              <a:rPr dirty="0" baseline="-34567" sz="3375" spc="-97">
                <a:latin typeface="Times New Roman"/>
                <a:cs typeface="Times New Roman"/>
              </a:rPr>
              <a:t> </a:t>
            </a:r>
            <a:r>
              <a:rPr dirty="0" sz="2250" spc="-265">
                <a:latin typeface="Times New Roman"/>
                <a:cs typeface="Times New Roman"/>
              </a:rPr>
              <a:t>0.026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276237" y="6004452"/>
            <a:ext cx="11557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95" i="1">
                <a:latin typeface="Times New Roman"/>
                <a:cs typeface="Times New Roman"/>
              </a:rPr>
              <a:t>ie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755643" y="6227636"/>
            <a:ext cx="10160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 i="1">
                <a:latin typeface="Times New Roman"/>
                <a:cs typeface="Times New Roman"/>
              </a:rPr>
              <a:t>B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339747" y="6227636"/>
            <a:ext cx="10160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 i="1">
                <a:latin typeface="Times New Roman"/>
                <a:cs typeface="Times New Roman"/>
              </a:rPr>
              <a:t>B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629752" y="6033527"/>
            <a:ext cx="72009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000" algn="l"/>
              </a:tabLst>
            </a:pPr>
            <a:r>
              <a:rPr dirty="0" sz="2250" spc="-50" i="1">
                <a:latin typeface="Times New Roman"/>
                <a:cs typeface="Times New Roman"/>
              </a:rPr>
              <a:t>I</a:t>
            </a:r>
            <a:r>
              <a:rPr dirty="0" sz="2250" i="1">
                <a:latin typeface="Times New Roman"/>
                <a:cs typeface="Times New Roman"/>
              </a:rPr>
              <a:t>	</a:t>
            </a:r>
            <a:r>
              <a:rPr dirty="0" sz="2250" spc="-130" i="1">
                <a:latin typeface="Times New Roman"/>
                <a:cs typeface="Times New Roman"/>
              </a:rPr>
              <a:t>I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157936" y="5810356"/>
            <a:ext cx="68389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2735" algn="l"/>
              </a:tabLst>
            </a:pPr>
            <a:r>
              <a:rPr dirty="0" sz="2250" spc="-335" i="1">
                <a:latin typeface="Times New Roman"/>
                <a:cs typeface="Times New Roman"/>
              </a:rPr>
              <a:t>h</a:t>
            </a:r>
            <a:r>
              <a:rPr dirty="0" sz="2250" i="1">
                <a:latin typeface="Times New Roman"/>
                <a:cs typeface="Times New Roman"/>
              </a:rPr>
              <a:t>	</a:t>
            </a:r>
            <a:r>
              <a:rPr dirty="0" sz="2250" spc="-310">
                <a:latin typeface="Symbol"/>
                <a:cs typeface="Symbol"/>
              </a:rPr>
              <a:t></a:t>
            </a:r>
            <a:r>
              <a:rPr dirty="0" sz="2250" spc="65">
                <a:latin typeface="Times New Roman"/>
                <a:cs typeface="Times New Roman"/>
              </a:rPr>
              <a:t> </a:t>
            </a:r>
            <a:r>
              <a:rPr dirty="0" baseline="35802" sz="3375" spc="-434" i="1">
                <a:latin typeface="Times New Roman"/>
                <a:cs typeface="Times New Roman"/>
              </a:rPr>
              <a:t>V</a:t>
            </a:r>
            <a:r>
              <a:rPr dirty="0" baseline="36324" sz="1950" spc="-434" i="1">
                <a:latin typeface="Times New Roman"/>
                <a:cs typeface="Times New Roman"/>
              </a:rPr>
              <a:t>t</a:t>
            </a:r>
            <a:endParaRPr baseline="36324" sz="195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6700693" y="3451689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5" h="0">
                <a:moveTo>
                  <a:pt x="0" y="0"/>
                </a:moveTo>
                <a:lnTo>
                  <a:pt x="327949" y="0"/>
                </a:lnTo>
              </a:path>
            </a:pathLst>
          </a:custGeom>
          <a:ln w="152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5199976" y="3012890"/>
            <a:ext cx="1755139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88365" algn="l"/>
                <a:tab pos="1586865" algn="l"/>
              </a:tabLst>
            </a:pPr>
            <a:r>
              <a:rPr dirty="0" sz="2400" spc="-25">
                <a:latin typeface="Symbol"/>
                <a:cs typeface="Symbol"/>
              </a:rPr>
              <a:t></a:t>
            </a:r>
            <a:r>
              <a:rPr dirty="0" sz="2400" spc="-25" i="1">
                <a:latin typeface="Times New Roman"/>
                <a:cs typeface="Times New Roman"/>
              </a:rPr>
              <a:t>I</a:t>
            </a:r>
            <a:r>
              <a:rPr dirty="0" sz="2400" i="1">
                <a:latin typeface="Times New Roman"/>
                <a:cs typeface="Times New Roman"/>
              </a:rPr>
              <a:t>	</a:t>
            </a:r>
            <a:r>
              <a:rPr dirty="0" sz="2400" spc="-50" i="1">
                <a:latin typeface="Times New Roman"/>
                <a:cs typeface="Times New Roman"/>
              </a:rPr>
              <a:t>I</a:t>
            </a:r>
            <a:r>
              <a:rPr dirty="0" sz="2400" i="1">
                <a:latin typeface="Times New Roman"/>
                <a:cs typeface="Times New Roman"/>
              </a:rPr>
              <a:t>	</a:t>
            </a:r>
            <a:r>
              <a:rPr dirty="0" sz="2400" spc="-5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074290" y="3091677"/>
            <a:ext cx="1588135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413384" algn="l"/>
                <a:tab pos="657225" algn="l"/>
              </a:tabLst>
            </a:pPr>
            <a:r>
              <a:rPr dirty="0" u="heavy" sz="14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1400" spc="-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dirty="0" u="heavy" sz="14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1400" spc="320" i="1">
                <a:latin typeface="Times New Roman"/>
                <a:cs typeface="Times New Roman"/>
              </a:rPr>
              <a:t> </a:t>
            </a:r>
            <a:r>
              <a:rPr dirty="0" u="none" baseline="-20833" sz="3600">
                <a:latin typeface="Symbol"/>
                <a:cs typeface="Symbol"/>
              </a:rPr>
              <a:t></a:t>
            </a:r>
            <a:r>
              <a:rPr dirty="0" u="none" baseline="-20833" sz="3600">
                <a:latin typeface="Times New Roman"/>
                <a:cs typeface="Times New Roman"/>
              </a:rPr>
              <a:t> </a:t>
            </a:r>
            <a:r>
              <a:rPr dirty="0" u="heavy" sz="1400" spc="28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14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dirty="0" u="heavy" sz="1400" spc="3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1400" spc="320" i="1">
                <a:latin typeface="Times New Roman"/>
                <a:cs typeface="Times New Roman"/>
              </a:rPr>
              <a:t> </a:t>
            </a:r>
            <a:r>
              <a:rPr dirty="0" u="none" baseline="-20833" sz="3600">
                <a:latin typeface="Symbol"/>
                <a:cs typeface="Symbol"/>
              </a:rPr>
              <a:t></a:t>
            </a:r>
            <a:endParaRPr baseline="-20833" sz="3600">
              <a:latin typeface="Symbol"/>
              <a:cs typeface="Symbo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071559" y="3253695"/>
            <a:ext cx="1273810" cy="111760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tabLst>
                <a:tab pos="1000125" algn="l"/>
              </a:tabLst>
            </a:pPr>
            <a:r>
              <a:rPr dirty="0" sz="2400" spc="-20">
                <a:latin typeface="Symbol"/>
                <a:cs typeface="Symbol"/>
              </a:rPr>
              <a:t></a:t>
            </a:r>
            <a:r>
              <a:rPr dirty="0" sz="2400" spc="-20" i="1">
                <a:latin typeface="Times New Roman"/>
                <a:cs typeface="Times New Roman"/>
              </a:rPr>
              <a:t>V</a:t>
            </a:r>
            <a:r>
              <a:rPr dirty="0" baseline="-25793" sz="2100" spc="-30" i="1">
                <a:latin typeface="Times New Roman"/>
                <a:cs typeface="Times New Roman"/>
              </a:rPr>
              <a:t>BE</a:t>
            </a:r>
            <a:r>
              <a:rPr dirty="0" baseline="-25793" sz="2100" i="1">
                <a:latin typeface="Times New Roman"/>
                <a:cs typeface="Times New Roman"/>
              </a:rPr>
              <a:t>	</a:t>
            </a:r>
            <a:r>
              <a:rPr dirty="0" sz="2400" spc="-25" i="1">
                <a:latin typeface="Times New Roman"/>
                <a:cs typeface="Times New Roman"/>
              </a:rPr>
              <a:t>V</a:t>
            </a:r>
            <a:r>
              <a:rPr dirty="0" baseline="-25793" sz="2100" spc="-37" i="1">
                <a:latin typeface="Times New Roman"/>
                <a:cs typeface="Times New Roman"/>
              </a:rPr>
              <a:t>t</a:t>
            </a:r>
            <a:endParaRPr baseline="-25793" sz="21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450"/>
              </a:spcBef>
              <a:tabLst>
                <a:tab pos="690880" algn="l"/>
              </a:tabLst>
            </a:pPr>
            <a:r>
              <a:rPr dirty="0" sz="2250" spc="-20">
                <a:latin typeface="Symbol"/>
                <a:cs typeface="Symbol"/>
              </a:rPr>
              <a:t></a:t>
            </a:r>
            <a:r>
              <a:rPr dirty="0" sz="2250" spc="-20" i="1">
                <a:latin typeface="Times New Roman"/>
                <a:cs typeface="Times New Roman"/>
              </a:rPr>
              <a:t>V</a:t>
            </a:r>
            <a:r>
              <a:rPr dirty="0" baseline="-25641" sz="1950" spc="-30" i="1">
                <a:latin typeface="Times New Roman"/>
                <a:cs typeface="Times New Roman"/>
              </a:rPr>
              <a:t>BE</a:t>
            </a:r>
            <a:r>
              <a:rPr dirty="0" baseline="-25641" sz="1950" i="1">
                <a:latin typeface="Times New Roman"/>
                <a:cs typeface="Times New Roman"/>
              </a:rPr>
              <a:t>	</a:t>
            </a:r>
            <a:r>
              <a:rPr dirty="0" baseline="-35802" sz="3375">
                <a:latin typeface="Symbol"/>
                <a:cs typeface="Symbol"/>
              </a:rPr>
              <a:t></a:t>
            </a:r>
            <a:r>
              <a:rPr dirty="0" baseline="-35802" sz="3375" spc="127">
                <a:latin typeface="Times New Roman"/>
                <a:cs typeface="Times New Roman"/>
              </a:rPr>
              <a:t> </a:t>
            </a:r>
            <a:r>
              <a:rPr dirty="0" sz="2250" spc="-25" i="1">
                <a:latin typeface="Times New Roman"/>
                <a:cs typeface="Times New Roman"/>
              </a:rPr>
              <a:t>V</a:t>
            </a:r>
            <a:r>
              <a:rPr dirty="0" baseline="-23504" sz="1950" spc="-37" i="1">
                <a:latin typeface="Times New Roman"/>
                <a:cs typeface="Times New Roman"/>
              </a:rPr>
              <a:t>t</a:t>
            </a:r>
            <a:endParaRPr baseline="-23504" sz="1950">
              <a:latin typeface="Times New Roman"/>
              <a:cs typeface="Times New Roman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6681785" y="3528229"/>
            <a:ext cx="339090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15046" sz="3600" spc="-37" i="1">
                <a:latin typeface="Times New Roman"/>
                <a:cs typeface="Times New Roman"/>
              </a:rPr>
              <a:t>h</a:t>
            </a:r>
            <a:r>
              <a:rPr dirty="0" sz="1400" spc="-25" i="1">
                <a:latin typeface="Times New Roman"/>
                <a:cs typeface="Times New Roman"/>
              </a:rPr>
              <a:t>ie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5108871" y="4410727"/>
            <a:ext cx="577850" cy="0"/>
          </a:xfrm>
          <a:custGeom>
            <a:avLst/>
            <a:gdLst/>
            <a:ahLst/>
            <a:cxnLst/>
            <a:rect l="l" t="t" r="r" b="b"/>
            <a:pathLst>
              <a:path w="577850" h="0">
                <a:moveTo>
                  <a:pt x="0" y="0"/>
                </a:moveTo>
                <a:lnTo>
                  <a:pt x="577281" y="0"/>
                </a:lnTo>
              </a:path>
            </a:pathLst>
          </a:custGeom>
          <a:ln w="142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5991642" y="4410726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 h="0">
                <a:moveTo>
                  <a:pt x="0" y="0"/>
                </a:moveTo>
                <a:lnTo>
                  <a:pt x="291261" y="0"/>
                </a:lnTo>
              </a:path>
            </a:pathLst>
          </a:custGeom>
          <a:ln w="142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6321305" y="4182506"/>
            <a:ext cx="1032510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250">
                <a:latin typeface="Symbol"/>
                <a:cs typeface="Symbol"/>
              </a:rPr>
              <a:t></a:t>
            </a:r>
            <a:r>
              <a:rPr dirty="0" sz="2250" spc="-8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h</a:t>
            </a:r>
            <a:r>
              <a:rPr dirty="0" baseline="-25641" sz="1950" i="1">
                <a:latin typeface="Times New Roman"/>
                <a:cs typeface="Times New Roman"/>
              </a:rPr>
              <a:t>ie</a:t>
            </a:r>
            <a:r>
              <a:rPr dirty="0" baseline="-25641" sz="1950" spc="555" i="1">
                <a:latin typeface="Times New Roman"/>
                <a:cs typeface="Times New Roman"/>
              </a:rPr>
              <a:t> </a:t>
            </a:r>
            <a:r>
              <a:rPr dirty="0" sz="2250">
                <a:latin typeface="Symbol"/>
                <a:cs typeface="Symbol"/>
              </a:rPr>
              <a:t></a:t>
            </a:r>
            <a:r>
              <a:rPr dirty="0" sz="2250" spc="-80">
                <a:latin typeface="Times New Roman"/>
                <a:cs typeface="Times New Roman"/>
              </a:rPr>
              <a:t> </a:t>
            </a:r>
            <a:r>
              <a:rPr dirty="0" sz="2250" spc="-25" i="1">
                <a:latin typeface="Times New Roman"/>
                <a:cs typeface="Times New Roman"/>
              </a:rPr>
              <a:t>r</a:t>
            </a:r>
            <a:r>
              <a:rPr dirty="0" baseline="-24691" sz="2025" spc="-37" i="1">
                <a:latin typeface="Symbol"/>
                <a:cs typeface="Symbol"/>
              </a:rPr>
              <a:t></a:t>
            </a:r>
            <a:endParaRPr baseline="-24691" sz="2025">
              <a:latin typeface="Symbol"/>
              <a:cs typeface="Symbo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445838" y="4602373"/>
            <a:ext cx="803910" cy="225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8975" algn="l"/>
              </a:tabLst>
            </a:pPr>
            <a:r>
              <a:rPr dirty="0" sz="1300" spc="-50" i="1">
                <a:latin typeface="Times New Roman"/>
                <a:cs typeface="Times New Roman"/>
              </a:rPr>
              <a:t>B</a:t>
            </a:r>
            <a:r>
              <a:rPr dirty="0" sz="1300" i="1">
                <a:latin typeface="Times New Roman"/>
                <a:cs typeface="Times New Roman"/>
              </a:rPr>
              <a:t>	</a:t>
            </a:r>
            <a:r>
              <a:rPr dirty="0" sz="1300" spc="-50" i="1">
                <a:latin typeface="Times New Roman"/>
                <a:cs typeface="Times New Roman"/>
              </a:rPr>
              <a:t>B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189877" y="4406989"/>
            <a:ext cx="937260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28040" algn="l"/>
              </a:tabLst>
            </a:pPr>
            <a:r>
              <a:rPr dirty="0" sz="2250" spc="-25">
                <a:latin typeface="Symbol"/>
                <a:cs typeface="Symbol"/>
              </a:rPr>
              <a:t></a:t>
            </a:r>
            <a:r>
              <a:rPr dirty="0" sz="2250" spc="-25" i="1">
                <a:latin typeface="Times New Roman"/>
                <a:cs typeface="Times New Roman"/>
              </a:rPr>
              <a:t>I</a:t>
            </a:r>
            <a:r>
              <a:rPr dirty="0" sz="2250" i="1">
                <a:latin typeface="Times New Roman"/>
                <a:cs typeface="Times New Roman"/>
              </a:rPr>
              <a:t>	</a:t>
            </a:r>
            <a:r>
              <a:rPr dirty="0" sz="2250" spc="-50" i="1">
                <a:latin typeface="Times New Roman"/>
                <a:cs typeface="Times New Roman"/>
              </a:rPr>
              <a:t>I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87289" y="2337914"/>
            <a:ext cx="3286760" cy="1933575"/>
            <a:chOff x="587289" y="2337914"/>
            <a:chExt cx="3286760" cy="19335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289" y="2337914"/>
              <a:ext cx="3286462" cy="193294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259966" y="4077195"/>
              <a:ext cx="1800225" cy="173355"/>
            </a:xfrm>
            <a:custGeom>
              <a:avLst/>
              <a:gdLst/>
              <a:ahLst/>
              <a:cxnLst/>
              <a:rect l="l" t="t" r="r" b="b"/>
              <a:pathLst>
                <a:path w="1800225" h="173354">
                  <a:moveTo>
                    <a:pt x="1799996" y="0"/>
                  </a:moveTo>
                  <a:lnTo>
                    <a:pt x="0" y="0"/>
                  </a:lnTo>
                  <a:lnTo>
                    <a:pt x="0" y="173329"/>
                  </a:lnTo>
                  <a:lnTo>
                    <a:pt x="1799996" y="173329"/>
                  </a:lnTo>
                  <a:lnTo>
                    <a:pt x="179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107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1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Modelo</a:t>
            </a:r>
            <a:r>
              <a:rPr dirty="0" spc="-55"/>
              <a:t> </a:t>
            </a:r>
            <a:r>
              <a:rPr dirty="0"/>
              <a:t>equivalente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pequeña</a:t>
            </a:r>
            <a:r>
              <a:rPr dirty="0" spc="-30"/>
              <a:t> </a:t>
            </a:r>
            <a:r>
              <a:rPr dirty="0"/>
              <a:t>señal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-45"/>
              <a:t> </a:t>
            </a:r>
            <a:r>
              <a:rPr dirty="0" spc="-25"/>
              <a:t>FET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2099" y="1654766"/>
            <a:ext cx="7869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pequeña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señal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frecuencias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medias,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modelo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simplificado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FET</a:t>
            </a:r>
            <a:r>
              <a:rPr dirty="0" sz="1800" spc="-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32949" y="4769656"/>
            <a:ext cx="4255770" cy="133032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18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resistencia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entrada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infinita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gm</a:t>
            </a:r>
            <a:r>
              <a:rPr dirty="0" sz="18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ganancia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transconductancia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1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gm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depende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punto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polarización!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604350"/>
            <a:ext cx="2148281" cy="369328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4484049" y="375556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 h="0">
                <a:moveTo>
                  <a:pt x="0" y="0"/>
                </a:moveTo>
                <a:lnTo>
                  <a:pt x="656516" y="0"/>
                </a:lnTo>
              </a:path>
            </a:pathLst>
          </a:custGeom>
          <a:ln w="163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5660629" y="3513619"/>
            <a:ext cx="687070" cy="434975"/>
            <a:chOff x="5660629" y="3513619"/>
            <a:chExt cx="687070" cy="434975"/>
          </a:xfrm>
        </p:grpSpPr>
        <p:sp>
          <p:nvSpPr>
            <p:cNvPr id="12" name="object 12" descr=""/>
            <p:cNvSpPr/>
            <p:nvPr/>
          </p:nvSpPr>
          <p:spPr>
            <a:xfrm>
              <a:off x="5663203" y="3787304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0" y="22306"/>
                  </a:moveTo>
                  <a:lnTo>
                    <a:pt x="334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696673" y="3787304"/>
              <a:ext cx="80010" cy="161290"/>
            </a:xfrm>
            <a:custGeom>
              <a:avLst/>
              <a:gdLst/>
              <a:ahLst/>
              <a:cxnLst/>
              <a:rect l="l" t="t" r="r" b="b"/>
              <a:pathLst>
                <a:path w="80010" h="161289">
                  <a:moveTo>
                    <a:pt x="0" y="0"/>
                  </a:moveTo>
                  <a:lnTo>
                    <a:pt x="79811" y="1612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776485" y="3521340"/>
              <a:ext cx="87630" cy="427355"/>
            </a:xfrm>
            <a:custGeom>
              <a:avLst/>
              <a:gdLst/>
              <a:ahLst/>
              <a:cxnLst/>
              <a:rect l="l" t="t" r="r" b="b"/>
              <a:pathLst>
                <a:path w="87629" h="427354">
                  <a:moveTo>
                    <a:pt x="0" y="427258"/>
                  </a:moveTo>
                  <a:lnTo>
                    <a:pt x="875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864020" y="3521340"/>
              <a:ext cx="483234" cy="0"/>
            </a:xfrm>
            <a:custGeom>
              <a:avLst/>
              <a:gdLst/>
              <a:ahLst/>
              <a:cxnLst/>
              <a:rect l="l" t="t" r="r" b="b"/>
              <a:pathLst>
                <a:path w="483235" h="0">
                  <a:moveTo>
                    <a:pt x="0" y="0"/>
                  </a:moveTo>
                  <a:lnTo>
                    <a:pt x="4831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660629" y="3513619"/>
              <a:ext cx="687070" cy="434975"/>
            </a:xfrm>
            <a:custGeom>
              <a:avLst/>
              <a:gdLst/>
              <a:ahLst/>
              <a:cxnLst/>
              <a:rect l="l" t="t" r="r" b="b"/>
              <a:pathLst>
                <a:path w="687070" h="434975">
                  <a:moveTo>
                    <a:pt x="124437" y="434979"/>
                  </a:moveTo>
                  <a:lnTo>
                    <a:pt x="108132" y="434979"/>
                  </a:lnTo>
                  <a:lnTo>
                    <a:pt x="27462" y="285696"/>
                  </a:lnTo>
                  <a:lnTo>
                    <a:pt x="6006" y="300281"/>
                  </a:lnTo>
                  <a:lnTo>
                    <a:pt x="0" y="291702"/>
                  </a:lnTo>
                  <a:lnTo>
                    <a:pt x="45483" y="261673"/>
                  </a:lnTo>
                  <a:lnTo>
                    <a:pt x="115855" y="397229"/>
                  </a:lnTo>
                  <a:lnTo>
                    <a:pt x="197383" y="0"/>
                  </a:lnTo>
                  <a:lnTo>
                    <a:pt x="686551" y="0"/>
                  </a:lnTo>
                  <a:lnTo>
                    <a:pt x="686551" y="16301"/>
                  </a:lnTo>
                  <a:lnTo>
                    <a:pt x="210256" y="16301"/>
                  </a:lnTo>
                  <a:lnTo>
                    <a:pt x="124437" y="4349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539613" y="3287286"/>
            <a:ext cx="507365" cy="421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600" spc="-25">
                <a:latin typeface="Symbol"/>
                <a:cs typeface="Symbol"/>
              </a:rPr>
              <a:t></a:t>
            </a:r>
            <a:r>
              <a:rPr dirty="0" sz="2600" spc="-25" i="1">
                <a:latin typeface="Times New Roman"/>
                <a:cs typeface="Times New Roman"/>
              </a:rPr>
              <a:t>I</a:t>
            </a:r>
            <a:r>
              <a:rPr dirty="0" baseline="-24074" sz="2250" spc="-37" i="1">
                <a:latin typeface="Times New Roman"/>
                <a:cs typeface="Times New Roman"/>
              </a:rPr>
              <a:t>D</a:t>
            </a:r>
            <a:endParaRPr baseline="-24074" sz="22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143962" y="371969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0" i="1">
                <a:latin typeface="Times New Roman"/>
                <a:cs typeface="Times New Roman"/>
              </a:rPr>
              <a:t>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74217" y="371969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0" i="1">
                <a:latin typeface="Times New Roman"/>
                <a:cs typeface="Times New Roman"/>
              </a:rPr>
              <a:t>m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215537" y="3495830"/>
            <a:ext cx="1670050" cy="421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2940" algn="l"/>
                <a:tab pos="1219200" algn="l"/>
              </a:tabLst>
            </a:pPr>
            <a:r>
              <a:rPr dirty="0" sz="2600">
                <a:latin typeface="Symbol"/>
                <a:cs typeface="Symbol"/>
              </a:rPr>
              <a:t></a:t>
            </a:r>
            <a:r>
              <a:rPr dirty="0" sz="2600" spc="-65">
                <a:latin typeface="Times New Roman"/>
                <a:cs typeface="Times New Roman"/>
              </a:rPr>
              <a:t> </a:t>
            </a:r>
            <a:r>
              <a:rPr dirty="0" sz="2600" spc="-50">
                <a:latin typeface="Times New Roman"/>
                <a:cs typeface="Times New Roman"/>
              </a:rPr>
              <a:t>2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-25" i="1">
                <a:latin typeface="Times New Roman"/>
                <a:cs typeface="Times New Roman"/>
              </a:rPr>
              <a:t>kI</a:t>
            </a:r>
            <a:r>
              <a:rPr dirty="0" sz="2600" i="1">
                <a:latin typeface="Times New Roman"/>
                <a:cs typeface="Times New Roman"/>
              </a:rPr>
              <a:t>	</a:t>
            </a:r>
            <a:r>
              <a:rPr dirty="0" sz="2600">
                <a:latin typeface="Symbol"/>
                <a:cs typeface="Symbol"/>
              </a:rPr>
              <a:t></a:t>
            </a:r>
            <a:r>
              <a:rPr dirty="0" sz="2600" spc="55">
                <a:latin typeface="Times New Roman"/>
                <a:cs typeface="Times New Roman"/>
              </a:rPr>
              <a:t> </a:t>
            </a:r>
            <a:r>
              <a:rPr dirty="0" sz="2600" spc="-50" i="1">
                <a:latin typeface="Times New Roman"/>
                <a:cs typeface="Times New Roman"/>
              </a:rPr>
              <a:t>g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830931" y="3977080"/>
            <a:ext cx="2565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 i="1">
                <a:latin typeface="Times New Roman"/>
                <a:cs typeface="Times New Roman"/>
              </a:rPr>
              <a:t>GS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486911" y="3753134"/>
            <a:ext cx="386715" cy="421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25">
                <a:latin typeface="Symbol"/>
                <a:cs typeface="Symbol"/>
              </a:rPr>
              <a:t></a:t>
            </a:r>
            <a:r>
              <a:rPr dirty="0" sz="2600" spc="-25" i="1">
                <a:latin typeface="Times New Roman"/>
                <a:cs typeface="Times New Roman"/>
              </a:rPr>
              <a:t>V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108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1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Modelos</a:t>
            </a:r>
            <a:r>
              <a:rPr dirty="0" spc="-50"/>
              <a:t> </a:t>
            </a:r>
            <a:r>
              <a:rPr dirty="0"/>
              <a:t>equivalentes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40"/>
              <a:t> </a:t>
            </a:r>
            <a:r>
              <a:rPr dirty="0"/>
              <a:t>pequeña</a:t>
            </a:r>
            <a:r>
              <a:rPr dirty="0" spc="-45"/>
              <a:t> </a:t>
            </a:r>
            <a:r>
              <a:rPr dirty="0" spc="-10"/>
              <a:t>señal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93334" y="2083455"/>
            <a:ext cx="8673465" cy="3684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Estudian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20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comportamiento</a:t>
            </a:r>
            <a:r>
              <a:rPr dirty="0" sz="2000" spc="-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20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transistor</a:t>
            </a:r>
            <a:r>
              <a:rPr dirty="0" sz="2000" spc="-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alrededor</a:t>
            </a:r>
            <a:r>
              <a:rPr dirty="0" sz="2000" spc="-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20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punto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trabajo.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"/>
              <a:cs typeface="Arial"/>
            </a:endParaRPr>
          </a:p>
          <a:p>
            <a:pPr marL="13970" marR="5080" indent="635">
              <a:lnSpc>
                <a:spcPct val="100000"/>
              </a:lnSpc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Son</a:t>
            </a:r>
            <a:r>
              <a:rPr dirty="0" sz="2000" spc="1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válidos</a:t>
            </a:r>
            <a:r>
              <a:rPr dirty="0" sz="2000" spc="2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para</a:t>
            </a:r>
            <a:r>
              <a:rPr dirty="0" sz="2000" spc="1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2000" spc="1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zona</a:t>
            </a:r>
            <a:r>
              <a:rPr dirty="0" sz="2000" spc="1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2000" spc="1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corriente</a:t>
            </a:r>
            <a:r>
              <a:rPr dirty="0" sz="2000" spc="1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constante</a:t>
            </a:r>
            <a:r>
              <a:rPr dirty="0" sz="20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(en</a:t>
            </a:r>
            <a:r>
              <a:rPr dirty="0" sz="2000" spc="1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2000" spc="1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curva</a:t>
            </a:r>
            <a:r>
              <a:rPr dirty="0" sz="2000" spc="1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característica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salida</a:t>
            </a:r>
            <a:r>
              <a:rPr dirty="0" sz="20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transistor)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2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dirty="0" sz="2000" spc="-10" b="1">
                <a:solidFill>
                  <a:srgbClr val="0095C7"/>
                </a:solidFill>
                <a:latin typeface="Arial"/>
                <a:cs typeface="Arial"/>
              </a:rPr>
              <a:t>Metodología: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20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anulan</a:t>
            </a:r>
            <a:r>
              <a:rPr dirty="0" sz="20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las</a:t>
            </a:r>
            <a:r>
              <a:rPr dirty="0" sz="20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fuentes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constantes</a:t>
            </a:r>
            <a:r>
              <a:rPr dirty="0" sz="2000" spc="-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(DC)</a:t>
            </a:r>
            <a:r>
              <a:rPr dirty="0" sz="20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20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circuito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2000" spc="3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reemplaza</a:t>
            </a:r>
            <a:r>
              <a:rPr dirty="0" sz="2000" spc="3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cada</a:t>
            </a:r>
            <a:r>
              <a:rPr dirty="0" sz="2000" spc="3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componente</a:t>
            </a:r>
            <a:r>
              <a:rPr dirty="0" sz="2000" spc="3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por</a:t>
            </a:r>
            <a:r>
              <a:rPr dirty="0" sz="2000" spc="3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un</a:t>
            </a:r>
            <a:r>
              <a:rPr dirty="0" sz="2000" spc="3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equivalente</a:t>
            </a:r>
            <a:r>
              <a:rPr dirty="0" sz="2000" spc="3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lineal</a:t>
            </a:r>
            <a:r>
              <a:rPr dirty="0" sz="2000" spc="3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que</a:t>
            </a:r>
            <a:r>
              <a:rPr dirty="0" sz="2000" spc="3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modele</a:t>
            </a:r>
            <a:r>
              <a:rPr dirty="0" sz="2000" spc="3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95C7"/>
                </a:solidFill>
                <a:latin typeface="Arial"/>
                <a:cs typeface="Arial"/>
              </a:rPr>
              <a:t>la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respuesta</a:t>
            </a:r>
            <a:r>
              <a:rPr dirty="0" sz="2000" spc="-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pequeñas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perturbaciones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(modelo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20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pequeña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señal).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109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1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Acoplamiento</a:t>
            </a:r>
            <a:r>
              <a:rPr dirty="0" spc="-95"/>
              <a:t> </a:t>
            </a:r>
            <a:r>
              <a:rPr dirty="0" spc="-10"/>
              <a:t>capacitivo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41499" y="1567136"/>
            <a:ext cx="8524240" cy="2545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100"/>
              </a:spcBef>
              <a:tabLst>
                <a:tab pos="932180" algn="l"/>
                <a:tab pos="1885950" algn="l"/>
                <a:tab pos="2207260" algn="l"/>
                <a:tab pos="3164205" algn="l"/>
                <a:tab pos="3562350" algn="l"/>
                <a:tab pos="5025390" algn="l"/>
                <a:tab pos="5487035" algn="l"/>
                <a:tab pos="6669405" algn="l"/>
                <a:tab pos="7067550" algn="l"/>
                <a:tab pos="7388859" algn="l"/>
                <a:tab pos="8103234" algn="l"/>
              </a:tabLst>
            </a:pPr>
            <a:r>
              <a:rPr dirty="0" sz="1800" spc="-10" b="1">
                <a:solidFill>
                  <a:srgbClr val="F17900"/>
                </a:solidFill>
                <a:latin typeface="Arial"/>
                <a:cs typeface="Arial"/>
              </a:rPr>
              <a:t>¿Cómo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17900"/>
                </a:solidFill>
                <a:latin typeface="Arial"/>
                <a:cs typeface="Arial"/>
              </a:rPr>
              <a:t>separar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F17900"/>
                </a:solidFill>
                <a:latin typeface="Arial"/>
                <a:cs typeface="Arial"/>
              </a:rPr>
              <a:t>el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17900"/>
                </a:solidFill>
                <a:latin typeface="Arial"/>
                <a:cs typeface="Arial"/>
              </a:rPr>
              <a:t>circuito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F17900"/>
                </a:solidFill>
                <a:latin typeface="Arial"/>
                <a:cs typeface="Arial"/>
              </a:rPr>
              <a:t>de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17900"/>
                </a:solidFill>
                <a:latin typeface="Arial"/>
                <a:cs typeface="Arial"/>
              </a:rPr>
              <a:t>polarización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F17900"/>
                </a:solidFill>
                <a:latin typeface="Arial"/>
                <a:cs typeface="Arial"/>
              </a:rPr>
              <a:t>del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17900"/>
                </a:solidFill>
                <a:latin typeface="Arial"/>
                <a:cs typeface="Arial"/>
              </a:rPr>
              <a:t>transistor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F17900"/>
                </a:solidFill>
                <a:latin typeface="Arial"/>
                <a:cs typeface="Arial"/>
              </a:rPr>
              <a:t>de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F17900"/>
                </a:solidFill>
                <a:latin typeface="Arial"/>
                <a:cs typeface="Arial"/>
              </a:rPr>
              <a:t>la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17900"/>
                </a:solidFill>
                <a:latin typeface="Arial"/>
                <a:cs typeface="Arial"/>
              </a:rPr>
              <a:t>señal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F17900"/>
                </a:solidFill>
                <a:latin typeface="Arial"/>
                <a:cs typeface="Arial"/>
              </a:rPr>
              <a:t>que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queremos</a:t>
            </a:r>
            <a:r>
              <a:rPr dirty="0" sz="1800" spc="-5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amplificar?¿Cómo</a:t>
            </a:r>
            <a:r>
              <a:rPr dirty="0" sz="1800" spc="-5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acoplar</a:t>
            </a:r>
            <a:r>
              <a:rPr dirty="0" sz="1800" spc="-5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pequeña</a:t>
            </a:r>
            <a:r>
              <a:rPr dirty="0" sz="1800" spc="-6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señal</a:t>
            </a:r>
            <a:r>
              <a:rPr dirty="0" sz="1800" spc="-4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sin</a:t>
            </a:r>
            <a:r>
              <a:rPr dirty="0" sz="1800" spc="-5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cambiar</a:t>
            </a:r>
            <a:r>
              <a:rPr dirty="0" sz="1800" spc="-4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17900"/>
                </a:solidFill>
                <a:latin typeface="Arial"/>
                <a:cs typeface="Arial"/>
              </a:rPr>
              <a:t>Q?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Ppo.</a:t>
            </a:r>
            <a:r>
              <a:rPr dirty="0" sz="1800" spc="1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1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superposición:</a:t>
            </a:r>
            <a:r>
              <a:rPr dirty="0" sz="1800" spc="1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anular</a:t>
            </a:r>
            <a:r>
              <a:rPr dirty="0" sz="1800" spc="1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1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fuente</a:t>
            </a:r>
            <a:r>
              <a:rPr dirty="0" sz="1800" spc="1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1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pequeña</a:t>
            </a:r>
            <a:r>
              <a:rPr dirty="0" sz="1800" spc="1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señal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para</a:t>
            </a:r>
            <a:r>
              <a:rPr dirty="0" sz="1800" spc="1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hallar</a:t>
            </a:r>
            <a:r>
              <a:rPr dirty="0" sz="1800" spc="1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1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punto</a:t>
            </a:r>
            <a:r>
              <a:rPr dirty="0" sz="1800" spc="1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trabajo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transistor.</a:t>
            </a:r>
            <a:endParaRPr sz="1800">
              <a:latin typeface="Arial"/>
              <a:cs typeface="Arial"/>
            </a:endParaRPr>
          </a:p>
          <a:p>
            <a:pPr marL="12700" marR="1506855">
              <a:lnSpc>
                <a:spcPts val="472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conectar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generador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señal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pto.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trabajo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no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debe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cambiar. Ejemplo: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74613" y="4096977"/>
            <a:ext cx="470789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Si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interruptor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cerrado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G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=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0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Symbol"/>
                <a:cs typeface="Symbol"/>
              </a:rPr>
              <a:t></a:t>
            </a:r>
            <a:r>
              <a:rPr dirty="0" sz="1800" spc="484">
                <a:solidFill>
                  <a:srgbClr val="0095C7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TRT</a:t>
            </a:r>
            <a:r>
              <a:rPr dirty="0" sz="1800" spc="4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corte.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Cambia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punto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trabajo!!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371553" y="4156578"/>
            <a:ext cx="130175" cy="734060"/>
            <a:chOff x="2371553" y="4156578"/>
            <a:chExt cx="130175" cy="734060"/>
          </a:xfrm>
        </p:grpSpPr>
        <p:sp>
          <p:nvSpPr>
            <p:cNvPr id="7" name="object 7" descr=""/>
            <p:cNvSpPr/>
            <p:nvPr/>
          </p:nvSpPr>
          <p:spPr>
            <a:xfrm>
              <a:off x="2378855" y="4695883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71671" y="468869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78855" y="4652747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486617" y="464555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78855" y="4609612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71671" y="460242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78855" y="4566477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486617" y="455928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78855" y="4523341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71671" y="451615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78855" y="4480206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486617" y="447301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436328" y="4451449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429144" y="444426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436328" y="4724640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4">
                  <a:moveTo>
                    <a:pt x="0" y="14378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429144" y="471745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436328" y="4307665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436328" y="4739018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3784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436328" y="4250151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w="0" h="57785">
                  <a:moveTo>
                    <a:pt x="0" y="0"/>
                  </a:moveTo>
                  <a:lnTo>
                    <a:pt x="0" y="57513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429144" y="430047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393223" y="4163880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35946"/>
                  </a:moveTo>
                  <a:lnTo>
                    <a:pt x="2806" y="21904"/>
                  </a:lnTo>
                  <a:lnTo>
                    <a:pt x="10476" y="10483"/>
                  </a:lnTo>
                  <a:lnTo>
                    <a:pt x="21888" y="2808"/>
                  </a:lnTo>
                  <a:lnTo>
                    <a:pt x="35920" y="0"/>
                  </a:lnTo>
                  <a:lnTo>
                    <a:pt x="49952" y="2808"/>
                  </a:lnTo>
                  <a:lnTo>
                    <a:pt x="61364" y="10483"/>
                  </a:lnTo>
                  <a:lnTo>
                    <a:pt x="69035" y="21904"/>
                  </a:lnTo>
                  <a:lnTo>
                    <a:pt x="71841" y="35946"/>
                  </a:lnTo>
                  <a:lnTo>
                    <a:pt x="69035" y="49988"/>
                  </a:lnTo>
                  <a:lnTo>
                    <a:pt x="61364" y="61408"/>
                  </a:lnTo>
                  <a:lnTo>
                    <a:pt x="49952" y="69084"/>
                  </a:lnTo>
                  <a:lnTo>
                    <a:pt x="35920" y="71892"/>
                  </a:lnTo>
                  <a:lnTo>
                    <a:pt x="21888" y="69084"/>
                  </a:lnTo>
                  <a:lnTo>
                    <a:pt x="10476" y="61408"/>
                  </a:lnTo>
                  <a:lnTo>
                    <a:pt x="2806" y="49988"/>
                  </a:lnTo>
                  <a:lnTo>
                    <a:pt x="0" y="35946"/>
                  </a:lnTo>
                  <a:close/>
                </a:path>
              </a:pathLst>
            </a:custGeom>
            <a:ln w="143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2639151" y="4438748"/>
            <a:ext cx="269875" cy="180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00" spc="-25">
                <a:solidFill>
                  <a:srgbClr val="000080"/>
                </a:solidFill>
                <a:latin typeface="Arial"/>
                <a:cs typeface="Arial"/>
              </a:rPr>
              <a:t>Rc1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279945" y="4007394"/>
            <a:ext cx="248285" cy="180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00" spc="-25">
                <a:latin typeface="Arial"/>
                <a:cs typeface="Arial"/>
              </a:rPr>
              <a:t>Vcc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796824" y="5738207"/>
            <a:ext cx="704850" cy="734060"/>
            <a:chOff x="1796824" y="5738207"/>
            <a:chExt cx="704850" cy="734060"/>
          </a:xfrm>
        </p:grpSpPr>
        <p:sp>
          <p:nvSpPr>
            <p:cNvPr id="31" name="object 31" descr=""/>
            <p:cNvSpPr/>
            <p:nvPr/>
          </p:nvSpPr>
          <p:spPr>
            <a:xfrm>
              <a:off x="2378855" y="6133728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371671" y="612653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378855" y="6090593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486617" y="608340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378855" y="6047457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371671" y="604026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378855" y="6004322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486617" y="599713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378855" y="5961187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371671" y="595399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378855" y="5918051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486617" y="591086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436328" y="5889294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429144" y="588210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436328" y="6162485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4">
                  <a:moveTo>
                    <a:pt x="0" y="14378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429144" y="615529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436328" y="5745510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436328" y="6176864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3784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861599" y="6464433"/>
              <a:ext cx="575310" cy="0"/>
            </a:xfrm>
            <a:custGeom>
              <a:avLst/>
              <a:gdLst/>
              <a:ahLst/>
              <a:cxnLst/>
              <a:rect l="l" t="t" r="r" b="b"/>
              <a:pathLst>
                <a:path w="575310" h="0">
                  <a:moveTo>
                    <a:pt x="574728" y="0"/>
                  </a:moveTo>
                  <a:lnTo>
                    <a:pt x="0" y="0"/>
                  </a:lnTo>
                </a:path>
              </a:pathLst>
            </a:custGeom>
            <a:ln w="1437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854415" y="64572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436328" y="6320648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3784"/>
                  </a:lnTo>
                </a:path>
              </a:pathLst>
            </a:custGeom>
            <a:ln w="1436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429144" y="64572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804126" y="5989944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796942" y="5982754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804126" y="5946808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911888" y="593961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804126" y="5903673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796942" y="5896484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804126" y="5860538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911888" y="585334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804126" y="5817402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796942" y="581021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804126" y="5774267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911888" y="576707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861599" y="5745510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854415" y="573832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861599" y="6018701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4">
                  <a:moveTo>
                    <a:pt x="0" y="14378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854415" y="601151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2064423" y="5732810"/>
            <a:ext cx="844550" cy="32448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165"/>
              </a:lnSpc>
              <a:spcBef>
                <a:spcPts val="114"/>
              </a:spcBef>
            </a:pPr>
            <a:r>
              <a:rPr dirty="0" sz="1000" spc="40">
                <a:solidFill>
                  <a:srgbClr val="000080"/>
                </a:solidFill>
                <a:latin typeface="Arial"/>
                <a:cs typeface="Arial"/>
              </a:rPr>
              <a:t>R3</a:t>
            </a:r>
            <a:endParaRPr sz="1000">
              <a:latin typeface="Arial"/>
              <a:cs typeface="Arial"/>
            </a:endParaRPr>
          </a:p>
          <a:p>
            <a:pPr marL="587375">
              <a:lnSpc>
                <a:spcPts val="1165"/>
              </a:lnSpc>
            </a:pPr>
            <a:r>
              <a:rPr dirty="0" sz="1000" spc="-25">
                <a:solidFill>
                  <a:srgbClr val="000080"/>
                </a:solidFill>
                <a:latin typeface="Arial"/>
                <a:cs typeface="Arial"/>
              </a:rPr>
              <a:t>Re1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1064162" y="5132387"/>
            <a:ext cx="530225" cy="1483360"/>
            <a:chOff x="1064162" y="5132387"/>
            <a:chExt cx="530225" cy="1483360"/>
          </a:xfrm>
        </p:grpSpPr>
        <p:sp>
          <p:nvSpPr>
            <p:cNvPr id="71" name="object 71" descr=""/>
            <p:cNvSpPr/>
            <p:nvPr/>
          </p:nvSpPr>
          <p:spPr>
            <a:xfrm>
              <a:off x="1286870" y="5889295"/>
              <a:ext cx="0" cy="575310"/>
            </a:xfrm>
            <a:custGeom>
              <a:avLst/>
              <a:gdLst/>
              <a:ahLst/>
              <a:cxnLst/>
              <a:rect l="l" t="t" r="r" b="b"/>
              <a:pathLst>
                <a:path w="0" h="575310">
                  <a:moveTo>
                    <a:pt x="0" y="0"/>
                  </a:moveTo>
                  <a:lnTo>
                    <a:pt x="0" y="575138"/>
                  </a:lnTo>
                </a:path>
              </a:pathLst>
            </a:custGeom>
            <a:ln w="1436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279686" y="6457244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4162" y="6457244"/>
              <a:ext cx="86211" cy="158158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1143188" y="6464433"/>
              <a:ext cx="287655" cy="0"/>
            </a:xfrm>
            <a:custGeom>
              <a:avLst/>
              <a:gdLst/>
              <a:ahLst/>
              <a:cxnLst/>
              <a:rect l="l" t="t" r="r" b="b"/>
              <a:pathLst>
                <a:path w="287655" h="0">
                  <a:moveTo>
                    <a:pt x="0" y="0"/>
                  </a:moveTo>
                  <a:lnTo>
                    <a:pt x="287364" y="0"/>
                  </a:lnTo>
                </a:path>
              </a:pathLst>
            </a:custGeom>
            <a:ln w="143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1526" y="6457244"/>
              <a:ext cx="86211" cy="158162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844" y="6457244"/>
              <a:ext cx="86211" cy="158158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478" y="5551407"/>
              <a:ext cx="172067" cy="86262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1143188" y="5457941"/>
              <a:ext cx="273050" cy="273685"/>
            </a:xfrm>
            <a:custGeom>
              <a:avLst/>
              <a:gdLst/>
              <a:ahLst/>
              <a:cxnLst/>
              <a:rect l="l" t="t" r="r" b="b"/>
              <a:pathLst>
                <a:path w="273050" h="273685">
                  <a:moveTo>
                    <a:pt x="0" y="136595"/>
                  </a:moveTo>
                  <a:lnTo>
                    <a:pt x="6915" y="93247"/>
                  </a:lnTo>
                  <a:lnTo>
                    <a:pt x="26206" y="55729"/>
                  </a:lnTo>
                  <a:lnTo>
                    <a:pt x="55689" y="26225"/>
                  </a:lnTo>
                  <a:lnTo>
                    <a:pt x="93181" y="6920"/>
                  </a:lnTo>
                  <a:lnTo>
                    <a:pt x="136498" y="0"/>
                  </a:lnTo>
                  <a:lnTo>
                    <a:pt x="179814" y="6920"/>
                  </a:lnTo>
                  <a:lnTo>
                    <a:pt x="217306" y="26225"/>
                  </a:lnTo>
                  <a:lnTo>
                    <a:pt x="246789" y="55729"/>
                  </a:lnTo>
                  <a:lnTo>
                    <a:pt x="266080" y="93247"/>
                  </a:lnTo>
                  <a:lnTo>
                    <a:pt x="272996" y="136595"/>
                  </a:lnTo>
                  <a:lnTo>
                    <a:pt x="266080" y="179942"/>
                  </a:lnTo>
                  <a:lnTo>
                    <a:pt x="246789" y="217461"/>
                  </a:lnTo>
                  <a:lnTo>
                    <a:pt x="217306" y="246965"/>
                  </a:lnTo>
                  <a:lnTo>
                    <a:pt x="179814" y="266270"/>
                  </a:lnTo>
                  <a:lnTo>
                    <a:pt x="136498" y="273190"/>
                  </a:lnTo>
                  <a:lnTo>
                    <a:pt x="93181" y="266270"/>
                  </a:lnTo>
                  <a:lnTo>
                    <a:pt x="55689" y="246965"/>
                  </a:lnTo>
                  <a:lnTo>
                    <a:pt x="26206" y="217461"/>
                  </a:lnTo>
                  <a:lnTo>
                    <a:pt x="6915" y="179942"/>
                  </a:lnTo>
                  <a:lnTo>
                    <a:pt x="0" y="136595"/>
                  </a:lnTo>
                  <a:close/>
                </a:path>
              </a:pathLst>
            </a:custGeom>
            <a:ln w="1437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272502" y="5702375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09" h="0">
                  <a:moveTo>
                    <a:pt x="0" y="0"/>
                  </a:moveTo>
                  <a:lnTo>
                    <a:pt x="28736" y="0"/>
                  </a:lnTo>
                </a:path>
              </a:pathLst>
            </a:custGeom>
            <a:ln w="14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294054" y="569518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286870" y="5472320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w="0" h="29210">
                  <a:moveTo>
                    <a:pt x="0" y="0"/>
                  </a:moveTo>
                  <a:lnTo>
                    <a:pt x="0" y="28756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279686" y="549388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272502" y="5486698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09" h="0">
                  <a:moveTo>
                    <a:pt x="0" y="0"/>
                  </a:moveTo>
                  <a:lnTo>
                    <a:pt x="28736" y="0"/>
                  </a:lnTo>
                </a:path>
              </a:pathLst>
            </a:custGeom>
            <a:ln w="14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294054" y="547950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286870" y="5314157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286870" y="5745510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3784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6870" y="5132387"/>
              <a:ext cx="306979" cy="188958"/>
            </a:xfrm>
            <a:prstGeom prst="rect">
              <a:avLst/>
            </a:prstGeom>
          </p:spPr>
        </p:pic>
      </p:grpSp>
      <p:grpSp>
        <p:nvGrpSpPr>
          <p:cNvPr id="88" name="object 88" descr=""/>
          <p:cNvGrpSpPr/>
          <p:nvPr/>
        </p:nvGrpSpPr>
        <p:grpSpPr>
          <a:xfrm>
            <a:off x="1796824" y="4271605"/>
            <a:ext cx="1207135" cy="2200275"/>
            <a:chOff x="1796824" y="4271605"/>
            <a:chExt cx="1207135" cy="2200275"/>
          </a:xfrm>
        </p:grpSpPr>
        <p:sp>
          <p:nvSpPr>
            <p:cNvPr id="89" name="object 89" descr=""/>
            <p:cNvSpPr/>
            <p:nvPr/>
          </p:nvSpPr>
          <p:spPr>
            <a:xfrm>
              <a:off x="1861599" y="5601726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861599" y="6033079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3784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804126" y="4839668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796942" y="483247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804126" y="4796532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911888" y="47893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804126" y="4753397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796942" y="474620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804126" y="4710262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911888" y="470307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804126" y="4667126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796942" y="465993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804126" y="4623991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911888" y="461680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861599" y="4595234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854415" y="458804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861599" y="4868425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4">
                  <a:moveTo>
                    <a:pt x="0" y="14378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854415" y="486123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861599" y="4451449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861599" y="4882803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3784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861599" y="6176864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w="0" h="287654">
                  <a:moveTo>
                    <a:pt x="0" y="0"/>
                  </a:moveTo>
                  <a:lnTo>
                    <a:pt x="0" y="287569"/>
                  </a:lnTo>
                </a:path>
              </a:pathLst>
            </a:custGeom>
            <a:ln w="1436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854415" y="6457244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861599" y="5314157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w="0" h="287654">
                  <a:moveTo>
                    <a:pt x="0" y="0"/>
                  </a:moveTo>
                  <a:lnTo>
                    <a:pt x="0" y="287569"/>
                  </a:lnTo>
                </a:path>
              </a:pathLst>
            </a:custGeom>
            <a:ln w="1436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854415" y="559453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832862" y="5285400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80" h="43179">
                  <a:moveTo>
                    <a:pt x="21552" y="43135"/>
                  </a:moveTo>
                  <a:lnTo>
                    <a:pt x="13135" y="41449"/>
                  </a:lnTo>
                  <a:lnTo>
                    <a:pt x="6287" y="36842"/>
                  </a:lnTo>
                  <a:lnTo>
                    <a:pt x="1684" y="29990"/>
                  </a:lnTo>
                  <a:lnTo>
                    <a:pt x="0" y="21567"/>
                  </a:lnTo>
                  <a:lnTo>
                    <a:pt x="1684" y="13144"/>
                  </a:lnTo>
                  <a:lnTo>
                    <a:pt x="6287" y="6292"/>
                  </a:lnTo>
                  <a:lnTo>
                    <a:pt x="13135" y="1685"/>
                  </a:lnTo>
                  <a:lnTo>
                    <a:pt x="21552" y="0"/>
                  </a:lnTo>
                  <a:lnTo>
                    <a:pt x="29969" y="1685"/>
                  </a:lnTo>
                  <a:lnTo>
                    <a:pt x="36816" y="6292"/>
                  </a:lnTo>
                  <a:lnTo>
                    <a:pt x="41420" y="13144"/>
                  </a:lnTo>
                  <a:lnTo>
                    <a:pt x="43104" y="21567"/>
                  </a:lnTo>
                  <a:lnTo>
                    <a:pt x="41420" y="29990"/>
                  </a:lnTo>
                  <a:lnTo>
                    <a:pt x="36816" y="36842"/>
                  </a:lnTo>
                  <a:lnTo>
                    <a:pt x="29969" y="41449"/>
                  </a:lnTo>
                  <a:lnTo>
                    <a:pt x="21552" y="4313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832862" y="5285400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80" h="43179">
                  <a:moveTo>
                    <a:pt x="0" y="21567"/>
                  </a:moveTo>
                  <a:lnTo>
                    <a:pt x="1684" y="13144"/>
                  </a:lnTo>
                  <a:lnTo>
                    <a:pt x="6287" y="6292"/>
                  </a:lnTo>
                  <a:lnTo>
                    <a:pt x="13135" y="1685"/>
                  </a:lnTo>
                  <a:lnTo>
                    <a:pt x="21552" y="0"/>
                  </a:lnTo>
                  <a:lnTo>
                    <a:pt x="29969" y="1685"/>
                  </a:lnTo>
                  <a:lnTo>
                    <a:pt x="36816" y="6292"/>
                  </a:lnTo>
                  <a:lnTo>
                    <a:pt x="41420" y="13144"/>
                  </a:lnTo>
                  <a:lnTo>
                    <a:pt x="43104" y="21567"/>
                  </a:lnTo>
                  <a:lnTo>
                    <a:pt x="41420" y="29990"/>
                  </a:lnTo>
                  <a:lnTo>
                    <a:pt x="36816" y="36842"/>
                  </a:lnTo>
                  <a:lnTo>
                    <a:pt x="29969" y="41449"/>
                  </a:lnTo>
                  <a:lnTo>
                    <a:pt x="21552" y="43135"/>
                  </a:lnTo>
                  <a:lnTo>
                    <a:pt x="13135" y="41449"/>
                  </a:lnTo>
                  <a:lnTo>
                    <a:pt x="6287" y="36842"/>
                  </a:lnTo>
                  <a:lnTo>
                    <a:pt x="1684" y="29990"/>
                  </a:lnTo>
                  <a:lnTo>
                    <a:pt x="0" y="21567"/>
                  </a:lnTo>
                  <a:close/>
                </a:path>
              </a:pathLst>
            </a:custGeom>
            <a:ln w="1437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861599" y="4307665"/>
              <a:ext cx="575310" cy="0"/>
            </a:xfrm>
            <a:custGeom>
              <a:avLst/>
              <a:gdLst/>
              <a:ahLst/>
              <a:cxnLst/>
              <a:rect l="l" t="t" r="r" b="b"/>
              <a:pathLst>
                <a:path w="575310" h="0">
                  <a:moveTo>
                    <a:pt x="0" y="0"/>
                  </a:moveTo>
                  <a:lnTo>
                    <a:pt x="574728" y="0"/>
                  </a:lnTo>
                </a:path>
              </a:pathLst>
            </a:custGeom>
            <a:ln w="1437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2429143" y="430047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407591" y="4278908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80" h="43179">
                  <a:moveTo>
                    <a:pt x="21552" y="43135"/>
                  </a:moveTo>
                  <a:lnTo>
                    <a:pt x="13135" y="41449"/>
                  </a:lnTo>
                  <a:lnTo>
                    <a:pt x="6287" y="36842"/>
                  </a:lnTo>
                  <a:lnTo>
                    <a:pt x="1684" y="29990"/>
                  </a:lnTo>
                  <a:lnTo>
                    <a:pt x="0" y="21567"/>
                  </a:lnTo>
                  <a:lnTo>
                    <a:pt x="1684" y="13144"/>
                  </a:lnTo>
                  <a:lnTo>
                    <a:pt x="6287" y="6292"/>
                  </a:lnTo>
                  <a:lnTo>
                    <a:pt x="13135" y="1685"/>
                  </a:lnTo>
                  <a:lnTo>
                    <a:pt x="21552" y="0"/>
                  </a:lnTo>
                  <a:lnTo>
                    <a:pt x="29969" y="1685"/>
                  </a:lnTo>
                  <a:lnTo>
                    <a:pt x="36816" y="6292"/>
                  </a:lnTo>
                  <a:lnTo>
                    <a:pt x="41420" y="13144"/>
                  </a:lnTo>
                  <a:lnTo>
                    <a:pt x="43104" y="21567"/>
                  </a:lnTo>
                  <a:lnTo>
                    <a:pt x="41420" y="29990"/>
                  </a:lnTo>
                  <a:lnTo>
                    <a:pt x="36816" y="36842"/>
                  </a:lnTo>
                  <a:lnTo>
                    <a:pt x="29969" y="41449"/>
                  </a:lnTo>
                  <a:lnTo>
                    <a:pt x="21552" y="4313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407591" y="4278908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80" h="43179">
                  <a:moveTo>
                    <a:pt x="0" y="21567"/>
                  </a:moveTo>
                  <a:lnTo>
                    <a:pt x="1684" y="13144"/>
                  </a:lnTo>
                  <a:lnTo>
                    <a:pt x="6287" y="6292"/>
                  </a:lnTo>
                  <a:lnTo>
                    <a:pt x="13135" y="1685"/>
                  </a:lnTo>
                  <a:lnTo>
                    <a:pt x="21552" y="0"/>
                  </a:lnTo>
                  <a:lnTo>
                    <a:pt x="29969" y="1685"/>
                  </a:lnTo>
                  <a:lnTo>
                    <a:pt x="36816" y="6292"/>
                  </a:lnTo>
                  <a:lnTo>
                    <a:pt x="41420" y="13144"/>
                  </a:lnTo>
                  <a:lnTo>
                    <a:pt x="43104" y="21567"/>
                  </a:lnTo>
                  <a:lnTo>
                    <a:pt x="41420" y="29990"/>
                  </a:lnTo>
                  <a:lnTo>
                    <a:pt x="36816" y="36842"/>
                  </a:lnTo>
                  <a:lnTo>
                    <a:pt x="29969" y="41449"/>
                  </a:lnTo>
                  <a:lnTo>
                    <a:pt x="21552" y="43135"/>
                  </a:lnTo>
                  <a:lnTo>
                    <a:pt x="13135" y="41449"/>
                  </a:lnTo>
                  <a:lnTo>
                    <a:pt x="6287" y="36842"/>
                  </a:lnTo>
                  <a:lnTo>
                    <a:pt x="1684" y="29990"/>
                  </a:lnTo>
                  <a:lnTo>
                    <a:pt x="0" y="21567"/>
                  </a:lnTo>
                  <a:close/>
                </a:path>
              </a:pathLst>
            </a:custGeom>
            <a:ln w="1437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861599" y="4307665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854415" y="430047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861599" y="5026587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w="0" h="287654">
                  <a:moveTo>
                    <a:pt x="0" y="0"/>
                  </a:moveTo>
                  <a:lnTo>
                    <a:pt x="0" y="287569"/>
                  </a:lnTo>
                </a:path>
              </a:pathLst>
            </a:custGeom>
            <a:ln w="1436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854415" y="530696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0190" y="5120050"/>
              <a:ext cx="143684" cy="86265"/>
            </a:xfrm>
            <a:prstGeom prst="rect">
              <a:avLst/>
            </a:prstGeom>
          </p:spPr>
        </p:pic>
      </p:grpSp>
      <p:sp>
        <p:nvSpPr>
          <p:cNvPr id="124" name="object 124" descr=""/>
          <p:cNvSpPr txBox="1"/>
          <p:nvPr/>
        </p:nvSpPr>
        <p:spPr>
          <a:xfrm>
            <a:off x="2064423" y="4582533"/>
            <a:ext cx="205740" cy="180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00" spc="40">
                <a:solidFill>
                  <a:srgbClr val="000080"/>
                </a:solidFill>
                <a:latin typeface="Arial"/>
                <a:cs typeface="Arial"/>
              </a:rPr>
              <a:t>R4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843123" y="5445240"/>
            <a:ext cx="184150" cy="180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00" spc="-25">
                <a:solidFill>
                  <a:srgbClr val="000080"/>
                </a:solidFill>
                <a:latin typeface="Arial"/>
                <a:cs typeface="Arial"/>
              </a:rPr>
              <a:t>V1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2998356" y="5013887"/>
            <a:ext cx="291465" cy="180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00" spc="-20">
                <a:latin typeface="Arial"/>
                <a:cs typeface="Arial"/>
              </a:rPr>
              <a:t>Vout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7" name="object 127" descr=""/>
          <p:cNvGrpSpPr/>
          <p:nvPr/>
        </p:nvGrpSpPr>
        <p:grpSpPr>
          <a:xfrm>
            <a:off x="2141661" y="5019285"/>
            <a:ext cx="733425" cy="446405"/>
            <a:chOff x="2141661" y="5019285"/>
            <a:chExt cx="733425" cy="446405"/>
          </a:xfrm>
        </p:grpSpPr>
        <p:sp>
          <p:nvSpPr>
            <p:cNvPr id="128" name="object 128" descr=""/>
            <p:cNvSpPr/>
            <p:nvPr/>
          </p:nvSpPr>
          <p:spPr>
            <a:xfrm>
              <a:off x="2436328" y="5170372"/>
              <a:ext cx="431165" cy="0"/>
            </a:xfrm>
            <a:custGeom>
              <a:avLst/>
              <a:gdLst/>
              <a:ahLst/>
              <a:cxnLst/>
              <a:rect l="l" t="t" r="r" b="b"/>
              <a:pathLst>
                <a:path w="431164" h="0">
                  <a:moveTo>
                    <a:pt x="431046" y="0"/>
                  </a:moveTo>
                  <a:lnTo>
                    <a:pt x="0" y="0"/>
                  </a:lnTo>
                </a:path>
              </a:pathLst>
            </a:custGeom>
            <a:ln w="1437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3619" y="5163183"/>
              <a:ext cx="229892" cy="230051"/>
            </a:xfrm>
            <a:prstGeom prst="rect">
              <a:avLst/>
            </a:prstGeom>
          </p:spPr>
        </p:pic>
        <p:sp>
          <p:nvSpPr>
            <p:cNvPr id="130" name="object 130" descr=""/>
            <p:cNvSpPr/>
            <p:nvPr/>
          </p:nvSpPr>
          <p:spPr>
            <a:xfrm>
              <a:off x="2292646" y="5170372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w="0" h="287654">
                  <a:moveTo>
                    <a:pt x="0" y="0"/>
                  </a:moveTo>
                  <a:lnTo>
                    <a:pt x="0" y="287569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2285461" y="545075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2292646" y="5414806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 h="0">
                  <a:moveTo>
                    <a:pt x="0" y="0"/>
                  </a:moveTo>
                  <a:lnTo>
                    <a:pt x="143682" y="0"/>
                  </a:lnTo>
                </a:path>
              </a:pathLst>
            </a:custGeom>
            <a:ln w="14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2429144" y="540761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2436328" y="541480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0"/>
                  </a:moveTo>
                  <a:lnTo>
                    <a:pt x="0" y="43135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2429144" y="545075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148963" y="531415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 h="0">
                  <a:moveTo>
                    <a:pt x="71841" y="0"/>
                  </a:moveTo>
                  <a:lnTo>
                    <a:pt x="0" y="0"/>
                  </a:lnTo>
                </a:path>
              </a:pathLst>
            </a:custGeom>
            <a:ln w="14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2141779" y="530696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2436328" y="5026587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9" name="object 139" descr=""/>
          <p:cNvSpPr txBox="1"/>
          <p:nvPr/>
        </p:nvSpPr>
        <p:spPr>
          <a:xfrm>
            <a:off x="2292195" y="4985053"/>
            <a:ext cx="170180" cy="97790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000" spc="-5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0" name="object 140" descr=""/>
          <p:cNvSpPr/>
          <p:nvPr/>
        </p:nvSpPr>
        <p:spPr>
          <a:xfrm>
            <a:off x="2005281" y="5314157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 h="0">
                <a:moveTo>
                  <a:pt x="143682" y="0"/>
                </a:moveTo>
                <a:lnTo>
                  <a:pt x="0" y="0"/>
                </a:lnTo>
              </a:path>
            </a:pathLst>
          </a:custGeom>
          <a:ln w="1437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 txBox="1"/>
          <p:nvPr/>
        </p:nvSpPr>
        <p:spPr>
          <a:xfrm>
            <a:off x="1963845" y="5157672"/>
            <a:ext cx="97790" cy="180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00" spc="-5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2292195" y="5545813"/>
            <a:ext cx="170180" cy="212725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u="heavy" sz="1000" spc="170">
                <a:uFill>
                  <a:solidFill>
                    <a:srgbClr val="800040"/>
                  </a:solidFill>
                </a:uFill>
                <a:latin typeface="Arial"/>
                <a:cs typeface="Arial"/>
              </a:rPr>
              <a:t>  </a:t>
            </a:r>
            <a:r>
              <a:rPr dirty="0" u="heavy" sz="1000" spc="-50">
                <a:uFill>
                  <a:solidFill>
                    <a:srgbClr val="800040"/>
                  </a:solidFill>
                </a:u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3" name="object 143" descr=""/>
          <p:cNvSpPr/>
          <p:nvPr/>
        </p:nvSpPr>
        <p:spPr>
          <a:xfrm>
            <a:off x="2436328" y="4882803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3784"/>
                </a:moveTo>
                <a:lnTo>
                  <a:pt x="0" y="0"/>
                </a:lnTo>
              </a:path>
            </a:pathLst>
          </a:custGeom>
          <a:ln w="14368">
            <a:solidFill>
              <a:srgbClr val="80004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4" name="object 144" descr=""/>
          <p:cNvGrpSpPr/>
          <p:nvPr/>
        </p:nvGrpSpPr>
        <p:grpSpPr>
          <a:xfrm>
            <a:off x="1861599" y="4875614"/>
            <a:ext cx="582295" cy="877569"/>
            <a:chOff x="1861599" y="4875614"/>
            <a:chExt cx="582295" cy="877569"/>
          </a:xfrm>
        </p:grpSpPr>
        <p:sp>
          <p:nvSpPr>
            <p:cNvPr id="145" name="object 145" descr=""/>
            <p:cNvSpPr/>
            <p:nvPr/>
          </p:nvSpPr>
          <p:spPr>
            <a:xfrm>
              <a:off x="2429141" y="4875618"/>
              <a:ext cx="14604" cy="877569"/>
            </a:xfrm>
            <a:custGeom>
              <a:avLst/>
              <a:gdLst/>
              <a:ahLst/>
              <a:cxnLst/>
              <a:rect l="l" t="t" r="r" b="b"/>
              <a:pathLst>
                <a:path w="14605" h="877570">
                  <a:moveTo>
                    <a:pt x="14363" y="869899"/>
                  </a:moveTo>
                  <a:lnTo>
                    <a:pt x="12255" y="864819"/>
                  </a:lnTo>
                  <a:lnTo>
                    <a:pt x="7175" y="862711"/>
                  </a:lnTo>
                  <a:lnTo>
                    <a:pt x="2095" y="864819"/>
                  </a:lnTo>
                  <a:lnTo>
                    <a:pt x="0" y="869899"/>
                  </a:lnTo>
                  <a:lnTo>
                    <a:pt x="2095" y="874979"/>
                  </a:lnTo>
                  <a:lnTo>
                    <a:pt x="7175" y="877087"/>
                  </a:lnTo>
                  <a:lnTo>
                    <a:pt x="12255" y="874979"/>
                  </a:lnTo>
                  <a:lnTo>
                    <a:pt x="14363" y="869899"/>
                  </a:lnTo>
                  <a:close/>
                </a:path>
                <a:path w="14605" h="877570">
                  <a:moveTo>
                    <a:pt x="14363" y="7188"/>
                  </a:moveTo>
                  <a:lnTo>
                    <a:pt x="12255" y="2108"/>
                  </a:lnTo>
                  <a:lnTo>
                    <a:pt x="7175" y="0"/>
                  </a:lnTo>
                  <a:lnTo>
                    <a:pt x="2095" y="2108"/>
                  </a:lnTo>
                  <a:lnTo>
                    <a:pt x="0" y="7188"/>
                  </a:lnTo>
                  <a:lnTo>
                    <a:pt x="2095" y="12268"/>
                  </a:lnTo>
                  <a:lnTo>
                    <a:pt x="7175" y="14376"/>
                  </a:lnTo>
                  <a:lnTo>
                    <a:pt x="12255" y="12268"/>
                  </a:lnTo>
                  <a:lnTo>
                    <a:pt x="14363" y="718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1861599" y="5314157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 h="0">
                  <a:moveTo>
                    <a:pt x="0" y="0"/>
                  </a:moveTo>
                  <a:lnTo>
                    <a:pt x="143682" y="0"/>
                  </a:lnTo>
                </a:path>
              </a:pathLst>
            </a:custGeom>
            <a:ln w="1437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1998097" y="530696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1974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02664" y="1539847"/>
            <a:ext cx="7459980" cy="1983105"/>
          </a:xfrm>
          <a:prstGeom prst="rect">
            <a:avLst/>
          </a:prstGeom>
        </p:spPr>
        <p:txBody>
          <a:bodyPr wrap="square" lIns="0" tIns="1263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dirty="0" sz="22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A.O.</a:t>
            </a:r>
            <a:r>
              <a:rPr dirty="0" sz="22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es</a:t>
            </a:r>
            <a:r>
              <a:rPr dirty="0" sz="22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dirty="0" sz="22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amplificador</a:t>
            </a:r>
            <a:r>
              <a:rPr dirty="0" sz="22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dirty="0" sz="22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tensión</a:t>
            </a:r>
            <a:r>
              <a:rPr dirty="0" sz="22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dirty="0" sz="22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ganancia</a:t>
            </a:r>
            <a:r>
              <a:rPr dirty="0" sz="22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muy</a:t>
            </a:r>
            <a:r>
              <a:rPr dirty="0" sz="22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52525"/>
                </a:solidFill>
                <a:latin typeface="Calibri"/>
                <a:cs typeface="Calibri"/>
              </a:rPr>
              <a:t>alta.</a:t>
            </a:r>
            <a:endParaRPr sz="2200">
              <a:latin typeface="Calibri"/>
              <a:cs typeface="Calibri"/>
            </a:endParaRPr>
          </a:p>
          <a:p>
            <a:pPr marL="12700" marR="5080" indent="-635">
              <a:lnSpc>
                <a:spcPct val="110000"/>
              </a:lnSpc>
              <a:spcBef>
                <a:spcPts val="455"/>
              </a:spcBef>
              <a:tabLst>
                <a:tab pos="1082040" algn="l"/>
                <a:tab pos="2225040" algn="l"/>
                <a:tab pos="2571115" algn="l"/>
                <a:tab pos="3622675" algn="l"/>
                <a:tab pos="4592320" algn="l"/>
                <a:tab pos="5872480" algn="l"/>
                <a:tab pos="6609715" algn="l"/>
              </a:tabLst>
            </a:pP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Numerosas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aplicaciones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electrónica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analógica: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amplificación,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filtrado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analógico, acoplamiento,</a:t>
            </a:r>
            <a:r>
              <a:rPr dirty="0" sz="16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rectificación,</a:t>
            </a:r>
            <a:r>
              <a:rPr dirty="0" sz="16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detección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umbrales,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operaciones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analógicas,</a:t>
            </a:r>
            <a:r>
              <a:rPr dirty="0" sz="16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etc.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Símbolo</a:t>
            </a:r>
            <a:r>
              <a:rPr dirty="0" sz="22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circuital</a:t>
            </a:r>
            <a:r>
              <a:rPr dirty="0" sz="22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dirty="0" sz="22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52525"/>
                </a:solidFill>
                <a:latin typeface="Calibri"/>
                <a:cs typeface="Calibri"/>
              </a:rPr>
              <a:t>AO: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732338" y="5079993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 h="0">
                <a:moveTo>
                  <a:pt x="3571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131752" y="4956295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imes New Roman"/>
                <a:cs typeface="Times New Roman"/>
              </a:rPr>
              <a:t>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84152" y="5133079"/>
            <a:ext cx="127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273426" y="4361486"/>
            <a:ext cx="1504315" cy="1370965"/>
            <a:chOff x="3273426" y="4361486"/>
            <a:chExt cx="1504315" cy="1370965"/>
          </a:xfrm>
        </p:grpSpPr>
        <p:sp>
          <p:nvSpPr>
            <p:cNvPr id="8" name="object 8" descr=""/>
            <p:cNvSpPr/>
            <p:nvPr/>
          </p:nvSpPr>
          <p:spPr>
            <a:xfrm>
              <a:off x="3278188" y="4729158"/>
              <a:ext cx="357505" cy="1905"/>
            </a:xfrm>
            <a:custGeom>
              <a:avLst/>
              <a:gdLst/>
              <a:ahLst/>
              <a:cxnLst/>
              <a:rect l="l" t="t" r="r" b="b"/>
              <a:pathLst>
                <a:path w="357504" h="1904">
                  <a:moveTo>
                    <a:pt x="357187" y="0"/>
                  </a:moveTo>
                  <a:lnTo>
                    <a:pt x="0" y="15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78188" y="5341927"/>
              <a:ext cx="357505" cy="1905"/>
            </a:xfrm>
            <a:custGeom>
              <a:avLst/>
              <a:gdLst/>
              <a:ahLst/>
              <a:cxnLst/>
              <a:rect l="l" t="t" r="r" b="b"/>
              <a:pathLst>
                <a:path w="357504" h="1904">
                  <a:moveTo>
                    <a:pt x="357187" y="0"/>
                  </a:moveTo>
                  <a:lnTo>
                    <a:pt x="0" y="15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629413" y="4366248"/>
              <a:ext cx="1143635" cy="1361440"/>
            </a:xfrm>
            <a:custGeom>
              <a:avLst/>
              <a:gdLst/>
              <a:ahLst/>
              <a:cxnLst/>
              <a:rect l="l" t="t" r="r" b="b"/>
              <a:pathLst>
                <a:path w="1143635" h="1361439">
                  <a:moveTo>
                    <a:pt x="20205" y="1360982"/>
                  </a:moveTo>
                  <a:lnTo>
                    <a:pt x="0" y="0"/>
                  </a:lnTo>
                  <a:lnTo>
                    <a:pt x="1143469" y="738352"/>
                  </a:lnTo>
                  <a:lnTo>
                    <a:pt x="20205" y="13609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039427" y="4489575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imes New Roman"/>
                <a:cs typeface="Times New Roman"/>
              </a:rPr>
              <a:t>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91827" y="4666358"/>
            <a:ext cx="1403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014027" y="5312534"/>
            <a:ext cx="2965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Times New Roman"/>
                <a:cs typeface="Times New Roman"/>
              </a:rPr>
              <a:t>v</a:t>
            </a:r>
            <a:r>
              <a:rPr dirty="0" baseline="-20833" sz="2400" spc="-37">
                <a:latin typeface="Times New Roman"/>
                <a:cs typeface="Times New Roman"/>
              </a:rPr>
              <a:t>-</a:t>
            </a:r>
            <a:endParaRPr baseline="-20833" sz="24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170363" y="4430711"/>
            <a:ext cx="25400" cy="1256030"/>
            <a:chOff x="4170363" y="4430711"/>
            <a:chExt cx="25400" cy="1256030"/>
          </a:xfrm>
        </p:grpSpPr>
        <p:sp>
          <p:nvSpPr>
            <p:cNvPr id="15" name="object 15" descr=""/>
            <p:cNvSpPr/>
            <p:nvPr/>
          </p:nvSpPr>
          <p:spPr>
            <a:xfrm>
              <a:off x="4175126" y="4435473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w="0" h="268604">
                  <a:moveTo>
                    <a:pt x="0" y="0"/>
                  </a:moveTo>
                  <a:lnTo>
                    <a:pt x="0" y="2682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191001" y="5411777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w="0" h="269875">
                  <a:moveTo>
                    <a:pt x="0" y="0"/>
                  </a:moveTo>
                  <a:lnTo>
                    <a:pt x="0" y="2698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269741" y="4347363"/>
            <a:ext cx="508000" cy="32639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>
              <a:lnSpc>
                <a:spcPts val="2290"/>
              </a:lnSpc>
              <a:spcBef>
                <a:spcPts val="275"/>
              </a:spcBef>
            </a:pPr>
            <a:r>
              <a:rPr dirty="0" baseline="13888" sz="3000" spc="-15">
                <a:latin typeface="Times New Roman"/>
                <a:cs typeface="Times New Roman"/>
              </a:rPr>
              <a:t>+v</a:t>
            </a:r>
            <a:r>
              <a:rPr dirty="0" sz="1300" spc="-10">
                <a:latin typeface="Times New Roman"/>
                <a:cs typeface="Times New Roman"/>
              </a:rPr>
              <a:t>pos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239577" y="5531628"/>
            <a:ext cx="458470" cy="32639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>
              <a:lnSpc>
                <a:spcPts val="2290"/>
              </a:lnSpc>
              <a:spcBef>
                <a:spcPts val="275"/>
              </a:spcBef>
            </a:pPr>
            <a:r>
              <a:rPr dirty="0" baseline="13888" sz="3000">
                <a:latin typeface="Times New Roman"/>
                <a:cs typeface="Times New Roman"/>
              </a:rPr>
              <a:t>-</a:t>
            </a:r>
            <a:r>
              <a:rPr dirty="0" baseline="13888" sz="3000" spc="-30">
                <a:latin typeface="Times New Roman"/>
                <a:cs typeface="Times New Roman"/>
              </a:rPr>
              <a:t>v</a:t>
            </a:r>
            <a:r>
              <a:rPr dirty="0" sz="1300" spc="-20">
                <a:latin typeface="Times New Roman"/>
                <a:cs typeface="Times New Roman"/>
              </a:rPr>
              <a:t>neg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4234713" y="4344568"/>
            <a:ext cx="727075" cy="339090"/>
          </a:xfrm>
          <a:custGeom>
            <a:avLst/>
            <a:gdLst/>
            <a:ahLst/>
            <a:cxnLst/>
            <a:rect l="l" t="t" r="r" b="b"/>
            <a:pathLst>
              <a:path w="727075" h="339089">
                <a:moveTo>
                  <a:pt x="726948" y="0"/>
                </a:moveTo>
                <a:lnTo>
                  <a:pt x="0" y="0"/>
                </a:lnTo>
                <a:lnTo>
                  <a:pt x="0" y="338556"/>
                </a:lnTo>
                <a:lnTo>
                  <a:pt x="726948" y="338556"/>
                </a:lnTo>
                <a:lnTo>
                  <a:pt x="726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4288058" y="4373017"/>
            <a:ext cx="5257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"/>
                <a:cs typeface="Arial"/>
              </a:rPr>
              <a:t>+V</a:t>
            </a:r>
            <a:r>
              <a:rPr dirty="0" baseline="-21164" sz="1575" spc="-30">
                <a:latin typeface="Arial"/>
                <a:cs typeface="Arial"/>
              </a:rPr>
              <a:t>CC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4219333" y="5554243"/>
            <a:ext cx="727075" cy="339090"/>
          </a:xfrm>
          <a:custGeom>
            <a:avLst/>
            <a:gdLst/>
            <a:ahLst/>
            <a:cxnLst/>
            <a:rect l="l" t="t" r="r" b="b"/>
            <a:pathLst>
              <a:path w="727075" h="339089">
                <a:moveTo>
                  <a:pt x="726948" y="0"/>
                </a:moveTo>
                <a:lnTo>
                  <a:pt x="0" y="0"/>
                </a:lnTo>
                <a:lnTo>
                  <a:pt x="0" y="338556"/>
                </a:lnTo>
                <a:lnTo>
                  <a:pt x="726948" y="338556"/>
                </a:lnTo>
                <a:lnTo>
                  <a:pt x="726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4298077" y="5582696"/>
            <a:ext cx="227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-</a:t>
            </a:r>
            <a:r>
              <a:rPr dirty="0" sz="1600" spc="-5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500769" y="5698520"/>
            <a:ext cx="220979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5">
                <a:latin typeface="Arial"/>
                <a:cs typeface="Arial"/>
              </a:rPr>
              <a:t>CC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136333" y="4866554"/>
            <a:ext cx="37909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3888" sz="3300" spc="-37" i="1">
                <a:latin typeface="Times New Roman"/>
                <a:cs typeface="Times New Roman"/>
              </a:rPr>
              <a:t>V</a:t>
            </a:r>
            <a:r>
              <a:rPr dirty="0" sz="1250" spc="-25" i="1">
                <a:latin typeface="Times New Roman"/>
                <a:cs typeface="Times New Roman"/>
              </a:rPr>
              <a:t>in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540826" y="4794250"/>
            <a:ext cx="132905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200" spc="70">
                <a:latin typeface="Symbol"/>
                <a:cs typeface="Symbol"/>
              </a:rPr>
              <a:t></a:t>
            </a:r>
            <a:r>
              <a:rPr dirty="0" sz="2200" spc="-6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(</a:t>
            </a:r>
            <a:r>
              <a:rPr dirty="0" sz="2200" i="1">
                <a:latin typeface="Times New Roman"/>
                <a:cs typeface="Times New Roman"/>
              </a:rPr>
              <a:t>V</a:t>
            </a:r>
            <a:r>
              <a:rPr dirty="0" baseline="-24444" sz="1875">
                <a:latin typeface="Symbol"/>
                <a:cs typeface="Symbol"/>
              </a:rPr>
              <a:t></a:t>
            </a:r>
            <a:r>
              <a:rPr dirty="0" baseline="-24444" sz="1875" spc="494">
                <a:latin typeface="Times New Roman"/>
                <a:cs typeface="Times New Roman"/>
              </a:rPr>
              <a:t> </a:t>
            </a:r>
            <a:r>
              <a:rPr dirty="0" sz="2200" spc="100">
                <a:latin typeface="Symbol"/>
                <a:cs typeface="Symbol"/>
              </a:rPr>
              <a:t></a:t>
            </a:r>
            <a:r>
              <a:rPr dirty="0" sz="2200" spc="100" i="1">
                <a:latin typeface="Times New Roman"/>
                <a:cs typeface="Times New Roman"/>
              </a:rPr>
              <a:t>V</a:t>
            </a:r>
            <a:r>
              <a:rPr dirty="0" baseline="-24444" sz="1875" spc="150">
                <a:latin typeface="Symbol"/>
                <a:cs typeface="Symbol"/>
              </a:rPr>
              <a:t></a:t>
            </a:r>
            <a:r>
              <a:rPr dirty="0" baseline="-24444" sz="1875" spc="-60">
                <a:latin typeface="Times New Roman"/>
                <a:cs typeface="Times New Roman"/>
              </a:rPr>
              <a:t> </a:t>
            </a:r>
            <a:r>
              <a:rPr dirty="0" sz="2200" spc="-5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873436" y="4857748"/>
            <a:ext cx="198945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200" i="1">
                <a:latin typeface="Times New Roman"/>
                <a:cs typeface="Times New Roman"/>
              </a:rPr>
              <a:t>V</a:t>
            </a:r>
            <a:r>
              <a:rPr dirty="0" baseline="-24444" sz="1875">
                <a:latin typeface="Times New Roman"/>
                <a:cs typeface="Times New Roman"/>
              </a:rPr>
              <a:t>0</a:t>
            </a:r>
            <a:r>
              <a:rPr dirty="0" baseline="-24444" sz="1875" spc="682">
                <a:latin typeface="Times New Roman"/>
                <a:cs typeface="Times New Roman"/>
              </a:rPr>
              <a:t> </a:t>
            </a:r>
            <a:r>
              <a:rPr dirty="0" sz="2200" spc="70">
                <a:latin typeface="Symbol"/>
                <a:cs typeface="Symbol"/>
              </a:rPr>
              <a:t></a:t>
            </a:r>
            <a:r>
              <a:rPr dirty="0" sz="2200" spc="175">
                <a:latin typeface="Times New Roman"/>
                <a:cs typeface="Times New Roman"/>
              </a:rPr>
              <a:t> </a:t>
            </a:r>
            <a:r>
              <a:rPr dirty="0" sz="2200" spc="-45" i="1">
                <a:latin typeface="Times New Roman"/>
                <a:cs typeface="Times New Roman"/>
              </a:rPr>
              <a:t>A</a:t>
            </a:r>
            <a:r>
              <a:rPr dirty="0" baseline="-24444" sz="1875" spc="-67">
                <a:latin typeface="Times New Roman"/>
                <a:cs typeface="Times New Roman"/>
              </a:rPr>
              <a:t>0</a:t>
            </a:r>
            <a:r>
              <a:rPr dirty="0" baseline="-24444" sz="1875" spc="-7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(</a:t>
            </a:r>
            <a:r>
              <a:rPr dirty="0" sz="2200" i="1">
                <a:latin typeface="Times New Roman"/>
                <a:cs typeface="Times New Roman"/>
              </a:rPr>
              <a:t>V</a:t>
            </a:r>
            <a:r>
              <a:rPr dirty="0" baseline="-24444" sz="1875">
                <a:latin typeface="Symbol"/>
                <a:cs typeface="Symbol"/>
              </a:rPr>
              <a:t></a:t>
            </a:r>
            <a:r>
              <a:rPr dirty="0" baseline="-24444" sz="1875" spc="517">
                <a:latin typeface="Times New Roman"/>
                <a:cs typeface="Times New Roman"/>
              </a:rPr>
              <a:t> </a:t>
            </a:r>
            <a:r>
              <a:rPr dirty="0" sz="2200" spc="100">
                <a:latin typeface="Symbol"/>
                <a:cs typeface="Symbol"/>
              </a:rPr>
              <a:t></a:t>
            </a:r>
            <a:r>
              <a:rPr dirty="0" sz="2200" spc="100" i="1">
                <a:latin typeface="Times New Roman"/>
                <a:cs typeface="Times New Roman"/>
              </a:rPr>
              <a:t>V</a:t>
            </a:r>
            <a:r>
              <a:rPr dirty="0" baseline="-24444" sz="1875" spc="150">
                <a:latin typeface="Symbol"/>
                <a:cs typeface="Symbol"/>
              </a:rPr>
              <a:t></a:t>
            </a:r>
            <a:r>
              <a:rPr dirty="0" baseline="-24444" sz="1875" spc="-44">
                <a:latin typeface="Times New Roman"/>
                <a:cs typeface="Times New Roman"/>
              </a:rPr>
              <a:t> </a:t>
            </a:r>
            <a:r>
              <a:rPr dirty="0" sz="2200" spc="-5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966787" y="3963982"/>
            <a:ext cx="7261225" cy="2230755"/>
          </a:xfrm>
          <a:custGeom>
            <a:avLst/>
            <a:gdLst/>
            <a:ahLst/>
            <a:cxnLst/>
            <a:rect l="l" t="t" r="r" b="b"/>
            <a:pathLst>
              <a:path w="7261225" h="2230754">
                <a:moveTo>
                  <a:pt x="0" y="371754"/>
                </a:moveTo>
                <a:lnTo>
                  <a:pt x="2896" y="325123"/>
                </a:lnTo>
                <a:lnTo>
                  <a:pt x="11353" y="280220"/>
                </a:lnTo>
                <a:lnTo>
                  <a:pt x="25022" y="237394"/>
                </a:lnTo>
                <a:lnTo>
                  <a:pt x="43555" y="196993"/>
                </a:lnTo>
                <a:lnTo>
                  <a:pt x="66604" y="159365"/>
                </a:lnTo>
                <a:lnTo>
                  <a:pt x="93820" y="124859"/>
                </a:lnTo>
                <a:lnTo>
                  <a:pt x="124854" y="93824"/>
                </a:lnTo>
                <a:lnTo>
                  <a:pt x="159360" y="66607"/>
                </a:lnTo>
                <a:lnTo>
                  <a:pt x="196987" y="43558"/>
                </a:lnTo>
                <a:lnTo>
                  <a:pt x="237389" y="25024"/>
                </a:lnTo>
                <a:lnTo>
                  <a:pt x="280216" y="11354"/>
                </a:lnTo>
                <a:lnTo>
                  <a:pt x="325121" y="2896"/>
                </a:lnTo>
                <a:lnTo>
                  <a:pt x="371754" y="0"/>
                </a:lnTo>
                <a:lnTo>
                  <a:pt x="6889470" y="0"/>
                </a:lnTo>
                <a:lnTo>
                  <a:pt x="6936103" y="2896"/>
                </a:lnTo>
                <a:lnTo>
                  <a:pt x="6981008" y="11354"/>
                </a:lnTo>
                <a:lnTo>
                  <a:pt x="7023835" y="25024"/>
                </a:lnTo>
                <a:lnTo>
                  <a:pt x="7064237" y="43558"/>
                </a:lnTo>
                <a:lnTo>
                  <a:pt x="7101864" y="66607"/>
                </a:lnTo>
                <a:lnTo>
                  <a:pt x="7136370" y="93824"/>
                </a:lnTo>
                <a:lnTo>
                  <a:pt x="7167404" y="124859"/>
                </a:lnTo>
                <a:lnTo>
                  <a:pt x="7194620" y="159365"/>
                </a:lnTo>
                <a:lnTo>
                  <a:pt x="7217669" y="196993"/>
                </a:lnTo>
                <a:lnTo>
                  <a:pt x="7236202" y="237394"/>
                </a:lnTo>
                <a:lnTo>
                  <a:pt x="7249871" y="280220"/>
                </a:lnTo>
                <a:lnTo>
                  <a:pt x="7258328" y="325123"/>
                </a:lnTo>
                <a:lnTo>
                  <a:pt x="7261225" y="371754"/>
                </a:lnTo>
                <a:lnTo>
                  <a:pt x="7261225" y="1858695"/>
                </a:lnTo>
                <a:lnTo>
                  <a:pt x="7258328" y="1905326"/>
                </a:lnTo>
                <a:lnTo>
                  <a:pt x="7249871" y="1950228"/>
                </a:lnTo>
                <a:lnTo>
                  <a:pt x="7236202" y="1993053"/>
                </a:lnTo>
                <a:lnTo>
                  <a:pt x="7217669" y="2033453"/>
                </a:lnTo>
                <a:lnTo>
                  <a:pt x="7194620" y="2071080"/>
                </a:lnTo>
                <a:lnTo>
                  <a:pt x="7167404" y="2105584"/>
                </a:lnTo>
                <a:lnTo>
                  <a:pt x="7136370" y="2136618"/>
                </a:lnTo>
                <a:lnTo>
                  <a:pt x="7101864" y="2163834"/>
                </a:lnTo>
                <a:lnTo>
                  <a:pt x="7064237" y="2186882"/>
                </a:lnTo>
                <a:lnTo>
                  <a:pt x="7023835" y="2205415"/>
                </a:lnTo>
                <a:lnTo>
                  <a:pt x="6981008" y="2219084"/>
                </a:lnTo>
                <a:lnTo>
                  <a:pt x="6936103" y="2227541"/>
                </a:lnTo>
                <a:lnTo>
                  <a:pt x="6889470" y="2230437"/>
                </a:lnTo>
                <a:lnTo>
                  <a:pt x="371754" y="2230437"/>
                </a:lnTo>
                <a:lnTo>
                  <a:pt x="325121" y="2227541"/>
                </a:lnTo>
                <a:lnTo>
                  <a:pt x="280216" y="2219084"/>
                </a:lnTo>
                <a:lnTo>
                  <a:pt x="237389" y="2205415"/>
                </a:lnTo>
                <a:lnTo>
                  <a:pt x="196987" y="2186882"/>
                </a:lnTo>
                <a:lnTo>
                  <a:pt x="159360" y="2163834"/>
                </a:lnTo>
                <a:lnTo>
                  <a:pt x="124854" y="2136618"/>
                </a:lnTo>
                <a:lnTo>
                  <a:pt x="93820" y="2105584"/>
                </a:lnTo>
                <a:lnTo>
                  <a:pt x="66604" y="2071080"/>
                </a:lnTo>
                <a:lnTo>
                  <a:pt x="43555" y="2033453"/>
                </a:lnTo>
                <a:lnTo>
                  <a:pt x="25022" y="1993053"/>
                </a:lnTo>
                <a:lnTo>
                  <a:pt x="11353" y="1950228"/>
                </a:lnTo>
                <a:lnTo>
                  <a:pt x="2896" y="1905326"/>
                </a:lnTo>
                <a:lnTo>
                  <a:pt x="0" y="1858695"/>
                </a:lnTo>
                <a:lnTo>
                  <a:pt x="0" y="371754"/>
                </a:lnTo>
                <a:close/>
              </a:path>
            </a:pathLst>
          </a:custGeom>
          <a:ln w="22225">
            <a:solidFill>
              <a:srgbClr val="FF99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3780790" y="4667186"/>
            <a:ext cx="140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latin typeface="Times New Roman"/>
                <a:cs typeface="Times New Roman"/>
              </a:rPr>
              <a:t>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780790" y="5154863"/>
            <a:ext cx="9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02590" y="1024000"/>
            <a:ext cx="21767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Introducción</a:t>
            </a:r>
            <a:endParaRPr sz="28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09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1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Acoplamiento</a:t>
            </a:r>
            <a:r>
              <a:rPr dirty="0" spc="-95"/>
              <a:t> </a:t>
            </a:r>
            <a:r>
              <a:rPr dirty="0" spc="-10"/>
              <a:t>capacitivo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089460" y="2415179"/>
            <a:ext cx="58381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30480" indent="635">
              <a:lnSpc>
                <a:spcPct val="100000"/>
              </a:lnSpc>
              <a:spcBef>
                <a:spcPts val="100"/>
              </a:spcBef>
              <a:tabLst>
                <a:tab pos="5546090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DC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(w=0)</a:t>
            </a:r>
            <a:r>
              <a:rPr dirty="0" sz="1800" spc="1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</a:t>
            </a:r>
            <a:r>
              <a:rPr dirty="0" sz="1800" spc="1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es</a:t>
            </a:r>
            <a:r>
              <a:rPr dirty="0" sz="1800" spc="1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circuito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abierto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(la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alterna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no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interfiere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Q).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Z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=1/jwC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Wingdings 3"/>
                <a:cs typeface="Wingdings 3"/>
              </a:rPr>
              <a:t></a:t>
            </a:r>
            <a:r>
              <a:rPr dirty="0" sz="1800" spc="20">
                <a:solidFill>
                  <a:srgbClr val="0095C7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Z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c</a:t>
            </a:r>
            <a:r>
              <a:rPr dirty="0" baseline="-20833" sz="1800" spc="1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=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∞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128322" y="3238138"/>
            <a:ext cx="57753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3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AC</a:t>
            </a:r>
            <a:r>
              <a:rPr dirty="0" sz="1800" spc="3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3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3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frecuencias</a:t>
            </a:r>
            <a:r>
              <a:rPr dirty="0" sz="1800" spc="3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medias</a:t>
            </a:r>
            <a:r>
              <a:rPr dirty="0" sz="1800" spc="3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3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altas</a:t>
            </a:r>
            <a:r>
              <a:rPr dirty="0" sz="1800" spc="3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(kHz-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MHz)</a:t>
            </a:r>
            <a:r>
              <a:rPr dirty="0" sz="1800" spc="3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los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1800" spc="260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254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eligen</a:t>
            </a:r>
            <a:r>
              <a:rPr dirty="0" sz="1800" spc="26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grandes</a:t>
            </a:r>
            <a:r>
              <a:rPr dirty="0" sz="1800" spc="26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para</a:t>
            </a:r>
            <a:r>
              <a:rPr dirty="0" sz="1800" spc="26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que</a:t>
            </a:r>
            <a:r>
              <a:rPr dirty="0" sz="1800" spc="254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sean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cortocircuitos.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03151" y="4335418"/>
            <a:ext cx="4279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Si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grande,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Z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=1/jwC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Wingdings 3"/>
                <a:cs typeface="Wingdings 3"/>
              </a:rPr>
              <a:t></a:t>
            </a:r>
            <a:r>
              <a:rPr dirty="0" sz="1800" spc="25">
                <a:solidFill>
                  <a:srgbClr val="0095C7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Z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c</a:t>
            </a:r>
            <a:r>
              <a:rPr dirty="0" baseline="-20833" sz="1800" spc="209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=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0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Wingdings 3"/>
                <a:cs typeface="Wingdings 3"/>
              </a:rPr>
              <a:t></a:t>
            </a:r>
            <a:r>
              <a:rPr dirty="0" sz="1800" spc="20">
                <a:solidFill>
                  <a:srgbClr val="0095C7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G</a:t>
            </a:r>
            <a:r>
              <a:rPr dirty="0" baseline="-20833" sz="1800" spc="232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=Vi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2150" y="1581703"/>
            <a:ext cx="7063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17900"/>
                </a:solidFill>
                <a:latin typeface="Arial"/>
                <a:cs typeface="Arial"/>
              </a:rPr>
              <a:t>Solución:</a:t>
            </a:r>
            <a:r>
              <a:rPr dirty="0" sz="1800" spc="-114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Acoplamiento</a:t>
            </a:r>
            <a:r>
              <a:rPr dirty="0" sz="1800" spc="-2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Capacitivo</a:t>
            </a:r>
            <a:r>
              <a:rPr dirty="0" sz="1800" spc="-1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para</a:t>
            </a:r>
            <a:r>
              <a:rPr dirty="0" sz="1800" spc="-6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conectar</a:t>
            </a:r>
            <a:r>
              <a:rPr dirty="0" sz="1800" spc="-4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pequeña</a:t>
            </a:r>
            <a:r>
              <a:rPr dirty="0" sz="1800" spc="-6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17900"/>
                </a:solidFill>
                <a:latin typeface="Arial"/>
                <a:cs typeface="Arial"/>
              </a:rPr>
              <a:t>señal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49265" y="2491299"/>
            <a:ext cx="130175" cy="734060"/>
            <a:chOff x="1849265" y="2491299"/>
            <a:chExt cx="130175" cy="734060"/>
          </a:xfrm>
        </p:grpSpPr>
        <p:sp>
          <p:nvSpPr>
            <p:cNvPr id="9" name="object 9" descr=""/>
            <p:cNvSpPr/>
            <p:nvPr/>
          </p:nvSpPr>
          <p:spPr>
            <a:xfrm>
              <a:off x="1856567" y="3030596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849383" y="302340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856567" y="2987462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80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964329" y="298027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856567" y="2944327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80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849383" y="293713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856567" y="2901193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80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964329" y="2894004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856567" y="2858058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80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849383" y="285086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856567" y="2814923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80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964329" y="280773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914040" y="2786167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906856" y="277897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914040" y="30593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5">
                  <a:moveTo>
                    <a:pt x="0" y="14378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906856" y="305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914040" y="2642385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4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914040" y="3073739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4">
                  <a:moveTo>
                    <a:pt x="0" y="0"/>
                  </a:moveTo>
                  <a:lnTo>
                    <a:pt x="0" y="143784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914040" y="2584872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w="0" h="57785">
                  <a:moveTo>
                    <a:pt x="0" y="0"/>
                  </a:moveTo>
                  <a:lnTo>
                    <a:pt x="0" y="57513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906856" y="263519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870936" y="2498602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35946"/>
                  </a:moveTo>
                  <a:lnTo>
                    <a:pt x="2806" y="21903"/>
                  </a:lnTo>
                  <a:lnTo>
                    <a:pt x="10476" y="10483"/>
                  </a:lnTo>
                  <a:lnTo>
                    <a:pt x="21888" y="2808"/>
                  </a:lnTo>
                  <a:lnTo>
                    <a:pt x="35920" y="0"/>
                  </a:lnTo>
                  <a:lnTo>
                    <a:pt x="49952" y="2808"/>
                  </a:lnTo>
                  <a:lnTo>
                    <a:pt x="61364" y="10483"/>
                  </a:lnTo>
                  <a:lnTo>
                    <a:pt x="69035" y="21903"/>
                  </a:lnTo>
                  <a:lnTo>
                    <a:pt x="71841" y="35946"/>
                  </a:lnTo>
                  <a:lnTo>
                    <a:pt x="69035" y="49988"/>
                  </a:lnTo>
                  <a:lnTo>
                    <a:pt x="61364" y="61408"/>
                  </a:lnTo>
                  <a:lnTo>
                    <a:pt x="49952" y="69084"/>
                  </a:lnTo>
                  <a:lnTo>
                    <a:pt x="35920" y="71892"/>
                  </a:lnTo>
                  <a:lnTo>
                    <a:pt x="21888" y="69084"/>
                  </a:lnTo>
                  <a:lnTo>
                    <a:pt x="10476" y="61408"/>
                  </a:lnTo>
                  <a:lnTo>
                    <a:pt x="2806" y="49988"/>
                  </a:lnTo>
                  <a:lnTo>
                    <a:pt x="0" y="35946"/>
                  </a:lnTo>
                  <a:close/>
                </a:path>
              </a:pathLst>
            </a:custGeom>
            <a:ln w="143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2116864" y="2773468"/>
            <a:ext cx="269875" cy="180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00" spc="-25">
                <a:solidFill>
                  <a:srgbClr val="000080"/>
                </a:solidFill>
                <a:latin typeface="Arial"/>
                <a:cs typeface="Arial"/>
              </a:rPr>
              <a:t>Rc1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757658" y="2342117"/>
            <a:ext cx="248285" cy="180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00" spc="-25">
                <a:latin typeface="Arial"/>
                <a:cs typeface="Arial"/>
              </a:rPr>
              <a:t>Vcc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274536" y="4072936"/>
            <a:ext cx="704850" cy="734060"/>
            <a:chOff x="1274536" y="4072936"/>
            <a:chExt cx="704850" cy="734060"/>
          </a:xfrm>
        </p:grpSpPr>
        <p:sp>
          <p:nvSpPr>
            <p:cNvPr id="33" name="object 33" descr=""/>
            <p:cNvSpPr/>
            <p:nvPr/>
          </p:nvSpPr>
          <p:spPr>
            <a:xfrm>
              <a:off x="1856567" y="4468450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849383" y="446126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856567" y="4425316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964329" y="441812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856567" y="4382181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849383" y="437499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856567" y="4339046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964329" y="433185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856567" y="4295912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849383" y="428872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856567" y="4252777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964329" y="424558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914040" y="4224021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906856" y="421683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914040" y="4497212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4">
                  <a:moveTo>
                    <a:pt x="0" y="14378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906856" y="4490024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914040" y="4080238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914040" y="4511592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3784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339312" y="4799165"/>
              <a:ext cx="575310" cy="0"/>
            </a:xfrm>
            <a:custGeom>
              <a:avLst/>
              <a:gdLst/>
              <a:ahLst/>
              <a:cxnLst/>
              <a:rect l="l" t="t" r="r" b="b"/>
              <a:pathLst>
                <a:path w="575310" h="0">
                  <a:moveTo>
                    <a:pt x="574728" y="0"/>
                  </a:moveTo>
                  <a:lnTo>
                    <a:pt x="0" y="0"/>
                  </a:lnTo>
                </a:path>
              </a:pathLst>
            </a:custGeom>
            <a:ln w="1437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332127" y="479197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914040" y="4655382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3784"/>
                  </a:lnTo>
                </a:path>
              </a:pathLst>
            </a:custGeom>
            <a:ln w="1436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906856" y="479197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281839" y="4324678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4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274655" y="431748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281839" y="4281544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389600" y="427435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281839" y="4238409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274655" y="423122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281839" y="4195274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389600" y="418808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281839" y="4152140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274655" y="414495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281839" y="4109005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79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389600" y="410181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339312" y="4080249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4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332127" y="407306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339312" y="4353440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4">
                  <a:moveTo>
                    <a:pt x="0" y="14378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332127" y="434625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1542135" y="4067549"/>
            <a:ext cx="844550" cy="32448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165"/>
              </a:lnSpc>
              <a:spcBef>
                <a:spcPts val="114"/>
              </a:spcBef>
            </a:pPr>
            <a:r>
              <a:rPr dirty="0" sz="1000" spc="40">
                <a:solidFill>
                  <a:srgbClr val="000080"/>
                </a:solidFill>
                <a:latin typeface="Arial"/>
                <a:cs typeface="Arial"/>
              </a:rPr>
              <a:t>R3</a:t>
            </a:r>
            <a:endParaRPr sz="1000">
              <a:latin typeface="Arial"/>
              <a:cs typeface="Arial"/>
            </a:endParaRPr>
          </a:p>
          <a:p>
            <a:pPr marL="587375">
              <a:lnSpc>
                <a:spcPts val="1165"/>
              </a:lnSpc>
            </a:pPr>
            <a:r>
              <a:rPr dirty="0" sz="1000" spc="-25">
                <a:solidFill>
                  <a:srgbClr val="000080"/>
                </a:solidFill>
                <a:latin typeface="Arial"/>
                <a:cs typeface="Arial"/>
              </a:rPr>
              <a:t>Re1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541874" y="3503138"/>
            <a:ext cx="481965" cy="1447165"/>
            <a:chOff x="541874" y="3503138"/>
            <a:chExt cx="481965" cy="1447165"/>
          </a:xfrm>
        </p:grpSpPr>
        <p:sp>
          <p:nvSpPr>
            <p:cNvPr id="73" name="object 73" descr=""/>
            <p:cNvSpPr/>
            <p:nvPr/>
          </p:nvSpPr>
          <p:spPr>
            <a:xfrm>
              <a:off x="764583" y="4224024"/>
              <a:ext cx="0" cy="575310"/>
            </a:xfrm>
            <a:custGeom>
              <a:avLst/>
              <a:gdLst/>
              <a:ahLst/>
              <a:cxnLst/>
              <a:rect l="l" t="t" r="r" b="b"/>
              <a:pathLst>
                <a:path w="0" h="575310">
                  <a:moveTo>
                    <a:pt x="0" y="0"/>
                  </a:moveTo>
                  <a:lnTo>
                    <a:pt x="0" y="575137"/>
                  </a:lnTo>
                </a:path>
              </a:pathLst>
            </a:custGeom>
            <a:ln w="1436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757399" y="479197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874" y="4791973"/>
              <a:ext cx="86211" cy="158158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620901" y="4799163"/>
              <a:ext cx="287655" cy="0"/>
            </a:xfrm>
            <a:custGeom>
              <a:avLst/>
              <a:gdLst/>
              <a:ahLst/>
              <a:cxnLst/>
              <a:rect l="l" t="t" r="r" b="b"/>
              <a:pathLst>
                <a:path w="287655" h="0">
                  <a:moveTo>
                    <a:pt x="0" y="0"/>
                  </a:moveTo>
                  <a:lnTo>
                    <a:pt x="287364" y="0"/>
                  </a:lnTo>
                </a:path>
              </a:pathLst>
            </a:custGeom>
            <a:ln w="143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239" y="4791974"/>
              <a:ext cx="86211" cy="158163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557" y="4791976"/>
              <a:ext cx="86211" cy="158158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191" y="3886158"/>
              <a:ext cx="172067" cy="86263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620901" y="3792695"/>
              <a:ext cx="273050" cy="273685"/>
            </a:xfrm>
            <a:custGeom>
              <a:avLst/>
              <a:gdLst/>
              <a:ahLst/>
              <a:cxnLst/>
              <a:rect l="l" t="t" r="r" b="b"/>
              <a:pathLst>
                <a:path w="273050" h="273685">
                  <a:moveTo>
                    <a:pt x="0" y="136595"/>
                  </a:moveTo>
                  <a:lnTo>
                    <a:pt x="6915" y="93247"/>
                  </a:lnTo>
                  <a:lnTo>
                    <a:pt x="26206" y="55729"/>
                  </a:lnTo>
                  <a:lnTo>
                    <a:pt x="55689" y="26225"/>
                  </a:lnTo>
                  <a:lnTo>
                    <a:pt x="93181" y="6920"/>
                  </a:lnTo>
                  <a:lnTo>
                    <a:pt x="136498" y="0"/>
                  </a:lnTo>
                  <a:lnTo>
                    <a:pt x="179814" y="6920"/>
                  </a:lnTo>
                  <a:lnTo>
                    <a:pt x="217306" y="26225"/>
                  </a:lnTo>
                  <a:lnTo>
                    <a:pt x="246789" y="55729"/>
                  </a:lnTo>
                  <a:lnTo>
                    <a:pt x="266080" y="93247"/>
                  </a:lnTo>
                  <a:lnTo>
                    <a:pt x="272996" y="136595"/>
                  </a:lnTo>
                  <a:lnTo>
                    <a:pt x="266080" y="179942"/>
                  </a:lnTo>
                  <a:lnTo>
                    <a:pt x="246789" y="217461"/>
                  </a:lnTo>
                  <a:lnTo>
                    <a:pt x="217306" y="246965"/>
                  </a:lnTo>
                  <a:lnTo>
                    <a:pt x="179814" y="266269"/>
                  </a:lnTo>
                  <a:lnTo>
                    <a:pt x="136498" y="273190"/>
                  </a:lnTo>
                  <a:lnTo>
                    <a:pt x="93181" y="266269"/>
                  </a:lnTo>
                  <a:lnTo>
                    <a:pt x="55689" y="246965"/>
                  </a:lnTo>
                  <a:lnTo>
                    <a:pt x="26206" y="217461"/>
                  </a:lnTo>
                  <a:lnTo>
                    <a:pt x="6915" y="179942"/>
                  </a:lnTo>
                  <a:lnTo>
                    <a:pt x="0" y="136595"/>
                  </a:lnTo>
                  <a:close/>
                </a:path>
              </a:pathLst>
            </a:custGeom>
            <a:ln w="1437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50215" y="4037129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09" h="0">
                  <a:moveTo>
                    <a:pt x="0" y="0"/>
                  </a:moveTo>
                  <a:lnTo>
                    <a:pt x="28736" y="0"/>
                  </a:lnTo>
                </a:path>
              </a:pathLst>
            </a:custGeom>
            <a:ln w="14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71767" y="402994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64583" y="3807075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w="0" h="29210">
                  <a:moveTo>
                    <a:pt x="0" y="0"/>
                  </a:moveTo>
                  <a:lnTo>
                    <a:pt x="0" y="28756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57399" y="3828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50215" y="3821454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09" h="0">
                  <a:moveTo>
                    <a:pt x="0" y="0"/>
                  </a:moveTo>
                  <a:lnTo>
                    <a:pt x="28736" y="0"/>
                  </a:lnTo>
                </a:path>
              </a:pathLst>
            </a:custGeom>
            <a:ln w="14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71767" y="381426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64583" y="3648914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64583" y="4080267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3784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64583" y="3648927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 h="0">
                  <a:moveTo>
                    <a:pt x="0" y="0"/>
                  </a:moveTo>
                  <a:lnTo>
                    <a:pt x="143682" y="0"/>
                  </a:lnTo>
                </a:path>
              </a:pathLst>
            </a:custGeom>
            <a:ln w="1437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01081" y="364173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018863" y="3503138"/>
              <a:ext cx="0" cy="330200"/>
            </a:xfrm>
            <a:custGeom>
              <a:avLst/>
              <a:gdLst/>
              <a:ahLst/>
              <a:cxnLst/>
              <a:rect l="l" t="t" r="r" b="b"/>
              <a:pathLst>
                <a:path w="0" h="330200">
                  <a:moveTo>
                    <a:pt x="0" y="0"/>
                  </a:moveTo>
                  <a:lnTo>
                    <a:pt x="0" y="330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828363" y="3644426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 h="0">
                  <a:moveTo>
                    <a:pt x="17780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3" name="object 93" descr=""/>
          <p:cNvGrpSpPr/>
          <p:nvPr/>
        </p:nvGrpSpPr>
        <p:grpSpPr>
          <a:xfrm>
            <a:off x="1274536" y="2606357"/>
            <a:ext cx="1207135" cy="2200275"/>
            <a:chOff x="1274536" y="2606357"/>
            <a:chExt cx="1207135" cy="2200275"/>
          </a:xfrm>
        </p:grpSpPr>
        <p:sp>
          <p:nvSpPr>
            <p:cNvPr id="94" name="object 94" descr=""/>
            <p:cNvSpPr/>
            <p:nvPr/>
          </p:nvSpPr>
          <p:spPr>
            <a:xfrm>
              <a:off x="1339312" y="3936466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339312" y="4367820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3784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281839" y="3174409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4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274655" y="316722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281839" y="3131275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80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389600" y="312408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281839" y="3088140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80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274655" y="308095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281839" y="3045005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80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389600" y="303781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281839" y="3001871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80">
                  <a:moveTo>
                    <a:pt x="114945" y="43135"/>
                  </a:moveTo>
                  <a:lnTo>
                    <a:pt x="0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274655" y="299468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281839" y="2958736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69" h="43180">
                  <a:moveTo>
                    <a:pt x="0" y="43135"/>
                  </a:moveTo>
                  <a:lnTo>
                    <a:pt x="114945" y="0"/>
                  </a:lnTo>
                </a:path>
              </a:pathLst>
            </a:custGeom>
            <a:ln w="1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389600" y="295154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339312" y="2929980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4" h="29210">
                  <a:moveTo>
                    <a:pt x="57472" y="28756"/>
                  </a:moveTo>
                  <a:lnTo>
                    <a:pt x="0" y="0"/>
                  </a:lnTo>
                </a:path>
              </a:pathLst>
            </a:custGeom>
            <a:ln w="1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332127" y="292279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339312" y="3203172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5">
                  <a:moveTo>
                    <a:pt x="0" y="14378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332127" y="319598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339312" y="2786197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4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339312" y="3217551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3784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339312" y="4511612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w="0" h="287654">
                  <a:moveTo>
                    <a:pt x="0" y="0"/>
                  </a:moveTo>
                  <a:lnTo>
                    <a:pt x="0" y="287568"/>
                  </a:lnTo>
                </a:path>
              </a:pathLst>
            </a:custGeom>
            <a:ln w="1436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332127" y="479199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339312" y="3648906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w="0" h="287654">
                  <a:moveTo>
                    <a:pt x="0" y="0"/>
                  </a:moveTo>
                  <a:lnTo>
                    <a:pt x="0" y="287568"/>
                  </a:lnTo>
                </a:path>
              </a:pathLst>
            </a:custGeom>
            <a:ln w="1436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332127" y="392928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310575" y="3620150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80" h="43179">
                  <a:moveTo>
                    <a:pt x="21552" y="43135"/>
                  </a:moveTo>
                  <a:lnTo>
                    <a:pt x="13135" y="41449"/>
                  </a:lnTo>
                  <a:lnTo>
                    <a:pt x="6287" y="36842"/>
                  </a:lnTo>
                  <a:lnTo>
                    <a:pt x="1684" y="29990"/>
                  </a:lnTo>
                  <a:lnTo>
                    <a:pt x="0" y="21567"/>
                  </a:lnTo>
                  <a:lnTo>
                    <a:pt x="1684" y="13144"/>
                  </a:lnTo>
                  <a:lnTo>
                    <a:pt x="6287" y="6292"/>
                  </a:lnTo>
                  <a:lnTo>
                    <a:pt x="13135" y="1685"/>
                  </a:lnTo>
                  <a:lnTo>
                    <a:pt x="21552" y="0"/>
                  </a:lnTo>
                  <a:lnTo>
                    <a:pt x="29969" y="1685"/>
                  </a:lnTo>
                  <a:lnTo>
                    <a:pt x="36816" y="6292"/>
                  </a:lnTo>
                  <a:lnTo>
                    <a:pt x="41420" y="13144"/>
                  </a:lnTo>
                  <a:lnTo>
                    <a:pt x="43104" y="21567"/>
                  </a:lnTo>
                  <a:lnTo>
                    <a:pt x="41420" y="29990"/>
                  </a:lnTo>
                  <a:lnTo>
                    <a:pt x="36816" y="36842"/>
                  </a:lnTo>
                  <a:lnTo>
                    <a:pt x="29969" y="41449"/>
                  </a:lnTo>
                  <a:lnTo>
                    <a:pt x="21552" y="4313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310575" y="3620150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80" h="43179">
                  <a:moveTo>
                    <a:pt x="0" y="21567"/>
                  </a:moveTo>
                  <a:lnTo>
                    <a:pt x="1684" y="13144"/>
                  </a:lnTo>
                  <a:lnTo>
                    <a:pt x="6287" y="6292"/>
                  </a:lnTo>
                  <a:lnTo>
                    <a:pt x="13135" y="1685"/>
                  </a:lnTo>
                  <a:lnTo>
                    <a:pt x="21552" y="0"/>
                  </a:lnTo>
                  <a:lnTo>
                    <a:pt x="29969" y="1685"/>
                  </a:lnTo>
                  <a:lnTo>
                    <a:pt x="36816" y="6292"/>
                  </a:lnTo>
                  <a:lnTo>
                    <a:pt x="41420" y="13144"/>
                  </a:lnTo>
                  <a:lnTo>
                    <a:pt x="43104" y="21567"/>
                  </a:lnTo>
                  <a:lnTo>
                    <a:pt x="41420" y="29990"/>
                  </a:lnTo>
                  <a:lnTo>
                    <a:pt x="36816" y="36842"/>
                  </a:lnTo>
                  <a:lnTo>
                    <a:pt x="29969" y="41449"/>
                  </a:lnTo>
                  <a:lnTo>
                    <a:pt x="21552" y="43135"/>
                  </a:lnTo>
                  <a:lnTo>
                    <a:pt x="13135" y="41449"/>
                  </a:lnTo>
                  <a:lnTo>
                    <a:pt x="6287" y="36842"/>
                  </a:lnTo>
                  <a:lnTo>
                    <a:pt x="1684" y="29990"/>
                  </a:lnTo>
                  <a:lnTo>
                    <a:pt x="0" y="21567"/>
                  </a:lnTo>
                  <a:close/>
                </a:path>
              </a:pathLst>
            </a:custGeom>
            <a:ln w="1437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339312" y="2642416"/>
              <a:ext cx="575310" cy="0"/>
            </a:xfrm>
            <a:custGeom>
              <a:avLst/>
              <a:gdLst/>
              <a:ahLst/>
              <a:cxnLst/>
              <a:rect l="l" t="t" r="r" b="b"/>
              <a:pathLst>
                <a:path w="575310" h="0">
                  <a:moveTo>
                    <a:pt x="0" y="0"/>
                  </a:moveTo>
                  <a:lnTo>
                    <a:pt x="574728" y="0"/>
                  </a:lnTo>
                </a:path>
              </a:pathLst>
            </a:custGeom>
            <a:ln w="1437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906856" y="263522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885304" y="2613659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80" h="43180">
                  <a:moveTo>
                    <a:pt x="21552" y="43135"/>
                  </a:moveTo>
                  <a:lnTo>
                    <a:pt x="13135" y="41449"/>
                  </a:lnTo>
                  <a:lnTo>
                    <a:pt x="6287" y="36842"/>
                  </a:lnTo>
                  <a:lnTo>
                    <a:pt x="1684" y="29990"/>
                  </a:lnTo>
                  <a:lnTo>
                    <a:pt x="0" y="21567"/>
                  </a:lnTo>
                  <a:lnTo>
                    <a:pt x="1684" y="13144"/>
                  </a:lnTo>
                  <a:lnTo>
                    <a:pt x="6287" y="6292"/>
                  </a:lnTo>
                  <a:lnTo>
                    <a:pt x="13135" y="1685"/>
                  </a:lnTo>
                  <a:lnTo>
                    <a:pt x="21552" y="0"/>
                  </a:lnTo>
                  <a:lnTo>
                    <a:pt x="29969" y="1685"/>
                  </a:lnTo>
                  <a:lnTo>
                    <a:pt x="36816" y="6292"/>
                  </a:lnTo>
                  <a:lnTo>
                    <a:pt x="41420" y="13144"/>
                  </a:lnTo>
                  <a:lnTo>
                    <a:pt x="43104" y="21567"/>
                  </a:lnTo>
                  <a:lnTo>
                    <a:pt x="41420" y="29990"/>
                  </a:lnTo>
                  <a:lnTo>
                    <a:pt x="36816" y="36842"/>
                  </a:lnTo>
                  <a:lnTo>
                    <a:pt x="29969" y="41449"/>
                  </a:lnTo>
                  <a:lnTo>
                    <a:pt x="21552" y="4313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885304" y="2613659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80" h="43180">
                  <a:moveTo>
                    <a:pt x="0" y="21567"/>
                  </a:moveTo>
                  <a:lnTo>
                    <a:pt x="1684" y="13144"/>
                  </a:lnTo>
                  <a:lnTo>
                    <a:pt x="6287" y="6292"/>
                  </a:lnTo>
                  <a:lnTo>
                    <a:pt x="13135" y="1685"/>
                  </a:lnTo>
                  <a:lnTo>
                    <a:pt x="21552" y="0"/>
                  </a:lnTo>
                  <a:lnTo>
                    <a:pt x="29969" y="1685"/>
                  </a:lnTo>
                  <a:lnTo>
                    <a:pt x="36816" y="6292"/>
                  </a:lnTo>
                  <a:lnTo>
                    <a:pt x="41420" y="13144"/>
                  </a:lnTo>
                  <a:lnTo>
                    <a:pt x="43104" y="21567"/>
                  </a:lnTo>
                  <a:lnTo>
                    <a:pt x="41420" y="29990"/>
                  </a:lnTo>
                  <a:lnTo>
                    <a:pt x="36816" y="36842"/>
                  </a:lnTo>
                  <a:lnTo>
                    <a:pt x="29969" y="41449"/>
                  </a:lnTo>
                  <a:lnTo>
                    <a:pt x="21552" y="43135"/>
                  </a:lnTo>
                  <a:lnTo>
                    <a:pt x="13135" y="41449"/>
                  </a:lnTo>
                  <a:lnTo>
                    <a:pt x="6287" y="36842"/>
                  </a:lnTo>
                  <a:lnTo>
                    <a:pt x="1684" y="29990"/>
                  </a:lnTo>
                  <a:lnTo>
                    <a:pt x="0" y="21567"/>
                  </a:lnTo>
                  <a:close/>
                </a:path>
              </a:pathLst>
            </a:custGeom>
            <a:ln w="1437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339312" y="2642417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4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332127" y="263522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339312" y="3361340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w="0" h="287654">
                  <a:moveTo>
                    <a:pt x="0" y="0"/>
                  </a:moveTo>
                  <a:lnTo>
                    <a:pt x="0" y="287568"/>
                  </a:lnTo>
                </a:path>
              </a:pathLst>
            </a:custGeom>
            <a:ln w="1436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332127" y="364172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7903" y="3454809"/>
              <a:ext cx="143684" cy="86265"/>
            </a:xfrm>
            <a:prstGeom prst="rect">
              <a:avLst/>
            </a:prstGeom>
          </p:spPr>
        </p:pic>
      </p:grpSp>
      <p:sp>
        <p:nvSpPr>
          <p:cNvPr id="129" name="object 129" descr=""/>
          <p:cNvSpPr txBox="1"/>
          <p:nvPr/>
        </p:nvSpPr>
        <p:spPr>
          <a:xfrm>
            <a:off x="1542135" y="2917280"/>
            <a:ext cx="205740" cy="180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00" spc="40">
                <a:solidFill>
                  <a:srgbClr val="000080"/>
                </a:solidFill>
                <a:latin typeface="Arial"/>
                <a:cs typeface="Arial"/>
              </a:rPr>
              <a:t>R4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320836" y="3779996"/>
            <a:ext cx="184150" cy="180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00" spc="-25">
                <a:solidFill>
                  <a:srgbClr val="000080"/>
                </a:solidFill>
                <a:latin typeface="Arial"/>
                <a:cs typeface="Arial"/>
              </a:rPr>
              <a:t>V1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2476069" y="3348645"/>
            <a:ext cx="291465" cy="180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00" spc="-20">
                <a:latin typeface="Arial"/>
                <a:cs typeface="Arial"/>
              </a:rPr>
              <a:t>Vout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2" name="object 132" descr=""/>
          <p:cNvGrpSpPr/>
          <p:nvPr/>
        </p:nvGrpSpPr>
        <p:grpSpPr>
          <a:xfrm>
            <a:off x="1619373" y="3354050"/>
            <a:ext cx="733425" cy="446405"/>
            <a:chOff x="1619373" y="3354050"/>
            <a:chExt cx="733425" cy="446405"/>
          </a:xfrm>
        </p:grpSpPr>
        <p:sp>
          <p:nvSpPr>
            <p:cNvPr id="133" name="object 133" descr=""/>
            <p:cNvSpPr/>
            <p:nvPr/>
          </p:nvSpPr>
          <p:spPr>
            <a:xfrm>
              <a:off x="1914040" y="3505131"/>
              <a:ext cx="431165" cy="0"/>
            </a:xfrm>
            <a:custGeom>
              <a:avLst/>
              <a:gdLst/>
              <a:ahLst/>
              <a:cxnLst/>
              <a:rect l="l" t="t" r="r" b="b"/>
              <a:pathLst>
                <a:path w="431164" h="0">
                  <a:moveTo>
                    <a:pt x="431046" y="0"/>
                  </a:moveTo>
                  <a:lnTo>
                    <a:pt x="0" y="0"/>
                  </a:lnTo>
                </a:path>
              </a:pathLst>
            </a:custGeom>
            <a:ln w="1437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1332" y="3497943"/>
              <a:ext cx="229892" cy="230051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1770358" y="3505134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w="0" h="287654">
                  <a:moveTo>
                    <a:pt x="0" y="0"/>
                  </a:moveTo>
                  <a:lnTo>
                    <a:pt x="0" y="287568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1763174" y="3785514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770358" y="3749568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 h="0">
                  <a:moveTo>
                    <a:pt x="0" y="0"/>
                  </a:moveTo>
                  <a:lnTo>
                    <a:pt x="143682" y="0"/>
                  </a:lnTo>
                </a:path>
              </a:pathLst>
            </a:custGeom>
            <a:ln w="14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906856" y="374238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914040" y="374956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0"/>
                  </a:moveTo>
                  <a:lnTo>
                    <a:pt x="0" y="43135"/>
                  </a:lnTo>
                </a:path>
              </a:pathLst>
            </a:custGeom>
            <a:ln w="143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906856" y="378551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626676" y="364892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 h="0">
                  <a:moveTo>
                    <a:pt x="71841" y="0"/>
                  </a:moveTo>
                  <a:lnTo>
                    <a:pt x="0" y="0"/>
                  </a:lnTo>
                </a:path>
              </a:pathLst>
            </a:custGeom>
            <a:ln w="14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1619492" y="364173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1914040" y="3361353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143784"/>
                  </a:moveTo>
                  <a:lnTo>
                    <a:pt x="0" y="0"/>
                  </a:lnTo>
                </a:path>
              </a:pathLst>
            </a:custGeom>
            <a:ln w="143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4" name="object 144" descr=""/>
          <p:cNvSpPr txBox="1"/>
          <p:nvPr/>
        </p:nvSpPr>
        <p:spPr>
          <a:xfrm>
            <a:off x="1769907" y="3319817"/>
            <a:ext cx="170180" cy="97790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000" spc="-5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5" name="object 145" descr=""/>
          <p:cNvSpPr/>
          <p:nvPr/>
        </p:nvSpPr>
        <p:spPr>
          <a:xfrm>
            <a:off x="1482994" y="3648923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 h="0">
                <a:moveTo>
                  <a:pt x="143682" y="0"/>
                </a:moveTo>
                <a:lnTo>
                  <a:pt x="0" y="0"/>
                </a:lnTo>
              </a:path>
            </a:pathLst>
          </a:custGeom>
          <a:ln w="1437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 txBox="1"/>
          <p:nvPr/>
        </p:nvSpPr>
        <p:spPr>
          <a:xfrm>
            <a:off x="1441557" y="3492437"/>
            <a:ext cx="97790" cy="180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00" spc="-5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1769907" y="3880580"/>
            <a:ext cx="170180" cy="212725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u="heavy" sz="1000" spc="170">
                <a:uFill>
                  <a:solidFill>
                    <a:srgbClr val="800040"/>
                  </a:solidFill>
                </a:uFill>
                <a:latin typeface="Arial"/>
                <a:cs typeface="Arial"/>
              </a:rPr>
              <a:t>  </a:t>
            </a:r>
            <a:r>
              <a:rPr dirty="0" u="heavy" sz="1000" spc="-50">
                <a:uFill>
                  <a:solidFill>
                    <a:srgbClr val="800040"/>
                  </a:solidFill>
                </a:u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8" name="object 148" descr=""/>
          <p:cNvSpPr/>
          <p:nvPr/>
        </p:nvSpPr>
        <p:spPr>
          <a:xfrm>
            <a:off x="1914040" y="3217572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3784"/>
                </a:moveTo>
                <a:lnTo>
                  <a:pt x="0" y="0"/>
                </a:lnTo>
              </a:path>
            </a:pathLst>
          </a:custGeom>
          <a:ln w="14368">
            <a:solidFill>
              <a:srgbClr val="80004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9" name="object 149" descr=""/>
          <p:cNvGrpSpPr/>
          <p:nvPr/>
        </p:nvGrpSpPr>
        <p:grpSpPr>
          <a:xfrm>
            <a:off x="1129990" y="3210383"/>
            <a:ext cx="791845" cy="877569"/>
            <a:chOff x="1129990" y="3210383"/>
            <a:chExt cx="791845" cy="877569"/>
          </a:xfrm>
        </p:grpSpPr>
        <p:sp>
          <p:nvSpPr>
            <p:cNvPr id="150" name="object 150" descr=""/>
            <p:cNvSpPr/>
            <p:nvPr/>
          </p:nvSpPr>
          <p:spPr>
            <a:xfrm>
              <a:off x="1906854" y="3210394"/>
              <a:ext cx="14604" cy="877569"/>
            </a:xfrm>
            <a:custGeom>
              <a:avLst/>
              <a:gdLst/>
              <a:ahLst/>
              <a:cxnLst/>
              <a:rect l="l" t="t" r="r" b="b"/>
              <a:pathLst>
                <a:path w="14605" h="877570">
                  <a:moveTo>
                    <a:pt x="14363" y="869886"/>
                  </a:moveTo>
                  <a:lnTo>
                    <a:pt x="12255" y="864806"/>
                  </a:lnTo>
                  <a:lnTo>
                    <a:pt x="7175" y="862698"/>
                  </a:lnTo>
                  <a:lnTo>
                    <a:pt x="2095" y="864806"/>
                  </a:lnTo>
                  <a:lnTo>
                    <a:pt x="0" y="869886"/>
                  </a:lnTo>
                  <a:lnTo>
                    <a:pt x="2095" y="874979"/>
                  </a:lnTo>
                  <a:lnTo>
                    <a:pt x="7175" y="877074"/>
                  </a:lnTo>
                  <a:lnTo>
                    <a:pt x="12255" y="874979"/>
                  </a:lnTo>
                  <a:lnTo>
                    <a:pt x="14363" y="869886"/>
                  </a:lnTo>
                  <a:close/>
                </a:path>
                <a:path w="14605" h="877570">
                  <a:moveTo>
                    <a:pt x="14363" y="7188"/>
                  </a:moveTo>
                  <a:lnTo>
                    <a:pt x="12255" y="2095"/>
                  </a:lnTo>
                  <a:lnTo>
                    <a:pt x="7175" y="0"/>
                  </a:lnTo>
                  <a:lnTo>
                    <a:pt x="2095" y="2095"/>
                  </a:lnTo>
                  <a:lnTo>
                    <a:pt x="0" y="7188"/>
                  </a:lnTo>
                  <a:lnTo>
                    <a:pt x="2095" y="12268"/>
                  </a:lnTo>
                  <a:lnTo>
                    <a:pt x="7175" y="14376"/>
                  </a:lnTo>
                  <a:lnTo>
                    <a:pt x="12255" y="12268"/>
                  </a:lnTo>
                  <a:lnTo>
                    <a:pt x="14363" y="718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1339312" y="3648926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 h="0">
                  <a:moveTo>
                    <a:pt x="0" y="0"/>
                  </a:moveTo>
                  <a:lnTo>
                    <a:pt x="143682" y="0"/>
                  </a:lnTo>
                </a:path>
              </a:pathLst>
            </a:custGeom>
            <a:ln w="1437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1475810" y="364173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7189"/>
                  </a:moveTo>
                  <a:lnTo>
                    <a:pt x="2104" y="12272"/>
                  </a:lnTo>
                  <a:lnTo>
                    <a:pt x="7184" y="14378"/>
                  </a:lnTo>
                  <a:lnTo>
                    <a:pt x="12264" y="12272"/>
                  </a:lnTo>
                  <a:lnTo>
                    <a:pt x="14368" y="7189"/>
                  </a:lnTo>
                  <a:lnTo>
                    <a:pt x="12264" y="2105"/>
                  </a:lnTo>
                  <a:lnTo>
                    <a:pt x="7184" y="0"/>
                  </a:lnTo>
                  <a:lnTo>
                    <a:pt x="2104" y="2105"/>
                  </a:lnTo>
                  <a:lnTo>
                    <a:pt x="0" y="718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134752" y="3504727"/>
              <a:ext cx="0" cy="330200"/>
            </a:xfrm>
            <a:custGeom>
              <a:avLst/>
              <a:gdLst/>
              <a:ahLst/>
              <a:cxnLst/>
              <a:rect l="l" t="t" r="r" b="b"/>
              <a:pathLst>
                <a:path w="0" h="330200">
                  <a:moveTo>
                    <a:pt x="0" y="0"/>
                  </a:moveTo>
                  <a:lnTo>
                    <a:pt x="0" y="330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134752" y="3646013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 h="0">
                  <a:moveTo>
                    <a:pt x="17780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5" name="object 155" descr=""/>
          <p:cNvSpPr txBox="1"/>
          <p:nvPr/>
        </p:nvSpPr>
        <p:spPr>
          <a:xfrm>
            <a:off x="382099" y="5513978"/>
            <a:ext cx="83546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1594485" algn="l"/>
                <a:tab pos="2167255" algn="l"/>
                <a:tab pos="3365500" algn="l"/>
                <a:tab pos="3799840" algn="l"/>
                <a:tab pos="5506720" algn="l"/>
                <a:tab pos="5904230" algn="l"/>
                <a:tab pos="6414770" algn="l"/>
                <a:tab pos="7906384" algn="l"/>
                <a:tab pos="8161020" algn="l"/>
              </a:tabLst>
            </a:pP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Problema: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baja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no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son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cortocircuitos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ganancia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disminuye a</a:t>
            </a:r>
            <a:r>
              <a:rPr dirty="0" sz="18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baja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frecuencia!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832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111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1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Acoplamiento</a:t>
            </a:r>
            <a:r>
              <a:rPr dirty="0" spc="-95"/>
              <a:t> </a:t>
            </a:r>
            <a:r>
              <a:rPr dirty="0" spc="-10"/>
              <a:t>capacitivo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93199" y="1549991"/>
            <a:ext cx="7898130" cy="1410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Conectar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resistencia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carga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también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puede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cambiar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punto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trabajo.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4430"/>
              </a:lnSpc>
              <a:spcBef>
                <a:spcPts val="215"/>
              </a:spcBef>
              <a:tabLst>
                <a:tab pos="3986529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Solución: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Introducir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otro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entre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salida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resistencia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carga.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Conexión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entre</a:t>
            </a:r>
            <a:r>
              <a:rPr dirty="0" sz="18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varias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etapas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también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se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realiza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mediante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condensadores.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537579" y="6306369"/>
            <a:ext cx="199390" cy="95250"/>
            <a:chOff x="4537579" y="6306369"/>
            <a:chExt cx="199390" cy="95250"/>
          </a:xfrm>
        </p:grpSpPr>
        <p:sp>
          <p:nvSpPr>
            <p:cNvPr id="6" name="object 6" descr=""/>
            <p:cNvSpPr/>
            <p:nvPr/>
          </p:nvSpPr>
          <p:spPr>
            <a:xfrm>
              <a:off x="4542342" y="6311132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4" h="0">
                  <a:moveTo>
                    <a:pt x="0" y="0"/>
                  </a:moveTo>
                  <a:lnTo>
                    <a:pt x="189803" y="0"/>
                  </a:lnTo>
                </a:path>
              </a:pathLst>
            </a:custGeom>
            <a:ln w="9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570812" y="6339595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 h="0">
                  <a:moveTo>
                    <a:pt x="0" y="0"/>
                  </a:moveTo>
                  <a:lnTo>
                    <a:pt x="132862" y="0"/>
                  </a:lnTo>
                </a:path>
              </a:pathLst>
            </a:custGeom>
            <a:ln w="9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599283" y="6368058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75921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627753" y="639652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80" y="0"/>
                  </a:lnTo>
                </a:path>
              </a:pathLst>
            </a:custGeom>
            <a:ln w="9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681484" y="6345871"/>
            <a:ext cx="8382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5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310926" y="3327213"/>
            <a:ext cx="6842759" cy="3055620"/>
            <a:chOff x="1310926" y="3327213"/>
            <a:chExt cx="6842759" cy="3055620"/>
          </a:xfrm>
        </p:grpSpPr>
        <p:sp>
          <p:nvSpPr>
            <p:cNvPr id="12" name="object 12" descr=""/>
            <p:cNvSpPr/>
            <p:nvPr/>
          </p:nvSpPr>
          <p:spPr>
            <a:xfrm>
              <a:off x="2482969" y="3341464"/>
              <a:ext cx="1537970" cy="0"/>
            </a:xfrm>
            <a:custGeom>
              <a:avLst/>
              <a:gdLst/>
              <a:ahLst/>
              <a:cxnLst/>
              <a:rect l="l" t="t" r="r" b="b"/>
              <a:pathLst>
                <a:path w="1537970" h="0">
                  <a:moveTo>
                    <a:pt x="0" y="0"/>
                  </a:moveTo>
                  <a:lnTo>
                    <a:pt x="1537411" y="0"/>
                  </a:lnTo>
                </a:path>
              </a:pathLst>
            </a:custGeom>
            <a:ln w="948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020381" y="3341464"/>
              <a:ext cx="0" cy="3036570"/>
            </a:xfrm>
            <a:custGeom>
              <a:avLst/>
              <a:gdLst/>
              <a:ahLst/>
              <a:cxnLst/>
              <a:rect l="l" t="t" r="r" b="b"/>
              <a:pathLst>
                <a:path w="0" h="3036570">
                  <a:moveTo>
                    <a:pt x="0" y="0"/>
                  </a:moveTo>
                  <a:lnTo>
                    <a:pt x="0" y="3036082"/>
                  </a:lnTo>
                </a:path>
              </a:pathLst>
            </a:custGeom>
            <a:ln w="949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482969" y="6377546"/>
              <a:ext cx="1537970" cy="0"/>
            </a:xfrm>
            <a:custGeom>
              <a:avLst/>
              <a:gdLst/>
              <a:ahLst/>
              <a:cxnLst/>
              <a:rect l="l" t="t" r="r" b="b"/>
              <a:pathLst>
                <a:path w="1537970" h="0">
                  <a:moveTo>
                    <a:pt x="1537411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482969" y="3341464"/>
              <a:ext cx="0" cy="3036570"/>
            </a:xfrm>
            <a:custGeom>
              <a:avLst/>
              <a:gdLst/>
              <a:ahLst/>
              <a:cxnLst/>
              <a:rect l="l" t="t" r="r" b="b"/>
              <a:pathLst>
                <a:path w="0" h="3036570">
                  <a:moveTo>
                    <a:pt x="0" y="3036082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083282" y="3331976"/>
              <a:ext cx="1537970" cy="0"/>
            </a:xfrm>
            <a:custGeom>
              <a:avLst/>
              <a:gdLst/>
              <a:ahLst/>
              <a:cxnLst/>
              <a:rect l="l" t="t" r="r" b="b"/>
              <a:pathLst>
                <a:path w="1537970" h="0">
                  <a:moveTo>
                    <a:pt x="0" y="0"/>
                  </a:moveTo>
                  <a:lnTo>
                    <a:pt x="1537411" y="0"/>
                  </a:lnTo>
                </a:path>
              </a:pathLst>
            </a:custGeom>
            <a:ln w="948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620694" y="3331976"/>
              <a:ext cx="0" cy="3036570"/>
            </a:xfrm>
            <a:custGeom>
              <a:avLst/>
              <a:gdLst/>
              <a:ahLst/>
              <a:cxnLst/>
              <a:rect l="l" t="t" r="r" b="b"/>
              <a:pathLst>
                <a:path w="0" h="3036570">
                  <a:moveTo>
                    <a:pt x="0" y="0"/>
                  </a:moveTo>
                  <a:lnTo>
                    <a:pt x="0" y="3036082"/>
                  </a:lnTo>
                </a:path>
              </a:pathLst>
            </a:custGeom>
            <a:ln w="949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083282" y="6368058"/>
              <a:ext cx="1537970" cy="0"/>
            </a:xfrm>
            <a:custGeom>
              <a:avLst/>
              <a:gdLst/>
              <a:ahLst/>
              <a:cxnLst/>
              <a:rect l="l" t="t" r="r" b="b"/>
              <a:pathLst>
                <a:path w="1537970" h="0">
                  <a:moveTo>
                    <a:pt x="1537411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083282" y="3331976"/>
              <a:ext cx="0" cy="3036570"/>
            </a:xfrm>
            <a:custGeom>
              <a:avLst/>
              <a:gdLst/>
              <a:ahLst/>
              <a:cxnLst/>
              <a:rect l="l" t="t" r="r" b="b"/>
              <a:pathLst>
                <a:path w="0" h="3036570">
                  <a:moveTo>
                    <a:pt x="0" y="3036082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8852" y="5457234"/>
              <a:ext cx="85409" cy="37951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475909" y="444204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877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513870" y="444204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877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513870" y="4489482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0" y="0"/>
                  </a:moveTo>
                  <a:lnTo>
                    <a:pt x="2847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447438" y="4489482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0" y="0"/>
                  </a:moveTo>
                  <a:lnTo>
                    <a:pt x="2847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352536" y="4489482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901" y="0"/>
                  </a:lnTo>
                </a:path>
              </a:pathLst>
            </a:custGeom>
            <a:ln w="9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542340" y="4489482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901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498" y="5457234"/>
              <a:ext cx="85409" cy="37951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307516" y="571340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0" y="18975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307516" y="5684940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307516" y="5656477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1" y="28463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307516" y="5628013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307515" y="5599550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1" y="28463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307515" y="5571087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345476" y="5552111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0" y="18975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345476" y="573237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8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345476" y="547621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899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345476" y="574186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8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317006" y="542877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006260" y="4669750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901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958809" y="4698213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 h="0">
                  <a:moveTo>
                    <a:pt x="189803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006260" y="4736164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901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053711" y="4593848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w="0" h="47625">
                  <a:moveTo>
                    <a:pt x="0" y="0"/>
                  </a:moveTo>
                  <a:lnTo>
                    <a:pt x="0" y="47438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053711" y="4736164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0" h="57150">
                  <a:moveTo>
                    <a:pt x="0" y="56926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958809" y="4641287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 h="0">
                  <a:moveTo>
                    <a:pt x="0" y="0"/>
                  </a:moveTo>
                  <a:lnTo>
                    <a:pt x="189803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053711" y="45274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899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987279" y="4584360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975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977789" y="4593848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8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977789" y="4774115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8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053711" y="479309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8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025240" y="447999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701241" y="4100484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0" y="18975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701241" y="4072021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701241" y="4043558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1" y="28463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701241" y="4015095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701241" y="3986631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1" y="28463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701241" y="3958168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739201" y="393919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0" y="18975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739201" y="411946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8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739201" y="386329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899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739201" y="412894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8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710730" y="3815852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5515" y="5457234"/>
              <a:ext cx="85409" cy="379510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3650259" y="4100484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0" y="18975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650259" y="4072021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650259" y="4043558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1" y="28463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650259" y="4015095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650259" y="3986631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1" y="28463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650259" y="3958168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688220" y="393919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0" y="18975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688220" y="411946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8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688220" y="386329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899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688220" y="412894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8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659749" y="3815852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926" y="5267479"/>
              <a:ext cx="189802" cy="379510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1913553" y="474565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877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951513" y="474565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877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951513" y="4793091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0" y="0"/>
                  </a:moveTo>
                  <a:lnTo>
                    <a:pt x="2847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885082" y="4793091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0" y="0"/>
                  </a:moveTo>
                  <a:lnTo>
                    <a:pt x="2847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790180" y="4793091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901" y="0"/>
                  </a:lnTo>
                </a:path>
              </a:pathLst>
            </a:custGeom>
            <a:ln w="9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979984" y="4793091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901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5263591" y="4100484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0" y="18975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5263591" y="4072021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5263591" y="4043558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1" y="28463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263591" y="4015095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263591" y="3986631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1" y="28463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263591" y="3958168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301552" y="393919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0" y="18975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5301551" y="411946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8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301551" y="386329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899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5301551" y="412894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8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5273081" y="3815852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3545865" y="4745652"/>
              <a:ext cx="47625" cy="95250"/>
            </a:xfrm>
            <a:custGeom>
              <a:avLst/>
              <a:gdLst/>
              <a:ahLst/>
              <a:cxnLst/>
              <a:rect l="l" t="t" r="r" b="b"/>
              <a:pathLst>
                <a:path w="47625" h="95250">
                  <a:moveTo>
                    <a:pt x="0" y="94877"/>
                  </a:moveTo>
                  <a:lnTo>
                    <a:pt x="0" y="0"/>
                  </a:lnTo>
                  <a:lnTo>
                    <a:pt x="47450" y="47438"/>
                  </a:lnTo>
                  <a:lnTo>
                    <a:pt x="0" y="9487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3545865" y="4745652"/>
              <a:ext cx="47625" cy="95250"/>
            </a:xfrm>
            <a:custGeom>
              <a:avLst/>
              <a:gdLst/>
              <a:ahLst/>
              <a:cxnLst/>
              <a:rect l="l" t="t" r="r" b="b"/>
              <a:pathLst>
                <a:path w="47625" h="95250">
                  <a:moveTo>
                    <a:pt x="47450" y="47438"/>
                  </a:moveTo>
                  <a:lnTo>
                    <a:pt x="0" y="0"/>
                  </a:lnTo>
                  <a:lnTo>
                    <a:pt x="0" y="94877"/>
                  </a:lnTo>
                  <a:lnTo>
                    <a:pt x="47450" y="47438"/>
                  </a:lnTo>
                  <a:close/>
                </a:path>
              </a:pathLst>
            </a:custGeom>
            <a:ln w="94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688218" y="46982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8463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3593316" y="4726676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901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593316" y="4698213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0"/>
                  </a:moveTo>
                  <a:lnTo>
                    <a:pt x="0" y="189755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593316" y="4859505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901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688218" y="4859505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8463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498414" y="479309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47450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688218" y="460333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877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422488" y="4793091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0" y="0"/>
                  </a:moveTo>
                  <a:lnTo>
                    <a:pt x="75925" y="0"/>
                  </a:lnTo>
                </a:path>
              </a:pathLst>
            </a:custGeom>
            <a:ln w="9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 descr=""/>
          <p:cNvSpPr txBox="1"/>
          <p:nvPr/>
        </p:nvSpPr>
        <p:spPr>
          <a:xfrm>
            <a:off x="3741949" y="4590636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3371831" y="4685514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04" name="object 104" descr=""/>
          <p:cNvGrpSpPr/>
          <p:nvPr/>
        </p:nvGrpSpPr>
        <p:grpSpPr>
          <a:xfrm>
            <a:off x="3370278" y="4617551"/>
            <a:ext cx="2980055" cy="370205"/>
            <a:chOff x="3370278" y="4617551"/>
            <a:chExt cx="2980055" cy="370205"/>
          </a:xfrm>
        </p:grpSpPr>
        <p:sp>
          <p:nvSpPr>
            <p:cNvPr id="105" name="object 105" descr=""/>
            <p:cNvSpPr/>
            <p:nvPr/>
          </p:nvSpPr>
          <p:spPr>
            <a:xfrm>
              <a:off x="3688217" y="488796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8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375037" y="476463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50" y="47438"/>
                  </a:moveTo>
                  <a:lnTo>
                    <a:pt x="0" y="47438"/>
                  </a:lnTo>
                  <a:lnTo>
                    <a:pt x="0" y="0"/>
                  </a:lnTo>
                  <a:lnTo>
                    <a:pt x="47450" y="0"/>
                  </a:lnTo>
                  <a:lnTo>
                    <a:pt x="47450" y="474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375040" y="4764627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203118" y="4745652"/>
              <a:ext cx="47625" cy="95250"/>
            </a:xfrm>
            <a:custGeom>
              <a:avLst/>
              <a:gdLst/>
              <a:ahLst/>
              <a:cxnLst/>
              <a:rect l="l" t="t" r="r" b="b"/>
              <a:pathLst>
                <a:path w="47625" h="95250">
                  <a:moveTo>
                    <a:pt x="0" y="94877"/>
                  </a:moveTo>
                  <a:lnTo>
                    <a:pt x="0" y="0"/>
                  </a:lnTo>
                  <a:lnTo>
                    <a:pt x="47450" y="47438"/>
                  </a:lnTo>
                  <a:lnTo>
                    <a:pt x="0" y="9487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203118" y="4745652"/>
              <a:ext cx="47625" cy="95250"/>
            </a:xfrm>
            <a:custGeom>
              <a:avLst/>
              <a:gdLst/>
              <a:ahLst/>
              <a:cxnLst/>
              <a:rect l="l" t="t" r="r" b="b"/>
              <a:pathLst>
                <a:path w="47625" h="95250">
                  <a:moveTo>
                    <a:pt x="47450" y="47438"/>
                  </a:moveTo>
                  <a:lnTo>
                    <a:pt x="0" y="0"/>
                  </a:lnTo>
                  <a:lnTo>
                    <a:pt x="0" y="94877"/>
                  </a:lnTo>
                  <a:lnTo>
                    <a:pt x="47450" y="47438"/>
                  </a:lnTo>
                  <a:close/>
                </a:path>
              </a:pathLst>
            </a:custGeom>
            <a:ln w="94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6345471" y="46982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8463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6250569" y="4726676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901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250569" y="4698213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0"/>
                  </a:moveTo>
                  <a:lnTo>
                    <a:pt x="0" y="189755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250569" y="4859505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901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345471" y="4859505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8463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155667" y="479309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47450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345471" y="462231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899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7" name="object 117" descr=""/>
          <p:cNvSpPr txBox="1"/>
          <p:nvPr/>
        </p:nvSpPr>
        <p:spPr>
          <a:xfrm>
            <a:off x="3741948" y="4780391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6399202" y="4590636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19" name="object 119" descr=""/>
          <p:cNvSpPr/>
          <p:nvPr/>
        </p:nvSpPr>
        <p:spPr>
          <a:xfrm>
            <a:off x="6079741" y="479309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925" y="0"/>
                </a:lnTo>
              </a:path>
            </a:pathLst>
          </a:custGeom>
          <a:ln w="94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 txBox="1"/>
          <p:nvPr/>
        </p:nvSpPr>
        <p:spPr>
          <a:xfrm>
            <a:off x="6029083" y="4685514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21" name="object 121" descr=""/>
          <p:cNvGrpSpPr/>
          <p:nvPr/>
        </p:nvGrpSpPr>
        <p:grpSpPr>
          <a:xfrm>
            <a:off x="1405820" y="3611864"/>
            <a:ext cx="6652895" cy="2699385"/>
            <a:chOff x="1405820" y="3611864"/>
            <a:chExt cx="6652895" cy="2699385"/>
          </a:xfrm>
        </p:grpSpPr>
        <p:sp>
          <p:nvSpPr>
            <p:cNvPr id="122" name="object 122" descr=""/>
            <p:cNvSpPr/>
            <p:nvPr/>
          </p:nvSpPr>
          <p:spPr>
            <a:xfrm>
              <a:off x="6345470" y="4887968"/>
              <a:ext cx="0" cy="66675"/>
            </a:xfrm>
            <a:custGeom>
              <a:avLst/>
              <a:gdLst/>
              <a:ahLst/>
              <a:cxnLst/>
              <a:rect l="l" t="t" r="r" b="b"/>
              <a:pathLst>
                <a:path w="0" h="66675">
                  <a:moveTo>
                    <a:pt x="0" y="0"/>
                  </a:moveTo>
                  <a:lnTo>
                    <a:pt x="0" y="66416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316999" y="4574872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032290" y="476463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50" y="47438"/>
                  </a:moveTo>
                  <a:lnTo>
                    <a:pt x="0" y="47438"/>
                  </a:lnTo>
                  <a:lnTo>
                    <a:pt x="0" y="0"/>
                  </a:lnTo>
                  <a:lnTo>
                    <a:pt x="47450" y="0"/>
                  </a:lnTo>
                  <a:lnTo>
                    <a:pt x="47450" y="474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6032293" y="4764627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6316999" y="4954383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7000293" y="435665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877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7038254" y="435665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877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7038254" y="440409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0" y="0"/>
                  </a:moveTo>
                  <a:lnTo>
                    <a:pt x="2847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6971822" y="440409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0" y="0"/>
                  </a:moveTo>
                  <a:lnTo>
                    <a:pt x="2847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6895897" y="4404093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75924" y="0"/>
                  </a:lnTo>
                </a:path>
                <a:path w="237490" h="0">
                  <a:moveTo>
                    <a:pt x="170826" y="0"/>
                  </a:moveTo>
                  <a:lnTo>
                    <a:pt x="237254" y="0"/>
                  </a:lnTo>
                </a:path>
              </a:pathLst>
            </a:custGeom>
            <a:ln w="9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6848449" y="437562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7133155" y="437562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6335979" y="416689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0" y="18975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6335979" y="4138435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6335979" y="4109972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1" y="28463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6335979" y="4081509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6335979" y="4053046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1" y="28463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6335979" y="4024582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6373939" y="4005607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0" y="18975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6373939" y="4185874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8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6373939" y="3929708"/>
              <a:ext cx="0" cy="332105"/>
            </a:xfrm>
            <a:custGeom>
              <a:avLst/>
              <a:gdLst/>
              <a:ahLst/>
              <a:cxnLst/>
              <a:rect l="l" t="t" r="r" b="b"/>
              <a:pathLst>
                <a:path w="0" h="332104">
                  <a:moveTo>
                    <a:pt x="0" y="0"/>
                  </a:moveTo>
                  <a:lnTo>
                    <a:pt x="0" y="75899"/>
                  </a:lnTo>
                </a:path>
                <a:path w="0" h="332104">
                  <a:moveTo>
                    <a:pt x="0" y="265654"/>
                  </a:moveTo>
                  <a:lnTo>
                    <a:pt x="0" y="332071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6345468" y="388226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6345468" y="426177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7247037" y="518208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0" y="18975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7247037" y="5153625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7247037" y="5125162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1" y="28463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7247037" y="5096699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7247037" y="5068236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1" y="28463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7247037" y="5039772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63"/>
                  </a:moveTo>
                  <a:lnTo>
                    <a:pt x="75921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7284997" y="5020797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0" y="18975"/>
                  </a:moveTo>
                  <a:lnTo>
                    <a:pt x="0" y="0"/>
                  </a:lnTo>
                </a:path>
              </a:pathLst>
            </a:custGeom>
            <a:ln w="94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7284997" y="5201064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8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7284997" y="494489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899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7284997" y="521055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8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7256527" y="489745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450" y="0"/>
                  </a:lnTo>
                  <a:lnTo>
                    <a:pt x="47450" y="47438"/>
                  </a:lnTo>
                  <a:lnTo>
                    <a:pt x="0" y="47438"/>
                  </a:lnTo>
                  <a:lnTo>
                    <a:pt x="0" y="0"/>
                  </a:lnTo>
                  <a:close/>
                </a:path>
              </a:pathLst>
            </a:custGeom>
            <a:ln w="94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3688214" y="4489482"/>
              <a:ext cx="664845" cy="0"/>
            </a:xfrm>
            <a:custGeom>
              <a:avLst/>
              <a:gdLst/>
              <a:ahLst/>
              <a:cxnLst/>
              <a:rect l="l" t="t" r="r" b="b"/>
              <a:pathLst>
                <a:path w="664845" h="0">
                  <a:moveTo>
                    <a:pt x="664313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5301546" y="4793091"/>
              <a:ext cx="0" cy="664210"/>
            </a:xfrm>
            <a:custGeom>
              <a:avLst/>
              <a:gdLst/>
              <a:ahLst/>
              <a:cxnLst/>
              <a:rect l="l" t="t" r="r" b="b"/>
              <a:pathLst>
                <a:path w="0" h="664210">
                  <a:moveTo>
                    <a:pt x="0" y="0"/>
                  </a:moveTo>
                  <a:lnTo>
                    <a:pt x="0" y="664143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2739194" y="6026499"/>
              <a:ext cx="949325" cy="0"/>
            </a:xfrm>
            <a:custGeom>
              <a:avLst/>
              <a:gdLst/>
              <a:ahLst/>
              <a:cxnLst/>
              <a:rect l="l" t="t" r="r" b="b"/>
              <a:pathLst>
                <a:path w="949325" h="0">
                  <a:moveTo>
                    <a:pt x="0" y="0"/>
                  </a:moveTo>
                  <a:lnTo>
                    <a:pt x="949019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720213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2720213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3669233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3669233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637233" y="6026499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w="0" h="285114">
                  <a:moveTo>
                    <a:pt x="0" y="284632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3678723" y="3635584"/>
              <a:ext cx="1613535" cy="0"/>
            </a:xfrm>
            <a:custGeom>
              <a:avLst/>
              <a:gdLst/>
              <a:ahLst/>
              <a:cxnLst/>
              <a:rect l="l" t="t" r="r" b="b"/>
              <a:pathLst>
                <a:path w="1613535" h="0">
                  <a:moveTo>
                    <a:pt x="0" y="0"/>
                  </a:moveTo>
                  <a:lnTo>
                    <a:pt x="1613332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5273076" y="361660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5273076" y="361660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2074880" y="4793091"/>
              <a:ext cx="664845" cy="0"/>
            </a:xfrm>
            <a:custGeom>
              <a:avLst/>
              <a:gdLst/>
              <a:ahLst/>
              <a:cxnLst/>
              <a:rect l="l" t="t" r="r" b="b"/>
              <a:pathLst>
                <a:path w="664844" h="0">
                  <a:moveTo>
                    <a:pt x="664313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3688213" y="4982846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w="0" h="474979">
                  <a:moveTo>
                    <a:pt x="0" y="0"/>
                  </a:moveTo>
                  <a:lnTo>
                    <a:pt x="0" y="474387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669233" y="543825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3669233" y="543825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3688213" y="4223825"/>
              <a:ext cx="0" cy="266065"/>
            </a:xfrm>
            <a:custGeom>
              <a:avLst/>
              <a:gdLst/>
              <a:ahLst/>
              <a:cxnLst/>
              <a:rect l="l" t="t" r="r" b="b"/>
              <a:pathLst>
                <a:path w="0" h="266064">
                  <a:moveTo>
                    <a:pt x="0" y="0"/>
                  </a:moveTo>
                  <a:lnTo>
                    <a:pt x="0" y="265657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3669233" y="447050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3669233" y="447050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637232" y="4489482"/>
              <a:ext cx="664845" cy="0"/>
            </a:xfrm>
            <a:custGeom>
              <a:avLst/>
              <a:gdLst/>
              <a:ahLst/>
              <a:cxnLst/>
              <a:rect l="l" t="t" r="r" b="b"/>
              <a:pathLst>
                <a:path w="664845" h="0">
                  <a:moveTo>
                    <a:pt x="0" y="0"/>
                  </a:moveTo>
                  <a:lnTo>
                    <a:pt x="664313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282565" y="447050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282565" y="447050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688213" y="6026499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79" h="0">
                  <a:moveTo>
                    <a:pt x="0" y="0"/>
                  </a:moveTo>
                  <a:lnTo>
                    <a:pt x="474509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4143742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4143742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410566" y="4793091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 h="0">
                  <a:moveTo>
                    <a:pt x="0" y="0"/>
                  </a:moveTo>
                  <a:lnTo>
                    <a:pt x="379607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6335977" y="4963870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w="0" h="474979">
                  <a:moveTo>
                    <a:pt x="0" y="0"/>
                  </a:moveTo>
                  <a:lnTo>
                    <a:pt x="0" y="474387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6345467" y="5836744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0"/>
                  </a:moveTo>
                  <a:lnTo>
                    <a:pt x="0" y="189755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2739193" y="4793091"/>
              <a:ext cx="0" cy="664210"/>
            </a:xfrm>
            <a:custGeom>
              <a:avLst/>
              <a:gdLst/>
              <a:ahLst/>
              <a:cxnLst/>
              <a:rect l="l" t="t" r="r" b="b"/>
              <a:pathLst>
                <a:path w="0" h="664210">
                  <a:moveTo>
                    <a:pt x="0" y="0"/>
                  </a:moveTo>
                  <a:lnTo>
                    <a:pt x="0" y="664143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5292055" y="3635584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189755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1410566" y="5646989"/>
              <a:ext cx="0" cy="379730"/>
            </a:xfrm>
            <a:custGeom>
              <a:avLst/>
              <a:gdLst/>
              <a:ahLst/>
              <a:cxnLst/>
              <a:rect l="l" t="t" r="r" b="b"/>
              <a:pathLst>
                <a:path w="0" h="379729">
                  <a:moveTo>
                    <a:pt x="0" y="379510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729703" y="3635584"/>
              <a:ext cx="949325" cy="0"/>
            </a:xfrm>
            <a:custGeom>
              <a:avLst/>
              <a:gdLst/>
              <a:ahLst/>
              <a:cxnLst/>
              <a:rect l="l" t="t" r="r" b="b"/>
              <a:pathLst>
                <a:path w="949325" h="0">
                  <a:moveTo>
                    <a:pt x="0" y="0"/>
                  </a:moveTo>
                  <a:lnTo>
                    <a:pt x="949019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659742" y="361660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3659742" y="361660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5301545" y="5836744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0"/>
                  </a:moveTo>
                  <a:lnTo>
                    <a:pt x="0" y="189755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2739193" y="5836744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0"/>
                  </a:moveTo>
                  <a:lnTo>
                    <a:pt x="0" y="189755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8044211" y="3635584"/>
              <a:ext cx="0" cy="854075"/>
            </a:xfrm>
            <a:custGeom>
              <a:avLst/>
              <a:gdLst/>
              <a:ahLst/>
              <a:cxnLst/>
              <a:rect l="l" t="t" r="r" b="b"/>
              <a:pathLst>
                <a:path w="0" h="854075">
                  <a:moveTo>
                    <a:pt x="0" y="0"/>
                  </a:moveTo>
                  <a:lnTo>
                    <a:pt x="0" y="853898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1410565" y="6026499"/>
              <a:ext cx="1329055" cy="0"/>
            </a:xfrm>
            <a:custGeom>
              <a:avLst/>
              <a:gdLst/>
              <a:ahLst/>
              <a:cxnLst/>
              <a:rect l="l" t="t" r="r" b="b"/>
              <a:pathLst>
                <a:path w="1329055" h="0">
                  <a:moveTo>
                    <a:pt x="1328627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1410565" y="4793091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w="0" h="474979">
                  <a:moveTo>
                    <a:pt x="0" y="47438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5301545" y="4793091"/>
              <a:ext cx="854710" cy="0"/>
            </a:xfrm>
            <a:custGeom>
              <a:avLst/>
              <a:gdLst/>
              <a:ahLst/>
              <a:cxnLst/>
              <a:rect l="l" t="t" r="r" b="b"/>
              <a:pathLst>
                <a:path w="854710" h="0">
                  <a:moveTo>
                    <a:pt x="854117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5282565" y="477411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5282565" y="477411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5292055" y="3635584"/>
              <a:ext cx="1043940" cy="0"/>
            </a:xfrm>
            <a:custGeom>
              <a:avLst/>
              <a:gdLst/>
              <a:ahLst/>
              <a:cxnLst/>
              <a:rect l="l" t="t" r="r" b="b"/>
              <a:pathLst>
                <a:path w="1043939" h="0">
                  <a:moveTo>
                    <a:pt x="0" y="0"/>
                  </a:moveTo>
                  <a:lnTo>
                    <a:pt x="1043921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6316996" y="361660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6316996" y="361660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4162722" y="6026499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79" h="0">
                  <a:moveTo>
                    <a:pt x="0" y="0"/>
                  </a:moveTo>
                  <a:lnTo>
                    <a:pt x="474509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4618251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4618251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4637231" y="6026499"/>
              <a:ext cx="664845" cy="0"/>
            </a:xfrm>
            <a:custGeom>
              <a:avLst/>
              <a:gdLst/>
              <a:ahLst/>
              <a:cxnLst/>
              <a:rect l="l" t="t" r="r" b="b"/>
              <a:pathLst>
                <a:path w="664845" h="0">
                  <a:moveTo>
                    <a:pt x="0" y="0"/>
                  </a:moveTo>
                  <a:lnTo>
                    <a:pt x="664313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5282564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5282564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6335976" y="3635584"/>
              <a:ext cx="1708785" cy="0"/>
            </a:xfrm>
            <a:custGeom>
              <a:avLst/>
              <a:gdLst/>
              <a:ahLst/>
              <a:cxnLst/>
              <a:rect l="l" t="t" r="r" b="b"/>
              <a:pathLst>
                <a:path w="1708784" h="0">
                  <a:moveTo>
                    <a:pt x="0" y="0"/>
                  </a:moveTo>
                  <a:lnTo>
                    <a:pt x="1708234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2729702" y="3635584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189755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5301545" y="6026499"/>
              <a:ext cx="1043940" cy="0"/>
            </a:xfrm>
            <a:custGeom>
              <a:avLst/>
              <a:gdLst/>
              <a:ahLst/>
              <a:cxnLst/>
              <a:rect l="l" t="t" r="r" b="b"/>
              <a:pathLst>
                <a:path w="1043939" h="0">
                  <a:moveTo>
                    <a:pt x="0" y="0"/>
                  </a:moveTo>
                  <a:lnTo>
                    <a:pt x="1043921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6326485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6326485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3678721" y="3635584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189755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2739192" y="4223825"/>
              <a:ext cx="0" cy="569595"/>
            </a:xfrm>
            <a:custGeom>
              <a:avLst/>
              <a:gdLst/>
              <a:ahLst/>
              <a:cxnLst/>
              <a:rect l="l" t="t" r="r" b="b"/>
              <a:pathLst>
                <a:path w="0" h="569595">
                  <a:moveTo>
                    <a:pt x="0" y="0"/>
                  </a:moveTo>
                  <a:lnTo>
                    <a:pt x="0" y="569265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8053701" y="4887968"/>
              <a:ext cx="0" cy="1138555"/>
            </a:xfrm>
            <a:custGeom>
              <a:avLst/>
              <a:gdLst/>
              <a:ahLst/>
              <a:cxnLst/>
              <a:rect l="l" t="t" r="r" b="b"/>
              <a:pathLst>
                <a:path w="0" h="1138554">
                  <a:moveTo>
                    <a:pt x="0" y="0"/>
                  </a:moveTo>
                  <a:lnTo>
                    <a:pt x="0" y="113853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3688211" y="5836744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0"/>
                  </a:moveTo>
                  <a:lnTo>
                    <a:pt x="0" y="189755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2739192" y="4793091"/>
              <a:ext cx="759460" cy="0"/>
            </a:xfrm>
            <a:custGeom>
              <a:avLst/>
              <a:gdLst/>
              <a:ahLst/>
              <a:cxnLst/>
              <a:rect l="l" t="t" r="r" b="b"/>
              <a:pathLst>
                <a:path w="759460" h="0">
                  <a:moveTo>
                    <a:pt x="759215" y="0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720211" y="477411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2720211" y="477411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6345466" y="6026499"/>
              <a:ext cx="939800" cy="0"/>
            </a:xfrm>
            <a:custGeom>
              <a:avLst/>
              <a:gdLst/>
              <a:ahLst/>
              <a:cxnLst/>
              <a:rect l="l" t="t" r="r" b="b"/>
              <a:pathLst>
                <a:path w="939800" h="0">
                  <a:moveTo>
                    <a:pt x="0" y="0"/>
                  </a:moveTo>
                  <a:lnTo>
                    <a:pt x="939529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7266015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0" y="28463"/>
                  </a:move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lnTo>
                    <a:pt x="0" y="6328"/>
                  </a:lnTo>
                  <a:lnTo>
                    <a:pt x="6329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22134"/>
                  </a:lnTo>
                  <a:lnTo>
                    <a:pt x="22140" y="2846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7266015" y="60075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1"/>
                  </a:moveTo>
                  <a:lnTo>
                    <a:pt x="0" y="6328"/>
                  </a:lnTo>
                  <a:lnTo>
                    <a:pt x="6329" y="0"/>
                  </a:lnTo>
                  <a:lnTo>
                    <a:pt x="14235" y="0"/>
                  </a:lnTo>
                  <a:lnTo>
                    <a:pt x="22140" y="0"/>
                  </a:lnTo>
                  <a:lnTo>
                    <a:pt x="28470" y="6328"/>
                  </a:lnTo>
                  <a:lnTo>
                    <a:pt x="28470" y="14231"/>
                  </a:lnTo>
                  <a:lnTo>
                    <a:pt x="28470" y="22134"/>
                  </a:lnTo>
                  <a:lnTo>
                    <a:pt x="22140" y="28463"/>
                  </a:lnTo>
                  <a:lnTo>
                    <a:pt x="14235" y="28463"/>
                  </a:lnTo>
                  <a:lnTo>
                    <a:pt x="6329" y="28463"/>
                  </a:lnTo>
                  <a:lnTo>
                    <a:pt x="0" y="22134"/>
                  </a:lnTo>
                  <a:lnTo>
                    <a:pt x="0" y="14231"/>
                  </a:lnTo>
                  <a:close/>
                </a:path>
              </a:pathLst>
            </a:custGeom>
            <a:ln w="948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7284995" y="6026499"/>
              <a:ext cx="768985" cy="0"/>
            </a:xfrm>
            <a:custGeom>
              <a:avLst/>
              <a:gdLst/>
              <a:ahLst/>
              <a:cxnLst/>
              <a:rect l="l" t="t" r="r" b="b"/>
              <a:pathLst>
                <a:path w="768984" h="0">
                  <a:moveTo>
                    <a:pt x="0" y="0"/>
                  </a:moveTo>
                  <a:lnTo>
                    <a:pt x="768705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5301544" y="4489482"/>
              <a:ext cx="0" cy="304165"/>
            </a:xfrm>
            <a:custGeom>
              <a:avLst/>
              <a:gdLst/>
              <a:ahLst/>
              <a:cxnLst/>
              <a:rect l="l" t="t" r="r" b="b"/>
              <a:pathLst>
                <a:path w="0" h="304164">
                  <a:moveTo>
                    <a:pt x="0" y="303608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6373936" y="4404093"/>
              <a:ext cx="664845" cy="0"/>
            </a:xfrm>
            <a:custGeom>
              <a:avLst/>
              <a:gdLst/>
              <a:ahLst/>
              <a:cxnLst/>
              <a:rect l="l" t="t" r="r" b="b"/>
              <a:pathLst>
                <a:path w="664845" h="0">
                  <a:moveTo>
                    <a:pt x="0" y="0"/>
                  </a:moveTo>
                  <a:lnTo>
                    <a:pt x="664313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3688211" y="4489482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w="0" h="114300">
                  <a:moveTo>
                    <a:pt x="0" y="0"/>
                  </a:moveTo>
                  <a:lnTo>
                    <a:pt x="0" y="113853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5301544" y="4223825"/>
              <a:ext cx="0" cy="266065"/>
            </a:xfrm>
            <a:custGeom>
              <a:avLst/>
              <a:gdLst/>
              <a:ahLst/>
              <a:cxnLst/>
              <a:rect l="l" t="t" r="r" b="b"/>
              <a:pathLst>
                <a:path w="0" h="266064">
                  <a:moveTo>
                    <a:pt x="0" y="26565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6373936" y="3626097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44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6364446" y="4271264"/>
              <a:ext cx="0" cy="322580"/>
            </a:xfrm>
            <a:custGeom>
              <a:avLst/>
              <a:gdLst/>
              <a:ahLst/>
              <a:cxnLst/>
              <a:rect l="l" t="t" r="r" b="b"/>
              <a:pathLst>
                <a:path w="0" h="322579">
                  <a:moveTo>
                    <a:pt x="0" y="0"/>
                  </a:moveTo>
                  <a:lnTo>
                    <a:pt x="0" y="322583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7275504" y="493540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490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7284994" y="4413580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w="0" h="521970">
                  <a:moveTo>
                    <a:pt x="0" y="521826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7284994" y="5305430"/>
              <a:ext cx="0" cy="721360"/>
            </a:xfrm>
            <a:custGeom>
              <a:avLst/>
              <a:gdLst/>
              <a:ahLst/>
              <a:cxnLst/>
              <a:rect l="l" t="t" r="r" b="b"/>
              <a:pathLst>
                <a:path w="0" h="721360">
                  <a:moveTo>
                    <a:pt x="0" y="0"/>
                  </a:moveTo>
                  <a:lnTo>
                    <a:pt x="0" y="721069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7180602" y="4404093"/>
              <a:ext cx="104775" cy="0"/>
            </a:xfrm>
            <a:custGeom>
              <a:avLst/>
              <a:gdLst/>
              <a:ahLst/>
              <a:cxnLst/>
              <a:rect l="l" t="t" r="r" b="b"/>
              <a:pathLst>
                <a:path w="104775" h="0">
                  <a:moveTo>
                    <a:pt x="0" y="0"/>
                  </a:moveTo>
                  <a:lnTo>
                    <a:pt x="104392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2" name="object 232" descr=""/>
          <p:cNvSpPr txBox="1"/>
          <p:nvPr/>
        </p:nvSpPr>
        <p:spPr>
          <a:xfrm>
            <a:off x="6399201" y="4780391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233" name="object 233" descr=""/>
          <p:cNvSpPr txBox="1"/>
          <p:nvPr/>
        </p:nvSpPr>
        <p:spPr>
          <a:xfrm>
            <a:off x="8192842" y="4581147"/>
            <a:ext cx="339090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25">
                <a:latin typeface="Courier New"/>
                <a:cs typeface="Courier New"/>
              </a:rPr>
              <a:t>Vcc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34" name="object 234" descr=""/>
          <p:cNvSpPr txBox="1"/>
          <p:nvPr/>
        </p:nvSpPr>
        <p:spPr>
          <a:xfrm>
            <a:off x="7348254" y="4998647"/>
            <a:ext cx="234315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25">
                <a:latin typeface="Courier New"/>
                <a:cs typeface="Courier New"/>
              </a:rPr>
              <a:t>RL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35" name="object 235" descr=""/>
          <p:cNvSpPr txBox="1"/>
          <p:nvPr/>
        </p:nvSpPr>
        <p:spPr>
          <a:xfrm>
            <a:off x="6940205" y="4116237"/>
            <a:ext cx="443230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20">
                <a:latin typeface="Courier New"/>
                <a:cs typeface="Courier New"/>
              </a:rPr>
              <a:t>Cout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36" name="object 236" descr=""/>
          <p:cNvSpPr txBox="1"/>
          <p:nvPr/>
        </p:nvSpPr>
        <p:spPr>
          <a:xfrm>
            <a:off x="4207016" y="4211058"/>
            <a:ext cx="756285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10">
                <a:latin typeface="Courier New"/>
                <a:cs typeface="Courier New"/>
              </a:rPr>
              <a:t>Cacoplo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37" name="object 237" descr=""/>
          <p:cNvSpPr txBox="1"/>
          <p:nvPr/>
        </p:nvSpPr>
        <p:spPr>
          <a:xfrm>
            <a:off x="1730051" y="4438736"/>
            <a:ext cx="339090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25">
                <a:latin typeface="Courier New"/>
                <a:cs typeface="Courier New"/>
              </a:rPr>
              <a:t>Cin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38" name="object 238" descr=""/>
          <p:cNvSpPr txBox="1"/>
          <p:nvPr/>
        </p:nvSpPr>
        <p:spPr>
          <a:xfrm>
            <a:off x="818928" y="5330520"/>
            <a:ext cx="339090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25">
                <a:latin typeface="Courier New"/>
                <a:cs typeface="Courier New"/>
              </a:rPr>
              <a:t>Vin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39" name="object 239" descr=""/>
          <p:cNvSpPr txBox="1"/>
          <p:nvPr/>
        </p:nvSpPr>
        <p:spPr>
          <a:xfrm>
            <a:off x="2916333" y="6061144"/>
            <a:ext cx="760095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>
                <a:latin typeface="Courier New"/>
                <a:cs typeface="Courier New"/>
              </a:rPr>
              <a:t>Etapa</a:t>
            </a:r>
            <a:r>
              <a:rPr dirty="0" sz="1400" spc="-130">
                <a:latin typeface="Courier New"/>
                <a:cs typeface="Courier New"/>
              </a:rPr>
              <a:t> </a:t>
            </a:r>
            <a:r>
              <a:rPr dirty="0" sz="1400" spc="-50">
                <a:latin typeface="Courier New"/>
                <a:cs typeface="Courier New"/>
              </a:rPr>
              <a:t>1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40" name="object 240" descr=""/>
          <p:cNvSpPr txBox="1"/>
          <p:nvPr/>
        </p:nvSpPr>
        <p:spPr>
          <a:xfrm>
            <a:off x="5450276" y="6099181"/>
            <a:ext cx="760095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>
                <a:latin typeface="Courier New"/>
                <a:cs typeface="Courier New"/>
              </a:rPr>
              <a:t>Etapa</a:t>
            </a:r>
            <a:r>
              <a:rPr dirty="0" sz="1400" spc="-130">
                <a:latin typeface="Courier New"/>
                <a:cs typeface="Courier New"/>
              </a:rPr>
              <a:t> </a:t>
            </a:r>
            <a:r>
              <a:rPr dirty="0" sz="1400" spc="-50">
                <a:latin typeface="Courier New"/>
                <a:cs typeface="Courier New"/>
              </a:rPr>
              <a:t>2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09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1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Resumen</a:t>
            </a:r>
            <a:r>
              <a:rPr dirty="0" spc="-75"/>
              <a:t> </a:t>
            </a:r>
            <a:r>
              <a:rPr dirty="0"/>
              <a:t>acoplamiento</a:t>
            </a:r>
            <a:r>
              <a:rPr dirty="0" spc="-90"/>
              <a:t> </a:t>
            </a:r>
            <a:r>
              <a:rPr dirty="0" spc="-10"/>
              <a:t>capacitivo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54173" y="2201819"/>
            <a:ext cx="856043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6350" indent="127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El</a:t>
            </a:r>
            <a:r>
              <a:rPr dirty="0" sz="1800" spc="15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punto</a:t>
            </a:r>
            <a:r>
              <a:rPr dirty="0" sz="1800" spc="16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de</a:t>
            </a:r>
            <a:r>
              <a:rPr dirty="0" sz="1800" spc="15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trabajo</a:t>
            </a:r>
            <a:r>
              <a:rPr dirty="0" sz="1800" spc="16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NO</a:t>
            </a:r>
            <a:r>
              <a:rPr dirty="0" sz="1800" spc="15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puede</a:t>
            </a:r>
            <a:r>
              <a:rPr dirty="0" sz="1800" spc="15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cambiar</a:t>
            </a:r>
            <a:r>
              <a:rPr dirty="0" sz="1800" spc="15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</a:t>
            </a:r>
            <a:r>
              <a:rPr dirty="0" sz="1800" spc="1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conectar:</a:t>
            </a:r>
            <a:r>
              <a:rPr dirty="0" sz="1800" spc="1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1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señal</a:t>
            </a:r>
            <a:r>
              <a:rPr dirty="0" sz="1800" spc="1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1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alterna,</a:t>
            </a:r>
            <a:r>
              <a:rPr dirty="0" sz="1800" spc="1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1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carga</a:t>
            </a:r>
            <a:r>
              <a:rPr dirty="0" sz="1800" spc="1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o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dos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etapas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entre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sí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7620" indent="635">
              <a:lnSpc>
                <a:spcPct val="100000"/>
              </a:lnSpc>
            </a:pP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Usaremos</a:t>
            </a:r>
            <a:r>
              <a:rPr dirty="0" sz="1800" spc="7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condensadores</a:t>
            </a:r>
            <a:r>
              <a:rPr dirty="0" sz="1800" spc="8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para</a:t>
            </a:r>
            <a:r>
              <a:rPr dirty="0" sz="1800" spc="70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17900"/>
                </a:solidFill>
                <a:latin typeface="Arial"/>
                <a:cs typeface="Arial"/>
              </a:rPr>
              <a:t>acoplar</a:t>
            </a:r>
            <a:r>
              <a:rPr dirty="0" sz="1800" spc="75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etapas,</a:t>
            </a:r>
            <a:r>
              <a:rPr dirty="0" sz="1800" spc="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señal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entrada</a:t>
            </a:r>
            <a:r>
              <a:rPr dirty="0" sz="1800" spc="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resistencia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carga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análisis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continua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(DC)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sustituirán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por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circuito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abierto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1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1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análisis</a:t>
            </a:r>
            <a:r>
              <a:rPr dirty="0" sz="1800" spc="1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1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alterna</a:t>
            </a:r>
            <a:r>
              <a:rPr dirty="0" sz="1800" spc="1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(AC)</a:t>
            </a:r>
            <a:r>
              <a:rPr dirty="0" sz="1800" spc="1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1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frecuencias</a:t>
            </a:r>
            <a:r>
              <a:rPr dirty="0" sz="1800" spc="1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bajas</a:t>
            </a:r>
            <a:r>
              <a:rPr dirty="0" sz="1800" spc="1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o</a:t>
            </a:r>
            <a:r>
              <a:rPr dirty="0" sz="1800" spc="1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medias</a:t>
            </a:r>
            <a:r>
              <a:rPr dirty="0" sz="1800" spc="1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1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1800" spc="1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se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sustituyen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por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cortocircuito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09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1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Acoplo</a:t>
            </a:r>
            <a:r>
              <a:rPr dirty="0" spc="-50"/>
              <a:t> </a:t>
            </a:r>
            <a:r>
              <a:rPr dirty="0" spc="-10"/>
              <a:t>directo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42413" y="1567136"/>
            <a:ext cx="7937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¿Cómo</a:t>
            </a:r>
            <a:r>
              <a:rPr dirty="0" sz="1800" spc="-4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acoplar</a:t>
            </a:r>
            <a:r>
              <a:rPr dirty="0" sz="1800" spc="-3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pequeña</a:t>
            </a:r>
            <a:r>
              <a:rPr dirty="0" sz="1800" spc="-3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señal</a:t>
            </a:r>
            <a:r>
              <a:rPr dirty="0" sz="1800" spc="-2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sin</a:t>
            </a:r>
            <a:r>
              <a:rPr dirty="0" sz="1800" spc="-3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cambiar</a:t>
            </a:r>
            <a:r>
              <a:rPr dirty="0" sz="1800" spc="-2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Q</a:t>
            </a:r>
            <a:r>
              <a:rPr dirty="0" sz="1800" spc="-3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y</a:t>
            </a:r>
            <a:r>
              <a:rPr dirty="0" sz="1800" spc="-2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sin</a:t>
            </a:r>
            <a:r>
              <a:rPr dirty="0" sz="1800" spc="-3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usar</a:t>
            </a:r>
            <a:r>
              <a:rPr dirty="0" sz="1800" spc="-2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17900"/>
                </a:solidFill>
                <a:latin typeface="Arial"/>
                <a:cs typeface="Arial"/>
              </a:rPr>
              <a:t>condensadores?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42642" y="4036016"/>
            <a:ext cx="5982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Estrategia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usada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circuitos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integrados,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por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ejemplo,</a:t>
            </a:r>
            <a:r>
              <a:rPr dirty="0" sz="1800" spc="-10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A.O.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2870" y="4584656"/>
            <a:ext cx="3604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usan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alimentaciones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simétricas.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2870" y="5133296"/>
            <a:ext cx="3171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Son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diseños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muy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complicados.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727033" y="3931972"/>
            <a:ext cx="1310640" cy="1169670"/>
            <a:chOff x="6727033" y="3931972"/>
            <a:chExt cx="1310640" cy="1169670"/>
          </a:xfrm>
        </p:grpSpPr>
        <p:sp>
          <p:nvSpPr>
            <p:cNvPr id="9" name="object 9" descr=""/>
            <p:cNvSpPr/>
            <p:nvPr/>
          </p:nvSpPr>
          <p:spPr>
            <a:xfrm>
              <a:off x="6818820" y="5065996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6322" y="0"/>
                  </a:lnTo>
                </a:path>
              </a:pathLst>
            </a:custGeom>
            <a:ln w="140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34336" y="5023744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35210"/>
                  </a:moveTo>
                  <a:lnTo>
                    <a:pt x="2749" y="21455"/>
                  </a:lnTo>
                  <a:lnTo>
                    <a:pt x="10266" y="10269"/>
                  </a:lnTo>
                  <a:lnTo>
                    <a:pt x="21450" y="2750"/>
                  </a:lnTo>
                  <a:lnTo>
                    <a:pt x="35201" y="0"/>
                  </a:lnTo>
                  <a:lnTo>
                    <a:pt x="48953" y="2750"/>
                  </a:lnTo>
                  <a:lnTo>
                    <a:pt x="60137" y="10269"/>
                  </a:lnTo>
                  <a:lnTo>
                    <a:pt x="67653" y="21455"/>
                  </a:lnTo>
                  <a:lnTo>
                    <a:pt x="70403" y="35210"/>
                  </a:lnTo>
                  <a:lnTo>
                    <a:pt x="67653" y="48964"/>
                  </a:lnTo>
                  <a:lnTo>
                    <a:pt x="60137" y="60151"/>
                  </a:lnTo>
                  <a:lnTo>
                    <a:pt x="48953" y="67669"/>
                  </a:lnTo>
                  <a:lnTo>
                    <a:pt x="35201" y="70420"/>
                  </a:lnTo>
                  <a:lnTo>
                    <a:pt x="21450" y="67669"/>
                  </a:lnTo>
                  <a:lnTo>
                    <a:pt x="10266" y="60151"/>
                  </a:lnTo>
                  <a:lnTo>
                    <a:pt x="2749" y="48964"/>
                  </a:lnTo>
                  <a:lnTo>
                    <a:pt x="0" y="35210"/>
                  </a:lnTo>
                  <a:close/>
                </a:path>
              </a:pathLst>
            </a:custGeom>
            <a:ln w="140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001603" y="4023779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w="0" h="56514">
                  <a:moveTo>
                    <a:pt x="0" y="0"/>
                  </a:moveTo>
                  <a:lnTo>
                    <a:pt x="0" y="56336"/>
                  </a:lnTo>
                </a:path>
              </a:pathLst>
            </a:custGeom>
            <a:ln w="140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959361" y="3939275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35210"/>
                  </a:moveTo>
                  <a:lnTo>
                    <a:pt x="2749" y="21455"/>
                  </a:lnTo>
                  <a:lnTo>
                    <a:pt x="10266" y="10269"/>
                  </a:lnTo>
                  <a:lnTo>
                    <a:pt x="21450" y="2750"/>
                  </a:lnTo>
                  <a:lnTo>
                    <a:pt x="35201" y="0"/>
                  </a:lnTo>
                  <a:lnTo>
                    <a:pt x="48953" y="2750"/>
                  </a:lnTo>
                  <a:lnTo>
                    <a:pt x="60137" y="10269"/>
                  </a:lnTo>
                  <a:lnTo>
                    <a:pt x="67653" y="21455"/>
                  </a:lnTo>
                  <a:lnTo>
                    <a:pt x="70403" y="35210"/>
                  </a:lnTo>
                  <a:lnTo>
                    <a:pt x="67653" y="48964"/>
                  </a:lnTo>
                  <a:lnTo>
                    <a:pt x="60137" y="60151"/>
                  </a:lnTo>
                  <a:lnTo>
                    <a:pt x="48953" y="67669"/>
                  </a:lnTo>
                  <a:lnTo>
                    <a:pt x="35201" y="70420"/>
                  </a:lnTo>
                  <a:lnTo>
                    <a:pt x="21450" y="67669"/>
                  </a:lnTo>
                  <a:lnTo>
                    <a:pt x="10266" y="60151"/>
                  </a:lnTo>
                  <a:lnTo>
                    <a:pt x="2749" y="48964"/>
                  </a:lnTo>
                  <a:lnTo>
                    <a:pt x="0" y="35210"/>
                  </a:lnTo>
                  <a:close/>
                </a:path>
              </a:pathLst>
            </a:custGeom>
            <a:ln w="140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42642" y="2390096"/>
            <a:ext cx="8524240" cy="1573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1137285" algn="l"/>
                <a:tab pos="1539240" algn="l"/>
                <a:tab pos="1978025" algn="l"/>
                <a:tab pos="3688079" algn="l"/>
                <a:tab pos="4088765" algn="l"/>
                <a:tab pos="4974590" algn="l"/>
                <a:tab pos="5262880" algn="l"/>
                <a:tab pos="5840095" algn="l"/>
                <a:tab pos="7155815" algn="l"/>
                <a:tab pos="8330565" algn="l"/>
              </a:tabLst>
            </a:pP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Problema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acoplo.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baja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frecuencias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disminuye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ganancia.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tabLst>
                <a:tab pos="899794" algn="l"/>
                <a:tab pos="2115820" algn="l"/>
                <a:tab pos="2595880" algn="l"/>
                <a:tab pos="3496945" algn="l"/>
                <a:tab pos="3926204" algn="l"/>
                <a:tab pos="4877435" algn="l"/>
                <a:tab pos="5433695" algn="l"/>
                <a:tab pos="5786755" algn="l"/>
                <a:tab pos="6533515" algn="l"/>
                <a:tab pos="6963409" algn="l"/>
                <a:tab pos="8141334" algn="l"/>
              </a:tabLst>
            </a:pP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Diseño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cuidadoso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circuito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manera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que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punto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operación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sea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independiente de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tensión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entrada.</a:t>
            </a:r>
            <a:endParaRPr sz="1800">
              <a:latin typeface="Arial"/>
              <a:cs typeface="Arial"/>
            </a:endParaRPr>
          </a:p>
          <a:p>
            <a:pPr algn="r" marR="780415">
              <a:lnSpc>
                <a:spcPct val="100000"/>
              </a:lnSpc>
              <a:spcBef>
                <a:spcPts val="185"/>
              </a:spcBef>
            </a:pPr>
            <a:r>
              <a:rPr dirty="0" sz="1000" spc="-25">
                <a:latin typeface="Arial"/>
                <a:cs typeface="Arial"/>
              </a:rPr>
              <a:t>Vcc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40021" y="5053295"/>
            <a:ext cx="2508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Arial"/>
                <a:cs typeface="Arial"/>
              </a:rPr>
              <a:t>Vbb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7952058" y="6044574"/>
            <a:ext cx="85090" cy="141605"/>
            <a:chOff x="7952058" y="6044574"/>
            <a:chExt cx="85090" cy="141605"/>
          </a:xfrm>
        </p:grpSpPr>
        <p:sp>
          <p:nvSpPr>
            <p:cNvPr id="16" name="object 16" descr=""/>
            <p:cNvSpPr/>
            <p:nvPr/>
          </p:nvSpPr>
          <p:spPr>
            <a:xfrm>
              <a:off x="8001603" y="6051876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w="0" h="56514">
                  <a:moveTo>
                    <a:pt x="0" y="56336"/>
                  </a:moveTo>
                  <a:lnTo>
                    <a:pt x="0" y="0"/>
                  </a:lnTo>
                </a:path>
              </a:pathLst>
            </a:custGeom>
            <a:ln w="140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959361" y="6108212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35210"/>
                  </a:moveTo>
                  <a:lnTo>
                    <a:pt x="2749" y="21455"/>
                  </a:lnTo>
                  <a:lnTo>
                    <a:pt x="10266" y="10269"/>
                  </a:lnTo>
                  <a:lnTo>
                    <a:pt x="21450" y="2750"/>
                  </a:lnTo>
                  <a:lnTo>
                    <a:pt x="35201" y="0"/>
                  </a:lnTo>
                  <a:lnTo>
                    <a:pt x="48953" y="2750"/>
                  </a:lnTo>
                  <a:lnTo>
                    <a:pt x="60137" y="10269"/>
                  </a:lnTo>
                  <a:lnTo>
                    <a:pt x="67653" y="21455"/>
                  </a:lnTo>
                  <a:lnTo>
                    <a:pt x="70403" y="35210"/>
                  </a:lnTo>
                  <a:lnTo>
                    <a:pt x="67653" y="48964"/>
                  </a:lnTo>
                  <a:lnTo>
                    <a:pt x="60137" y="60151"/>
                  </a:lnTo>
                  <a:lnTo>
                    <a:pt x="48953" y="67669"/>
                  </a:lnTo>
                  <a:lnTo>
                    <a:pt x="35201" y="70420"/>
                  </a:lnTo>
                  <a:lnTo>
                    <a:pt x="21450" y="67669"/>
                  </a:lnTo>
                  <a:lnTo>
                    <a:pt x="10266" y="60151"/>
                  </a:lnTo>
                  <a:lnTo>
                    <a:pt x="2749" y="48964"/>
                  </a:lnTo>
                  <a:lnTo>
                    <a:pt x="0" y="35210"/>
                  </a:lnTo>
                  <a:close/>
                </a:path>
              </a:pathLst>
            </a:custGeom>
            <a:ln w="140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848094" y="6180015"/>
            <a:ext cx="2508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Arial"/>
                <a:cs typeface="Arial"/>
              </a:rPr>
              <a:t>Vee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564831" y="4655482"/>
            <a:ext cx="225425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25">
                <a:latin typeface="Arial"/>
                <a:cs typeface="Arial"/>
              </a:rPr>
              <a:t>V01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592992" y="5430102"/>
            <a:ext cx="225425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25">
                <a:latin typeface="Arial"/>
                <a:cs typeface="Arial"/>
              </a:rPr>
              <a:t>V02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867841" y="4072813"/>
            <a:ext cx="1197610" cy="1845945"/>
            <a:chOff x="6867841" y="4072813"/>
            <a:chExt cx="1197610" cy="1845945"/>
          </a:xfrm>
        </p:grpSpPr>
        <p:sp>
          <p:nvSpPr>
            <p:cNvPr id="22" name="object 22" descr=""/>
            <p:cNvSpPr/>
            <p:nvPr/>
          </p:nvSpPr>
          <p:spPr>
            <a:xfrm>
              <a:off x="7945280" y="4460383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5" h="28575">
                  <a:moveTo>
                    <a:pt x="56322" y="28168"/>
                  </a:moveTo>
                  <a:lnTo>
                    <a:pt x="0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945280" y="4418131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29" h="42545">
                  <a:moveTo>
                    <a:pt x="0" y="42252"/>
                  </a:moveTo>
                  <a:lnTo>
                    <a:pt x="112645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945280" y="4375879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29" h="42545">
                  <a:moveTo>
                    <a:pt x="112645" y="42252"/>
                  </a:moveTo>
                  <a:lnTo>
                    <a:pt x="0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945280" y="4333627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29" h="42545">
                  <a:moveTo>
                    <a:pt x="0" y="42252"/>
                  </a:moveTo>
                  <a:lnTo>
                    <a:pt x="112645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945280" y="4291375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29" h="42545">
                  <a:moveTo>
                    <a:pt x="112645" y="42252"/>
                  </a:moveTo>
                  <a:lnTo>
                    <a:pt x="0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945280" y="4249123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29" h="42545">
                  <a:moveTo>
                    <a:pt x="0" y="42252"/>
                  </a:moveTo>
                  <a:lnTo>
                    <a:pt x="112645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001603" y="4220955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5" h="28575">
                  <a:moveTo>
                    <a:pt x="56322" y="28168"/>
                  </a:moveTo>
                  <a:lnTo>
                    <a:pt x="0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001603" y="4488551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4">
                  <a:moveTo>
                    <a:pt x="0" y="14084"/>
                  </a:moveTo>
                  <a:lnTo>
                    <a:pt x="0" y="0"/>
                  </a:lnTo>
                </a:path>
              </a:pathLst>
            </a:custGeom>
            <a:ln w="140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001603" y="4080115"/>
              <a:ext cx="0" cy="140970"/>
            </a:xfrm>
            <a:custGeom>
              <a:avLst/>
              <a:gdLst/>
              <a:ahLst/>
              <a:cxnLst/>
              <a:rect l="l" t="t" r="r" b="b"/>
              <a:pathLst>
                <a:path w="0" h="140970">
                  <a:moveTo>
                    <a:pt x="0" y="0"/>
                  </a:moveTo>
                  <a:lnTo>
                    <a:pt x="0" y="140840"/>
                  </a:lnTo>
                </a:path>
              </a:pathLst>
            </a:custGeom>
            <a:ln w="140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001603" y="4502635"/>
              <a:ext cx="0" cy="140970"/>
            </a:xfrm>
            <a:custGeom>
              <a:avLst/>
              <a:gdLst/>
              <a:ahLst/>
              <a:cxnLst/>
              <a:rect l="l" t="t" r="r" b="b"/>
              <a:pathLst>
                <a:path w="0" h="140970">
                  <a:moveTo>
                    <a:pt x="0" y="140840"/>
                  </a:moveTo>
                  <a:lnTo>
                    <a:pt x="0" y="0"/>
                  </a:lnTo>
                </a:path>
              </a:pathLst>
            </a:custGeom>
            <a:ln w="140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030031" y="5009660"/>
              <a:ext cx="28575" cy="56515"/>
            </a:xfrm>
            <a:custGeom>
              <a:avLst/>
              <a:gdLst/>
              <a:ahLst/>
              <a:cxnLst/>
              <a:rect l="l" t="t" r="r" b="b"/>
              <a:pathLst>
                <a:path w="28575" h="56514">
                  <a:moveTo>
                    <a:pt x="0" y="56336"/>
                  </a:moveTo>
                  <a:lnTo>
                    <a:pt x="28161" y="0"/>
                  </a:lnTo>
                </a:path>
              </a:pathLst>
            </a:custGeom>
            <a:ln w="140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058193" y="5009660"/>
              <a:ext cx="42545" cy="113030"/>
            </a:xfrm>
            <a:custGeom>
              <a:avLst/>
              <a:gdLst/>
              <a:ahLst/>
              <a:cxnLst/>
              <a:rect l="l" t="t" r="r" b="b"/>
              <a:pathLst>
                <a:path w="42545" h="113029">
                  <a:moveTo>
                    <a:pt x="0" y="0"/>
                  </a:moveTo>
                  <a:lnTo>
                    <a:pt x="42242" y="112672"/>
                  </a:lnTo>
                </a:path>
              </a:pathLst>
            </a:custGeom>
            <a:ln w="140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100435" y="5009660"/>
              <a:ext cx="42545" cy="113030"/>
            </a:xfrm>
            <a:custGeom>
              <a:avLst/>
              <a:gdLst/>
              <a:ahLst/>
              <a:cxnLst/>
              <a:rect l="l" t="t" r="r" b="b"/>
              <a:pathLst>
                <a:path w="42545" h="113029">
                  <a:moveTo>
                    <a:pt x="0" y="112672"/>
                  </a:moveTo>
                  <a:lnTo>
                    <a:pt x="42242" y="0"/>
                  </a:lnTo>
                </a:path>
              </a:pathLst>
            </a:custGeom>
            <a:ln w="140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142677" y="5009660"/>
              <a:ext cx="42545" cy="113030"/>
            </a:xfrm>
            <a:custGeom>
              <a:avLst/>
              <a:gdLst/>
              <a:ahLst/>
              <a:cxnLst/>
              <a:rect l="l" t="t" r="r" b="b"/>
              <a:pathLst>
                <a:path w="42545" h="113029">
                  <a:moveTo>
                    <a:pt x="0" y="0"/>
                  </a:moveTo>
                  <a:lnTo>
                    <a:pt x="42242" y="112672"/>
                  </a:lnTo>
                </a:path>
              </a:pathLst>
            </a:custGeom>
            <a:ln w="140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184919" y="5009660"/>
              <a:ext cx="42545" cy="113030"/>
            </a:xfrm>
            <a:custGeom>
              <a:avLst/>
              <a:gdLst/>
              <a:ahLst/>
              <a:cxnLst/>
              <a:rect l="l" t="t" r="r" b="b"/>
              <a:pathLst>
                <a:path w="42545" h="113029">
                  <a:moveTo>
                    <a:pt x="0" y="112672"/>
                  </a:moveTo>
                  <a:lnTo>
                    <a:pt x="42242" y="0"/>
                  </a:lnTo>
                </a:path>
              </a:pathLst>
            </a:custGeom>
            <a:ln w="140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227163" y="5009660"/>
              <a:ext cx="42545" cy="113030"/>
            </a:xfrm>
            <a:custGeom>
              <a:avLst/>
              <a:gdLst/>
              <a:ahLst/>
              <a:cxnLst/>
              <a:rect l="l" t="t" r="r" b="b"/>
              <a:pathLst>
                <a:path w="42545" h="113029">
                  <a:moveTo>
                    <a:pt x="0" y="0"/>
                  </a:moveTo>
                  <a:lnTo>
                    <a:pt x="42242" y="112672"/>
                  </a:lnTo>
                </a:path>
              </a:pathLst>
            </a:custGeom>
            <a:ln w="140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269405" y="5065996"/>
              <a:ext cx="28575" cy="56515"/>
            </a:xfrm>
            <a:custGeom>
              <a:avLst/>
              <a:gdLst/>
              <a:ahLst/>
              <a:cxnLst/>
              <a:rect l="l" t="t" r="r" b="b"/>
              <a:pathLst>
                <a:path w="28575" h="56514">
                  <a:moveTo>
                    <a:pt x="0" y="56336"/>
                  </a:moveTo>
                  <a:lnTo>
                    <a:pt x="28161" y="0"/>
                  </a:lnTo>
                </a:path>
              </a:pathLst>
            </a:custGeom>
            <a:ln w="140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015951" y="5065996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4" h="0">
                  <a:moveTo>
                    <a:pt x="0" y="0"/>
                  </a:moveTo>
                  <a:lnTo>
                    <a:pt x="14080" y="0"/>
                  </a:lnTo>
                </a:path>
              </a:pathLst>
            </a:custGeom>
            <a:ln w="1408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297567" y="5065996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 h="0">
                  <a:moveTo>
                    <a:pt x="140807" y="0"/>
                  </a:moveTo>
                  <a:lnTo>
                    <a:pt x="0" y="0"/>
                  </a:lnTo>
                </a:path>
              </a:pathLst>
            </a:custGeom>
            <a:ln w="140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875143" y="5065996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 h="0">
                  <a:moveTo>
                    <a:pt x="0" y="0"/>
                  </a:moveTo>
                  <a:lnTo>
                    <a:pt x="140807" y="0"/>
                  </a:lnTo>
                </a:path>
              </a:pathLst>
            </a:custGeom>
            <a:ln w="140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945280" y="5868784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5" h="28575">
                  <a:moveTo>
                    <a:pt x="56322" y="28168"/>
                  </a:moveTo>
                  <a:lnTo>
                    <a:pt x="0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945280" y="5826532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29" h="42545">
                  <a:moveTo>
                    <a:pt x="0" y="42252"/>
                  </a:moveTo>
                  <a:lnTo>
                    <a:pt x="112645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945280" y="5784280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29" h="42545">
                  <a:moveTo>
                    <a:pt x="112645" y="42252"/>
                  </a:moveTo>
                  <a:lnTo>
                    <a:pt x="0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945280" y="5742028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29" h="42545">
                  <a:moveTo>
                    <a:pt x="0" y="42252"/>
                  </a:moveTo>
                  <a:lnTo>
                    <a:pt x="112645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945280" y="5699776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29" h="42545">
                  <a:moveTo>
                    <a:pt x="112645" y="42252"/>
                  </a:moveTo>
                  <a:lnTo>
                    <a:pt x="0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945280" y="5657524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29" h="42545">
                  <a:moveTo>
                    <a:pt x="0" y="42252"/>
                  </a:moveTo>
                  <a:lnTo>
                    <a:pt x="112645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001603" y="5629356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5" h="28575">
                  <a:moveTo>
                    <a:pt x="56322" y="28168"/>
                  </a:moveTo>
                  <a:lnTo>
                    <a:pt x="0" y="0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001603" y="5896952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4">
                  <a:moveTo>
                    <a:pt x="0" y="14084"/>
                  </a:moveTo>
                  <a:lnTo>
                    <a:pt x="0" y="0"/>
                  </a:lnTo>
                </a:path>
              </a:pathLst>
            </a:custGeom>
            <a:ln w="140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8200113" y="4208254"/>
            <a:ext cx="1949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000080"/>
                </a:solidFill>
                <a:latin typeface="Arial"/>
                <a:cs typeface="Arial"/>
              </a:rPr>
              <a:t>Rc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7073655" y="4771614"/>
            <a:ext cx="2019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30">
                <a:solidFill>
                  <a:srgbClr val="000080"/>
                </a:solidFill>
                <a:latin typeface="Arial"/>
                <a:cs typeface="Arial"/>
              </a:rPr>
              <a:t>Rb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8200113" y="5616656"/>
            <a:ext cx="2019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30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7431071" y="4777013"/>
            <a:ext cx="648335" cy="1282700"/>
            <a:chOff x="7431071" y="4777013"/>
            <a:chExt cx="648335" cy="1282700"/>
          </a:xfrm>
        </p:grpSpPr>
        <p:sp>
          <p:nvSpPr>
            <p:cNvPr id="54" name="object 54" descr=""/>
            <p:cNvSpPr/>
            <p:nvPr/>
          </p:nvSpPr>
          <p:spPr>
            <a:xfrm>
              <a:off x="8001603" y="5488516"/>
              <a:ext cx="0" cy="140970"/>
            </a:xfrm>
            <a:custGeom>
              <a:avLst/>
              <a:gdLst/>
              <a:ahLst/>
              <a:cxnLst/>
              <a:rect l="l" t="t" r="r" b="b"/>
              <a:pathLst>
                <a:path w="0" h="140970">
                  <a:moveTo>
                    <a:pt x="0" y="0"/>
                  </a:moveTo>
                  <a:lnTo>
                    <a:pt x="0" y="140840"/>
                  </a:lnTo>
                </a:path>
              </a:pathLst>
            </a:custGeom>
            <a:ln w="140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001603" y="5911036"/>
              <a:ext cx="0" cy="140970"/>
            </a:xfrm>
            <a:custGeom>
              <a:avLst/>
              <a:gdLst/>
              <a:ahLst/>
              <a:cxnLst/>
              <a:rect l="l" t="t" r="r" b="b"/>
              <a:pathLst>
                <a:path w="0" h="140970">
                  <a:moveTo>
                    <a:pt x="0" y="140840"/>
                  </a:moveTo>
                  <a:lnTo>
                    <a:pt x="0" y="0"/>
                  </a:lnTo>
                </a:path>
              </a:pathLst>
            </a:custGeom>
            <a:ln w="140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579181" y="5065996"/>
              <a:ext cx="267970" cy="0"/>
            </a:xfrm>
            <a:custGeom>
              <a:avLst/>
              <a:gdLst/>
              <a:ahLst/>
              <a:cxnLst/>
              <a:rect l="l" t="t" r="r" b="b"/>
              <a:pathLst>
                <a:path w="267970" h="0">
                  <a:moveTo>
                    <a:pt x="0" y="0"/>
                  </a:moveTo>
                  <a:lnTo>
                    <a:pt x="267533" y="0"/>
                  </a:lnTo>
                </a:path>
              </a:pathLst>
            </a:custGeom>
            <a:ln w="1408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846715" y="4925156"/>
              <a:ext cx="0" cy="281940"/>
            </a:xfrm>
            <a:custGeom>
              <a:avLst/>
              <a:gdLst/>
              <a:ahLst/>
              <a:cxnLst/>
              <a:rect l="l" t="t" r="r" b="b"/>
              <a:pathLst>
                <a:path w="0" h="281939">
                  <a:moveTo>
                    <a:pt x="0" y="0"/>
                  </a:moveTo>
                  <a:lnTo>
                    <a:pt x="0" y="281680"/>
                  </a:lnTo>
                </a:path>
              </a:pathLst>
            </a:custGeom>
            <a:ln w="140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001603" y="4784315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w="0" h="127000">
                  <a:moveTo>
                    <a:pt x="0" y="0"/>
                  </a:moveTo>
                  <a:lnTo>
                    <a:pt x="0" y="126756"/>
                  </a:lnTo>
                </a:path>
              </a:pathLst>
            </a:custGeom>
            <a:ln w="140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846715" y="4911072"/>
              <a:ext cx="154940" cy="99060"/>
            </a:xfrm>
            <a:custGeom>
              <a:avLst/>
              <a:gdLst/>
              <a:ahLst/>
              <a:cxnLst/>
              <a:rect l="l" t="t" r="r" b="b"/>
              <a:pathLst>
                <a:path w="154940" h="99060">
                  <a:moveTo>
                    <a:pt x="154888" y="0"/>
                  </a:moveTo>
                  <a:lnTo>
                    <a:pt x="0" y="98588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846715" y="5122332"/>
              <a:ext cx="154940" cy="99060"/>
            </a:xfrm>
            <a:custGeom>
              <a:avLst/>
              <a:gdLst/>
              <a:ahLst/>
              <a:cxnLst/>
              <a:rect l="l" t="t" r="r" b="b"/>
              <a:pathLst>
                <a:path w="154940" h="99060">
                  <a:moveTo>
                    <a:pt x="0" y="0"/>
                  </a:moveTo>
                  <a:lnTo>
                    <a:pt x="154888" y="98588"/>
                  </a:lnTo>
                </a:path>
              </a:pathLst>
            </a:custGeom>
            <a:ln w="140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719989" y="4882904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0" y="176050"/>
                  </a:moveTo>
                  <a:lnTo>
                    <a:pt x="6247" y="129051"/>
                  </a:lnTo>
                  <a:lnTo>
                    <a:pt x="23903" y="86941"/>
                  </a:lnTo>
                  <a:lnTo>
                    <a:pt x="51338" y="51350"/>
                  </a:lnTo>
                  <a:lnTo>
                    <a:pt x="86920" y="23909"/>
                  </a:lnTo>
                  <a:lnTo>
                    <a:pt x="129021" y="6249"/>
                  </a:lnTo>
                  <a:lnTo>
                    <a:pt x="176009" y="0"/>
                  </a:lnTo>
                  <a:lnTo>
                    <a:pt x="222997" y="6249"/>
                  </a:lnTo>
                  <a:lnTo>
                    <a:pt x="265097" y="23909"/>
                  </a:lnTo>
                  <a:lnTo>
                    <a:pt x="300679" y="51350"/>
                  </a:lnTo>
                  <a:lnTo>
                    <a:pt x="328114" y="86941"/>
                  </a:lnTo>
                  <a:lnTo>
                    <a:pt x="345770" y="129051"/>
                  </a:lnTo>
                  <a:lnTo>
                    <a:pt x="352018" y="176050"/>
                  </a:lnTo>
                  <a:lnTo>
                    <a:pt x="345770" y="223048"/>
                  </a:lnTo>
                  <a:lnTo>
                    <a:pt x="328114" y="265159"/>
                  </a:lnTo>
                  <a:lnTo>
                    <a:pt x="300679" y="300749"/>
                  </a:lnTo>
                  <a:lnTo>
                    <a:pt x="265097" y="328190"/>
                  </a:lnTo>
                  <a:lnTo>
                    <a:pt x="222997" y="345851"/>
                  </a:lnTo>
                  <a:lnTo>
                    <a:pt x="176009" y="352100"/>
                  </a:lnTo>
                  <a:lnTo>
                    <a:pt x="129021" y="345851"/>
                  </a:lnTo>
                  <a:lnTo>
                    <a:pt x="86920" y="328190"/>
                  </a:lnTo>
                  <a:lnTo>
                    <a:pt x="51338" y="300749"/>
                  </a:lnTo>
                  <a:lnTo>
                    <a:pt x="23903" y="265159"/>
                  </a:lnTo>
                  <a:lnTo>
                    <a:pt x="6247" y="223048"/>
                  </a:lnTo>
                  <a:lnTo>
                    <a:pt x="0" y="176050"/>
                  </a:lnTo>
                  <a:close/>
                </a:path>
              </a:pathLst>
            </a:custGeom>
            <a:ln w="140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10078" y="5143458"/>
              <a:ext cx="98567" cy="84502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7438374" y="5065996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 h="0">
                  <a:moveTo>
                    <a:pt x="0" y="0"/>
                  </a:moveTo>
                  <a:lnTo>
                    <a:pt x="140807" y="0"/>
                  </a:lnTo>
                </a:path>
              </a:pathLst>
            </a:custGeom>
            <a:ln w="140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7397512" y="4912455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 descr=""/>
          <p:cNvSpPr/>
          <p:nvPr/>
        </p:nvSpPr>
        <p:spPr>
          <a:xfrm>
            <a:off x="8001604" y="4643475"/>
            <a:ext cx="0" cy="140970"/>
          </a:xfrm>
          <a:custGeom>
            <a:avLst/>
            <a:gdLst/>
            <a:ahLst/>
            <a:cxnLst/>
            <a:rect l="l" t="t" r="r" b="b"/>
            <a:pathLst>
              <a:path w="0" h="140970">
                <a:moveTo>
                  <a:pt x="0" y="0"/>
                </a:moveTo>
                <a:lnTo>
                  <a:pt x="0" y="140840"/>
                </a:lnTo>
              </a:path>
            </a:pathLst>
          </a:custGeom>
          <a:ln w="1408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 txBox="1"/>
          <p:nvPr/>
        </p:nvSpPr>
        <p:spPr>
          <a:xfrm>
            <a:off x="7860100" y="4602531"/>
            <a:ext cx="167005" cy="965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8001604" y="5347675"/>
            <a:ext cx="0" cy="140970"/>
          </a:xfrm>
          <a:custGeom>
            <a:avLst/>
            <a:gdLst/>
            <a:ahLst/>
            <a:cxnLst/>
            <a:rect l="l" t="t" r="r" b="b"/>
            <a:pathLst>
              <a:path w="0" h="140970">
                <a:moveTo>
                  <a:pt x="0" y="140840"/>
                </a:moveTo>
                <a:lnTo>
                  <a:pt x="0" y="0"/>
                </a:lnTo>
              </a:path>
            </a:pathLst>
          </a:custGeom>
          <a:ln w="1408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 txBox="1"/>
          <p:nvPr/>
        </p:nvSpPr>
        <p:spPr>
          <a:xfrm>
            <a:off x="7860100" y="5532076"/>
            <a:ext cx="167005" cy="965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7966402" y="4591380"/>
            <a:ext cx="936625" cy="1017269"/>
            <a:chOff x="7966402" y="4591380"/>
            <a:chExt cx="936625" cy="1017269"/>
          </a:xfrm>
        </p:grpSpPr>
        <p:sp>
          <p:nvSpPr>
            <p:cNvPr id="70" name="object 70" descr=""/>
            <p:cNvSpPr/>
            <p:nvPr/>
          </p:nvSpPr>
          <p:spPr>
            <a:xfrm>
              <a:off x="8001604" y="4784315"/>
              <a:ext cx="36830" cy="704215"/>
            </a:xfrm>
            <a:custGeom>
              <a:avLst/>
              <a:gdLst/>
              <a:ahLst/>
              <a:cxnLst/>
              <a:rect l="l" t="t" r="r" b="b"/>
              <a:pathLst>
                <a:path w="36829" h="704214">
                  <a:moveTo>
                    <a:pt x="0" y="0"/>
                  </a:moveTo>
                  <a:lnTo>
                    <a:pt x="36771" y="0"/>
                  </a:lnTo>
                </a:path>
                <a:path w="36829" h="704214">
                  <a:moveTo>
                    <a:pt x="0" y="704200"/>
                  </a:moveTo>
                  <a:lnTo>
                    <a:pt x="36771" y="704200"/>
                  </a:lnTo>
                </a:path>
              </a:pathLst>
            </a:custGeom>
            <a:ln w="1408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973443" y="5460347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121" y="42252"/>
                  </a:moveTo>
                  <a:lnTo>
                    <a:pt x="12872" y="40600"/>
                  </a:lnTo>
                  <a:lnTo>
                    <a:pt x="6162" y="36088"/>
                  </a:lnTo>
                  <a:lnTo>
                    <a:pt x="1650" y="29376"/>
                  </a:lnTo>
                  <a:lnTo>
                    <a:pt x="0" y="21126"/>
                  </a:lnTo>
                  <a:lnTo>
                    <a:pt x="1650" y="12875"/>
                  </a:lnTo>
                  <a:lnTo>
                    <a:pt x="6162" y="6163"/>
                  </a:lnTo>
                  <a:lnTo>
                    <a:pt x="12872" y="1651"/>
                  </a:lnTo>
                  <a:lnTo>
                    <a:pt x="21121" y="0"/>
                  </a:lnTo>
                  <a:lnTo>
                    <a:pt x="29369" y="1651"/>
                  </a:lnTo>
                  <a:lnTo>
                    <a:pt x="36080" y="6163"/>
                  </a:lnTo>
                  <a:lnTo>
                    <a:pt x="40591" y="12875"/>
                  </a:lnTo>
                  <a:lnTo>
                    <a:pt x="42242" y="21126"/>
                  </a:lnTo>
                  <a:lnTo>
                    <a:pt x="40591" y="29376"/>
                  </a:lnTo>
                  <a:lnTo>
                    <a:pt x="36080" y="36088"/>
                  </a:lnTo>
                  <a:lnTo>
                    <a:pt x="29369" y="40600"/>
                  </a:lnTo>
                  <a:lnTo>
                    <a:pt x="21121" y="4225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973443" y="5460347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21126"/>
                  </a:moveTo>
                  <a:lnTo>
                    <a:pt x="1650" y="12875"/>
                  </a:lnTo>
                  <a:lnTo>
                    <a:pt x="6162" y="6163"/>
                  </a:lnTo>
                  <a:lnTo>
                    <a:pt x="12872" y="1651"/>
                  </a:lnTo>
                  <a:lnTo>
                    <a:pt x="21121" y="0"/>
                  </a:lnTo>
                  <a:lnTo>
                    <a:pt x="29369" y="1651"/>
                  </a:lnTo>
                  <a:lnTo>
                    <a:pt x="36080" y="6163"/>
                  </a:lnTo>
                  <a:lnTo>
                    <a:pt x="40591" y="12875"/>
                  </a:lnTo>
                  <a:lnTo>
                    <a:pt x="42242" y="21126"/>
                  </a:lnTo>
                  <a:lnTo>
                    <a:pt x="40591" y="29376"/>
                  </a:lnTo>
                  <a:lnTo>
                    <a:pt x="36080" y="36088"/>
                  </a:lnTo>
                  <a:lnTo>
                    <a:pt x="29369" y="40600"/>
                  </a:lnTo>
                  <a:lnTo>
                    <a:pt x="21121" y="42252"/>
                  </a:lnTo>
                  <a:lnTo>
                    <a:pt x="12872" y="40600"/>
                  </a:lnTo>
                  <a:lnTo>
                    <a:pt x="6162" y="36088"/>
                  </a:lnTo>
                  <a:lnTo>
                    <a:pt x="1650" y="29376"/>
                  </a:lnTo>
                  <a:lnTo>
                    <a:pt x="0" y="21126"/>
                  </a:lnTo>
                  <a:close/>
                </a:path>
              </a:pathLst>
            </a:custGeom>
            <a:ln w="1408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038376" y="4591380"/>
              <a:ext cx="864869" cy="1017269"/>
            </a:xfrm>
            <a:custGeom>
              <a:avLst/>
              <a:gdLst/>
              <a:ahLst/>
              <a:cxnLst/>
              <a:rect l="l" t="t" r="r" b="b"/>
              <a:pathLst>
                <a:path w="864870" h="1017270">
                  <a:moveTo>
                    <a:pt x="864323" y="657275"/>
                  </a:moveTo>
                  <a:lnTo>
                    <a:pt x="0" y="657275"/>
                  </a:lnTo>
                  <a:lnTo>
                    <a:pt x="0" y="1017244"/>
                  </a:lnTo>
                  <a:lnTo>
                    <a:pt x="864323" y="1017244"/>
                  </a:lnTo>
                  <a:lnTo>
                    <a:pt x="864323" y="657275"/>
                  </a:lnTo>
                  <a:close/>
                </a:path>
                <a:path w="864870" h="1017270">
                  <a:moveTo>
                    <a:pt x="864323" y="0"/>
                  </a:moveTo>
                  <a:lnTo>
                    <a:pt x="0" y="0"/>
                  </a:lnTo>
                  <a:lnTo>
                    <a:pt x="0" y="359968"/>
                  </a:lnTo>
                  <a:lnTo>
                    <a:pt x="864323" y="359968"/>
                  </a:lnTo>
                  <a:lnTo>
                    <a:pt x="864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>
            <a:off x="7860100" y="5208241"/>
            <a:ext cx="167005" cy="1524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u="heavy" sz="1000" spc="50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09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</a:pPr>
            <a:r>
              <a:rPr dirty="0"/>
              <a:t>Método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5"/>
              <a:t> </a:t>
            </a:r>
            <a:r>
              <a:rPr dirty="0"/>
              <a:t>resolución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35"/>
              <a:t> </a:t>
            </a:r>
            <a:r>
              <a:rPr dirty="0" spc="-10"/>
              <a:t>circuitos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2738" y="1943374"/>
            <a:ext cx="8343265" cy="3591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Análisis</a:t>
            </a:r>
            <a:r>
              <a:rPr dirty="0" sz="1800" spc="-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de</a:t>
            </a:r>
            <a:r>
              <a:rPr dirty="0" sz="1800" spc="-5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un</a:t>
            </a:r>
            <a:r>
              <a:rPr dirty="0" sz="1800" spc="-4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amplificador</a:t>
            </a:r>
            <a:r>
              <a:rPr dirty="0" sz="1800" spc="-4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17900"/>
                </a:solidFill>
                <a:latin typeface="Arial"/>
                <a:cs typeface="Arial"/>
              </a:rPr>
              <a:t>con</a:t>
            </a:r>
            <a:r>
              <a:rPr dirty="0" sz="1800" spc="-4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17900"/>
                </a:solidFill>
                <a:latin typeface="Arial"/>
                <a:cs typeface="Arial"/>
              </a:rPr>
              <a:t>transistores: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Calcular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punto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trabajo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(los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externos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son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c.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abiertos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DC).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Dibujar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circuito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equivalente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pequeña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señal: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anulan las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fuentes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continua.</a:t>
            </a:r>
            <a:endParaRPr sz="1800">
              <a:latin typeface="Arial"/>
              <a:cs typeface="Arial"/>
            </a:endParaRPr>
          </a:p>
          <a:p>
            <a:pPr marL="926465" marR="57658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sustituyen los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acoplo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desacoplo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por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cortos.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reemplaza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transistor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por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su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modelo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pequeña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señal.</a:t>
            </a:r>
            <a:endParaRPr sz="1800">
              <a:latin typeface="Arial"/>
              <a:cs typeface="Arial"/>
            </a:endParaRPr>
          </a:p>
          <a:p>
            <a:pPr marL="12700" marR="4197350" indent="-635">
              <a:lnSpc>
                <a:spcPct val="2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Hallar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parámetros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pequeña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señal.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Calcular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parámetros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amplificador.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09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82011" y="1613491"/>
            <a:ext cx="842899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Cálculo Z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in</a:t>
            </a:r>
            <a:r>
              <a:rPr dirty="0" baseline="-20833" sz="1800" spc="1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amplificador: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545465" marR="55880" indent="-495300">
              <a:lnSpc>
                <a:spcPct val="100000"/>
              </a:lnSpc>
              <a:buChar char="•"/>
              <a:tabLst>
                <a:tab pos="545465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Sustituir</a:t>
            </a:r>
            <a:r>
              <a:rPr dirty="0" sz="1800" spc="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entrada</a:t>
            </a:r>
            <a:r>
              <a:rPr dirty="0" sz="1800" spc="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1800" spc="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excitación</a:t>
            </a:r>
            <a:r>
              <a:rPr dirty="0" sz="1800" spc="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por</a:t>
            </a:r>
            <a:r>
              <a:rPr dirty="0" sz="1800" spc="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una</a:t>
            </a:r>
            <a:r>
              <a:rPr dirty="0" sz="1800" spc="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fuente</a:t>
            </a:r>
            <a:r>
              <a:rPr dirty="0" sz="1800" spc="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tensión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prueba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(v</a:t>
            </a:r>
            <a:r>
              <a:rPr dirty="0" baseline="-20833" sz="1800" spc="-15">
                <a:solidFill>
                  <a:srgbClr val="0095C7"/>
                </a:solidFill>
                <a:latin typeface="Arial"/>
                <a:cs typeface="Arial"/>
              </a:rPr>
              <a:t>test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4788" y="2710771"/>
            <a:ext cx="2662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3400" indent="-495300">
              <a:lnSpc>
                <a:spcPct val="100000"/>
              </a:lnSpc>
              <a:spcBef>
                <a:spcPts val="100"/>
              </a:spcBef>
              <a:buChar char="•"/>
              <a:tabLst>
                <a:tab pos="533400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Calcular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test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/i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test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=</a:t>
            </a:r>
            <a:r>
              <a:rPr dirty="0" sz="1800" spc="-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Z</a:t>
            </a:r>
            <a:r>
              <a:rPr dirty="0" baseline="-20833" sz="1800" spc="-37">
                <a:solidFill>
                  <a:srgbClr val="0095C7"/>
                </a:solidFill>
                <a:latin typeface="Arial"/>
                <a:cs typeface="Arial"/>
              </a:rPr>
              <a:t>in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9388" y="4082371"/>
            <a:ext cx="728472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Cálculo Z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out</a:t>
            </a:r>
            <a:r>
              <a:rPr dirty="0" baseline="-20833" sz="1800" spc="202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amplificador: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558800" indent="-495300">
              <a:lnSpc>
                <a:spcPct val="100000"/>
              </a:lnSpc>
              <a:buChar char="•"/>
              <a:tabLst>
                <a:tab pos="558800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Anular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las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fuentes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independientes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(tensión</a:t>
            </a:r>
            <a:r>
              <a:rPr dirty="0" sz="1800">
                <a:solidFill>
                  <a:srgbClr val="0095C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c.c.,</a:t>
            </a:r>
            <a:r>
              <a:rPr dirty="0" sz="18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corriente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Symbol"/>
                <a:cs typeface="Symbol"/>
              </a:rPr>
              <a:t>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c.a.)</a:t>
            </a:r>
            <a:endParaRPr sz="1800">
              <a:latin typeface="Arial"/>
              <a:cs typeface="Arial"/>
            </a:endParaRPr>
          </a:p>
          <a:p>
            <a:pPr marL="558800" indent="-495300">
              <a:lnSpc>
                <a:spcPct val="100000"/>
              </a:lnSpc>
              <a:buChar char="•"/>
              <a:tabLst>
                <a:tab pos="558800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Conectar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fuente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prueba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salida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(v</a:t>
            </a:r>
            <a:r>
              <a:rPr dirty="0" baseline="-20833" sz="1800" spc="-15">
                <a:solidFill>
                  <a:srgbClr val="0095C7"/>
                </a:solidFill>
                <a:latin typeface="Arial"/>
                <a:cs typeface="Arial"/>
              </a:rPr>
              <a:t>test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558800" indent="-495300">
              <a:lnSpc>
                <a:spcPct val="100000"/>
              </a:lnSpc>
              <a:buChar char="•"/>
              <a:tabLst>
                <a:tab pos="558800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Calcular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test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/i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test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=</a:t>
            </a:r>
            <a:r>
              <a:rPr dirty="0" sz="1800" spc="-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Z</a:t>
            </a:r>
            <a:r>
              <a:rPr dirty="0" baseline="-20833" sz="1800" spc="-30">
                <a:solidFill>
                  <a:srgbClr val="0095C7"/>
                </a:solidFill>
                <a:latin typeface="Arial"/>
                <a:cs typeface="Arial"/>
              </a:rPr>
              <a:t>out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64150" y="3001962"/>
            <a:ext cx="1841500" cy="1016000"/>
          </a:xfrm>
          <a:prstGeom prst="rect">
            <a:avLst/>
          </a:prstGeom>
          <a:ln w="22225">
            <a:solidFill>
              <a:srgbClr val="000000"/>
            </a:solidFill>
          </a:ln>
        </p:spPr>
        <p:txBody>
          <a:bodyPr wrap="square" lIns="0" tIns="177165" rIns="0" bIns="0" rtlCol="0" vert="horz">
            <a:spAutoFit/>
          </a:bodyPr>
          <a:lstStyle/>
          <a:p>
            <a:pPr marL="102235" marR="201930">
              <a:lnSpc>
                <a:spcPct val="100000"/>
              </a:lnSpc>
              <a:spcBef>
                <a:spcPts val="1395"/>
              </a:spcBef>
            </a:pPr>
            <a:r>
              <a:rPr dirty="0" sz="2000" spc="-10">
                <a:latin typeface="Comic Sans MS"/>
                <a:cs typeface="Comic Sans MS"/>
              </a:rPr>
              <a:t>Amplificador </a:t>
            </a:r>
            <a:r>
              <a:rPr dirty="0" sz="2000">
                <a:latin typeface="Comic Sans MS"/>
                <a:cs typeface="Comic Sans MS"/>
              </a:rPr>
              <a:t>Ganancia</a:t>
            </a:r>
            <a:r>
              <a:rPr dirty="0" sz="2000" spc="-90">
                <a:latin typeface="Comic Sans MS"/>
                <a:cs typeface="Comic Sans MS"/>
              </a:rPr>
              <a:t> </a:t>
            </a:r>
            <a:r>
              <a:rPr dirty="0" sz="2000" spc="-50">
                <a:latin typeface="Comic Sans MS"/>
                <a:cs typeface="Comic Sans MS"/>
              </a:rPr>
              <a:t>A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808537" y="3094037"/>
            <a:ext cx="468630" cy="98425"/>
            <a:chOff x="4808537" y="3094037"/>
            <a:chExt cx="468630" cy="98425"/>
          </a:xfrm>
        </p:grpSpPr>
        <p:sp>
          <p:nvSpPr>
            <p:cNvPr id="8" name="object 8" descr=""/>
            <p:cNvSpPr/>
            <p:nvPr/>
          </p:nvSpPr>
          <p:spPr>
            <a:xfrm>
              <a:off x="4819650" y="3141663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8537" y="3094037"/>
              <a:ext cx="98425" cy="98425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4814887" y="3797300"/>
            <a:ext cx="449580" cy="98425"/>
            <a:chOff x="4814887" y="3797300"/>
            <a:chExt cx="449580" cy="98425"/>
          </a:xfrm>
        </p:grpSpPr>
        <p:sp>
          <p:nvSpPr>
            <p:cNvPr id="11" name="object 11" descr=""/>
            <p:cNvSpPr/>
            <p:nvPr/>
          </p:nvSpPr>
          <p:spPr>
            <a:xfrm>
              <a:off x="4902200" y="3846512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 h="0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4887" y="3797300"/>
              <a:ext cx="98425" cy="98425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7105650" y="3128962"/>
            <a:ext cx="469900" cy="98425"/>
            <a:chOff x="7105650" y="3128962"/>
            <a:chExt cx="469900" cy="98425"/>
          </a:xfrm>
        </p:grpSpPr>
        <p:sp>
          <p:nvSpPr>
            <p:cNvPr id="14" name="object 14" descr=""/>
            <p:cNvSpPr/>
            <p:nvPr/>
          </p:nvSpPr>
          <p:spPr>
            <a:xfrm>
              <a:off x="7105650" y="3170238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 h="0">
                  <a:moveTo>
                    <a:pt x="0" y="0"/>
                  </a:move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7126" y="3128962"/>
              <a:ext cx="98425" cy="98425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7105650" y="3789362"/>
            <a:ext cx="469900" cy="98425"/>
            <a:chOff x="7105650" y="3789362"/>
            <a:chExt cx="469900" cy="98425"/>
          </a:xfrm>
        </p:grpSpPr>
        <p:sp>
          <p:nvSpPr>
            <p:cNvPr id="17" name="object 17" descr=""/>
            <p:cNvSpPr/>
            <p:nvPr/>
          </p:nvSpPr>
          <p:spPr>
            <a:xfrm>
              <a:off x="7105650" y="3844925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 h="0">
                  <a:moveTo>
                    <a:pt x="0" y="0"/>
                  </a:move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6" y="3789362"/>
              <a:ext cx="98425" cy="98425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7999607" y="3142627"/>
            <a:ext cx="168910" cy="742950"/>
            <a:chOff x="7999607" y="3142627"/>
            <a:chExt cx="168910" cy="742950"/>
          </a:xfrm>
        </p:grpSpPr>
        <p:sp>
          <p:nvSpPr>
            <p:cNvPr id="20" name="object 20" descr=""/>
            <p:cNvSpPr/>
            <p:nvPr/>
          </p:nvSpPr>
          <p:spPr>
            <a:xfrm>
              <a:off x="8072782" y="3598349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45019" y="22505"/>
                  </a:moveTo>
                  <a:lnTo>
                    <a:pt x="0" y="0"/>
                  </a:lnTo>
                </a:path>
              </a:pathLst>
            </a:custGeom>
            <a:ln w="112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067154" y="3592723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8" y="9604"/>
                  </a:lnTo>
                  <a:lnTo>
                    <a:pt x="5627" y="11252"/>
                  </a:lnTo>
                  <a:lnTo>
                    <a:pt x="9606" y="9604"/>
                  </a:lnTo>
                  <a:lnTo>
                    <a:pt x="11254" y="5626"/>
                  </a:lnTo>
                  <a:lnTo>
                    <a:pt x="9606" y="1647"/>
                  </a:lnTo>
                  <a:lnTo>
                    <a:pt x="5627" y="0"/>
                  </a:lnTo>
                  <a:lnTo>
                    <a:pt x="1648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072780" y="3564592"/>
              <a:ext cx="90170" cy="34290"/>
            </a:xfrm>
            <a:custGeom>
              <a:avLst/>
              <a:gdLst/>
              <a:ahLst/>
              <a:cxnLst/>
              <a:rect l="l" t="t" r="r" b="b"/>
              <a:pathLst>
                <a:path w="90170" h="34289">
                  <a:moveTo>
                    <a:pt x="0" y="33757"/>
                  </a:moveTo>
                  <a:lnTo>
                    <a:pt x="90039" y="0"/>
                  </a:lnTo>
                </a:path>
              </a:pathLst>
            </a:custGeom>
            <a:ln w="112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157192" y="355896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8" y="9604"/>
                  </a:lnTo>
                  <a:lnTo>
                    <a:pt x="5627" y="11252"/>
                  </a:lnTo>
                  <a:lnTo>
                    <a:pt x="9606" y="9604"/>
                  </a:lnTo>
                  <a:lnTo>
                    <a:pt x="11254" y="5626"/>
                  </a:lnTo>
                  <a:lnTo>
                    <a:pt x="9606" y="1647"/>
                  </a:lnTo>
                  <a:lnTo>
                    <a:pt x="5627" y="0"/>
                  </a:lnTo>
                  <a:lnTo>
                    <a:pt x="1648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072779" y="3530835"/>
              <a:ext cx="90170" cy="34290"/>
            </a:xfrm>
            <a:custGeom>
              <a:avLst/>
              <a:gdLst/>
              <a:ahLst/>
              <a:cxnLst/>
              <a:rect l="l" t="t" r="r" b="b"/>
              <a:pathLst>
                <a:path w="90170" h="34289">
                  <a:moveTo>
                    <a:pt x="90039" y="33757"/>
                  </a:moveTo>
                  <a:lnTo>
                    <a:pt x="0" y="0"/>
                  </a:lnTo>
                </a:path>
              </a:pathLst>
            </a:custGeom>
            <a:ln w="112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067151" y="3525209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8" y="9604"/>
                  </a:lnTo>
                  <a:lnTo>
                    <a:pt x="5627" y="11252"/>
                  </a:lnTo>
                  <a:lnTo>
                    <a:pt x="9606" y="9604"/>
                  </a:lnTo>
                  <a:lnTo>
                    <a:pt x="11254" y="5626"/>
                  </a:lnTo>
                  <a:lnTo>
                    <a:pt x="9606" y="1647"/>
                  </a:lnTo>
                  <a:lnTo>
                    <a:pt x="5627" y="0"/>
                  </a:lnTo>
                  <a:lnTo>
                    <a:pt x="1648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072777" y="3497078"/>
              <a:ext cx="90170" cy="34290"/>
            </a:xfrm>
            <a:custGeom>
              <a:avLst/>
              <a:gdLst/>
              <a:ahLst/>
              <a:cxnLst/>
              <a:rect l="l" t="t" r="r" b="b"/>
              <a:pathLst>
                <a:path w="90170" h="34289">
                  <a:moveTo>
                    <a:pt x="0" y="33757"/>
                  </a:moveTo>
                  <a:lnTo>
                    <a:pt x="90039" y="0"/>
                  </a:lnTo>
                </a:path>
              </a:pathLst>
            </a:custGeom>
            <a:ln w="112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157189" y="3491452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8" y="9604"/>
                  </a:lnTo>
                  <a:lnTo>
                    <a:pt x="5627" y="11252"/>
                  </a:lnTo>
                  <a:lnTo>
                    <a:pt x="9606" y="9604"/>
                  </a:lnTo>
                  <a:lnTo>
                    <a:pt x="11254" y="5626"/>
                  </a:lnTo>
                  <a:lnTo>
                    <a:pt x="9606" y="1647"/>
                  </a:lnTo>
                  <a:lnTo>
                    <a:pt x="5627" y="0"/>
                  </a:lnTo>
                  <a:lnTo>
                    <a:pt x="1648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072776" y="3463321"/>
              <a:ext cx="90170" cy="34290"/>
            </a:xfrm>
            <a:custGeom>
              <a:avLst/>
              <a:gdLst/>
              <a:ahLst/>
              <a:cxnLst/>
              <a:rect l="l" t="t" r="r" b="b"/>
              <a:pathLst>
                <a:path w="90170" h="34289">
                  <a:moveTo>
                    <a:pt x="90039" y="33757"/>
                  </a:moveTo>
                  <a:lnTo>
                    <a:pt x="0" y="0"/>
                  </a:lnTo>
                </a:path>
              </a:pathLst>
            </a:custGeom>
            <a:ln w="112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067147" y="3457695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8" y="9604"/>
                  </a:lnTo>
                  <a:lnTo>
                    <a:pt x="5627" y="11252"/>
                  </a:lnTo>
                  <a:lnTo>
                    <a:pt x="9606" y="9604"/>
                  </a:lnTo>
                  <a:lnTo>
                    <a:pt x="11254" y="5626"/>
                  </a:lnTo>
                  <a:lnTo>
                    <a:pt x="9606" y="1647"/>
                  </a:lnTo>
                  <a:lnTo>
                    <a:pt x="5627" y="0"/>
                  </a:lnTo>
                  <a:lnTo>
                    <a:pt x="1648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072774" y="3429564"/>
              <a:ext cx="90170" cy="34290"/>
            </a:xfrm>
            <a:custGeom>
              <a:avLst/>
              <a:gdLst/>
              <a:ahLst/>
              <a:cxnLst/>
              <a:rect l="l" t="t" r="r" b="b"/>
              <a:pathLst>
                <a:path w="90170" h="34289">
                  <a:moveTo>
                    <a:pt x="0" y="33757"/>
                  </a:moveTo>
                  <a:lnTo>
                    <a:pt x="90039" y="0"/>
                  </a:lnTo>
                </a:path>
              </a:pathLst>
            </a:custGeom>
            <a:ln w="112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157186" y="3423939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8" y="9604"/>
                  </a:lnTo>
                  <a:lnTo>
                    <a:pt x="5627" y="11252"/>
                  </a:lnTo>
                  <a:lnTo>
                    <a:pt x="9606" y="9604"/>
                  </a:lnTo>
                  <a:lnTo>
                    <a:pt x="11254" y="5626"/>
                  </a:lnTo>
                  <a:lnTo>
                    <a:pt x="9606" y="1647"/>
                  </a:lnTo>
                  <a:lnTo>
                    <a:pt x="5627" y="0"/>
                  </a:lnTo>
                  <a:lnTo>
                    <a:pt x="1648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117792" y="3407060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45019" y="22505"/>
                  </a:moveTo>
                  <a:lnTo>
                    <a:pt x="0" y="0"/>
                  </a:lnTo>
                </a:path>
              </a:pathLst>
            </a:custGeom>
            <a:ln w="112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112164" y="340143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8" y="9604"/>
                  </a:lnTo>
                  <a:lnTo>
                    <a:pt x="5627" y="11252"/>
                  </a:lnTo>
                  <a:lnTo>
                    <a:pt x="9606" y="9604"/>
                  </a:lnTo>
                  <a:lnTo>
                    <a:pt x="11254" y="5626"/>
                  </a:lnTo>
                  <a:lnTo>
                    <a:pt x="9606" y="1647"/>
                  </a:lnTo>
                  <a:lnTo>
                    <a:pt x="5627" y="0"/>
                  </a:lnTo>
                  <a:lnTo>
                    <a:pt x="1648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117791" y="362086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11252"/>
                  </a:moveTo>
                  <a:lnTo>
                    <a:pt x="0" y="0"/>
                  </a:lnTo>
                </a:path>
              </a:pathLst>
            </a:custGeom>
            <a:ln w="112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112163" y="361523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8" y="9604"/>
                  </a:lnTo>
                  <a:lnTo>
                    <a:pt x="5627" y="11252"/>
                  </a:lnTo>
                  <a:lnTo>
                    <a:pt x="9606" y="9604"/>
                  </a:lnTo>
                  <a:lnTo>
                    <a:pt x="11254" y="5626"/>
                  </a:lnTo>
                  <a:lnTo>
                    <a:pt x="9606" y="1647"/>
                  </a:lnTo>
                  <a:lnTo>
                    <a:pt x="5627" y="0"/>
                  </a:lnTo>
                  <a:lnTo>
                    <a:pt x="1648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117789" y="3294536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25"/>
                  </a:moveTo>
                  <a:lnTo>
                    <a:pt x="0" y="0"/>
                  </a:lnTo>
                </a:path>
              </a:pathLst>
            </a:custGeom>
            <a:ln w="112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117788" y="3632113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25"/>
                  </a:lnTo>
                </a:path>
              </a:pathLst>
            </a:custGeom>
            <a:ln w="112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072767" y="3182011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 h="0">
                  <a:moveTo>
                    <a:pt x="0" y="0"/>
                  </a:moveTo>
                  <a:lnTo>
                    <a:pt x="45019" y="0"/>
                  </a:lnTo>
                </a:path>
              </a:pathLst>
            </a:custGeom>
            <a:ln w="112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112159" y="3176385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0" y="5626"/>
                  </a:moveTo>
                  <a:lnTo>
                    <a:pt x="1648" y="9604"/>
                  </a:lnTo>
                  <a:lnTo>
                    <a:pt x="5627" y="11252"/>
                  </a:lnTo>
                  <a:lnTo>
                    <a:pt x="9606" y="9604"/>
                  </a:lnTo>
                  <a:lnTo>
                    <a:pt x="11254" y="5626"/>
                  </a:lnTo>
                  <a:lnTo>
                    <a:pt x="9606" y="1647"/>
                  </a:lnTo>
                  <a:lnTo>
                    <a:pt x="5627" y="0"/>
                  </a:lnTo>
                  <a:lnTo>
                    <a:pt x="1648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005236" y="3148254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0" y="28131"/>
                  </a:moveTo>
                  <a:lnTo>
                    <a:pt x="2198" y="17142"/>
                  </a:lnTo>
                  <a:lnTo>
                    <a:pt x="8206" y="8204"/>
                  </a:lnTo>
                  <a:lnTo>
                    <a:pt x="17145" y="2197"/>
                  </a:lnTo>
                  <a:lnTo>
                    <a:pt x="28137" y="0"/>
                  </a:lnTo>
                  <a:lnTo>
                    <a:pt x="39129" y="2197"/>
                  </a:lnTo>
                  <a:lnTo>
                    <a:pt x="48068" y="8204"/>
                  </a:lnTo>
                  <a:lnTo>
                    <a:pt x="54076" y="17142"/>
                  </a:lnTo>
                  <a:lnTo>
                    <a:pt x="56274" y="28131"/>
                  </a:lnTo>
                  <a:lnTo>
                    <a:pt x="54076" y="39120"/>
                  </a:lnTo>
                  <a:lnTo>
                    <a:pt x="48068" y="48058"/>
                  </a:lnTo>
                  <a:lnTo>
                    <a:pt x="39129" y="54065"/>
                  </a:lnTo>
                  <a:lnTo>
                    <a:pt x="28137" y="56262"/>
                  </a:lnTo>
                  <a:lnTo>
                    <a:pt x="17145" y="54065"/>
                  </a:lnTo>
                  <a:lnTo>
                    <a:pt x="8206" y="48058"/>
                  </a:lnTo>
                  <a:lnTo>
                    <a:pt x="2198" y="39120"/>
                  </a:lnTo>
                  <a:lnTo>
                    <a:pt x="0" y="28131"/>
                  </a:lnTo>
                  <a:close/>
                </a:path>
              </a:pathLst>
            </a:custGeom>
            <a:ln w="11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072765" y="3857166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 h="0">
                  <a:moveTo>
                    <a:pt x="0" y="0"/>
                  </a:moveTo>
                  <a:lnTo>
                    <a:pt x="45019" y="0"/>
                  </a:lnTo>
                </a:path>
              </a:pathLst>
            </a:custGeom>
            <a:ln w="112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112156" y="385154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8" y="9604"/>
                  </a:lnTo>
                  <a:lnTo>
                    <a:pt x="5627" y="11252"/>
                  </a:lnTo>
                  <a:lnTo>
                    <a:pt x="9606" y="9604"/>
                  </a:lnTo>
                  <a:lnTo>
                    <a:pt x="11254" y="5626"/>
                  </a:lnTo>
                  <a:lnTo>
                    <a:pt x="9606" y="1647"/>
                  </a:lnTo>
                  <a:lnTo>
                    <a:pt x="5627" y="0"/>
                  </a:lnTo>
                  <a:lnTo>
                    <a:pt x="1648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005233" y="3823409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0" y="28131"/>
                  </a:moveTo>
                  <a:lnTo>
                    <a:pt x="2198" y="17142"/>
                  </a:lnTo>
                  <a:lnTo>
                    <a:pt x="8206" y="8204"/>
                  </a:lnTo>
                  <a:lnTo>
                    <a:pt x="17145" y="2197"/>
                  </a:lnTo>
                  <a:lnTo>
                    <a:pt x="28137" y="0"/>
                  </a:lnTo>
                  <a:lnTo>
                    <a:pt x="39129" y="2197"/>
                  </a:lnTo>
                  <a:lnTo>
                    <a:pt x="48068" y="8204"/>
                  </a:lnTo>
                  <a:lnTo>
                    <a:pt x="54076" y="17142"/>
                  </a:lnTo>
                  <a:lnTo>
                    <a:pt x="56274" y="28131"/>
                  </a:lnTo>
                  <a:lnTo>
                    <a:pt x="54076" y="39120"/>
                  </a:lnTo>
                  <a:lnTo>
                    <a:pt x="48068" y="48058"/>
                  </a:lnTo>
                  <a:lnTo>
                    <a:pt x="39129" y="54065"/>
                  </a:lnTo>
                  <a:lnTo>
                    <a:pt x="28137" y="56262"/>
                  </a:lnTo>
                  <a:lnTo>
                    <a:pt x="17145" y="54065"/>
                  </a:lnTo>
                  <a:lnTo>
                    <a:pt x="8206" y="48058"/>
                  </a:lnTo>
                  <a:lnTo>
                    <a:pt x="2198" y="39120"/>
                  </a:lnTo>
                  <a:lnTo>
                    <a:pt x="0" y="28131"/>
                  </a:lnTo>
                  <a:close/>
                </a:path>
              </a:pathLst>
            </a:custGeom>
            <a:ln w="11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117782" y="3744641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25"/>
                  </a:lnTo>
                </a:path>
              </a:pathLst>
            </a:custGeom>
            <a:ln w="1125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112154" y="3851541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8" y="9604"/>
                  </a:lnTo>
                  <a:lnTo>
                    <a:pt x="5627" y="11252"/>
                  </a:lnTo>
                  <a:lnTo>
                    <a:pt x="9606" y="9604"/>
                  </a:lnTo>
                  <a:lnTo>
                    <a:pt x="11254" y="5626"/>
                  </a:lnTo>
                  <a:lnTo>
                    <a:pt x="9606" y="1647"/>
                  </a:lnTo>
                  <a:lnTo>
                    <a:pt x="5627" y="0"/>
                  </a:lnTo>
                  <a:lnTo>
                    <a:pt x="1648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117781" y="3182014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25"/>
                  </a:lnTo>
                </a:path>
              </a:pathLst>
            </a:custGeom>
            <a:ln w="1125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112153" y="328891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8" y="9604"/>
                  </a:lnTo>
                  <a:lnTo>
                    <a:pt x="5627" y="11252"/>
                  </a:lnTo>
                  <a:lnTo>
                    <a:pt x="9606" y="9604"/>
                  </a:lnTo>
                  <a:lnTo>
                    <a:pt x="11254" y="5626"/>
                  </a:lnTo>
                  <a:lnTo>
                    <a:pt x="9606" y="1647"/>
                  </a:lnTo>
                  <a:lnTo>
                    <a:pt x="5627" y="0"/>
                  </a:lnTo>
                  <a:lnTo>
                    <a:pt x="1648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8217639" y="3394361"/>
            <a:ext cx="20383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4013636" y="3060697"/>
            <a:ext cx="675640" cy="1016000"/>
            <a:chOff x="4013636" y="3060697"/>
            <a:chExt cx="675640" cy="1016000"/>
          </a:xfrm>
        </p:grpSpPr>
        <p:sp>
          <p:nvSpPr>
            <p:cNvPr id="50" name="object 50" descr=""/>
            <p:cNvSpPr/>
            <p:nvPr/>
          </p:nvSpPr>
          <p:spPr>
            <a:xfrm>
              <a:off x="4064290" y="3485725"/>
              <a:ext cx="56515" cy="34290"/>
            </a:xfrm>
            <a:custGeom>
              <a:avLst/>
              <a:gdLst/>
              <a:ahLst/>
              <a:cxnLst/>
              <a:rect l="l" t="t" r="r" b="b"/>
              <a:pathLst>
                <a:path w="56514" h="34289">
                  <a:moveTo>
                    <a:pt x="56002" y="32153"/>
                  </a:moveTo>
                  <a:lnTo>
                    <a:pt x="56182" y="30836"/>
                  </a:lnTo>
                  <a:lnTo>
                    <a:pt x="56284" y="29497"/>
                  </a:lnTo>
                  <a:lnTo>
                    <a:pt x="56284" y="28135"/>
                  </a:lnTo>
                  <a:lnTo>
                    <a:pt x="54085" y="17144"/>
                  </a:lnTo>
                  <a:lnTo>
                    <a:pt x="48076" y="8205"/>
                  </a:lnTo>
                  <a:lnTo>
                    <a:pt x="39135" y="2197"/>
                  </a:lnTo>
                  <a:lnTo>
                    <a:pt x="28142" y="0"/>
                  </a:lnTo>
                  <a:lnTo>
                    <a:pt x="17148" y="2197"/>
                  </a:lnTo>
                  <a:lnTo>
                    <a:pt x="8207" y="8205"/>
                  </a:lnTo>
                  <a:lnTo>
                    <a:pt x="2198" y="17144"/>
                  </a:lnTo>
                  <a:lnTo>
                    <a:pt x="0" y="28135"/>
                  </a:lnTo>
                  <a:lnTo>
                    <a:pt x="0" y="30026"/>
                  </a:lnTo>
                  <a:lnTo>
                    <a:pt x="180" y="31872"/>
                  </a:lnTo>
                  <a:lnTo>
                    <a:pt x="529" y="33661"/>
                  </a:lnTo>
                </a:path>
              </a:pathLst>
            </a:custGeom>
            <a:ln w="112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132364" y="3517851"/>
              <a:ext cx="55880" cy="24765"/>
            </a:xfrm>
            <a:custGeom>
              <a:avLst/>
              <a:gdLst/>
              <a:ahLst/>
              <a:cxnLst/>
              <a:rect l="l" t="t" r="r" b="b"/>
              <a:pathLst>
                <a:path w="55879" h="24764">
                  <a:moveTo>
                    <a:pt x="0" y="1530"/>
                  </a:moveTo>
                  <a:lnTo>
                    <a:pt x="3454" y="10528"/>
                  </a:lnTo>
                  <a:lnTo>
                    <a:pt x="9606" y="17693"/>
                  </a:lnTo>
                  <a:lnTo>
                    <a:pt x="17857" y="22429"/>
                  </a:lnTo>
                  <a:lnTo>
                    <a:pt x="27612" y="24140"/>
                  </a:lnTo>
                  <a:lnTo>
                    <a:pt x="37717" y="22297"/>
                  </a:lnTo>
                  <a:lnTo>
                    <a:pt x="46174" y="17214"/>
                  </a:lnTo>
                  <a:lnTo>
                    <a:pt x="52315" y="9559"/>
                  </a:lnTo>
                  <a:lnTo>
                    <a:pt x="55473" y="0"/>
                  </a:lnTo>
                </a:path>
              </a:pathLst>
            </a:custGeom>
            <a:ln w="112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019263" y="3406943"/>
              <a:ext cx="213995" cy="213995"/>
            </a:xfrm>
            <a:custGeom>
              <a:avLst/>
              <a:gdLst/>
              <a:ahLst/>
              <a:cxnLst/>
              <a:rect l="l" t="t" r="r" b="b"/>
              <a:pathLst>
                <a:path w="213995" h="213995">
                  <a:moveTo>
                    <a:pt x="0" y="106915"/>
                  </a:moveTo>
                  <a:lnTo>
                    <a:pt x="8354" y="65150"/>
                  </a:lnTo>
                  <a:lnTo>
                    <a:pt x="31189" y="31182"/>
                  </a:lnTo>
                  <a:lnTo>
                    <a:pt x="65165" y="8352"/>
                  </a:lnTo>
                  <a:lnTo>
                    <a:pt x="106939" y="0"/>
                  </a:lnTo>
                  <a:lnTo>
                    <a:pt x="148714" y="8352"/>
                  </a:lnTo>
                  <a:lnTo>
                    <a:pt x="182689" y="31182"/>
                  </a:lnTo>
                  <a:lnTo>
                    <a:pt x="205525" y="65150"/>
                  </a:lnTo>
                  <a:lnTo>
                    <a:pt x="213879" y="106915"/>
                  </a:lnTo>
                  <a:lnTo>
                    <a:pt x="205525" y="148680"/>
                  </a:lnTo>
                  <a:lnTo>
                    <a:pt x="182689" y="182647"/>
                  </a:lnTo>
                  <a:lnTo>
                    <a:pt x="148714" y="205478"/>
                  </a:lnTo>
                  <a:lnTo>
                    <a:pt x="106939" y="213830"/>
                  </a:lnTo>
                  <a:lnTo>
                    <a:pt x="65165" y="205478"/>
                  </a:lnTo>
                  <a:lnTo>
                    <a:pt x="31189" y="182647"/>
                  </a:lnTo>
                  <a:lnTo>
                    <a:pt x="8354" y="148680"/>
                  </a:lnTo>
                  <a:lnTo>
                    <a:pt x="0" y="106915"/>
                  </a:lnTo>
                  <a:close/>
                </a:path>
              </a:pathLst>
            </a:custGeom>
            <a:ln w="1125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131832" y="342945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0"/>
                  </a:moveTo>
                  <a:lnTo>
                    <a:pt x="0" y="22508"/>
                  </a:lnTo>
                </a:path>
              </a:pathLst>
            </a:custGeom>
            <a:ln w="112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126205" y="3446332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8" y="9606"/>
                  </a:lnTo>
                  <a:lnTo>
                    <a:pt x="5628" y="11254"/>
                  </a:lnTo>
                  <a:lnTo>
                    <a:pt x="9608" y="9606"/>
                  </a:lnTo>
                  <a:lnTo>
                    <a:pt x="11256" y="5627"/>
                  </a:lnTo>
                  <a:lnTo>
                    <a:pt x="9608" y="1648"/>
                  </a:lnTo>
                  <a:lnTo>
                    <a:pt x="5628" y="0"/>
                  </a:lnTo>
                  <a:lnTo>
                    <a:pt x="1648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120577" y="3440704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 h="0">
                  <a:moveTo>
                    <a:pt x="0" y="0"/>
                  </a:moveTo>
                  <a:lnTo>
                    <a:pt x="22513" y="0"/>
                  </a:lnTo>
                </a:path>
              </a:pathLst>
            </a:custGeom>
            <a:ln w="112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137463" y="3435077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8" y="9606"/>
                  </a:lnTo>
                  <a:lnTo>
                    <a:pt x="5628" y="11254"/>
                  </a:lnTo>
                  <a:lnTo>
                    <a:pt x="9608" y="9606"/>
                  </a:lnTo>
                  <a:lnTo>
                    <a:pt x="11256" y="5627"/>
                  </a:lnTo>
                  <a:lnTo>
                    <a:pt x="9608" y="1648"/>
                  </a:lnTo>
                  <a:lnTo>
                    <a:pt x="5628" y="0"/>
                  </a:lnTo>
                  <a:lnTo>
                    <a:pt x="1648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120579" y="3587009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 h="0">
                  <a:moveTo>
                    <a:pt x="0" y="0"/>
                  </a:moveTo>
                  <a:lnTo>
                    <a:pt x="22513" y="0"/>
                  </a:lnTo>
                </a:path>
              </a:pathLst>
            </a:custGeom>
            <a:ln w="112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137465" y="3581381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8" y="9606"/>
                  </a:lnTo>
                  <a:lnTo>
                    <a:pt x="5628" y="11254"/>
                  </a:lnTo>
                  <a:lnTo>
                    <a:pt x="9608" y="9606"/>
                  </a:lnTo>
                  <a:lnTo>
                    <a:pt x="11256" y="5627"/>
                  </a:lnTo>
                  <a:lnTo>
                    <a:pt x="9608" y="1648"/>
                  </a:lnTo>
                  <a:lnTo>
                    <a:pt x="5628" y="0"/>
                  </a:lnTo>
                  <a:lnTo>
                    <a:pt x="1648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131837" y="329439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42"/>
                  </a:moveTo>
                  <a:lnTo>
                    <a:pt x="0" y="0"/>
                  </a:lnTo>
                </a:path>
              </a:pathLst>
            </a:custGeom>
            <a:ln w="11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131838" y="3632024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42"/>
                  </a:lnTo>
                </a:path>
              </a:pathLst>
            </a:custGeom>
            <a:ln w="11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9273" y="3828972"/>
              <a:ext cx="230765" cy="146305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4053045" y="4003412"/>
              <a:ext cx="158115" cy="0"/>
            </a:xfrm>
            <a:custGeom>
              <a:avLst/>
              <a:gdLst/>
              <a:ahLst/>
              <a:cxnLst/>
              <a:rect l="l" t="t" r="r" b="b"/>
              <a:pathLst>
                <a:path w="158114" h="0">
                  <a:moveTo>
                    <a:pt x="0" y="0"/>
                  </a:moveTo>
                  <a:lnTo>
                    <a:pt x="157595" y="0"/>
                  </a:lnTo>
                </a:path>
              </a:pathLst>
            </a:custGeom>
            <a:ln w="112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205012" y="399778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8" y="9606"/>
                  </a:lnTo>
                  <a:lnTo>
                    <a:pt x="5628" y="11254"/>
                  </a:lnTo>
                  <a:lnTo>
                    <a:pt x="9608" y="9606"/>
                  </a:lnTo>
                  <a:lnTo>
                    <a:pt x="11256" y="5627"/>
                  </a:lnTo>
                  <a:lnTo>
                    <a:pt x="9608" y="1648"/>
                  </a:lnTo>
                  <a:lnTo>
                    <a:pt x="5628" y="0"/>
                  </a:lnTo>
                  <a:lnTo>
                    <a:pt x="1648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086817" y="4037174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 h="0">
                  <a:moveTo>
                    <a:pt x="90054" y="0"/>
                  </a:moveTo>
                  <a:lnTo>
                    <a:pt x="0" y="0"/>
                  </a:lnTo>
                </a:path>
              </a:pathLst>
            </a:custGeom>
            <a:ln w="112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4081189" y="403154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8" y="9606"/>
                  </a:lnTo>
                  <a:lnTo>
                    <a:pt x="5628" y="11254"/>
                  </a:lnTo>
                  <a:lnTo>
                    <a:pt x="9608" y="9606"/>
                  </a:lnTo>
                  <a:lnTo>
                    <a:pt x="11256" y="5627"/>
                  </a:lnTo>
                  <a:lnTo>
                    <a:pt x="9608" y="1648"/>
                  </a:lnTo>
                  <a:lnTo>
                    <a:pt x="5628" y="0"/>
                  </a:lnTo>
                  <a:lnTo>
                    <a:pt x="1648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120589" y="4070936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 h="0">
                  <a:moveTo>
                    <a:pt x="0" y="0"/>
                  </a:moveTo>
                  <a:lnTo>
                    <a:pt x="22513" y="0"/>
                  </a:lnTo>
                </a:path>
              </a:pathLst>
            </a:custGeom>
            <a:ln w="112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4137475" y="4065308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8" y="9606"/>
                  </a:lnTo>
                  <a:lnTo>
                    <a:pt x="5628" y="11254"/>
                  </a:lnTo>
                  <a:lnTo>
                    <a:pt x="9608" y="9606"/>
                  </a:lnTo>
                  <a:lnTo>
                    <a:pt x="11256" y="5627"/>
                  </a:lnTo>
                  <a:lnTo>
                    <a:pt x="9608" y="1648"/>
                  </a:lnTo>
                  <a:lnTo>
                    <a:pt x="5628" y="0"/>
                  </a:lnTo>
                  <a:lnTo>
                    <a:pt x="1648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6492" y="3142459"/>
              <a:ext cx="112568" cy="67526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6494" y="3817712"/>
              <a:ext cx="112568" cy="67526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4131852" y="3181847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 h="0">
                  <a:moveTo>
                    <a:pt x="450272" y="0"/>
                  </a:moveTo>
                  <a:lnTo>
                    <a:pt x="0" y="0"/>
                  </a:lnTo>
                </a:path>
              </a:pathLst>
            </a:custGeom>
            <a:ln w="1125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4126224" y="317622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0" y="5627"/>
                  </a:moveTo>
                  <a:lnTo>
                    <a:pt x="1648" y="9606"/>
                  </a:lnTo>
                  <a:lnTo>
                    <a:pt x="5628" y="11254"/>
                  </a:lnTo>
                  <a:lnTo>
                    <a:pt x="9608" y="9606"/>
                  </a:lnTo>
                  <a:lnTo>
                    <a:pt x="11256" y="5627"/>
                  </a:lnTo>
                  <a:lnTo>
                    <a:pt x="9608" y="1648"/>
                  </a:lnTo>
                  <a:lnTo>
                    <a:pt x="5628" y="0"/>
                  </a:lnTo>
                  <a:lnTo>
                    <a:pt x="1648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4131853" y="3181846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42"/>
                  </a:moveTo>
                  <a:lnTo>
                    <a:pt x="0" y="0"/>
                  </a:lnTo>
                </a:path>
              </a:pathLst>
            </a:custGeom>
            <a:ln w="1125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4126226" y="3176219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0" y="5627"/>
                  </a:moveTo>
                  <a:lnTo>
                    <a:pt x="1648" y="9606"/>
                  </a:lnTo>
                  <a:lnTo>
                    <a:pt x="5628" y="11254"/>
                  </a:lnTo>
                  <a:lnTo>
                    <a:pt x="9608" y="9606"/>
                  </a:lnTo>
                  <a:lnTo>
                    <a:pt x="11256" y="5627"/>
                  </a:lnTo>
                  <a:lnTo>
                    <a:pt x="9608" y="1648"/>
                  </a:lnTo>
                  <a:lnTo>
                    <a:pt x="5628" y="0"/>
                  </a:lnTo>
                  <a:lnTo>
                    <a:pt x="1648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4131855" y="385710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 h="0">
                  <a:moveTo>
                    <a:pt x="0" y="0"/>
                  </a:moveTo>
                  <a:lnTo>
                    <a:pt x="450272" y="0"/>
                  </a:lnTo>
                </a:path>
              </a:pathLst>
            </a:custGeom>
            <a:ln w="1125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4576500" y="3851473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8" y="9606"/>
                  </a:lnTo>
                  <a:lnTo>
                    <a:pt x="5628" y="11254"/>
                  </a:lnTo>
                  <a:lnTo>
                    <a:pt x="9608" y="9606"/>
                  </a:lnTo>
                  <a:lnTo>
                    <a:pt x="11256" y="5627"/>
                  </a:lnTo>
                  <a:lnTo>
                    <a:pt x="9608" y="1648"/>
                  </a:lnTo>
                  <a:lnTo>
                    <a:pt x="5628" y="0"/>
                  </a:lnTo>
                  <a:lnTo>
                    <a:pt x="1648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131856" y="374455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42"/>
                  </a:lnTo>
                </a:path>
              </a:pathLst>
            </a:custGeom>
            <a:ln w="1125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4126229" y="3851472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8" y="9606"/>
                  </a:lnTo>
                  <a:lnTo>
                    <a:pt x="5628" y="11254"/>
                  </a:lnTo>
                  <a:lnTo>
                    <a:pt x="9608" y="9606"/>
                  </a:lnTo>
                  <a:lnTo>
                    <a:pt x="11256" y="5627"/>
                  </a:lnTo>
                  <a:lnTo>
                    <a:pt x="9608" y="1648"/>
                  </a:lnTo>
                  <a:lnTo>
                    <a:pt x="5628" y="0"/>
                  </a:lnTo>
                  <a:lnTo>
                    <a:pt x="1648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241800" y="3098800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 h="0">
                  <a:moveTo>
                    <a:pt x="0" y="0"/>
                  </a:moveTo>
                  <a:lnTo>
                    <a:pt x="2667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4495801" y="30606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 descr=""/>
          <p:cNvSpPr txBox="1"/>
          <p:nvPr/>
        </p:nvSpPr>
        <p:spPr>
          <a:xfrm>
            <a:off x="3668863" y="3394241"/>
            <a:ext cx="3251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solidFill>
                  <a:srgbClr val="000080"/>
                </a:solidFill>
                <a:latin typeface="Arial"/>
                <a:cs typeface="Arial"/>
              </a:rPr>
              <a:t>vtest</a:t>
            </a:r>
            <a:endParaRPr sz="115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4230199" y="2816626"/>
            <a:ext cx="3073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3888" sz="2100" spc="-15">
                <a:latin typeface="Arial"/>
                <a:cs typeface="Arial"/>
              </a:rPr>
              <a:t>i</a:t>
            </a:r>
            <a:r>
              <a:rPr dirty="0" sz="900" spc="-10">
                <a:latin typeface="Arial"/>
                <a:cs typeface="Arial"/>
              </a:rPr>
              <a:t>test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5138737" y="5461000"/>
            <a:ext cx="1841500" cy="1016000"/>
          </a:xfrm>
          <a:prstGeom prst="rect">
            <a:avLst/>
          </a:prstGeom>
          <a:ln w="22225">
            <a:solidFill>
              <a:srgbClr val="000000"/>
            </a:solidFill>
          </a:ln>
        </p:spPr>
        <p:txBody>
          <a:bodyPr wrap="square" lIns="0" tIns="177165" rIns="0" bIns="0" rtlCol="0" vert="horz">
            <a:spAutoFit/>
          </a:bodyPr>
          <a:lstStyle/>
          <a:p>
            <a:pPr marL="102235" marR="201930">
              <a:lnSpc>
                <a:spcPct val="100000"/>
              </a:lnSpc>
              <a:spcBef>
                <a:spcPts val="1395"/>
              </a:spcBef>
            </a:pPr>
            <a:r>
              <a:rPr dirty="0" sz="2000" spc="-10">
                <a:latin typeface="Comic Sans MS"/>
                <a:cs typeface="Comic Sans MS"/>
              </a:rPr>
              <a:t>Amplificador </a:t>
            </a:r>
            <a:r>
              <a:rPr dirty="0" sz="2000">
                <a:latin typeface="Comic Sans MS"/>
                <a:cs typeface="Comic Sans MS"/>
              </a:rPr>
              <a:t>Ganancia</a:t>
            </a:r>
            <a:r>
              <a:rPr dirty="0" sz="2000" spc="-90">
                <a:latin typeface="Comic Sans MS"/>
                <a:cs typeface="Comic Sans MS"/>
              </a:rPr>
              <a:t> </a:t>
            </a:r>
            <a:r>
              <a:rPr dirty="0" sz="2000" spc="-50">
                <a:latin typeface="Comic Sans MS"/>
                <a:cs typeface="Comic Sans MS"/>
              </a:rPr>
              <a:t>A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4683125" y="5553075"/>
            <a:ext cx="468630" cy="98425"/>
            <a:chOff x="4683125" y="5553075"/>
            <a:chExt cx="468630" cy="98425"/>
          </a:xfrm>
        </p:grpSpPr>
        <p:sp>
          <p:nvSpPr>
            <p:cNvPr id="84" name="object 84" descr=""/>
            <p:cNvSpPr/>
            <p:nvPr/>
          </p:nvSpPr>
          <p:spPr>
            <a:xfrm>
              <a:off x="4694237" y="56007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83125" y="5553075"/>
              <a:ext cx="98425" cy="98425"/>
            </a:xfrm>
            <a:prstGeom prst="rect">
              <a:avLst/>
            </a:prstGeom>
          </p:spPr>
        </p:pic>
      </p:grpSp>
      <p:grpSp>
        <p:nvGrpSpPr>
          <p:cNvPr id="86" name="object 86" descr=""/>
          <p:cNvGrpSpPr/>
          <p:nvPr/>
        </p:nvGrpSpPr>
        <p:grpSpPr>
          <a:xfrm>
            <a:off x="4689475" y="6256337"/>
            <a:ext cx="449580" cy="98425"/>
            <a:chOff x="4689475" y="6256337"/>
            <a:chExt cx="449580" cy="98425"/>
          </a:xfrm>
        </p:grpSpPr>
        <p:sp>
          <p:nvSpPr>
            <p:cNvPr id="87" name="object 87" descr=""/>
            <p:cNvSpPr/>
            <p:nvPr/>
          </p:nvSpPr>
          <p:spPr>
            <a:xfrm>
              <a:off x="4776787" y="6305550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 h="0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89475" y="6256337"/>
              <a:ext cx="98425" cy="98425"/>
            </a:xfrm>
            <a:prstGeom prst="rect">
              <a:avLst/>
            </a:prstGeom>
          </p:spPr>
        </p:pic>
      </p:grpSp>
      <p:grpSp>
        <p:nvGrpSpPr>
          <p:cNvPr id="89" name="object 89" descr=""/>
          <p:cNvGrpSpPr/>
          <p:nvPr/>
        </p:nvGrpSpPr>
        <p:grpSpPr>
          <a:xfrm>
            <a:off x="6980237" y="5588000"/>
            <a:ext cx="469900" cy="98425"/>
            <a:chOff x="6980237" y="5588000"/>
            <a:chExt cx="469900" cy="98425"/>
          </a:xfrm>
        </p:grpSpPr>
        <p:sp>
          <p:nvSpPr>
            <p:cNvPr id="90" name="object 90" descr=""/>
            <p:cNvSpPr/>
            <p:nvPr/>
          </p:nvSpPr>
          <p:spPr>
            <a:xfrm>
              <a:off x="6980237" y="5629275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 h="0">
                  <a:moveTo>
                    <a:pt x="0" y="0"/>
                  </a:move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51713" y="5588000"/>
              <a:ext cx="98425" cy="98425"/>
            </a:xfrm>
            <a:prstGeom prst="rect">
              <a:avLst/>
            </a:prstGeom>
          </p:spPr>
        </p:pic>
      </p:grpSp>
      <p:grpSp>
        <p:nvGrpSpPr>
          <p:cNvPr id="92" name="object 92" descr=""/>
          <p:cNvGrpSpPr/>
          <p:nvPr/>
        </p:nvGrpSpPr>
        <p:grpSpPr>
          <a:xfrm>
            <a:off x="6980237" y="6248401"/>
            <a:ext cx="469900" cy="98425"/>
            <a:chOff x="6980237" y="6248401"/>
            <a:chExt cx="469900" cy="98425"/>
          </a:xfrm>
        </p:grpSpPr>
        <p:sp>
          <p:nvSpPr>
            <p:cNvPr id="93" name="object 93" descr=""/>
            <p:cNvSpPr/>
            <p:nvPr/>
          </p:nvSpPr>
          <p:spPr>
            <a:xfrm>
              <a:off x="6980237" y="6303962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 h="0">
                  <a:moveTo>
                    <a:pt x="0" y="0"/>
                  </a:move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51713" y="6248401"/>
              <a:ext cx="98425" cy="98425"/>
            </a:xfrm>
            <a:prstGeom prst="rect">
              <a:avLst/>
            </a:prstGeom>
          </p:spPr>
        </p:pic>
      </p:grpSp>
      <p:grpSp>
        <p:nvGrpSpPr>
          <p:cNvPr id="95" name="object 95" descr=""/>
          <p:cNvGrpSpPr/>
          <p:nvPr/>
        </p:nvGrpSpPr>
        <p:grpSpPr>
          <a:xfrm>
            <a:off x="4179950" y="5584042"/>
            <a:ext cx="270510" cy="742950"/>
            <a:chOff x="4179950" y="5584042"/>
            <a:chExt cx="270510" cy="742950"/>
          </a:xfrm>
        </p:grpSpPr>
        <p:sp>
          <p:nvSpPr>
            <p:cNvPr id="96" name="object 96" descr=""/>
            <p:cNvSpPr/>
            <p:nvPr/>
          </p:nvSpPr>
          <p:spPr>
            <a:xfrm>
              <a:off x="4185576" y="6039841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5" h="22860">
                  <a:moveTo>
                    <a:pt x="44979" y="22508"/>
                  </a:moveTo>
                  <a:lnTo>
                    <a:pt x="0" y="0"/>
                  </a:lnTo>
                </a:path>
              </a:pathLst>
            </a:custGeom>
            <a:ln w="112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4179954" y="6034213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4185577" y="6006078"/>
              <a:ext cx="90170" cy="34290"/>
            </a:xfrm>
            <a:custGeom>
              <a:avLst/>
              <a:gdLst/>
              <a:ahLst/>
              <a:cxnLst/>
              <a:rect l="l" t="t" r="r" b="b"/>
              <a:pathLst>
                <a:path w="90170" h="34289">
                  <a:moveTo>
                    <a:pt x="0" y="33762"/>
                  </a:moveTo>
                  <a:lnTo>
                    <a:pt x="89958" y="0"/>
                  </a:lnTo>
                </a:path>
              </a:pathLst>
            </a:custGeom>
            <a:ln w="112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4269913" y="600045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4185577" y="5972315"/>
              <a:ext cx="90170" cy="34290"/>
            </a:xfrm>
            <a:custGeom>
              <a:avLst/>
              <a:gdLst/>
              <a:ahLst/>
              <a:cxnLst/>
              <a:rect l="l" t="t" r="r" b="b"/>
              <a:pathLst>
                <a:path w="90170" h="34289">
                  <a:moveTo>
                    <a:pt x="89958" y="33762"/>
                  </a:moveTo>
                  <a:lnTo>
                    <a:pt x="0" y="0"/>
                  </a:lnTo>
                </a:path>
              </a:pathLst>
            </a:custGeom>
            <a:ln w="112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4179955" y="5966687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185578" y="5938551"/>
              <a:ext cx="90170" cy="34290"/>
            </a:xfrm>
            <a:custGeom>
              <a:avLst/>
              <a:gdLst/>
              <a:ahLst/>
              <a:cxnLst/>
              <a:rect l="l" t="t" r="r" b="b"/>
              <a:pathLst>
                <a:path w="90170" h="34289">
                  <a:moveTo>
                    <a:pt x="0" y="33762"/>
                  </a:moveTo>
                  <a:lnTo>
                    <a:pt x="89958" y="0"/>
                  </a:lnTo>
                </a:path>
              </a:pathLst>
            </a:custGeom>
            <a:ln w="112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269914" y="593292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185579" y="5904788"/>
              <a:ext cx="90170" cy="34290"/>
            </a:xfrm>
            <a:custGeom>
              <a:avLst/>
              <a:gdLst/>
              <a:ahLst/>
              <a:cxnLst/>
              <a:rect l="l" t="t" r="r" b="b"/>
              <a:pathLst>
                <a:path w="90170" h="34289">
                  <a:moveTo>
                    <a:pt x="89958" y="33762"/>
                  </a:moveTo>
                  <a:lnTo>
                    <a:pt x="0" y="0"/>
                  </a:lnTo>
                </a:path>
              </a:pathLst>
            </a:custGeom>
            <a:ln w="112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179957" y="5899161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4185579" y="5871025"/>
              <a:ext cx="90170" cy="34290"/>
            </a:xfrm>
            <a:custGeom>
              <a:avLst/>
              <a:gdLst/>
              <a:ahLst/>
              <a:cxnLst/>
              <a:rect l="l" t="t" r="r" b="b"/>
              <a:pathLst>
                <a:path w="90170" h="34289">
                  <a:moveTo>
                    <a:pt x="0" y="33762"/>
                  </a:moveTo>
                  <a:lnTo>
                    <a:pt x="89958" y="0"/>
                  </a:lnTo>
                </a:path>
              </a:pathLst>
            </a:custGeom>
            <a:ln w="112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4269916" y="5865398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4230559" y="5848516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5" h="22860">
                  <a:moveTo>
                    <a:pt x="44979" y="22508"/>
                  </a:moveTo>
                  <a:lnTo>
                    <a:pt x="0" y="0"/>
                  </a:lnTo>
                </a:path>
              </a:pathLst>
            </a:custGeom>
            <a:ln w="112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4224937" y="5842889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4230560" y="6062347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11254"/>
                  </a:moveTo>
                  <a:lnTo>
                    <a:pt x="0" y="0"/>
                  </a:lnTo>
                </a:path>
              </a:pathLst>
            </a:custGeom>
            <a:ln w="112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4224938" y="6056719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4230561" y="5735973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42"/>
                  </a:moveTo>
                  <a:lnTo>
                    <a:pt x="0" y="0"/>
                  </a:lnTo>
                </a:path>
              </a:pathLst>
            </a:custGeom>
            <a:ln w="112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4230561" y="6073600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42"/>
                  </a:lnTo>
                </a:path>
              </a:pathLst>
            </a:custGeom>
            <a:ln w="112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4343009" y="5623430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 h="0">
                  <a:moveTo>
                    <a:pt x="44979" y="0"/>
                  </a:moveTo>
                  <a:lnTo>
                    <a:pt x="0" y="0"/>
                  </a:lnTo>
                </a:path>
              </a:pathLst>
            </a:custGeom>
            <a:ln w="112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4337387" y="5617803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4387989" y="5589667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0" y="28135"/>
                  </a:moveTo>
                  <a:lnTo>
                    <a:pt x="2196" y="17144"/>
                  </a:lnTo>
                  <a:lnTo>
                    <a:pt x="8198" y="8205"/>
                  </a:lnTo>
                  <a:lnTo>
                    <a:pt x="17130" y="2197"/>
                  </a:lnTo>
                  <a:lnTo>
                    <a:pt x="28111" y="0"/>
                  </a:lnTo>
                  <a:lnTo>
                    <a:pt x="39093" y="2197"/>
                  </a:lnTo>
                  <a:lnTo>
                    <a:pt x="48025" y="8205"/>
                  </a:lnTo>
                  <a:lnTo>
                    <a:pt x="54027" y="17144"/>
                  </a:lnTo>
                  <a:lnTo>
                    <a:pt x="56223" y="28135"/>
                  </a:lnTo>
                  <a:lnTo>
                    <a:pt x="54027" y="39126"/>
                  </a:lnTo>
                  <a:lnTo>
                    <a:pt x="48025" y="48065"/>
                  </a:lnTo>
                  <a:lnTo>
                    <a:pt x="39093" y="54073"/>
                  </a:lnTo>
                  <a:lnTo>
                    <a:pt x="28111" y="56271"/>
                  </a:lnTo>
                  <a:lnTo>
                    <a:pt x="17130" y="54073"/>
                  </a:lnTo>
                  <a:lnTo>
                    <a:pt x="8198" y="48065"/>
                  </a:lnTo>
                  <a:lnTo>
                    <a:pt x="2196" y="39126"/>
                  </a:lnTo>
                  <a:lnTo>
                    <a:pt x="0" y="28135"/>
                  </a:lnTo>
                  <a:close/>
                </a:path>
              </a:pathLst>
            </a:custGeom>
            <a:ln w="112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4343011" y="6298684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 h="0">
                  <a:moveTo>
                    <a:pt x="44979" y="0"/>
                  </a:moveTo>
                  <a:lnTo>
                    <a:pt x="0" y="0"/>
                  </a:lnTo>
                </a:path>
              </a:pathLst>
            </a:custGeom>
            <a:ln w="112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4337389" y="6293057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4387991" y="6264921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0" y="28135"/>
                  </a:moveTo>
                  <a:lnTo>
                    <a:pt x="2196" y="17144"/>
                  </a:lnTo>
                  <a:lnTo>
                    <a:pt x="8198" y="8205"/>
                  </a:lnTo>
                  <a:lnTo>
                    <a:pt x="17130" y="2197"/>
                  </a:lnTo>
                  <a:lnTo>
                    <a:pt x="28111" y="0"/>
                  </a:lnTo>
                  <a:lnTo>
                    <a:pt x="39093" y="2197"/>
                  </a:lnTo>
                  <a:lnTo>
                    <a:pt x="48025" y="8205"/>
                  </a:lnTo>
                  <a:lnTo>
                    <a:pt x="54027" y="17144"/>
                  </a:lnTo>
                  <a:lnTo>
                    <a:pt x="56223" y="28135"/>
                  </a:lnTo>
                  <a:lnTo>
                    <a:pt x="54027" y="39126"/>
                  </a:lnTo>
                  <a:lnTo>
                    <a:pt x="48025" y="48065"/>
                  </a:lnTo>
                  <a:lnTo>
                    <a:pt x="39093" y="54073"/>
                  </a:lnTo>
                  <a:lnTo>
                    <a:pt x="28111" y="56271"/>
                  </a:lnTo>
                  <a:lnTo>
                    <a:pt x="17130" y="54073"/>
                  </a:lnTo>
                  <a:lnTo>
                    <a:pt x="8198" y="48065"/>
                  </a:lnTo>
                  <a:lnTo>
                    <a:pt x="2196" y="39126"/>
                  </a:lnTo>
                  <a:lnTo>
                    <a:pt x="0" y="28135"/>
                  </a:lnTo>
                  <a:close/>
                </a:path>
              </a:pathLst>
            </a:custGeom>
            <a:ln w="112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4230564" y="6186141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42"/>
                  </a:lnTo>
                </a:path>
              </a:pathLst>
            </a:custGeom>
            <a:ln w="1124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4224942" y="629305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4230565" y="5623429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42"/>
                  </a:lnTo>
                </a:path>
              </a:pathLst>
            </a:custGeom>
            <a:ln w="1124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4224943" y="573034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4230566" y="5623428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29" h="0">
                  <a:moveTo>
                    <a:pt x="112447" y="0"/>
                  </a:moveTo>
                  <a:lnTo>
                    <a:pt x="0" y="0"/>
                  </a:lnTo>
                </a:path>
              </a:pathLst>
            </a:custGeom>
            <a:ln w="1125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4224944" y="5617801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230567" y="6298682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29" h="0">
                  <a:moveTo>
                    <a:pt x="112447" y="0"/>
                  </a:moveTo>
                  <a:lnTo>
                    <a:pt x="0" y="0"/>
                  </a:lnTo>
                </a:path>
              </a:pathLst>
            </a:custGeom>
            <a:ln w="1125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4224945" y="6293055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7"/>
                  </a:moveTo>
                  <a:lnTo>
                    <a:pt x="1646" y="9606"/>
                  </a:lnTo>
                  <a:lnTo>
                    <a:pt x="5622" y="11254"/>
                  </a:lnTo>
                  <a:lnTo>
                    <a:pt x="9598" y="9606"/>
                  </a:lnTo>
                  <a:lnTo>
                    <a:pt x="11244" y="5627"/>
                  </a:lnTo>
                  <a:lnTo>
                    <a:pt x="9598" y="1648"/>
                  </a:lnTo>
                  <a:lnTo>
                    <a:pt x="5622" y="0"/>
                  </a:lnTo>
                  <a:lnTo>
                    <a:pt x="1646" y="1648"/>
                  </a:lnTo>
                  <a:lnTo>
                    <a:pt x="0" y="562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8" name="object 128" descr=""/>
          <p:cNvSpPr txBox="1"/>
          <p:nvPr/>
        </p:nvSpPr>
        <p:spPr>
          <a:xfrm>
            <a:off x="4330308" y="5835816"/>
            <a:ext cx="1549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solidFill>
                  <a:srgbClr val="000080"/>
                </a:solidFill>
                <a:latin typeface="Arial"/>
                <a:cs typeface="Arial"/>
              </a:rPr>
              <a:t>Ri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29" name="object 129" descr=""/>
          <p:cNvGrpSpPr/>
          <p:nvPr/>
        </p:nvGrpSpPr>
        <p:grpSpPr>
          <a:xfrm>
            <a:off x="7539061" y="5607827"/>
            <a:ext cx="450215" cy="742950"/>
            <a:chOff x="7539061" y="5607827"/>
            <a:chExt cx="450215" cy="742950"/>
          </a:xfrm>
        </p:grpSpPr>
        <p:sp>
          <p:nvSpPr>
            <p:cNvPr id="130" name="object 130" descr=""/>
            <p:cNvSpPr/>
            <p:nvPr/>
          </p:nvSpPr>
          <p:spPr>
            <a:xfrm>
              <a:off x="7814543" y="5951027"/>
              <a:ext cx="56515" cy="33655"/>
            </a:xfrm>
            <a:custGeom>
              <a:avLst/>
              <a:gdLst/>
              <a:ahLst/>
              <a:cxnLst/>
              <a:rect l="l" t="t" r="r" b="b"/>
              <a:pathLst>
                <a:path w="56515" h="33654">
                  <a:moveTo>
                    <a:pt x="55936" y="32148"/>
                  </a:moveTo>
                  <a:lnTo>
                    <a:pt x="56115" y="30832"/>
                  </a:lnTo>
                  <a:lnTo>
                    <a:pt x="56217" y="29492"/>
                  </a:lnTo>
                  <a:lnTo>
                    <a:pt x="56217" y="28131"/>
                  </a:lnTo>
                  <a:lnTo>
                    <a:pt x="54021" y="17142"/>
                  </a:lnTo>
                  <a:lnTo>
                    <a:pt x="48019" y="8204"/>
                  </a:lnTo>
                  <a:lnTo>
                    <a:pt x="39088" y="2197"/>
                  </a:lnTo>
                  <a:lnTo>
                    <a:pt x="28108" y="0"/>
                  </a:lnTo>
                  <a:lnTo>
                    <a:pt x="17128" y="2197"/>
                  </a:lnTo>
                  <a:lnTo>
                    <a:pt x="8197" y="8204"/>
                  </a:lnTo>
                  <a:lnTo>
                    <a:pt x="2195" y="17142"/>
                  </a:lnTo>
                  <a:lnTo>
                    <a:pt x="0" y="28131"/>
                  </a:lnTo>
                  <a:lnTo>
                    <a:pt x="0" y="30021"/>
                  </a:lnTo>
                  <a:lnTo>
                    <a:pt x="179" y="31867"/>
                  </a:lnTo>
                  <a:lnTo>
                    <a:pt x="528" y="33656"/>
                  </a:lnTo>
                </a:path>
              </a:pathLst>
            </a:custGeom>
            <a:ln w="112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7882535" y="5983149"/>
              <a:ext cx="55880" cy="24765"/>
            </a:xfrm>
            <a:custGeom>
              <a:avLst/>
              <a:gdLst/>
              <a:ahLst/>
              <a:cxnLst/>
              <a:rect l="l" t="t" r="r" b="b"/>
              <a:pathLst>
                <a:path w="55879" h="24764">
                  <a:moveTo>
                    <a:pt x="0" y="1530"/>
                  </a:moveTo>
                  <a:lnTo>
                    <a:pt x="3450" y="10526"/>
                  </a:lnTo>
                  <a:lnTo>
                    <a:pt x="9594" y="17690"/>
                  </a:lnTo>
                  <a:lnTo>
                    <a:pt x="17836" y="22425"/>
                  </a:lnTo>
                  <a:lnTo>
                    <a:pt x="27580" y="24136"/>
                  </a:lnTo>
                  <a:lnTo>
                    <a:pt x="37672" y="22294"/>
                  </a:lnTo>
                  <a:lnTo>
                    <a:pt x="46119" y="17212"/>
                  </a:lnTo>
                  <a:lnTo>
                    <a:pt x="52253" y="9558"/>
                  </a:lnTo>
                  <a:lnTo>
                    <a:pt x="55407" y="0"/>
                  </a:lnTo>
                </a:path>
              </a:pathLst>
            </a:custGeom>
            <a:ln w="112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7769567" y="5872256"/>
              <a:ext cx="213995" cy="213995"/>
            </a:xfrm>
            <a:custGeom>
              <a:avLst/>
              <a:gdLst/>
              <a:ahLst/>
              <a:cxnLst/>
              <a:rect l="l" t="t" r="r" b="b"/>
              <a:pathLst>
                <a:path w="213995" h="213995">
                  <a:moveTo>
                    <a:pt x="0" y="106899"/>
                  </a:moveTo>
                  <a:lnTo>
                    <a:pt x="8344" y="65140"/>
                  </a:lnTo>
                  <a:lnTo>
                    <a:pt x="31152" y="31178"/>
                  </a:lnTo>
                  <a:lnTo>
                    <a:pt x="65087" y="8351"/>
                  </a:lnTo>
                  <a:lnTo>
                    <a:pt x="106812" y="0"/>
                  </a:lnTo>
                  <a:lnTo>
                    <a:pt x="148537" y="8351"/>
                  </a:lnTo>
                  <a:lnTo>
                    <a:pt x="182472" y="31178"/>
                  </a:lnTo>
                  <a:lnTo>
                    <a:pt x="205280" y="65140"/>
                  </a:lnTo>
                  <a:lnTo>
                    <a:pt x="213625" y="106899"/>
                  </a:lnTo>
                  <a:lnTo>
                    <a:pt x="205280" y="148658"/>
                  </a:lnTo>
                  <a:lnTo>
                    <a:pt x="182472" y="182620"/>
                  </a:lnTo>
                  <a:lnTo>
                    <a:pt x="148537" y="205447"/>
                  </a:lnTo>
                  <a:lnTo>
                    <a:pt x="106812" y="213798"/>
                  </a:lnTo>
                  <a:lnTo>
                    <a:pt x="65087" y="205447"/>
                  </a:lnTo>
                  <a:lnTo>
                    <a:pt x="31152" y="182620"/>
                  </a:lnTo>
                  <a:lnTo>
                    <a:pt x="8344" y="148658"/>
                  </a:lnTo>
                  <a:lnTo>
                    <a:pt x="0" y="106899"/>
                  </a:lnTo>
                  <a:close/>
                </a:path>
              </a:pathLst>
            </a:custGeom>
            <a:ln w="112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7882000" y="589476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0"/>
                  </a:moveTo>
                  <a:lnTo>
                    <a:pt x="0" y="22505"/>
                  </a:lnTo>
                </a:path>
              </a:pathLst>
            </a:custGeom>
            <a:ln w="112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7876378" y="5911641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6" y="9604"/>
                  </a:lnTo>
                  <a:lnTo>
                    <a:pt x="5621" y="11252"/>
                  </a:lnTo>
                  <a:lnTo>
                    <a:pt x="9596" y="9604"/>
                  </a:lnTo>
                  <a:lnTo>
                    <a:pt x="11243" y="5626"/>
                  </a:lnTo>
                  <a:lnTo>
                    <a:pt x="9596" y="1647"/>
                  </a:lnTo>
                  <a:lnTo>
                    <a:pt x="5621" y="0"/>
                  </a:lnTo>
                  <a:lnTo>
                    <a:pt x="1646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7870755" y="590601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 h="0">
                  <a:moveTo>
                    <a:pt x="0" y="0"/>
                  </a:moveTo>
                  <a:lnTo>
                    <a:pt x="22486" y="0"/>
                  </a:lnTo>
                </a:path>
              </a:pathLst>
            </a:custGeom>
            <a:ln w="112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7887620" y="5900389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6" y="9604"/>
                  </a:lnTo>
                  <a:lnTo>
                    <a:pt x="5621" y="11252"/>
                  </a:lnTo>
                  <a:lnTo>
                    <a:pt x="9596" y="9604"/>
                  </a:lnTo>
                  <a:lnTo>
                    <a:pt x="11243" y="5626"/>
                  </a:lnTo>
                  <a:lnTo>
                    <a:pt x="9596" y="1647"/>
                  </a:lnTo>
                  <a:lnTo>
                    <a:pt x="5621" y="0"/>
                  </a:lnTo>
                  <a:lnTo>
                    <a:pt x="1646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7870754" y="6052299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 h="0">
                  <a:moveTo>
                    <a:pt x="0" y="0"/>
                  </a:moveTo>
                  <a:lnTo>
                    <a:pt x="22486" y="0"/>
                  </a:lnTo>
                </a:path>
              </a:pathLst>
            </a:custGeom>
            <a:ln w="112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7887618" y="6046673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6" y="9604"/>
                  </a:lnTo>
                  <a:lnTo>
                    <a:pt x="5621" y="11252"/>
                  </a:lnTo>
                  <a:lnTo>
                    <a:pt x="9596" y="9604"/>
                  </a:lnTo>
                  <a:lnTo>
                    <a:pt x="11243" y="5626"/>
                  </a:lnTo>
                  <a:lnTo>
                    <a:pt x="9596" y="1647"/>
                  </a:lnTo>
                  <a:lnTo>
                    <a:pt x="5621" y="0"/>
                  </a:lnTo>
                  <a:lnTo>
                    <a:pt x="1646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7881994" y="5759733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25"/>
                  </a:moveTo>
                  <a:lnTo>
                    <a:pt x="0" y="0"/>
                  </a:lnTo>
                </a:path>
              </a:pathLst>
            </a:custGeom>
            <a:ln w="112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7881993" y="6097310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25"/>
                  </a:lnTo>
                </a:path>
              </a:pathLst>
            </a:custGeom>
            <a:ln w="112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7612150" y="6322362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 h="0">
                  <a:moveTo>
                    <a:pt x="0" y="0"/>
                  </a:moveTo>
                  <a:lnTo>
                    <a:pt x="44973" y="0"/>
                  </a:lnTo>
                </a:path>
              </a:pathLst>
            </a:custGeom>
            <a:ln w="112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7651501" y="631673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6" y="9604"/>
                  </a:lnTo>
                  <a:lnTo>
                    <a:pt x="5621" y="11252"/>
                  </a:lnTo>
                  <a:lnTo>
                    <a:pt x="9596" y="9604"/>
                  </a:lnTo>
                  <a:lnTo>
                    <a:pt x="11243" y="5626"/>
                  </a:lnTo>
                  <a:lnTo>
                    <a:pt x="9596" y="1647"/>
                  </a:lnTo>
                  <a:lnTo>
                    <a:pt x="5621" y="0"/>
                  </a:lnTo>
                  <a:lnTo>
                    <a:pt x="1646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7544688" y="6288604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0" y="28131"/>
                  </a:moveTo>
                  <a:lnTo>
                    <a:pt x="2195" y="17142"/>
                  </a:lnTo>
                  <a:lnTo>
                    <a:pt x="8197" y="8204"/>
                  </a:lnTo>
                  <a:lnTo>
                    <a:pt x="17128" y="2197"/>
                  </a:lnTo>
                  <a:lnTo>
                    <a:pt x="28108" y="0"/>
                  </a:lnTo>
                  <a:lnTo>
                    <a:pt x="39088" y="2197"/>
                  </a:lnTo>
                  <a:lnTo>
                    <a:pt x="48019" y="8204"/>
                  </a:lnTo>
                  <a:lnTo>
                    <a:pt x="54021" y="17142"/>
                  </a:lnTo>
                  <a:lnTo>
                    <a:pt x="56217" y="28131"/>
                  </a:lnTo>
                  <a:lnTo>
                    <a:pt x="54021" y="39120"/>
                  </a:lnTo>
                  <a:lnTo>
                    <a:pt x="48019" y="48058"/>
                  </a:lnTo>
                  <a:lnTo>
                    <a:pt x="39088" y="54065"/>
                  </a:lnTo>
                  <a:lnTo>
                    <a:pt x="28108" y="56262"/>
                  </a:lnTo>
                  <a:lnTo>
                    <a:pt x="17128" y="54065"/>
                  </a:lnTo>
                  <a:lnTo>
                    <a:pt x="8197" y="48058"/>
                  </a:lnTo>
                  <a:lnTo>
                    <a:pt x="2195" y="39120"/>
                  </a:lnTo>
                  <a:lnTo>
                    <a:pt x="0" y="28131"/>
                  </a:lnTo>
                  <a:close/>
                </a:path>
              </a:pathLst>
            </a:custGeom>
            <a:ln w="112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7612147" y="5647208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 h="0">
                  <a:moveTo>
                    <a:pt x="0" y="0"/>
                  </a:moveTo>
                  <a:lnTo>
                    <a:pt x="44973" y="0"/>
                  </a:lnTo>
                </a:path>
              </a:pathLst>
            </a:custGeom>
            <a:ln w="112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7651498" y="5641582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6" y="9604"/>
                  </a:lnTo>
                  <a:lnTo>
                    <a:pt x="5621" y="11252"/>
                  </a:lnTo>
                  <a:lnTo>
                    <a:pt x="9596" y="9604"/>
                  </a:lnTo>
                  <a:lnTo>
                    <a:pt x="11243" y="5626"/>
                  </a:lnTo>
                  <a:lnTo>
                    <a:pt x="9596" y="1647"/>
                  </a:lnTo>
                  <a:lnTo>
                    <a:pt x="5621" y="0"/>
                  </a:lnTo>
                  <a:lnTo>
                    <a:pt x="1646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7544685" y="5613451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0" y="28131"/>
                  </a:moveTo>
                  <a:lnTo>
                    <a:pt x="2195" y="17142"/>
                  </a:lnTo>
                  <a:lnTo>
                    <a:pt x="8197" y="8204"/>
                  </a:lnTo>
                  <a:lnTo>
                    <a:pt x="17128" y="2197"/>
                  </a:lnTo>
                  <a:lnTo>
                    <a:pt x="28108" y="0"/>
                  </a:lnTo>
                  <a:lnTo>
                    <a:pt x="39088" y="2197"/>
                  </a:lnTo>
                  <a:lnTo>
                    <a:pt x="48019" y="8204"/>
                  </a:lnTo>
                  <a:lnTo>
                    <a:pt x="54021" y="17142"/>
                  </a:lnTo>
                  <a:lnTo>
                    <a:pt x="56217" y="28131"/>
                  </a:lnTo>
                  <a:lnTo>
                    <a:pt x="54021" y="39120"/>
                  </a:lnTo>
                  <a:lnTo>
                    <a:pt x="48019" y="48058"/>
                  </a:lnTo>
                  <a:lnTo>
                    <a:pt x="39088" y="54065"/>
                  </a:lnTo>
                  <a:lnTo>
                    <a:pt x="28108" y="56262"/>
                  </a:lnTo>
                  <a:lnTo>
                    <a:pt x="17128" y="54065"/>
                  </a:lnTo>
                  <a:lnTo>
                    <a:pt x="8197" y="48058"/>
                  </a:lnTo>
                  <a:lnTo>
                    <a:pt x="2195" y="39120"/>
                  </a:lnTo>
                  <a:lnTo>
                    <a:pt x="0" y="28131"/>
                  </a:lnTo>
                  <a:close/>
                </a:path>
              </a:pathLst>
            </a:custGeom>
            <a:ln w="112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7657118" y="5647210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4868" y="0"/>
                  </a:moveTo>
                  <a:lnTo>
                    <a:pt x="0" y="0"/>
                  </a:lnTo>
                </a:path>
              </a:pathLst>
            </a:custGeom>
            <a:ln w="1125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7651495" y="564158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6" y="9604"/>
                  </a:lnTo>
                  <a:lnTo>
                    <a:pt x="5621" y="11252"/>
                  </a:lnTo>
                  <a:lnTo>
                    <a:pt x="9596" y="9604"/>
                  </a:lnTo>
                  <a:lnTo>
                    <a:pt x="11243" y="5626"/>
                  </a:lnTo>
                  <a:lnTo>
                    <a:pt x="9596" y="1647"/>
                  </a:lnTo>
                  <a:lnTo>
                    <a:pt x="5621" y="0"/>
                  </a:lnTo>
                  <a:lnTo>
                    <a:pt x="1646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7881985" y="5647210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25"/>
                  </a:lnTo>
                </a:path>
              </a:pathLst>
            </a:custGeom>
            <a:ln w="1124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7876362" y="575411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6" y="9604"/>
                  </a:lnTo>
                  <a:lnTo>
                    <a:pt x="5621" y="11252"/>
                  </a:lnTo>
                  <a:lnTo>
                    <a:pt x="9596" y="9604"/>
                  </a:lnTo>
                  <a:lnTo>
                    <a:pt x="11243" y="5626"/>
                  </a:lnTo>
                  <a:lnTo>
                    <a:pt x="9596" y="1647"/>
                  </a:lnTo>
                  <a:lnTo>
                    <a:pt x="5621" y="0"/>
                  </a:lnTo>
                  <a:lnTo>
                    <a:pt x="1646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7881983" y="6209839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25"/>
                  </a:moveTo>
                  <a:lnTo>
                    <a:pt x="0" y="0"/>
                  </a:lnTo>
                </a:path>
              </a:pathLst>
            </a:custGeom>
            <a:ln w="1124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7876361" y="6204213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6" y="9604"/>
                  </a:lnTo>
                  <a:lnTo>
                    <a:pt x="5621" y="11252"/>
                  </a:lnTo>
                  <a:lnTo>
                    <a:pt x="9596" y="9604"/>
                  </a:lnTo>
                  <a:lnTo>
                    <a:pt x="11243" y="5626"/>
                  </a:lnTo>
                  <a:lnTo>
                    <a:pt x="9596" y="1647"/>
                  </a:lnTo>
                  <a:lnTo>
                    <a:pt x="5621" y="0"/>
                  </a:lnTo>
                  <a:lnTo>
                    <a:pt x="1646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7657113" y="6322365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0" y="0"/>
                  </a:moveTo>
                  <a:lnTo>
                    <a:pt x="224868" y="0"/>
                  </a:lnTo>
                </a:path>
              </a:pathLst>
            </a:custGeom>
            <a:ln w="1125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7876359" y="6316739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0" y="5626"/>
                  </a:moveTo>
                  <a:lnTo>
                    <a:pt x="1646" y="9604"/>
                  </a:lnTo>
                  <a:lnTo>
                    <a:pt x="5621" y="11252"/>
                  </a:lnTo>
                  <a:lnTo>
                    <a:pt x="9596" y="9604"/>
                  </a:lnTo>
                  <a:lnTo>
                    <a:pt x="11243" y="5626"/>
                  </a:lnTo>
                  <a:lnTo>
                    <a:pt x="9596" y="1647"/>
                  </a:lnTo>
                  <a:lnTo>
                    <a:pt x="5621" y="0"/>
                  </a:lnTo>
                  <a:lnTo>
                    <a:pt x="1646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5" name="object 155" descr=""/>
          <p:cNvSpPr txBox="1"/>
          <p:nvPr/>
        </p:nvSpPr>
        <p:spPr>
          <a:xfrm>
            <a:off x="8094163" y="5859559"/>
            <a:ext cx="3251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solidFill>
                  <a:srgbClr val="000080"/>
                </a:solidFill>
                <a:latin typeface="Arial"/>
                <a:cs typeface="Arial"/>
              </a:rPr>
              <a:t>vtest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6" name="object 156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68726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Cálculo</a:t>
            </a:r>
            <a:r>
              <a:rPr dirty="0" sz="2800" spc="-75"/>
              <a:t> </a:t>
            </a:r>
            <a:r>
              <a:rPr dirty="0" sz="2800"/>
              <a:t>impedancias</a:t>
            </a:r>
            <a:r>
              <a:rPr dirty="0" sz="2800" spc="-45"/>
              <a:t> </a:t>
            </a:r>
            <a:r>
              <a:rPr dirty="0" sz="2800"/>
              <a:t>de</a:t>
            </a:r>
            <a:r>
              <a:rPr dirty="0" sz="2800" spc="-75"/>
              <a:t> </a:t>
            </a:r>
            <a:r>
              <a:rPr dirty="0" sz="2800"/>
              <a:t>entrada</a:t>
            </a:r>
            <a:r>
              <a:rPr dirty="0" sz="2800" spc="-65"/>
              <a:t> </a:t>
            </a:r>
            <a:r>
              <a:rPr dirty="0" sz="2800"/>
              <a:t>y</a:t>
            </a:r>
            <a:r>
              <a:rPr dirty="0" sz="2800" spc="-75"/>
              <a:t> </a:t>
            </a:r>
            <a:r>
              <a:rPr dirty="0" sz="2800" spc="-10"/>
              <a:t>salida</a:t>
            </a:r>
            <a:endParaRPr sz="28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09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Amplificadores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una</a:t>
            </a:r>
            <a:r>
              <a:rPr dirty="0" spc="-20"/>
              <a:t> </a:t>
            </a:r>
            <a:r>
              <a:rPr dirty="0" spc="-10"/>
              <a:t>etapa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14202" y="2156480"/>
            <a:ext cx="4989195" cy="2159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0035" indent="-266065">
              <a:lnSpc>
                <a:spcPct val="100000"/>
              </a:lnSpc>
              <a:spcBef>
                <a:spcPts val="105"/>
              </a:spcBef>
              <a:buChar char="•"/>
              <a:tabLst>
                <a:tab pos="280035" algn="l"/>
              </a:tabLst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20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con</a:t>
            </a:r>
            <a:r>
              <a:rPr dirty="0" sz="20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BJT</a:t>
            </a:r>
            <a:r>
              <a:rPr dirty="0" sz="2000" spc="-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20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emisor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común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0095C7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80035" indent="-266700">
              <a:lnSpc>
                <a:spcPct val="100000"/>
              </a:lnSpc>
              <a:buChar char="•"/>
              <a:tabLst>
                <a:tab pos="280035" algn="l"/>
              </a:tabLst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con</a:t>
            </a:r>
            <a:r>
              <a:rPr dirty="0" sz="20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BJT</a:t>
            </a:r>
            <a:r>
              <a:rPr dirty="0" sz="2000" spc="-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20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colector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común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095C7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9400" algn="l"/>
              </a:tabLst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con</a:t>
            </a:r>
            <a:r>
              <a:rPr dirty="0" sz="20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FET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fuente</a:t>
            </a:r>
            <a:r>
              <a:rPr dirty="0" sz="20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común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095C7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78765" indent="-266065">
              <a:lnSpc>
                <a:spcPct val="100000"/>
              </a:lnSpc>
              <a:buChar char="•"/>
              <a:tabLst>
                <a:tab pos="278765" algn="l"/>
              </a:tabLst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con</a:t>
            </a:r>
            <a:r>
              <a:rPr dirty="0" sz="20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FET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drenador</a:t>
            </a:r>
            <a:r>
              <a:rPr dirty="0" sz="2000" spc="-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común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09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</a:pPr>
            <a:r>
              <a:rPr dirty="0"/>
              <a:t>Amplificador</a:t>
            </a:r>
            <a:r>
              <a:rPr dirty="0" spc="-65"/>
              <a:t> </a:t>
            </a:r>
            <a:r>
              <a:rPr dirty="0"/>
              <a:t>con</a:t>
            </a:r>
            <a:r>
              <a:rPr dirty="0" spc="-40"/>
              <a:t> </a:t>
            </a:r>
            <a:r>
              <a:rPr dirty="0"/>
              <a:t>BJT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/>
              <a:t>una</a:t>
            </a:r>
            <a:r>
              <a:rPr dirty="0" spc="-40"/>
              <a:t> </a:t>
            </a:r>
            <a:r>
              <a:rPr dirty="0"/>
              <a:t>etapa.</a:t>
            </a:r>
            <a:r>
              <a:rPr dirty="0" spc="-50"/>
              <a:t> </a:t>
            </a:r>
            <a:r>
              <a:rPr dirty="0"/>
              <a:t>Emisor</a:t>
            </a:r>
            <a:r>
              <a:rPr dirty="0" spc="-45"/>
              <a:t> </a:t>
            </a:r>
            <a:r>
              <a:rPr dirty="0" spc="-10"/>
              <a:t>común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0093" y="1669249"/>
            <a:ext cx="3428998" cy="244316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642100" y="2949575"/>
            <a:ext cx="20447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3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25468" y="2349423"/>
            <a:ext cx="169545" cy="97155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000" spc="-5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25468" y="3192385"/>
            <a:ext cx="169545" cy="97155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000" spc="-5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70412" y="2092325"/>
            <a:ext cx="19748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35">
                <a:solidFill>
                  <a:srgbClr val="000080"/>
                </a:solidFill>
                <a:latin typeface="Arial"/>
                <a:cs typeface="Arial"/>
              </a:rPr>
              <a:t>Rc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13287" y="1520825"/>
            <a:ext cx="2470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"/>
                <a:cs typeface="Arial"/>
              </a:rPr>
              <a:t>Vcc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70412" y="3521075"/>
            <a:ext cx="20447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3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656261" y="3521075"/>
            <a:ext cx="20447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35">
                <a:solidFill>
                  <a:srgbClr val="000080"/>
                </a:solidFill>
                <a:latin typeface="Arial"/>
                <a:cs typeface="Arial"/>
              </a:rPr>
              <a:t>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98911" y="3378200"/>
            <a:ext cx="20447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3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98911" y="2092325"/>
            <a:ext cx="20447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3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570536" y="2235200"/>
            <a:ext cx="30416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solidFill>
                  <a:srgbClr val="000080"/>
                </a:solidFill>
                <a:latin typeface="Arial"/>
                <a:cs typeface="Arial"/>
              </a:rPr>
              <a:t>Cout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41662" y="2520950"/>
            <a:ext cx="1211580" cy="4654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12445">
              <a:lnSpc>
                <a:spcPts val="1165"/>
              </a:lnSpc>
              <a:spcBef>
                <a:spcPts val="110"/>
              </a:spcBef>
              <a:tabLst>
                <a:tab pos="869315" algn="l"/>
              </a:tabLst>
            </a:pPr>
            <a:r>
              <a:rPr dirty="0" sz="1000" spc="-25">
                <a:solidFill>
                  <a:srgbClr val="000080"/>
                </a:solidFill>
                <a:latin typeface="Arial"/>
                <a:cs typeface="Arial"/>
              </a:rPr>
              <a:t>Rin</a:t>
            </a:r>
            <a:r>
              <a:rPr dirty="0" sz="100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dirty="0" sz="1000" spc="-25">
                <a:solidFill>
                  <a:srgbClr val="000080"/>
                </a:solidFill>
                <a:latin typeface="Arial"/>
                <a:cs typeface="Arial"/>
              </a:rPr>
              <a:t>Cin</a:t>
            </a:r>
            <a:endParaRPr sz="1000">
              <a:latin typeface="Arial"/>
              <a:cs typeface="Arial"/>
            </a:endParaRPr>
          </a:p>
          <a:p>
            <a:pPr algn="r" marR="5080">
              <a:lnSpc>
                <a:spcPts val="1125"/>
              </a:lnSpc>
            </a:pPr>
            <a:r>
              <a:rPr dirty="0" sz="1000" spc="-5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65"/>
              </a:lnSpc>
            </a:pPr>
            <a:r>
              <a:rPr dirty="0" sz="10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56410" y="2378075"/>
            <a:ext cx="29019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latin typeface="Arial"/>
                <a:cs typeface="Arial"/>
              </a:rPr>
              <a:t>Vout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444887" y="4714619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4" h="0">
                <a:moveTo>
                  <a:pt x="0" y="0"/>
                </a:moveTo>
                <a:lnTo>
                  <a:pt x="2469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154064" y="4714619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 h="0">
                <a:moveTo>
                  <a:pt x="0" y="0"/>
                </a:moveTo>
                <a:lnTo>
                  <a:pt x="3219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525505" y="4714619"/>
            <a:ext cx="854710" cy="0"/>
          </a:xfrm>
          <a:custGeom>
            <a:avLst/>
            <a:gdLst/>
            <a:ahLst/>
            <a:cxnLst/>
            <a:rect l="l" t="t" r="r" b="b"/>
            <a:pathLst>
              <a:path w="854710" h="0">
                <a:moveTo>
                  <a:pt x="0" y="0"/>
                </a:moveTo>
                <a:lnTo>
                  <a:pt x="8543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415309" y="5511537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4" h="0">
                <a:moveTo>
                  <a:pt x="0" y="0"/>
                </a:moveTo>
                <a:lnTo>
                  <a:pt x="239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116920" y="5511537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 h="0">
                <a:moveTo>
                  <a:pt x="0" y="0"/>
                </a:moveTo>
                <a:lnTo>
                  <a:pt x="3219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488361" y="5511537"/>
            <a:ext cx="854710" cy="0"/>
          </a:xfrm>
          <a:custGeom>
            <a:avLst/>
            <a:gdLst/>
            <a:ahLst/>
            <a:cxnLst/>
            <a:rect l="l" t="t" r="r" b="b"/>
            <a:pathLst>
              <a:path w="854710" h="0">
                <a:moveTo>
                  <a:pt x="0" y="0"/>
                </a:moveTo>
                <a:lnTo>
                  <a:pt x="8543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392201" y="5511537"/>
            <a:ext cx="819785" cy="0"/>
          </a:xfrm>
          <a:custGeom>
            <a:avLst/>
            <a:gdLst/>
            <a:ahLst/>
            <a:cxnLst/>
            <a:rect l="l" t="t" r="r" b="b"/>
            <a:pathLst>
              <a:path w="819785" h="0">
                <a:moveTo>
                  <a:pt x="0" y="0"/>
                </a:moveTo>
                <a:lnTo>
                  <a:pt x="8192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077668" y="5678519"/>
            <a:ext cx="10287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515692" y="5678519"/>
            <a:ext cx="13652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ie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641569" y="5282803"/>
            <a:ext cx="41275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22580" algn="l"/>
              </a:tabLst>
            </a:pPr>
            <a:r>
              <a:rPr dirty="0" sz="1200" spc="-25" i="1">
                <a:latin typeface="Times New Roman"/>
                <a:cs typeface="Times New Roman"/>
              </a:rPr>
              <a:t>ie</a:t>
            </a:r>
            <a:r>
              <a:rPr dirty="0" sz="1200" i="1">
                <a:latin typeface="Times New Roman"/>
                <a:cs typeface="Times New Roman"/>
              </a:rPr>
              <a:t>	</a:t>
            </a:r>
            <a:r>
              <a:rPr dirty="0" sz="1200" spc="-50" i="1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256922" y="5678520"/>
            <a:ext cx="13652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ie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113208" y="5502952"/>
            <a:ext cx="201422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00685" algn="l"/>
                <a:tab pos="1598930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h</a:t>
            </a:r>
            <a:r>
              <a:rPr dirty="0" sz="2050" i="1">
                <a:latin typeface="Times New Roman"/>
                <a:cs typeface="Times New Roman"/>
              </a:rPr>
              <a:t>	R</a:t>
            </a:r>
            <a:r>
              <a:rPr dirty="0" baseline="-23148" sz="1800" i="1">
                <a:latin typeface="Times New Roman"/>
                <a:cs typeface="Times New Roman"/>
              </a:rPr>
              <a:t>C</a:t>
            </a:r>
            <a:r>
              <a:rPr dirty="0" baseline="-23148" sz="1800" spc="494" i="1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75">
                <a:latin typeface="Times New Roman"/>
                <a:cs typeface="Times New Roman"/>
              </a:rPr>
              <a:t> </a:t>
            </a: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3148" sz="1800" i="1">
                <a:latin typeface="Times New Roman"/>
                <a:cs typeface="Times New Roman"/>
              </a:rPr>
              <a:t>L</a:t>
            </a:r>
            <a:r>
              <a:rPr dirty="0" baseline="-23148" sz="1800" spc="187" i="1">
                <a:latin typeface="Times New Roman"/>
                <a:cs typeface="Times New Roman"/>
              </a:rPr>
              <a:t>  </a:t>
            </a:r>
            <a:r>
              <a:rPr dirty="0" sz="2050" spc="-50" i="1">
                <a:latin typeface="Times New Roman"/>
                <a:cs typeface="Times New Roman"/>
              </a:rPr>
              <a:t>h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55">
                <a:latin typeface="Times New Roman"/>
                <a:cs typeface="Times New Roman"/>
              </a:rPr>
              <a:t> </a:t>
            </a:r>
            <a:r>
              <a:rPr dirty="0" sz="2050" spc="-50" i="1">
                <a:latin typeface="Times New Roman"/>
                <a:cs typeface="Times New Roman"/>
              </a:rPr>
              <a:t>R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273430" y="5282803"/>
            <a:ext cx="13652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fe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479647" y="5678520"/>
            <a:ext cx="14541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34606" y="5476890"/>
            <a:ext cx="7683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294065" y="4881601"/>
            <a:ext cx="13652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ie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560126" y="4881601"/>
            <a:ext cx="10287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16034" y="4679972"/>
            <a:ext cx="120014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523258" y="5107235"/>
            <a:ext cx="44005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i="1">
                <a:latin typeface="Times New Roman"/>
                <a:cs typeface="Times New Roman"/>
              </a:rPr>
              <a:t>h</a:t>
            </a:r>
            <a:r>
              <a:rPr dirty="0" sz="2050" spc="445" i="1">
                <a:latin typeface="Times New Roman"/>
                <a:cs typeface="Times New Roman"/>
              </a:rPr>
              <a:t> </a:t>
            </a:r>
            <a:r>
              <a:rPr dirty="0" sz="2050" spc="-50" i="1">
                <a:latin typeface="Times New Roman"/>
                <a:cs typeface="Times New Roman"/>
              </a:rPr>
              <a:t>R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122100" y="5107236"/>
            <a:ext cx="15748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 i="1">
                <a:latin typeface="Times New Roman"/>
                <a:cs typeface="Times New Roman"/>
              </a:rPr>
              <a:t>h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639415" y="4341865"/>
            <a:ext cx="61023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050" spc="-30" i="1">
                <a:latin typeface="Times New Roman"/>
                <a:cs typeface="Times New Roman"/>
              </a:rPr>
              <a:t>R</a:t>
            </a:r>
            <a:r>
              <a:rPr dirty="0" baseline="-23148" sz="1800" spc="-44" i="1">
                <a:latin typeface="Times New Roman"/>
                <a:cs typeface="Times New Roman"/>
              </a:rPr>
              <a:t>C</a:t>
            </a:r>
            <a:r>
              <a:rPr dirty="0" baseline="-23148" sz="1800" spc="-67" i="1">
                <a:latin typeface="Times New Roman"/>
                <a:cs typeface="Times New Roman"/>
              </a:rPr>
              <a:t> </a:t>
            </a:r>
            <a:r>
              <a:rPr dirty="0" sz="2050" spc="-25" i="1">
                <a:latin typeface="Times New Roman"/>
                <a:cs typeface="Times New Roman"/>
              </a:rPr>
              <a:t>R</a:t>
            </a:r>
            <a:r>
              <a:rPr dirty="0" baseline="-23148" sz="1800" spc="-37" i="1">
                <a:latin typeface="Times New Roman"/>
                <a:cs typeface="Times New Roman"/>
              </a:rPr>
              <a:t>L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150352" y="4589307"/>
            <a:ext cx="1250315" cy="890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26110" marR="55880" indent="-588645">
              <a:lnSpc>
                <a:spcPct val="138500"/>
              </a:lnSpc>
              <a:spcBef>
                <a:spcPts val="95"/>
              </a:spcBef>
              <a:tabLst>
                <a:tab pos="400685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h</a:t>
            </a:r>
            <a:r>
              <a:rPr dirty="0" sz="2050" i="1">
                <a:latin typeface="Times New Roman"/>
                <a:cs typeface="Times New Roman"/>
              </a:rPr>
              <a:t>	R</a:t>
            </a:r>
            <a:r>
              <a:rPr dirty="0" baseline="-23148" sz="1800" i="1">
                <a:latin typeface="Times New Roman"/>
                <a:cs typeface="Times New Roman"/>
              </a:rPr>
              <a:t>C</a:t>
            </a:r>
            <a:r>
              <a:rPr dirty="0" baseline="-23148" sz="1800" spc="465" i="1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80">
                <a:latin typeface="Times New Roman"/>
                <a:cs typeface="Times New Roman"/>
              </a:rPr>
              <a:t> </a:t>
            </a:r>
            <a:r>
              <a:rPr dirty="0" sz="2050" spc="-25" i="1">
                <a:latin typeface="Times New Roman"/>
                <a:cs typeface="Times New Roman"/>
              </a:rPr>
              <a:t>R</a:t>
            </a:r>
            <a:r>
              <a:rPr dirty="0" baseline="-23148" sz="1800" spc="-37" i="1">
                <a:latin typeface="Times New Roman"/>
                <a:cs typeface="Times New Roman"/>
              </a:rPr>
              <a:t>L</a:t>
            </a:r>
            <a:r>
              <a:rPr dirty="0" baseline="-23148" sz="1800" spc="-37" i="1">
                <a:latin typeface="Times New Roman"/>
                <a:cs typeface="Times New Roman"/>
              </a:rPr>
              <a:t> </a:t>
            </a:r>
            <a:r>
              <a:rPr dirty="0" sz="2050" spc="-25" i="1">
                <a:latin typeface="Times New Roman"/>
                <a:cs typeface="Times New Roman"/>
              </a:rPr>
              <a:t>R</a:t>
            </a:r>
            <a:r>
              <a:rPr dirty="0" baseline="-23148" sz="1800" spc="-37" i="1">
                <a:latin typeface="Times New Roman"/>
                <a:cs typeface="Times New Roman"/>
              </a:rPr>
              <a:t>C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723884" y="4376155"/>
            <a:ext cx="74866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27100" sz="3075">
                <a:latin typeface="Symbol"/>
                <a:cs typeface="Symbol"/>
              </a:rPr>
              <a:t></a:t>
            </a:r>
            <a:r>
              <a:rPr dirty="0" baseline="-27100" sz="3075" spc="-30">
                <a:latin typeface="Times New Roman"/>
                <a:cs typeface="Times New Roman"/>
              </a:rPr>
              <a:t> </a:t>
            </a:r>
            <a:r>
              <a:rPr dirty="0" baseline="-27100" sz="3075">
                <a:latin typeface="Symbol"/>
                <a:cs typeface="Symbol"/>
              </a:rPr>
              <a:t></a:t>
            </a:r>
            <a:r>
              <a:rPr dirty="0" baseline="-27100" sz="3075" spc="-67">
                <a:latin typeface="Times New Roman"/>
                <a:cs typeface="Times New Roman"/>
              </a:rPr>
              <a:t> </a:t>
            </a:r>
            <a:r>
              <a:rPr dirty="0" baseline="13550" sz="3075" spc="37" i="1">
                <a:latin typeface="Times New Roman"/>
                <a:cs typeface="Times New Roman"/>
              </a:rPr>
              <a:t>h</a:t>
            </a:r>
            <a:r>
              <a:rPr dirty="0" sz="1200" spc="25" i="1">
                <a:latin typeface="Times New Roman"/>
                <a:cs typeface="Times New Roman"/>
              </a:rPr>
              <a:t>fe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412236" y="5502952"/>
            <a:ext cx="9906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 i="1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434247" y="5138783"/>
            <a:ext cx="9906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 i="1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86028" y="5301321"/>
            <a:ext cx="476884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18135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A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-50">
                <a:latin typeface="Symbol"/>
                <a:cs typeface="Symbol"/>
              </a:rPr>
              <a:t>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445940" y="4706033"/>
            <a:ext cx="14287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 i="1">
                <a:latin typeface="Times New Roman"/>
                <a:cs typeface="Times New Roman"/>
              </a:rPr>
              <a:t>v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196300" y="4341865"/>
            <a:ext cx="49403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35230" sz="3075">
                <a:latin typeface="Symbol"/>
                <a:cs typeface="Symbol"/>
              </a:rPr>
              <a:t></a:t>
            </a:r>
            <a:r>
              <a:rPr dirty="0" baseline="-35230" sz="3075" spc="179">
                <a:latin typeface="Times New Roman"/>
                <a:cs typeface="Times New Roman"/>
              </a:rPr>
              <a:t> </a:t>
            </a:r>
            <a:r>
              <a:rPr dirty="0" sz="2050" spc="-25" i="1">
                <a:latin typeface="Times New Roman"/>
                <a:cs typeface="Times New Roman"/>
              </a:rPr>
              <a:t>v</a:t>
            </a:r>
            <a:r>
              <a:rPr dirty="0" baseline="-23148" sz="1800" spc="-37">
                <a:latin typeface="Times New Roman"/>
                <a:cs typeface="Times New Roman"/>
              </a:rPr>
              <a:t>0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86028" y="4504404"/>
            <a:ext cx="18732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 i="1">
                <a:latin typeface="Times New Roman"/>
                <a:cs typeface="Times New Roman"/>
              </a:rPr>
              <a:t>A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712139" y="5301321"/>
            <a:ext cx="37719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-20">
                <a:latin typeface="Times New Roman"/>
                <a:cs typeface="Times New Roman"/>
              </a:rPr>
              <a:t> </a:t>
            </a:r>
            <a:r>
              <a:rPr dirty="0" sz="2050" spc="-50">
                <a:latin typeface="Symbol"/>
                <a:cs typeface="Symbol"/>
              </a:rPr>
              <a:t>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503720" y="5314351"/>
            <a:ext cx="10287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5352600" y="5080541"/>
            <a:ext cx="819150" cy="0"/>
          </a:xfrm>
          <a:custGeom>
            <a:avLst/>
            <a:gdLst/>
            <a:ahLst/>
            <a:cxnLst/>
            <a:rect l="l" t="t" r="r" b="b"/>
            <a:pathLst>
              <a:path w="819150" h="0">
                <a:moveTo>
                  <a:pt x="0" y="0"/>
                </a:moveTo>
                <a:lnTo>
                  <a:pt x="8189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4921276" y="5680003"/>
            <a:ext cx="22288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out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733382" y="5504512"/>
            <a:ext cx="394652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94030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Z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-55">
                <a:latin typeface="Times New Roman"/>
                <a:cs typeface="Times New Roman"/>
              </a:rPr>
              <a:t> </a:t>
            </a: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3148" sz="1800" i="1">
                <a:latin typeface="Times New Roman"/>
                <a:cs typeface="Times New Roman"/>
              </a:rPr>
              <a:t>C</a:t>
            </a:r>
            <a:r>
              <a:rPr dirty="0" baseline="-23148" sz="1800" spc="419" i="1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//</a:t>
            </a:r>
            <a:r>
              <a:rPr dirty="0" sz="2050" spc="-145">
                <a:latin typeface="Times New Roman"/>
                <a:cs typeface="Times New Roman"/>
              </a:rPr>
              <a:t> </a:t>
            </a: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3148" sz="1800" i="1">
                <a:latin typeface="Times New Roman"/>
                <a:cs typeface="Times New Roman"/>
              </a:rPr>
              <a:t>o</a:t>
            </a:r>
            <a:r>
              <a:rPr dirty="0" baseline="-23148" sz="1800" spc="562" i="1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10">
                <a:latin typeface="Times New Roman"/>
                <a:cs typeface="Times New Roman"/>
              </a:rPr>
              <a:t> </a:t>
            </a: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3148" sz="1800" i="1">
                <a:latin typeface="Times New Roman"/>
                <a:cs typeface="Times New Roman"/>
              </a:rPr>
              <a:t>C </a:t>
            </a:r>
            <a:r>
              <a:rPr dirty="0" sz="2050" spc="-10">
                <a:latin typeface="Times New Roman"/>
                <a:cs typeface="Times New Roman"/>
              </a:rPr>
              <a:t>(si</a:t>
            </a:r>
            <a:r>
              <a:rPr dirty="0" sz="2050" spc="-145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se</a:t>
            </a:r>
            <a:r>
              <a:rPr dirty="0" sz="2050" spc="-135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desprecia</a:t>
            </a:r>
            <a:r>
              <a:rPr dirty="0" sz="2050" spc="-65">
                <a:latin typeface="Times New Roman"/>
                <a:cs typeface="Times New Roman"/>
              </a:rPr>
              <a:t> </a:t>
            </a:r>
            <a:r>
              <a:rPr dirty="0" sz="2050" spc="-60">
                <a:latin typeface="Times New Roman"/>
                <a:cs typeface="Times New Roman"/>
              </a:rPr>
              <a:t>r</a:t>
            </a:r>
            <a:r>
              <a:rPr dirty="0" baseline="-23148" sz="1800" spc="-89">
                <a:latin typeface="Times New Roman"/>
                <a:cs typeface="Times New Roman"/>
              </a:rPr>
              <a:t>o</a:t>
            </a:r>
            <a:r>
              <a:rPr dirty="0" baseline="-23148" sz="1800" spc="-75">
                <a:latin typeface="Times New Roman"/>
                <a:cs typeface="Times New Roman"/>
              </a:rPr>
              <a:t> </a:t>
            </a:r>
            <a:r>
              <a:rPr dirty="0" sz="2050" spc="-50">
                <a:latin typeface="Times New Roman"/>
                <a:cs typeface="Times New Roman"/>
              </a:rPr>
              <a:t>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006369" y="5247440"/>
            <a:ext cx="13652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ie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541527" y="5247440"/>
            <a:ext cx="10287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667364" y="4851884"/>
            <a:ext cx="34988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25425" algn="l"/>
              </a:tabLst>
            </a:pPr>
            <a:r>
              <a:rPr dirty="0" sz="1200" spc="-50" i="1">
                <a:latin typeface="Times New Roman"/>
                <a:cs typeface="Times New Roman"/>
              </a:rPr>
              <a:t>p</a:t>
            </a:r>
            <a:r>
              <a:rPr dirty="0" sz="1200" i="1">
                <a:latin typeface="Times New Roman"/>
                <a:cs typeface="Times New Roman"/>
              </a:rPr>
              <a:t>	</a:t>
            </a:r>
            <a:r>
              <a:rPr dirty="0" sz="1200" spc="-25" i="1">
                <a:latin typeface="Times New Roman"/>
                <a:cs typeface="Times New Roman"/>
              </a:rPr>
              <a:t>ie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919274" y="5045824"/>
            <a:ext cx="14541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365808" y="5072014"/>
            <a:ext cx="67945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40360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R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120">
                <a:latin typeface="Times New Roman"/>
                <a:cs typeface="Times New Roman"/>
              </a:rPr>
              <a:t> </a:t>
            </a:r>
            <a:r>
              <a:rPr dirty="0" sz="2050" spc="-50" i="1">
                <a:latin typeface="Times New Roman"/>
                <a:cs typeface="Times New Roman"/>
              </a:rPr>
              <a:t>h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491755" y="4676369"/>
            <a:ext cx="42799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sz="2050" spc="345" i="1">
                <a:latin typeface="Times New Roman"/>
                <a:cs typeface="Times New Roman"/>
              </a:rPr>
              <a:t> </a:t>
            </a:r>
            <a:r>
              <a:rPr dirty="0" sz="2050" spc="-60" i="1">
                <a:latin typeface="Times New Roman"/>
                <a:cs typeface="Times New Roman"/>
              </a:rPr>
              <a:t>h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758782" y="4870375"/>
            <a:ext cx="54102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82905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Z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-50">
                <a:latin typeface="Symbol"/>
                <a:cs typeface="Symbol"/>
              </a:rPr>
              <a:t></a:t>
            </a:r>
            <a:endParaRPr sz="20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09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118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1738" y="1495626"/>
            <a:ext cx="3101344" cy="220993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52129" y="2652543"/>
            <a:ext cx="245110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25">
                <a:solidFill>
                  <a:srgbClr val="000080"/>
                </a:solidFill>
                <a:latin typeface="Arial"/>
                <a:cs typeface="Arial"/>
              </a:rPr>
              <a:t>RL1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18692" y="2109659"/>
            <a:ext cx="155575" cy="9017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5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18693" y="2872128"/>
            <a:ext cx="155575" cy="9017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5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78466" y="1877089"/>
            <a:ext cx="245745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25">
                <a:solidFill>
                  <a:srgbClr val="000080"/>
                </a:solidFill>
                <a:latin typeface="Arial"/>
                <a:cs typeface="Arial"/>
              </a:rPr>
              <a:t>Rc2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707691" y="1360153"/>
            <a:ext cx="226060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25">
                <a:latin typeface="Arial"/>
                <a:cs typeface="Arial"/>
              </a:rPr>
              <a:t>Vcc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61629" y="3040094"/>
            <a:ext cx="762000" cy="2946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050"/>
              </a:lnSpc>
              <a:spcBef>
                <a:spcPts val="114"/>
              </a:spcBef>
            </a:pPr>
            <a:r>
              <a:rPr dirty="0" sz="900" spc="30">
                <a:solidFill>
                  <a:srgbClr val="000080"/>
                </a:solidFill>
                <a:latin typeface="Arial"/>
                <a:cs typeface="Arial"/>
              </a:rPr>
              <a:t>R5</a:t>
            </a:r>
            <a:endParaRPr sz="900">
              <a:latin typeface="Arial"/>
              <a:cs typeface="Arial"/>
            </a:endParaRPr>
          </a:p>
          <a:p>
            <a:pPr marL="528955">
              <a:lnSpc>
                <a:spcPts val="1050"/>
              </a:lnSpc>
            </a:pPr>
            <a:r>
              <a:rPr dirty="0" sz="900" spc="-25">
                <a:solidFill>
                  <a:srgbClr val="000080"/>
                </a:solidFill>
                <a:latin typeface="Arial"/>
                <a:cs typeface="Arial"/>
              </a:rPr>
              <a:t>Re2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61641" y="1876981"/>
            <a:ext cx="187325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30">
                <a:solidFill>
                  <a:srgbClr val="000080"/>
                </a:solidFill>
                <a:latin typeface="Arial"/>
                <a:cs typeface="Arial"/>
              </a:rPr>
              <a:t>R6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83077" y="2006189"/>
            <a:ext cx="348615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10">
                <a:solidFill>
                  <a:srgbClr val="000080"/>
                </a:solidFill>
                <a:latin typeface="Arial"/>
                <a:cs typeface="Arial"/>
              </a:rPr>
              <a:t>Cout1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86283" y="2264623"/>
            <a:ext cx="1098550" cy="42418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020444" marR="5080" indent="-555625">
              <a:lnSpc>
                <a:spcPts val="1019"/>
              </a:lnSpc>
              <a:spcBef>
                <a:spcPts val="200"/>
              </a:spcBef>
              <a:tabLst>
                <a:tab pos="787400" algn="l"/>
              </a:tabLst>
            </a:pPr>
            <a:r>
              <a:rPr dirty="0" sz="900" spc="-25">
                <a:solidFill>
                  <a:srgbClr val="000080"/>
                </a:solidFill>
                <a:latin typeface="Arial"/>
                <a:cs typeface="Arial"/>
              </a:rPr>
              <a:t>Rin</a:t>
            </a:r>
            <a:r>
              <a:rPr dirty="0" sz="90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000080"/>
                </a:solidFill>
                <a:latin typeface="Arial"/>
                <a:cs typeface="Arial"/>
              </a:rPr>
              <a:t>Cin1</a:t>
            </a:r>
            <a:r>
              <a:rPr dirty="0" sz="900" spc="50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0"/>
              </a:lnSpc>
            </a:pPr>
            <a:r>
              <a:rPr dirty="0" sz="900" spc="-20">
                <a:solidFill>
                  <a:srgbClr val="000080"/>
                </a:solidFill>
                <a:latin typeface="Arial"/>
                <a:cs typeface="Arial"/>
              </a:rPr>
              <a:t>Vin1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646064" y="2135414"/>
            <a:ext cx="264795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20">
                <a:latin typeface="Arial"/>
                <a:cs typeface="Arial"/>
              </a:rPr>
              <a:t>Vout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6545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latin typeface="Arial"/>
                <a:cs typeface="Arial"/>
              </a:rPr>
              <a:t>Efecto</a:t>
            </a:r>
            <a:r>
              <a:rPr dirty="0" sz="1800" spc="-5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del</a:t>
            </a:r>
            <a:r>
              <a:rPr dirty="0" sz="1800" spc="-3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Condensador</a:t>
            </a:r>
            <a:r>
              <a:rPr dirty="0" sz="1800" spc="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de</a:t>
            </a:r>
            <a:r>
              <a:rPr dirty="0" sz="1800" spc="-30" b="0">
                <a:latin typeface="Arial"/>
                <a:cs typeface="Arial"/>
              </a:rPr>
              <a:t> </a:t>
            </a:r>
            <a:r>
              <a:rPr dirty="0" sz="1800" spc="-10" b="0">
                <a:latin typeface="Arial"/>
                <a:cs typeface="Arial"/>
              </a:rPr>
              <a:t>desacoplo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6671" y="3880124"/>
            <a:ext cx="678116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Si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no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hay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añade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una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adicional)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obtiene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circuito: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442595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menor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ganancia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Mayor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estabilidad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Mayor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ancho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banda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Mayor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impedancia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entrada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09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498955" y="4957606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4" h="0">
                <a:moveTo>
                  <a:pt x="0" y="0"/>
                </a:moveTo>
                <a:lnTo>
                  <a:pt x="2469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026621" y="4957606"/>
            <a:ext cx="1680845" cy="0"/>
          </a:xfrm>
          <a:custGeom>
            <a:avLst/>
            <a:gdLst/>
            <a:ahLst/>
            <a:cxnLst/>
            <a:rect l="l" t="t" r="r" b="b"/>
            <a:pathLst>
              <a:path w="1680845" h="0">
                <a:moveTo>
                  <a:pt x="0" y="0"/>
                </a:moveTo>
                <a:lnTo>
                  <a:pt x="16806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469373" y="5786073"/>
            <a:ext cx="240029" cy="0"/>
          </a:xfrm>
          <a:custGeom>
            <a:avLst/>
            <a:gdLst/>
            <a:ahLst/>
            <a:cxnLst/>
            <a:rect l="l" t="t" r="r" b="b"/>
            <a:pathLst>
              <a:path w="240030" h="0">
                <a:moveTo>
                  <a:pt x="0" y="0"/>
                </a:moveTo>
                <a:lnTo>
                  <a:pt x="2394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989471" y="5786073"/>
            <a:ext cx="2182495" cy="0"/>
          </a:xfrm>
          <a:custGeom>
            <a:avLst/>
            <a:gdLst/>
            <a:ahLst/>
            <a:cxnLst/>
            <a:rect l="l" t="t" r="r" b="b"/>
            <a:pathLst>
              <a:path w="2182495" h="0">
                <a:moveTo>
                  <a:pt x="0" y="0"/>
                </a:moveTo>
                <a:lnTo>
                  <a:pt x="21822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119228" y="5381776"/>
            <a:ext cx="190563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3148" sz="1800" i="1">
                <a:latin typeface="Times New Roman"/>
                <a:cs typeface="Times New Roman"/>
              </a:rPr>
              <a:t>L</a:t>
            </a:r>
            <a:r>
              <a:rPr dirty="0" baseline="-23148" sz="1800" spc="-52" i="1">
                <a:latin typeface="Times New Roman"/>
                <a:cs typeface="Times New Roman"/>
              </a:rPr>
              <a:t> </a:t>
            </a:r>
            <a:r>
              <a:rPr dirty="0" sz="2050" spc="-10">
                <a:latin typeface="Times New Roman"/>
                <a:cs typeface="Times New Roman"/>
              </a:rPr>
              <a:t>'</a:t>
            </a:r>
            <a:r>
              <a:rPr dirty="0" sz="2050" spc="-265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/</a:t>
            </a:r>
            <a:r>
              <a:rPr dirty="0" sz="2050" spc="-75">
                <a:latin typeface="Times New Roman"/>
                <a:cs typeface="Times New Roman"/>
              </a:rPr>
              <a:t> </a:t>
            </a: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3148" sz="1800" i="1">
                <a:latin typeface="Times New Roman"/>
                <a:cs typeface="Times New Roman"/>
              </a:rPr>
              <a:t>L</a:t>
            </a:r>
            <a:r>
              <a:rPr dirty="0" baseline="-23148" sz="1800" spc="-52" i="1">
                <a:latin typeface="Times New Roman"/>
                <a:cs typeface="Times New Roman"/>
              </a:rPr>
              <a:t> </a:t>
            </a:r>
            <a:r>
              <a:rPr dirty="0" sz="2050" spc="50">
                <a:latin typeface="Times New Roman"/>
                <a:cs typeface="Times New Roman"/>
              </a:rPr>
              <a:t>(</a:t>
            </a:r>
            <a:r>
              <a:rPr dirty="0" sz="2050" spc="50" i="1">
                <a:latin typeface="Times New Roman"/>
                <a:cs typeface="Times New Roman"/>
              </a:rPr>
              <a:t>h</a:t>
            </a:r>
            <a:r>
              <a:rPr dirty="0" baseline="-23148" sz="1800" spc="75" i="1">
                <a:latin typeface="Times New Roman"/>
                <a:cs typeface="Times New Roman"/>
              </a:rPr>
              <a:t>fe</a:t>
            </a:r>
            <a:r>
              <a:rPr dirty="0" baseline="-23148" sz="1800" spc="427" i="1">
                <a:latin typeface="Times New Roman"/>
                <a:cs typeface="Times New Roman"/>
              </a:rPr>
              <a:t> </a:t>
            </a:r>
            <a:r>
              <a:rPr dirty="0" sz="2050" spc="30">
                <a:latin typeface="Symbol"/>
                <a:cs typeface="Symbol"/>
              </a:rPr>
              <a:t></a:t>
            </a:r>
            <a:r>
              <a:rPr dirty="0" sz="2050" spc="30">
                <a:latin typeface="Times New Roman"/>
                <a:cs typeface="Times New Roman"/>
              </a:rPr>
              <a:t>1)</a:t>
            </a:r>
            <a:r>
              <a:rPr dirty="0" sz="2050" spc="30" i="1">
                <a:latin typeface="Times New Roman"/>
                <a:cs typeface="Times New Roman"/>
              </a:rPr>
              <a:t>R</a:t>
            </a:r>
            <a:r>
              <a:rPr dirty="0" baseline="-23148" sz="1800" spc="44" i="1">
                <a:latin typeface="Times New Roman"/>
                <a:cs typeface="Times New Roman"/>
              </a:rPr>
              <a:t>p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87624" y="4553311"/>
            <a:ext cx="32321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60">
                <a:latin typeface="Symbol"/>
                <a:cs typeface="Symbol"/>
              </a:rPr>
              <a:t></a:t>
            </a:r>
            <a:r>
              <a:rPr dirty="0" sz="2050" spc="60"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57801" y="5588890"/>
            <a:ext cx="10287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50332" y="4584858"/>
            <a:ext cx="49403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35230" sz="3075">
                <a:latin typeface="Symbol"/>
                <a:cs typeface="Symbol"/>
              </a:rPr>
              <a:t></a:t>
            </a:r>
            <a:r>
              <a:rPr dirty="0" baseline="-35230" sz="3075" spc="179">
                <a:latin typeface="Times New Roman"/>
                <a:cs typeface="Times New Roman"/>
              </a:rPr>
              <a:t> </a:t>
            </a:r>
            <a:r>
              <a:rPr dirty="0" sz="2050" spc="-25" i="1">
                <a:latin typeface="Times New Roman"/>
                <a:cs typeface="Times New Roman"/>
              </a:rPr>
              <a:t>v</a:t>
            </a:r>
            <a:r>
              <a:rPr dirty="0" baseline="-23148" sz="1800" spc="-37">
                <a:latin typeface="Times New Roman"/>
                <a:cs typeface="Times New Roman"/>
              </a:rPr>
              <a:t>0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33721" y="5953059"/>
            <a:ext cx="14541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88610" y="5751429"/>
            <a:ext cx="7683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09249" y="4922964"/>
            <a:ext cx="11112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48263" y="4747397"/>
            <a:ext cx="35306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sz="2050" spc="420" i="1">
                <a:latin typeface="Times New Roman"/>
                <a:cs typeface="Times New Roman"/>
              </a:rPr>
              <a:t> </a:t>
            </a:r>
            <a:r>
              <a:rPr dirty="0" sz="2050" spc="-60">
                <a:latin typeface="Times New Roman"/>
                <a:cs typeface="Times New Roman"/>
              </a:rPr>
              <a:t>'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14211" y="5124593"/>
            <a:ext cx="10287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526499" y="4619147"/>
            <a:ext cx="33909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3550" sz="3075" spc="37" i="1">
                <a:latin typeface="Times New Roman"/>
                <a:cs typeface="Times New Roman"/>
              </a:rPr>
              <a:t>h</a:t>
            </a:r>
            <a:r>
              <a:rPr dirty="0" sz="1200" spc="25" i="1">
                <a:latin typeface="Times New Roman"/>
                <a:cs typeface="Times New Roman"/>
              </a:rPr>
              <a:t>fe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474608" y="4949027"/>
            <a:ext cx="227139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69595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v</a:t>
            </a:r>
            <a:r>
              <a:rPr dirty="0" sz="2050" i="1">
                <a:latin typeface="Times New Roman"/>
                <a:cs typeface="Times New Roman"/>
              </a:rPr>
              <a:t>	h</a:t>
            </a:r>
            <a:r>
              <a:rPr dirty="0" baseline="-23148" sz="1800" i="1">
                <a:latin typeface="Times New Roman"/>
                <a:cs typeface="Times New Roman"/>
              </a:rPr>
              <a:t>ie</a:t>
            </a:r>
            <a:r>
              <a:rPr dirty="0" baseline="-23148" sz="1800" spc="375" i="1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85">
                <a:latin typeface="Times New Roman"/>
                <a:cs typeface="Times New Roman"/>
              </a:rPr>
              <a:t> </a:t>
            </a: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3148" sz="1800" i="1">
                <a:latin typeface="Times New Roman"/>
                <a:cs typeface="Times New Roman"/>
              </a:rPr>
              <a:t>L</a:t>
            </a:r>
            <a:r>
              <a:rPr dirty="0" baseline="-23148" sz="1800" spc="-75" i="1">
                <a:latin typeface="Times New Roman"/>
                <a:cs typeface="Times New Roman"/>
              </a:rPr>
              <a:t> </a:t>
            </a:r>
            <a:r>
              <a:rPr dirty="0" sz="2050" spc="75">
                <a:latin typeface="Times New Roman"/>
                <a:cs typeface="Times New Roman"/>
              </a:rPr>
              <a:t>'(</a:t>
            </a:r>
            <a:r>
              <a:rPr dirty="0" sz="2050" spc="75" i="1">
                <a:latin typeface="Times New Roman"/>
                <a:cs typeface="Times New Roman"/>
              </a:rPr>
              <a:t>h</a:t>
            </a:r>
            <a:r>
              <a:rPr dirty="0" baseline="-23148" sz="1800" spc="112" i="1">
                <a:latin typeface="Times New Roman"/>
                <a:cs typeface="Times New Roman"/>
              </a:rPr>
              <a:t>fe</a:t>
            </a:r>
            <a:r>
              <a:rPr dirty="0" baseline="-23148" sz="1800" spc="375" i="1">
                <a:latin typeface="Times New Roman"/>
                <a:cs typeface="Times New Roman"/>
              </a:rPr>
              <a:t> </a:t>
            </a:r>
            <a:r>
              <a:rPr dirty="0" sz="2050" spc="-25">
                <a:latin typeface="Symbol"/>
                <a:cs typeface="Symbol"/>
              </a:rPr>
              <a:t></a:t>
            </a:r>
            <a:r>
              <a:rPr dirty="0" sz="2050" spc="-25">
                <a:latin typeface="Times New Roman"/>
                <a:cs typeface="Times New Roman"/>
              </a:rPr>
              <a:t>1)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70034" y="4922964"/>
            <a:ext cx="120014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488314" y="5413324"/>
            <a:ext cx="9906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 i="1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440898" y="5777492"/>
            <a:ext cx="277876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74040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i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60" i="1">
                <a:latin typeface="Times New Roman"/>
                <a:cs typeface="Times New Roman"/>
              </a:rPr>
              <a:t>R</a:t>
            </a:r>
            <a:r>
              <a:rPr dirty="0" baseline="-23148" sz="1800" spc="89" i="1">
                <a:latin typeface="Times New Roman"/>
                <a:cs typeface="Times New Roman"/>
              </a:rPr>
              <a:t>p</a:t>
            </a:r>
            <a:r>
              <a:rPr dirty="0" baseline="-23148" sz="1800" spc="465" i="1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120">
                <a:latin typeface="Times New Roman"/>
                <a:cs typeface="Times New Roman"/>
              </a:rPr>
              <a:t> </a:t>
            </a:r>
            <a:r>
              <a:rPr dirty="0" sz="2050" i="1">
                <a:latin typeface="Times New Roman"/>
                <a:cs typeface="Times New Roman"/>
              </a:rPr>
              <a:t>h</a:t>
            </a:r>
            <a:r>
              <a:rPr dirty="0" baseline="-23148" sz="1800" i="1">
                <a:latin typeface="Times New Roman"/>
                <a:cs typeface="Times New Roman"/>
              </a:rPr>
              <a:t>ie</a:t>
            </a:r>
            <a:r>
              <a:rPr dirty="0" baseline="-23148" sz="1800" spc="434" i="1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150">
                <a:latin typeface="Times New Roman"/>
                <a:cs typeface="Times New Roman"/>
              </a:rPr>
              <a:t> </a:t>
            </a:r>
            <a:r>
              <a:rPr dirty="0" sz="2050" spc="50">
                <a:latin typeface="Times New Roman"/>
                <a:cs typeface="Times New Roman"/>
              </a:rPr>
              <a:t>(</a:t>
            </a:r>
            <a:r>
              <a:rPr dirty="0" sz="2050" spc="50" i="1">
                <a:latin typeface="Times New Roman"/>
                <a:cs typeface="Times New Roman"/>
              </a:rPr>
              <a:t>h</a:t>
            </a:r>
            <a:r>
              <a:rPr dirty="0" baseline="-23148" sz="1800" spc="75" i="1">
                <a:latin typeface="Times New Roman"/>
                <a:cs typeface="Times New Roman"/>
              </a:rPr>
              <a:t>fe</a:t>
            </a:r>
            <a:r>
              <a:rPr dirty="0" baseline="-23148" sz="1800" spc="434" i="1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>
                <a:latin typeface="Times New Roman"/>
                <a:cs typeface="Times New Roman"/>
              </a:rPr>
              <a:t>1)</a:t>
            </a: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3148" sz="1800" i="1">
                <a:latin typeface="Times New Roman"/>
                <a:cs typeface="Times New Roman"/>
              </a:rPr>
              <a:t>L</a:t>
            </a:r>
            <a:r>
              <a:rPr dirty="0" baseline="-23148" sz="1800" spc="-52" i="1">
                <a:latin typeface="Times New Roman"/>
                <a:cs typeface="Times New Roman"/>
              </a:rPr>
              <a:t> </a:t>
            </a:r>
            <a:r>
              <a:rPr dirty="0" sz="2050" spc="-50">
                <a:latin typeface="Times New Roman"/>
                <a:cs typeface="Times New Roman"/>
              </a:rPr>
              <a:t>'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40009" y="5575862"/>
            <a:ext cx="476884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18770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A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-50">
                <a:latin typeface="Symbol"/>
                <a:cs typeface="Symbol"/>
              </a:rPr>
              <a:t>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40008" y="4747397"/>
            <a:ext cx="18732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 i="1">
                <a:latin typeface="Times New Roman"/>
                <a:cs typeface="Times New Roman"/>
              </a:rPr>
              <a:t>A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766249" y="5575863"/>
            <a:ext cx="17081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>
                <a:latin typeface="Symbol"/>
                <a:cs typeface="Symbol"/>
              </a:rPr>
              <a:t>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803398" y="4747398"/>
            <a:ext cx="17081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>
                <a:latin typeface="Symbol"/>
                <a:cs typeface="Symbol"/>
              </a:rPr>
              <a:t>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6410185" y="577049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 h="0">
                <a:moveTo>
                  <a:pt x="0" y="0"/>
                </a:moveTo>
                <a:lnTo>
                  <a:pt x="10031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6748155" y="5937391"/>
            <a:ext cx="13652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fe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675307" y="5573313"/>
            <a:ext cx="120014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502052" y="5761902"/>
            <a:ext cx="820419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2595" algn="l"/>
              </a:tabLst>
            </a:pPr>
            <a:r>
              <a:rPr dirty="0" sz="2050" spc="-25">
                <a:latin typeface="Times New Roman"/>
                <a:cs typeface="Times New Roman"/>
              </a:rPr>
              <a:t>(</a:t>
            </a:r>
            <a:r>
              <a:rPr dirty="0" sz="2050" spc="-25" i="1">
                <a:latin typeface="Times New Roman"/>
                <a:cs typeface="Times New Roman"/>
              </a:rPr>
              <a:t>h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-25">
                <a:latin typeface="Symbol"/>
                <a:cs typeface="Symbol"/>
              </a:rPr>
              <a:t></a:t>
            </a:r>
            <a:r>
              <a:rPr dirty="0" sz="2050" spc="-25">
                <a:latin typeface="Times New Roman"/>
                <a:cs typeface="Times New Roman"/>
              </a:rPr>
              <a:t>1)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385829" y="5397846"/>
            <a:ext cx="105346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71805" algn="l"/>
              </a:tabLst>
            </a:pPr>
            <a:r>
              <a:rPr dirty="0" sz="2050" spc="35">
                <a:latin typeface="Times New Roman"/>
                <a:cs typeface="Times New Roman"/>
              </a:rPr>
              <a:t>(</a:t>
            </a:r>
            <a:r>
              <a:rPr dirty="0" sz="2050" spc="35" i="1">
                <a:latin typeface="Times New Roman"/>
                <a:cs typeface="Times New Roman"/>
              </a:rPr>
              <a:t>R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110">
                <a:latin typeface="Times New Roman"/>
                <a:cs typeface="Times New Roman"/>
              </a:rPr>
              <a:t> </a:t>
            </a:r>
            <a:r>
              <a:rPr dirty="0" sz="2050" spc="-45" i="1">
                <a:latin typeface="Times New Roman"/>
                <a:cs typeface="Times New Roman"/>
              </a:rPr>
              <a:t>h</a:t>
            </a:r>
            <a:r>
              <a:rPr dirty="0" baseline="-23148" sz="1800" spc="-67" i="1">
                <a:latin typeface="Times New Roman"/>
                <a:cs typeface="Times New Roman"/>
              </a:rPr>
              <a:t>ie</a:t>
            </a:r>
            <a:r>
              <a:rPr dirty="0" baseline="-23148" sz="1800" spc="-52" i="1">
                <a:latin typeface="Times New Roman"/>
                <a:cs typeface="Times New Roman"/>
              </a:rPr>
              <a:t> </a:t>
            </a:r>
            <a:r>
              <a:rPr dirty="0" sz="2050" spc="-50">
                <a:latin typeface="Times New Roman"/>
                <a:cs typeface="Times New Roman"/>
              </a:rPr>
              <a:t>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029075" y="5735773"/>
            <a:ext cx="120014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359432" y="5735773"/>
            <a:ext cx="22288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out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196809" y="5560257"/>
            <a:ext cx="117602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69265" algn="l"/>
                <a:tab pos="1014730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Z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45">
                <a:latin typeface="Times New Roman"/>
                <a:cs typeface="Times New Roman"/>
              </a:rPr>
              <a:t> </a:t>
            </a:r>
            <a:r>
              <a:rPr dirty="0" sz="2050" spc="-50" i="1">
                <a:latin typeface="Times New Roman"/>
                <a:cs typeface="Times New Roman"/>
              </a:rPr>
              <a:t>R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-25">
                <a:latin typeface="Times New Roman"/>
                <a:cs typeface="Times New Roman"/>
              </a:rPr>
              <a:t>//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812683" y="5140750"/>
            <a:ext cx="11112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088058" y="5140750"/>
            <a:ext cx="13652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fe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651751" y="4965348"/>
            <a:ext cx="146367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32460" algn="l"/>
              </a:tabLst>
            </a:pP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150">
                <a:latin typeface="Times New Roman"/>
                <a:cs typeface="Times New Roman"/>
              </a:rPr>
              <a:t> </a:t>
            </a:r>
            <a:r>
              <a:rPr dirty="0" sz="2050" spc="-35">
                <a:latin typeface="Times New Roman"/>
                <a:cs typeface="Times New Roman"/>
              </a:rPr>
              <a:t>(</a:t>
            </a:r>
            <a:r>
              <a:rPr dirty="0" sz="2050" spc="-35" i="1">
                <a:latin typeface="Times New Roman"/>
                <a:cs typeface="Times New Roman"/>
              </a:rPr>
              <a:t>h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>
                <a:latin typeface="Times New Roman"/>
                <a:cs typeface="Times New Roman"/>
              </a:rPr>
              <a:t>1)</a:t>
            </a: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sz="2050" spc="20" i="1">
                <a:latin typeface="Times New Roman"/>
                <a:cs typeface="Times New Roman"/>
              </a:rPr>
              <a:t>  </a:t>
            </a:r>
            <a:r>
              <a:rPr dirty="0" sz="2050" spc="60">
                <a:latin typeface="Times New Roman"/>
                <a:cs typeface="Times New Roman"/>
              </a:rPr>
              <a:t>']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357429" y="5140750"/>
            <a:ext cx="14541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171673" y="4965343"/>
            <a:ext cx="147066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08305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Z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40">
                <a:latin typeface="Times New Roman"/>
                <a:cs typeface="Times New Roman"/>
              </a:rPr>
              <a:t> </a:t>
            </a:r>
            <a:r>
              <a:rPr dirty="0" sz="2050" spc="60" i="1">
                <a:latin typeface="Times New Roman"/>
                <a:cs typeface="Times New Roman"/>
              </a:rPr>
              <a:t>R</a:t>
            </a:r>
            <a:r>
              <a:rPr dirty="0" baseline="-23148" sz="1800" spc="89" i="1">
                <a:latin typeface="Times New Roman"/>
                <a:cs typeface="Times New Roman"/>
              </a:rPr>
              <a:t>p</a:t>
            </a:r>
            <a:r>
              <a:rPr dirty="0" baseline="-23148" sz="1800" spc="405" i="1">
                <a:latin typeface="Times New Roman"/>
                <a:cs typeface="Times New Roman"/>
              </a:rPr>
              <a:t> </a:t>
            </a:r>
            <a:r>
              <a:rPr dirty="0" sz="2050" spc="-10">
                <a:latin typeface="Times New Roman"/>
                <a:cs typeface="Times New Roman"/>
              </a:rPr>
              <a:t>//[</a:t>
            </a:r>
            <a:r>
              <a:rPr dirty="0" sz="2050" spc="-10" i="1">
                <a:latin typeface="Times New Roman"/>
                <a:cs typeface="Times New Roman"/>
              </a:rPr>
              <a:t>h</a:t>
            </a:r>
            <a:r>
              <a:rPr dirty="0" baseline="-23148" sz="1800" spc="-15" i="1">
                <a:latin typeface="Times New Roman"/>
                <a:cs typeface="Times New Roman"/>
              </a:rPr>
              <a:t>ie</a:t>
            </a:r>
            <a:endParaRPr baseline="-23148" sz="1800">
              <a:latin typeface="Times New Roman"/>
              <a:cs typeface="Times New Roman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1942" y="1857513"/>
            <a:ext cx="2788301" cy="2260771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6820934" y="3305722"/>
            <a:ext cx="19113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4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378585" y="2485954"/>
            <a:ext cx="158750" cy="9207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 spc="-5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378585" y="3265988"/>
            <a:ext cx="158750" cy="9207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 spc="-5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367319" y="1719214"/>
            <a:ext cx="230504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latin typeface="Arial"/>
                <a:cs typeface="Arial"/>
              </a:rPr>
              <a:t>Vcc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913704" y="2909095"/>
            <a:ext cx="19748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706587" y="3437930"/>
            <a:ext cx="719455" cy="3009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1060"/>
              </a:lnSpc>
              <a:spcBef>
                <a:spcPts val="135"/>
              </a:spcBef>
            </a:pPr>
            <a:r>
              <a:rPr dirty="0" sz="900" spc="4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900">
              <a:latin typeface="Arial"/>
              <a:cs typeface="Arial"/>
            </a:endParaRPr>
          </a:p>
          <a:p>
            <a:pPr marL="541020">
              <a:lnSpc>
                <a:spcPts val="1060"/>
              </a:lnSpc>
            </a:pPr>
            <a:r>
              <a:rPr dirty="0" sz="900" spc="4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706587" y="2248049"/>
            <a:ext cx="19113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4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160203" y="2776885"/>
            <a:ext cx="28321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>
                <a:solidFill>
                  <a:srgbClr val="000080"/>
                </a:solidFill>
                <a:latin typeface="Arial"/>
                <a:cs typeface="Arial"/>
              </a:rPr>
              <a:t>Cout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376220" y="2644677"/>
            <a:ext cx="660400" cy="3009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580390" marR="5080" indent="-568325">
              <a:lnSpc>
                <a:spcPts val="1040"/>
              </a:lnSpc>
              <a:spcBef>
                <a:spcPts val="204"/>
              </a:spcBef>
              <a:tabLst>
                <a:tab pos="342900" algn="l"/>
              </a:tabLst>
            </a:pPr>
            <a:r>
              <a:rPr dirty="0" sz="900" spc="-25">
                <a:solidFill>
                  <a:srgbClr val="000080"/>
                </a:solidFill>
                <a:latin typeface="Arial"/>
                <a:cs typeface="Arial"/>
              </a:rPr>
              <a:t>Rin</a:t>
            </a:r>
            <a:r>
              <a:rPr dirty="0" sz="90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000080"/>
                </a:solidFill>
                <a:latin typeface="Arial"/>
                <a:cs typeface="Arial"/>
              </a:rPr>
              <a:t>Cin2</a:t>
            </a:r>
            <a:r>
              <a:rPr dirty="0" sz="900" spc="50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953086" y="2909095"/>
            <a:ext cx="26987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>
                <a:latin typeface="Arial"/>
                <a:cs typeface="Arial"/>
              </a:rPr>
              <a:t>Vout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</a:pPr>
            <a:r>
              <a:rPr dirty="0"/>
              <a:t>Amplificador</a:t>
            </a:r>
            <a:r>
              <a:rPr dirty="0" spc="-65"/>
              <a:t> </a:t>
            </a:r>
            <a:r>
              <a:rPr dirty="0"/>
              <a:t>con</a:t>
            </a:r>
            <a:r>
              <a:rPr dirty="0" spc="-45"/>
              <a:t> </a:t>
            </a:r>
            <a:r>
              <a:rPr dirty="0"/>
              <a:t>BJT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/>
              <a:t>una</a:t>
            </a:r>
            <a:r>
              <a:rPr dirty="0" spc="-45"/>
              <a:t> </a:t>
            </a:r>
            <a:r>
              <a:rPr dirty="0"/>
              <a:t>etapa.</a:t>
            </a:r>
            <a:r>
              <a:rPr dirty="0" spc="-45"/>
              <a:t> </a:t>
            </a:r>
            <a:r>
              <a:rPr dirty="0"/>
              <a:t>Colector</a:t>
            </a:r>
            <a:r>
              <a:rPr dirty="0" spc="-40"/>
              <a:t> </a:t>
            </a:r>
            <a:r>
              <a:rPr dirty="0" spc="-10"/>
              <a:t>común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3362" y="4376738"/>
            <a:ext cx="1312862" cy="136206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9937" y="3899322"/>
            <a:ext cx="4691061" cy="253164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88352" y="3551554"/>
            <a:ext cx="27882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dirty="0" sz="18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z="18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r>
              <a:rPr dirty="0" sz="18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Circuito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 Integrado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554530" y="1473845"/>
            <a:ext cx="2696210" cy="1934845"/>
            <a:chOff x="4554530" y="1473845"/>
            <a:chExt cx="2696210" cy="193484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4530" y="1473845"/>
              <a:ext cx="2326202" cy="193455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616052" y="1823364"/>
              <a:ext cx="634365" cy="317500"/>
            </a:xfrm>
            <a:custGeom>
              <a:avLst/>
              <a:gdLst/>
              <a:ahLst/>
              <a:cxnLst/>
              <a:rect l="l" t="t" r="r" b="b"/>
              <a:pathLst>
                <a:path w="634365" h="317500">
                  <a:moveTo>
                    <a:pt x="634060" y="0"/>
                  </a:moveTo>
                  <a:lnTo>
                    <a:pt x="0" y="0"/>
                  </a:lnTo>
                  <a:lnTo>
                    <a:pt x="0" y="316877"/>
                  </a:lnTo>
                  <a:lnTo>
                    <a:pt x="634060" y="316877"/>
                  </a:lnTo>
                  <a:lnTo>
                    <a:pt x="634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669392" y="1851811"/>
            <a:ext cx="5257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"/>
                <a:cs typeface="Arial"/>
              </a:rPr>
              <a:t>+V</a:t>
            </a:r>
            <a:r>
              <a:rPr dirty="0" baseline="-21164" sz="1575" spc="-30">
                <a:latin typeface="Arial"/>
                <a:cs typeface="Arial"/>
              </a:rPr>
              <a:t>CC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742105" y="1403260"/>
            <a:ext cx="449580" cy="2146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600" spc="-20">
                <a:latin typeface="Arial"/>
                <a:cs typeface="Arial"/>
              </a:rPr>
              <a:t>+V</a:t>
            </a:r>
            <a:r>
              <a:rPr dirty="0" baseline="-21164" sz="1575" spc="-30">
                <a:latin typeface="Arial"/>
                <a:cs typeface="Arial"/>
              </a:rPr>
              <a:t>CC</a:t>
            </a:r>
            <a:endParaRPr baseline="-21164" sz="157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05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</a:pPr>
            <a:r>
              <a:rPr dirty="0" sz="1600" spc="-25">
                <a:latin typeface="Arial"/>
                <a:cs typeface="Arial"/>
              </a:rPr>
              <a:t>-V</a:t>
            </a:r>
            <a:r>
              <a:rPr dirty="0" baseline="-21164" sz="1575" spc="-37">
                <a:latin typeface="Arial"/>
                <a:cs typeface="Arial"/>
              </a:rPr>
              <a:t>CC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604825" y="2509786"/>
            <a:ext cx="634365" cy="317500"/>
          </a:xfrm>
          <a:custGeom>
            <a:avLst/>
            <a:gdLst/>
            <a:ahLst/>
            <a:cxnLst/>
            <a:rect l="l" t="t" r="r" b="b"/>
            <a:pathLst>
              <a:path w="634365" h="317500">
                <a:moveTo>
                  <a:pt x="634060" y="0"/>
                </a:moveTo>
                <a:lnTo>
                  <a:pt x="0" y="0"/>
                </a:lnTo>
                <a:lnTo>
                  <a:pt x="0" y="316877"/>
                </a:lnTo>
                <a:lnTo>
                  <a:pt x="634060" y="316877"/>
                </a:lnTo>
                <a:lnTo>
                  <a:pt x="634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6658160" y="2538233"/>
            <a:ext cx="474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-V</a:t>
            </a:r>
            <a:r>
              <a:rPr dirty="0" baseline="-21164" sz="1575" spc="-37">
                <a:latin typeface="Arial"/>
                <a:cs typeface="Arial"/>
              </a:rPr>
              <a:t>CC</a:t>
            </a:r>
            <a:endParaRPr baseline="-21164" sz="1575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513262" y="1328737"/>
            <a:ext cx="915035" cy="2247900"/>
            <a:chOff x="4513262" y="1328737"/>
            <a:chExt cx="915035" cy="2247900"/>
          </a:xfrm>
        </p:grpSpPr>
        <p:sp>
          <p:nvSpPr>
            <p:cNvPr id="14" name="object 14" descr=""/>
            <p:cNvSpPr/>
            <p:nvPr/>
          </p:nvSpPr>
          <p:spPr>
            <a:xfrm>
              <a:off x="4513262" y="1328737"/>
              <a:ext cx="915035" cy="2247900"/>
            </a:xfrm>
            <a:custGeom>
              <a:avLst/>
              <a:gdLst/>
              <a:ahLst/>
              <a:cxnLst/>
              <a:rect l="l" t="t" r="r" b="b"/>
              <a:pathLst>
                <a:path w="915035" h="2247900">
                  <a:moveTo>
                    <a:pt x="914438" y="0"/>
                  </a:moveTo>
                  <a:lnTo>
                    <a:pt x="0" y="0"/>
                  </a:lnTo>
                  <a:lnTo>
                    <a:pt x="0" y="2247900"/>
                  </a:lnTo>
                  <a:lnTo>
                    <a:pt x="914438" y="2247900"/>
                  </a:lnTo>
                  <a:lnTo>
                    <a:pt x="914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697625" y="2319331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 h="0">
                  <a:moveTo>
                    <a:pt x="37931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091503" y="2195634"/>
            <a:ext cx="3302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Times New Roman"/>
                <a:cs typeface="Times New Roman"/>
              </a:rPr>
              <a:t>v</a:t>
            </a:r>
            <a:r>
              <a:rPr dirty="0" baseline="-20833" sz="2400" spc="-37">
                <a:latin typeface="Times New Roman"/>
                <a:cs typeface="Times New Roman"/>
              </a:rPr>
              <a:t>0</a:t>
            </a:r>
            <a:endParaRPr baseline="-20833" sz="24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148633" y="1600831"/>
            <a:ext cx="1579245" cy="1390015"/>
            <a:chOff x="3148633" y="1600831"/>
            <a:chExt cx="1579245" cy="1390015"/>
          </a:xfrm>
        </p:grpSpPr>
        <p:sp>
          <p:nvSpPr>
            <p:cNvPr id="18" name="object 18" descr=""/>
            <p:cNvSpPr/>
            <p:nvPr/>
          </p:nvSpPr>
          <p:spPr>
            <a:xfrm>
              <a:off x="3153396" y="1968497"/>
              <a:ext cx="379730" cy="1905"/>
            </a:xfrm>
            <a:custGeom>
              <a:avLst/>
              <a:gdLst/>
              <a:ahLst/>
              <a:cxnLst/>
              <a:rect l="l" t="t" r="r" b="b"/>
              <a:pathLst>
                <a:path w="379729" h="1905">
                  <a:moveTo>
                    <a:pt x="379310" y="0"/>
                  </a:moveTo>
                  <a:lnTo>
                    <a:pt x="0" y="15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153396" y="2581266"/>
              <a:ext cx="379730" cy="1905"/>
            </a:xfrm>
            <a:custGeom>
              <a:avLst/>
              <a:gdLst/>
              <a:ahLst/>
              <a:cxnLst/>
              <a:rect l="l" t="t" r="r" b="b"/>
              <a:pathLst>
                <a:path w="379729" h="1905">
                  <a:moveTo>
                    <a:pt x="379310" y="0"/>
                  </a:moveTo>
                  <a:lnTo>
                    <a:pt x="0" y="15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529812" y="1605593"/>
              <a:ext cx="1193165" cy="1380490"/>
            </a:xfrm>
            <a:custGeom>
              <a:avLst/>
              <a:gdLst/>
              <a:ahLst/>
              <a:cxnLst/>
              <a:rect l="l" t="t" r="r" b="b"/>
              <a:pathLst>
                <a:path w="1193164" h="1380489">
                  <a:moveTo>
                    <a:pt x="0" y="1380261"/>
                  </a:moveTo>
                  <a:lnTo>
                    <a:pt x="14579" y="0"/>
                  </a:lnTo>
                  <a:lnTo>
                    <a:pt x="1192847" y="719061"/>
                  </a:lnTo>
                  <a:lnTo>
                    <a:pt x="0" y="13802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869564" y="1728913"/>
            <a:ext cx="3435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Times New Roman"/>
                <a:cs typeface="Times New Roman"/>
              </a:rPr>
              <a:t>v</a:t>
            </a:r>
            <a:r>
              <a:rPr dirty="0" baseline="-20833" sz="2400" spc="-37">
                <a:latin typeface="Times New Roman"/>
                <a:cs typeface="Times New Roman"/>
              </a:rPr>
              <a:t>+</a:t>
            </a:r>
            <a:endParaRPr baseline="-20833" sz="24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869564" y="2551873"/>
            <a:ext cx="2965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Times New Roman"/>
                <a:cs typeface="Times New Roman"/>
              </a:rPr>
              <a:t>v</a:t>
            </a:r>
            <a:r>
              <a:rPr dirty="0" baseline="-20833" sz="2400" spc="-37">
                <a:latin typeface="Times New Roman"/>
                <a:cs typeface="Times New Roman"/>
              </a:rPr>
              <a:t>-</a:t>
            </a:r>
            <a:endParaRPr baseline="-20833" sz="2400">
              <a:latin typeface="Times New Roman"/>
              <a:cs typeface="Times New Roman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101129" y="1670048"/>
            <a:ext cx="26670" cy="1256030"/>
            <a:chOff x="4101129" y="1670048"/>
            <a:chExt cx="26670" cy="1256030"/>
          </a:xfrm>
        </p:grpSpPr>
        <p:sp>
          <p:nvSpPr>
            <p:cNvPr id="24" name="object 24" descr=""/>
            <p:cNvSpPr/>
            <p:nvPr/>
          </p:nvSpPr>
          <p:spPr>
            <a:xfrm>
              <a:off x="4105892" y="1674811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w="0" h="268605">
                  <a:moveTo>
                    <a:pt x="0" y="0"/>
                  </a:moveTo>
                  <a:lnTo>
                    <a:pt x="0" y="2682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122751" y="2651115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w="0" h="269875">
                  <a:moveTo>
                    <a:pt x="0" y="0"/>
                  </a:moveTo>
                  <a:lnTo>
                    <a:pt x="0" y="2698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200705" y="1586701"/>
            <a:ext cx="508000" cy="32639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>
              <a:lnSpc>
                <a:spcPts val="2290"/>
              </a:lnSpc>
              <a:spcBef>
                <a:spcPts val="275"/>
              </a:spcBef>
            </a:pPr>
            <a:r>
              <a:rPr dirty="0" baseline="13888" sz="3000" spc="-15">
                <a:latin typeface="Times New Roman"/>
                <a:cs typeface="Times New Roman"/>
              </a:rPr>
              <a:t>+v</a:t>
            </a:r>
            <a:r>
              <a:rPr dirty="0" sz="1300" spc="-10">
                <a:latin typeface="Times New Roman"/>
                <a:cs typeface="Times New Roman"/>
              </a:rPr>
              <a:t>pos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168673" y="2770967"/>
            <a:ext cx="458470" cy="32639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>
              <a:lnSpc>
                <a:spcPts val="2290"/>
              </a:lnSpc>
              <a:spcBef>
                <a:spcPts val="275"/>
              </a:spcBef>
            </a:pPr>
            <a:r>
              <a:rPr dirty="0" baseline="13888" sz="3000">
                <a:latin typeface="Times New Roman"/>
                <a:cs typeface="Times New Roman"/>
              </a:rPr>
              <a:t>-</a:t>
            </a:r>
            <a:r>
              <a:rPr dirty="0" baseline="13888" sz="3000" spc="-30">
                <a:latin typeface="Times New Roman"/>
                <a:cs typeface="Times New Roman"/>
              </a:rPr>
              <a:t>v</a:t>
            </a:r>
            <a:r>
              <a:rPr dirty="0" sz="1300" spc="-20">
                <a:latin typeface="Times New Roman"/>
                <a:cs typeface="Times New Roman"/>
              </a:rPr>
              <a:t>neg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4169181" y="1583905"/>
            <a:ext cx="772160" cy="339090"/>
          </a:xfrm>
          <a:custGeom>
            <a:avLst/>
            <a:gdLst/>
            <a:ahLst/>
            <a:cxnLst/>
            <a:rect l="l" t="t" r="r" b="b"/>
            <a:pathLst>
              <a:path w="772160" h="339089">
                <a:moveTo>
                  <a:pt x="771982" y="0"/>
                </a:moveTo>
                <a:lnTo>
                  <a:pt x="0" y="0"/>
                </a:lnTo>
                <a:lnTo>
                  <a:pt x="0" y="338556"/>
                </a:lnTo>
                <a:lnTo>
                  <a:pt x="771982" y="338556"/>
                </a:lnTo>
                <a:lnTo>
                  <a:pt x="771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4222517" y="1612356"/>
            <a:ext cx="5257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"/>
                <a:cs typeface="Arial"/>
              </a:rPr>
              <a:t>+V</a:t>
            </a:r>
            <a:r>
              <a:rPr dirty="0" baseline="-21164" sz="1575" spc="-30">
                <a:latin typeface="Arial"/>
                <a:cs typeface="Arial"/>
              </a:rPr>
              <a:t>CC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4152849" y="2793580"/>
            <a:ext cx="772160" cy="339090"/>
          </a:xfrm>
          <a:custGeom>
            <a:avLst/>
            <a:gdLst/>
            <a:ahLst/>
            <a:cxnLst/>
            <a:rect l="l" t="t" r="r" b="b"/>
            <a:pathLst>
              <a:path w="772160" h="339089">
                <a:moveTo>
                  <a:pt x="771982" y="0"/>
                </a:moveTo>
                <a:lnTo>
                  <a:pt x="0" y="0"/>
                </a:lnTo>
                <a:lnTo>
                  <a:pt x="0" y="338556"/>
                </a:lnTo>
                <a:lnTo>
                  <a:pt x="771982" y="338556"/>
                </a:lnTo>
                <a:lnTo>
                  <a:pt x="771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4206183" y="2822035"/>
            <a:ext cx="474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-V</a:t>
            </a:r>
            <a:r>
              <a:rPr dirty="0" baseline="-21164" sz="1575" spc="-37">
                <a:latin typeface="Arial"/>
                <a:cs typeface="Arial"/>
              </a:rPr>
              <a:t>CC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709793" y="1897627"/>
            <a:ext cx="140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latin typeface="Times New Roman"/>
                <a:cs typeface="Times New Roman"/>
              </a:rPr>
              <a:t>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709793" y="2385304"/>
            <a:ext cx="9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02590" y="1024000"/>
            <a:ext cx="21767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Introducción</a:t>
            </a:r>
            <a:endParaRPr sz="280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6899" y="1473791"/>
            <a:ext cx="362013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0">
                <a:latin typeface="Arial"/>
                <a:cs typeface="Arial"/>
              </a:rPr>
              <a:t>RESUMEN</a:t>
            </a:r>
            <a:r>
              <a:rPr dirty="0" sz="1800" spc="-10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Amplificadores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con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spc="-25" b="0">
                <a:latin typeface="Arial"/>
                <a:cs typeface="Arial"/>
              </a:rPr>
              <a:t>BJT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8571" y="2187023"/>
            <a:ext cx="7185025" cy="1616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" marR="43815">
              <a:lnSpc>
                <a:spcPct val="100000"/>
              </a:lnSpc>
              <a:spcBef>
                <a:spcPts val="100"/>
              </a:spcBef>
              <a:tabLst>
                <a:tab pos="466725" algn="l"/>
                <a:tab pos="1987550" algn="l"/>
                <a:tab pos="2403475" algn="l"/>
                <a:tab pos="3276600" algn="l"/>
                <a:tab pos="4174490" algn="l"/>
                <a:tab pos="4578350" algn="l"/>
                <a:tab pos="4918075" algn="l"/>
                <a:tab pos="5512435" algn="l"/>
                <a:tab pos="6675120" algn="l"/>
              </a:tabLst>
            </a:pP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configuración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Emisor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Común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es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más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adecuada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para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producir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ganancia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requerida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amplificador.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50800" marR="43180" indent="-635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Incluir</a:t>
            </a:r>
            <a:r>
              <a:rPr dirty="0" sz="1800" spc="2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una</a:t>
            </a:r>
            <a:r>
              <a:rPr dirty="0" sz="1800" spc="2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E</a:t>
            </a:r>
            <a:r>
              <a:rPr dirty="0" baseline="-20833" sz="1800" spc="6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adicional</a:t>
            </a:r>
            <a:r>
              <a:rPr dirty="0" sz="1800" spc="2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(sin</a:t>
            </a:r>
            <a:r>
              <a:rPr dirty="0" sz="1800" spc="2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condensador)</a:t>
            </a:r>
            <a:r>
              <a:rPr dirty="0" sz="1800" spc="2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provee</a:t>
            </a:r>
            <a:r>
              <a:rPr dirty="0" sz="1800" spc="2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varias</a:t>
            </a:r>
            <a:r>
              <a:rPr dirty="0" sz="1800" spc="2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mejoras</a:t>
            </a:r>
            <a:r>
              <a:rPr dirty="0" sz="1800" spc="2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costa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reducir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ganancia.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7052" y="4271855"/>
            <a:ext cx="52692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88315" algn="l"/>
                <a:tab pos="2068830" algn="l"/>
                <a:tab pos="2545715" algn="l"/>
                <a:tab pos="3620135" algn="l"/>
                <a:tab pos="4578350" algn="l"/>
              </a:tabLst>
            </a:pP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configuración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Colector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Común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tiene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amortiguador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voltaje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corriente.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70912" y="4271855"/>
            <a:ext cx="1040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aplicación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08324" y="4271855"/>
            <a:ext cx="5873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como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216469" y="4775607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 h="0">
                <a:moveTo>
                  <a:pt x="0" y="0"/>
                </a:moveTo>
                <a:lnTo>
                  <a:pt x="2683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254752" y="4775607"/>
            <a:ext cx="840740" cy="0"/>
          </a:xfrm>
          <a:custGeom>
            <a:avLst/>
            <a:gdLst/>
            <a:ahLst/>
            <a:cxnLst/>
            <a:rect l="l" t="t" r="r" b="b"/>
            <a:pathLst>
              <a:path w="840739" h="0">
                <a:moveTo>
                  <a:pt x="0" y="0"/>
                </a:moveTo>
                <a:lnTo>
                  <a:pt x="8401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86882" y="5572771"/>
            <a:ext cx="240029" cy="0"/>
          </a:xfrm>
          <a:custGeom>
            <a:avLst/>
            <a:gdLst/>
            <a:ahLst/>
            <a:cxnLst/>
            <a:rect l="l" t="t" r="r" b="b"/>
            <a:pathLst>
              <a:path w="240030" h="0">
                <a:moveTo>
                  <a:pt x="0" y="0"/>
                </a:moveTo>
                <a:lnTo>
                  <a:pt x="2394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196267" y="5572771"/>
            <a:ext cx="840740" cy="0"/>
          </a:xfrm>
          <a:custGeom>
            <a:avLst/>
            <a:gdLst/>
            <a:ahLst/>
            <a:cxnLst/>
            <a:rect l="l" t="t" r="r" b="b"/>
            <a:pathLst>
              <a:path w="840739" h="0">
                <a:moveTo>
                  <a:pt x="0" y="0"/>
                </a:moveTo>
                <a:lnTo>
                  <a:pt x="8401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895022" y="5739812"/>
            <a:ext cx="11112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66590" y="5739812"/>
            <a:ext cx="10287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77870" y="5428349"/>
            <a:ext cx="444500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 i="1">
                <a:latin typeface="Times New Roman"/>
                <a:cs typeface="Times New Roman"/>
              </a:rPr>
              <a:t>m</a:t>
            </a:r>
            <a:r>
              <a:rPr dirty="0" sz="1200" spc="450" i="1">
                <a:latin typeface="Times New Roman"/>
                <a:cs typeface="Times New Roman"/>
              </a:rPr>
              <a:t> </a:t>
            </a:r>
            <a:r>
              <a:rPr dirty="0" baseline="-28455" sz="3075" spc="-75" i="1">
                <a:latin typeface="Times New Roman"/>
                <a:cs typeface="Times New Roman"/>
              </a:rPr>
              <a:t>R</a:t>
            </a:r>
            <a:endParaRPr baseline="-28455" sz="3075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05685" y="5199858"/>
            <a:ext cx="603885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3148" sz="1800" i="1">
                <a:latin typeface="Times New Roman"/>
                <a:cs typeface="Times New Roman"/>
              </a:rPr>
              <a:t>d</a:t>
            </a:r>
            <a:r>
              <a:rPr dirty="0" baseline="-23148" sz="1800" spc="-30" i="1">
                <a:latin typeface="Times New Roman"/>
                <a:cs typeface="Times New Roman"/>
              </a:rPr>
              <a:t> </a:t>
            </a:r>
            <a:r>
              <a:rPr dirty="0" sz="2050" spc="-25" i="1">
                <a:latin typeface="Times New Roman"/>
                <a:cs typeface="Times New Roman"/>
              </a:rPr>
              <a:t>R</a:t>
            </a:r>
            <a:r>
              <a:rPr dirty="0" baseline="-23148" sz="1800" spc="-37" i="1">
                <a:latin typeface="Times New Roman"/>
                <a:cs typeface="Times New Roman"/>
              </a:rPr>
              <a:t>P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51290" y="5739729"/>
            <a:ext cx="14541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25" i="1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6174" y="5538114"/>
            <a:ext cx="7683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53611" y="4942643"/>
            <a:ext cx="11112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425113" y="4942643"/>
            <a:ext cx="10287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36438" y="4631109"/>
            <a:ext cx="444500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 i="1">
                <a:latin typeface="Times New Roman"/>
                <a:cs typeface="Times New Roman"/>
              </a:rPr>
              <a:t>m</a:t>
            </a:r>
            <a:r>
              <a:rPr dirty="0" sz="1200" spc="455" i="1">
                <a:latin typeface="Times New Roman"/>
                <a:cs typeface="Times New Roman"/>
              </a:rPr>
              <a:t> </a:t>
            </a:r>
            <a:r>
              <a:rPr dirty="0" baseline="-28455" sz="3075" spc="-75" i="1">
                <a:latin typeface="Times New Roman"/>
                <a:cs typeface="Times New Roman"/>
              </a:rPr>
              <a:t>R</a:t>
            </a:r>
            <a:endParaRPr baseline="-28455" sz="3075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69097" y="4402704"/>
            <a:ext cx="595630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3148" sz="1800" i="1">
                <a:latin typeface="Times New Roman"/>
                <a:cs typeface="Times New Roman"/>
              </a:rPr>
              <a:t>d</a:t>
            </a:r>
            <a:r>
              <a:rPr dirty="0" baseline="-23148" sz="1800" spc="-30" i="1">
                <a:latin typeface="Times New Roman"/>
                <a:cs typeface="Times New Roman"/>
              </a:rPr>
              <a:t> </a:t>
            </a:r>
            <a:r>
              <a:rPr dirty="0" sz="2050" spc="-25" i="1">
                <a:latin typeface="Times New Roman"/>
                <a:cs typeface="Times New Roman"/>
              </a:rPr>
              <a:t>R</a:t>
            </a:r>
            <a:r>
              <a:rPr dirty="0" baseline="-23148" sz="1800" spc="-37" i="1">
                <a:latin typeface="Times New Roman"/>
                <a:cs typeface="Times New Roman"/>
              </a:rPr>
              <a:t>L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343457" y="4942489"/>
            <a:ext cx="10287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7525" y="4740874"/>
            <a:ext cx="120014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 i="1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532417" y="5564188"/>
            <a:ext cx="388620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60">
                <a:latin typeface="Times New Roman"/>
                <a:cs typeface="Times New Roman"/>
              </a:rPr>
              <a:t> </a:t>
            </a:r>
            <a:r>
              <a:rPr dirty="0" sz="2050" spc="-50" i="1">
                <a:latin typeface="Times New Roman"/>
                <a:cs typeface="Times New Roman"/>
              </a:rPr>
              <a:t>R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484541" y="5362397"/>
            <a:ext cx="528955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-20">
                <a:latin typeface="Times New Roman"/>
                <a:cs typeface="Times New Roman"/>
              </a:rPr>
              <a:t> </a:t>
            </a:r>
            <a:r>
              <a:rPr dirty="0" sz="2050" spc="60">
                <a:latin typeface="Symbol"/>
                <a:cs typeface="Symbol"/>
              </a:rPr>
              <a:t></a:t>
            </a:r>
            <a:r>
              <a:rPr dirty="0" sz="2050" spc="60" i="1">
                <a:latin typeface="Times New Roman"/>
                <a:cs typeface="Times New Roman"/>
              </a:rPr>
              <a:t>g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84129" y="5564188"/>
            <a:ext cx="99060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 spc="-50" i="1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06059" y="5199858"/>
            <a:ext cx="99060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 spc="-50" i="1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57550" y="5362397"/>
            <a:ext cx="477520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18770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A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-50">
                <a:latin typeface="Symbol"/>
                <a:cs typeface="Symbol"/>
              </a:rPr>
              <a:t>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590808" y="4767034"/>
            <a:ext cx="389255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55">
                <a:latin typeface="Times New Roman"/>
                <a:cs typeface="Times New Roman"/>
              </a:rPr>
              <a:t> </a:t>
            </a:r>
            <a:r>
              <a:rPr dirty="0" sz="2050" spc="-50" i="1">
                <a:latin typeface="Times New Roman"/>
                <a:cs typeface="Times New Roman"/>
              </a:rPr>
              <a:t>R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542933" y="4565243"/>
            <a:ext cx="528955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-20">
                <a:latin typeface="Times New Roman"/>
                <a:cs typeface="Times New Roman"/>
              </a:rPr>
              <a:t> </a:t>
            </a:r>
            <a:r>
              <a:rPr dirty="0" sz="2050" spc="60">
                <a:latin typeface="Symbol"/>
                <a:cs typeface="Symbol"/>
              </a:rPr>
              <a:t></a:t>
            </a:r>
            <a:r>
              <a:rPr dirty="0" sz="2050" spc="60" i="1">
                <a:latin typeface="Times New Roman"/>
                <a:cs typeface="Times New Roman"/>
              </a:rPr>
              <a:t>g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217949" y="4767034"/>
            <a:ext cx="142875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 spc="-50" i="1">
                <a:latin typeface="Times New Roman"/>
                <a:cs typeface="Times New Roman"/>
              </a:rPr>
              <a:t>v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68495" y="4402704"/>
            <a:ext cx="504825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35230" sz="3075">
                <a:latin typeface="Symbol"/>
                <a:cs typeface="Symbol"/>
              </a:rPr>
              <a:t></a:t>
            </a:r>
            <a:r>
              <a:rPr dirty="0" baseline="-35230" sz="3075" spc="307">
                <a:latin typeface="Times New Roman"/>
                <a:cs typeface="Times New Roman"/>
              </a:rPr>
              <a:t> </a:t>
            </a:r>
            <a:r>
              <a:rPr dirty="0" sz="2050" spc="-25" i="1">
                <a:latin typeface="Times New Roman"/>
                <a:cs typeface="Times New Roman"/>
              </a:rPr>
              <a:t>v</a:t>
            </a:r>
            <a:r>
              <a:rPr dirty="0" baseline="-23148" sz="1800" spc="-37">
                <a:latin typeface="Times New Roman"/>
                <a:cs typeface="Times New Roman"/>
              </a:rPr>
              <a:t>0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58078" y="4565243"/>
            <a:ext cx="187325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 spc="-50" i="1">
                <a:latin typeface="Times New Roman"/>
                <a:cs typeface="Times New Roman"/>
              </a:rPr>
              <a:t>A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75321" y="5375533"/>
            <a:ext cx="10287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5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611310" y="5431516"/>
            <a:ext cx="982344" cy="3409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3550" sz="3075" i="1">
                <a:latin typeface="Times New Roman"/>
                <a:cs typeface="Times New Roman"/>
              </a:rPr>
              <a:t>Z</a:t>
            </a:r>
            <a:r>
              <a:rPr dirty="0" sz="1200" i="1">
                <a:latin typeface="Times New Roman"/>
                <a:cs typeface="Times New Roman"/>
              </a:rPr>
              <a:t>out</a:t>
            </a:r>
            <a:r>
              <a:rPr dirty="0" sz="1200" spc="110" i="1">
                <a:latin typeface="Times New Roman"/>
                <a:cs typeface="Times New Roman"/>
              </a:rPr>
              <a:t>  </a:t>
            </a:r>
            <a:r>
              <a:rPr dirty="0" baseline="13550" sz="3075">
                <a:latin typeface="Symbol"/>
                <a:cs typeface="Symbol"/>
              </a:rPr>
              <a:t></a:t>
            </a:r>
            <a:r>
              <a:rPr dirty="0" baseline="13550" sz="3075" spc="157">
                <a:latin typeface="Times New Roman"/>
                <a:cs typeface="Times New Roman"/>
              </a:rPr>
              <a:t> </a:t>
            </a:r>
            <a:r>
              <a:rPr dirty="0" baseline="13550" sz="3075" spc="-37" i="1">
                <a:latin typeface="Times New Roman"/>
                <a:cs typeface="Times New Roman"/>
              </a:rPr>
              <a:t>R</a:t>
            </a:r>
            <a:r>
              <a:rPr dirty="0" sz="1200" spc="-25" i="1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611310" y="4933666"/>
            <a:ext cx="914400" cy="3409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050" i="1">
                <a:latin typeface="Times New Roman"/>
                <a:cs typeface="Times New Roman"/>
              </a:rPr>
              <a:t>Z</a:t>
            </a:r>
            <a:r>
              <a:rPr dirty="0" baseline="-23148" sz="1800" i="1">
                <a:latin typeface="Times New Roman"/>
                <a:cs typeface="Times New Roman"/>
              </a:rPr>
              <a:t>in</a:t>
            </a:r>
            <a:r>
              <a:rPr dirty="0" baseline="-23148" sz="1800" spc="697" i="1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95">
                <a:latin typeface="Times New Roman"/>
                <a:cs typeface="Times New Roman"/>
              </a:rPr>
              <a:t> </a:t>
            </a:r>
            <a:r>
              <a:rPr dirty="0" sz="2050" spc="35" i="1">
                <a:latin typeface="Times New Roman"/>
                <a:cs typeface="Times New Roman"/>
              </a:rPr>
              <a:t>R</a:t>
            </a:r>
            <a:r>
              <a:rPr dirty="0" baseline="-23148" sz="1800" spc="52" i="1">
                <a:latin typeface="Times New Roman"/>
                <a:cs typeface="Times New Roman"/>
              </a:rPr>
              <a:t>p</a:t>
            </a:r>
            <a:endParaRPr baseline="-23148" sz="1800">
              <a:latin typeface="Times New Roman"/>
              <a:cs typeface="Times New Roman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8796" y="1892231"/>
            <a:ext cx="3217141" cy="2293314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5662983" y="3093218"/>
            <a:ext cx="19367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719254" y="2288566"/>
            <a:ext cx="19367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25">
                <a:solidFill>
                  <a:srgbClr val="000080"/>
                </a:solidFill>
                <a:latin typeface="Arial"/>
                <a:cs typeface="Arial"/>
              </a:rPr>
              <a:t>Rd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853300" y="1752126"/>
            <a:ext cx="240029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>
                <a:latin typeface="Arial"/>
                <a:cs typeface="Arial"/>
              </a:rPr>
              <a:t>Vdd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719245" y="3629682"/>
            <a:ext cx="18669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>
                <a:solidFill>
                  <a:srgbClr val="000080"/>
                </a:solidFill>
                <a:latin typeface="Arial"/>
                <a:cs typeface="Arial"/>
              </a:rPr>
              <a:t>Rs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738009" y="3629694"/>
            <a:ext cx="19367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25">
                <a:solidFill>
                  <a:srgbClr val="000080"/>
                </a:solidFill>
                <a:latin typeface="Arial"/>
                <a:cs typeface="Arial"/>
              </a:rPr>
              <a:t>Ce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183022" y="2288601"/>
            <a:ext cx="19367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183016" y="3495605"/>
            <a:ext cx="19367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657545" y="2288621"/>
            <a:ext cx="2870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0">
                <a:solidFill>
                  <a:srgbClr val="000080"/>
                </a:solidFill>
                <a:latin typeface="Arial"/>
                <a:cs typeface="Arial"/>
              </a:rPr>
              <a:t>Cout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863987" y="2422734"/>
            <a:ext cx="27368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0">
                <a:latin typeface="Arial"/>
                <a:cs typeface="Arial"/>
              </a:rPr>
              <a:t>Vout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864657" y="2664078"/>
            <a:ext cx="160655" cy="9271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950" spc="-50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378748" y="2690964"/>
            <a:ext cx="1272540" cy="4387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1330">
              <a:lnSpc>
                <a:spcPts val="1100"/>
              </a:lnSpc>
              <a:spcBef>
                <a:spcPts val="100"/>
              </a:spcBef>
              <a:tabLst>
                <a:tab pos="816610" algn="l"/>
              </a:tabLst>
            </a:pPr>
            <a:r>
              <a:rPr dirty="0" sz="950" spc="-25">
                <a:solidFill>
                  <a:srgbClr val="000080"/>
                </a:solidFill>
                <a:latin typeface="Arial"/>
                <a:cs typeface="Arial"/>
              </a:rPr>
              <a:t>Rin</a:t>
            </a:r>
            <a:r>
              <a:rPr dirty="0" sz="95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dirty="0" sz="950" spc="-25">
                <a:solidFill>
                  <a:srgbClr val="000080"/>
                </a:solidFill>
                <a:latin typeface="Arial"/>
                <a:cs typeface="Arial"/>
              </a:rPr>
              <a:t>Cin</a:t>
            </a:r>
            <a:endParaRPr sz="950">
              <a:latin typeface="Arial"/>
              <a:cs typeface="Arial"/>
            </a:endParaRPr>
          </a:p>
          <a:p>
            <a:pPr algn="r" marR="5080">
              <a:lnSpc>
                <a:spcPts val="1055"/>
              </a:lnSpc>
            </a:pPr>
            <a:r>
              <a:rPr dirty="0" sz="950" spc="-50"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dirty="0" sz="9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864656" y="3187111"/>
            <a:ext cx="160655" cy="9271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950" spc="-50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</a:pPr>
            <a:r>
              <a:rPr dirty="0"/>
              <a:t>Amplificador</a:t>
            </a:r>
            <a:r>
              <a:rPr dirty="0" spc="-55"/>
              <a:t> </a:t>
            </a:r>
            <a:r>
              <a:rPr dirty="0"/>
              <a:t>con</a:t>
            </a:r>
            <a:r>
              <a:rPr dirty="0" spc="-35"/>
              <a:t> </a:t>
            </a:r>
            <a:r>
              <a:rPr dirty="0"/>
              <a:t>FET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/>
              <a:t>una</a:t>
            </a:r>
            <a:r>
              <a:rPr dirty="0" spc="-35"/>
              <a:t> </a:t>
            </a:r>
            <a:r>
              <a:rPr dirty="0"/>
              <a:t>etapa.</a:t>
            </a:r>
            <a:r>
              <a:rPr dirty="0" spc="-40"/>
              <a:t> </a:t>
            </a:r>
            <a:r>
              <a:rPr dirty="0"/>
              <a:t>Fuente</a:t>
            </a:r>
            <a:r>
              <a:rPr dirty="0" spc="-35"/>
              <a:t> </a:t>
            </a:r>
            <a:r>
              <a:rPr dirty="0" spc="-10"/>
              <a:t>común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</a:pPr>
            <a:r>
              <a:rPr dirty="0"/>
              <a:t>Amplificador</a:t>
            </a:r>
            <a:r>
              <a:rPr dirty="0" spc="-60"/>
              <a:t> </a:t>
            </a:r>
            <a:r>
              <a:rPr dirty="0"/>
              <a:t>con</a:t>
            </a:r>
            <a:r>
              <a:rPr dirty="0" spc="-40"/>
              <a:t> </a:t>
            </a:r>
            <a:r>
              <a:rPr dirty="0"/>
              <a:t>FET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una</a:t>
            </a:r>
            <a:r>
              <a:rPr dirty="0" spc="-35"/>
              <a:t> </a:t>
            </a:r>
            <a:r>
              <a:rPr dirty="0"/>
              <a:t>etapa.</a:t>
            </a:r>
            <a:r>
              <a:rPr dirty="0" spc="-45"/>
              <a:t> </a:t>
            </a:r>
            <a:r>
              <a:rPr dirty="0"/>
              <a:t>Drenador</a:t>
            </a:r>
            <a:r>
              <a:rPr dirty="0" spc="-25"/>
              <a:t> </a:t>
            </a:r>
            <a:r>
              <a:rPr dirty="0" spc="-10"/>
              <a:t>común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1242977" y="4907824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 h="0">
                <a:moveTo>
                  <a:pt x="0" y="0"/>
                </a:moveTo>
                <a:lnTo>
                  <a:pt x="259512" y="0"/>
                </a:lnTo>
              </a:path>
            </a:pathLst>
          </a:custGeom>
          <a:ln w="130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783341" y="4907824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60" h="0">
                <a:moveTo>
                  <a:pt x="0" y="0"/>
                </a:moveTo>
                <a:lnTo>
                  <a:pt x="1635547" y="0"/>
                </a:lnTo>
              </a:path>
            </a:pathLst>
          </a:custGeom>
          <a:ln w="130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052490" y="5746967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 h="0">
                <a:moveTo>
                  <a:pt x="0" y="0"/>
                </a:moveTo>
                <a:lnTo>
                  <a:pt x="315269" y="0"/>
                </a:lnTo>
              </a:path>
            </a:pathLst>
          </a:custGeom>
          <a:ln w="130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933174" y="4529025"/>
            <a:ext cx="135382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050" spc="50" i="1">
                <a:latin typeface="Times New Roman"/>
                <a:cs typeface="Times New Roman"/>
              </a:rPr>
              <a:t>g</a:t>
            </a:r>
            <a:r>
              <a:rPr dirty="0" baseline="-25462" sz="1800" spc="75" i="1">
                <a:latin typeface="Times New Roman"/>
                <a:cs typeface="Times New Roman"/>
              </a:rPr>
              <a:t>m</a:t>
            </a:r>
            <a:r>
              <a:rPr dirty="0" baseline="-25462" sz="1800" spc="-75" i="1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(</a:t>
            </a: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5462" sz="1800" i="1">
                <a:latin typeface="Times New Roman"/>
                <a:cs typeface="Times New Roman"/>
              </a:rPr>
              <a:t>s</a:t>
            </a:r>
            <a:r>
              <a:rPr dirty="0" baseline="-25462" sz="1800" spc="532" i="1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/</a:t>
            </a:r>
            <a:r>
              <a:rPr dirty="0" sz="2050" spc="-40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/</a:t>
            </a:r>
            <a:r>
              <a:rPr dirty="0" sz="2050" spc="-310">
                <a:latin typeface="Times New Roman"/>
                <a:cs typeface="Times New Roman"/>
              </a:rPr>
              <a:t> </a:t>
            </a: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5462" sz="1800" i="1">
                <a:latin typeface="Times New Roman"/>
                <a:cs typeface="Times New Roman"/>
              </a:rPr>
              <a:t>L</a:t>
            </a:r>
            <a:r>
              <a:rPr dirty="0" baseline="-25462" sz="1800" spc="-52" i="1">
                <a:latin typeface="Times New Roman"/>
                <a:cs typeface="Times New Roman"/>
              </a:rPr>
              <a:t> </a:t>
            </a:r>
            <a:r>
              <a:rPr dirty="0" sz="2050" spc="-50">
                <a:latin typeface="Times New Roman"/>
                <a:cs typeface="Times New Roman"/>
              </a:rPr>
              <a:t>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72427" y="4697777"/>
            <a:ext cx="137731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>
                <a:latin typeface="Symbol"/>
                <a:cs typeface="Symbol"/>
              </a:rPr>
              <a:t></a:t>
            </a:r>
            <a:r>
              <a:rPr dirty="0" sz="2050" spc="-250">
                <a:latin typeface="Times New Roman"/>
                <a:cs typeface="Times New Roman"/>
              </a:rPr>
              <a:t> </a:t>
            </a:r>
            <a:r>
              <a:rPr dirty="0" sz="2050" spc="-80">
                <a:latin typeface="Times New Roman"/>
                <a:cs typeface="Times New Roman"/>
              </a:rPr>
              <a:t>1(</a:t>
            </a:r>
            <a:r>
              <a:rPr dirty="0" sz="2050" spc="-190">
                <a:latin typeface="Times New Roman"/>
                <a:cs typeface="Times New Roman"/>
              </a:rPr>
              <a:t> </a:t>
            </a:r>
            <a:r>
              <a:rPr dirty="0" sz="2050" spc="-10" i="1">
                <a:latin typeface="Times New Roman"/>
                <a:cs typeface="Times New Roman"/>
              </a:rPr>
              <a:t>positiva</a:t>
            </a:r>
            <a:r>
              <a:rPr dirty="0" sz="2050" spc="-10">
                <a:latin typeface="Times New Roman"/>
                <a:cs typeface="Times New Roman"/>
              </a:rPr>
              <a:t>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5260" y="4876596"/>
            <a:ext cx="11874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63871" y="5082216"/>
            <a:ext cx="10223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63881" y="4697776"/>
            <a:ext cx="109220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368300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A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170">
                <a:latin typeface="Times New Roman"/>
                <a:cs typeface="Times New Roman"/>
              </a:rPr>
              <a:t> </a:t>
            </a:r>
            <a:r>
              <a:rPr dirty="0" baseline="36585" sz="3075" i="1">
                <a:latin typeface="Times New Roman"/>
                <a:cs typeface="Times New Roman"/>
              </a:rPr>
              <a:t>v</a:t>
            </a:r>
            <a:r>
              <a:rPr dirty="0" baseline="37037" sz="1800">
                <a:latin typeface="Times New Roman"/>
                <a:cs typeface="Times New Roman"/>
              </a:rPr>
              <a:t>0</a:t>
            </a:r>
            <a:r>
              <a:rPr dirty="0" baseline="37037" sz="1800" spc="240">
                <a:latin typeface="Times New Roman"/>
                <a:cs typeface="Times New Roman"/>
              </a:rPr>
              <a:t>  </a:t>
            </a:r>
            <a:r>
              <a:rPr dirty="0" sz="2050" spc="-50">
                <a:latin typeface="Symbol"/>
                <a:cs typeface="Symbol"/>
              </a:rPr>
              <a:t>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17391" y="4903382"/>
            <a:ext cx="224155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53085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v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90">
                <a:latin typeface="Times New Roman"/>
                <a:cs typeface="Times New Roman"/>
              </a:rPr>
              <a:t>1</a:t>
            </a:r>
            <a:r>
              <a:rPr dirty="0" sz="2050" spc="90">
                <a:latin typeface="Symbol"/>
                <a:cs typeface="Symbol"/>
              </a:rPr>
              <a:t></a:t>
            </a:r>
            <a:r>
              <a:rPr dirty="0" sz="2050" spc="-20">
                <a:latin typeface="Times New Roman"/>
                <a:cs typeface="Times New Roman"/>
              </a:rPr>
              <a:t> </a:t>
            </a:r>
            <a:r>
              <a:rPr dirty="0" sz="2050" spc="50" i="1">
                <a:latin typeface="Times New Roman"/>
                <a:cs typeface="Times New Roman"/>
              </a:rPr>
              <a:t>g</a:t>
            </a:r>
            <a:r>
              <a:rPr dirty="0" baseline="-25462" sz="1800" spc="75" i="1">
                <a:latin typeface="Times New Roman"/>
                <a:cs typeface="Times New Roman"/>
              </a:rPr>
              <a:t>m</a:t>
            </a:r>
            <a:r>
              <a:rPr dirty="0" baseline="-25462" sz="1800" spc="-75" i="1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(</a:t>
            </a: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5462" sz="1800" i="1">
                <a:latin typeface="Times New Roman"/>
                <a:cs typeface="Times New Roman"/>
              </a:rPr>
              <a:t>s</a:t>
            </a:r>
            <a:r>
              <a:rPr dirty="0" baseline="-25462" sz="1800" spc="517" i="1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/</a:t>
            </a:r>
            <a:r>
              <a:rPr dirty="0" sz="2050" spc="-40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/</a:t>
            </a:r>
            <a:r>
              <a:rPr dirty="0" sz="2050" spc="-310">
                <a:latin typeface="Times New Roman"/>
                <a:cs typeface="Times New Roman"/>
              </a:rPr>
              <a:t> </a:t>
            </a:r>
            <a:r>
              <a:rPr dirty="0" sz="2050" i="1">
                <a:latin typeface="Times New Roman"/>
                <a:cs typeface="Times New Roman"/>
              </a:rPr>
              <a:t>R</a:t>
            </a:r>
            <a:r>
              <a:rPr dirty="0" baseline="-25462" sz="1800" i="1">
                <a:latin typeface="Times New Roman"/>
                <a:cs typeface="Times New Roman"/>
              </a:rPr>
              <a:t>L</a:t>
            </a:r>
            <a:r>
              <a:rPr dirty="0" baseline="-25462" sz="1800" spc="-60" i="1">
                <a:latin typeface="Times New Roman"/>
                <a:cs typeface="Times New Roman"/>
              </a:rPr>
              <a:t> </a:t>
            </a:r>
            <a:r>
              <a:rPr dirty="0" sz="2050" spc="-50">
                <a:latin typeface="Times New Roman"/>
                <a:cs typeface="Times New Roman"/>
              </a:rPr>
              <a:t>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35995" y="5516133"/>
            <a:ext cx="10223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33751" y="5715664"/>
            <a:ext cx="7683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55941" y="5715664"/>
            <a:ext cx="11874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72945" y="5921284"/>
            <a:ext cx="14478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 i="1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225604" y="5921284"/>
            <a:ext cx="110489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64598" y="5337236"/>
            <a:ext cx="18732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 i="1">
                <a:latin typeface="Times New Roman"/>
                <a:cs typeface="Times New Roman"/>
              </a:rPr>
              <a:t>R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30896" y="5368038"/>
            <a:ext cx="9906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 i="1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209750" y="5742394"/>
            <a:ext cx="9906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 i="1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63881" y="5536788"/>
            <a:ext cx="127889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339090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A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-5">
                <a:latin typeface="Times New Roman"/>
                <a:cs typeface="Times New Roman"/>
              </a:rPr>
              <a:t> </a:t>
            </a:r>
            <a:r>
              <a:rPr dirty="0" u="heavy" baseline="37037" sz="1800" spc="6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baseline="37037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dirty="0" u="heavy" baseline="37037" sz="1800" spc="25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baseline="37037" sz="1800" spc="382">
                <a:latin typeface="Times New Roman"/>
                <a:cs typeface="Times New Roman"/>
              </a:rPr>
              <a:t> </a:t>
            </a:r>
            <a:r>
              <a:rPr dirty="0" u="none" sz="2050">
                <a:latin typeface="Symbol"/>
                <a:cs typeface="Symbol"/>
              </a:rPr>
              <a:t></a:t>
            </a:r>
            <a:r>
              <a:rPr dirty="0" u="none" sz="2050" spc="140">
                <a:latin typeface="Times New Roman"/>
                <a:cs typeface="Times New Roman"/>
              </a:rPr>
              <a:t> </a:t>
            </a:r>
            <a:r>
              <a:rPr dirty="0" u="none" sz="2050" spc="-50" i="1">
                <a:latin typeface="Times New Roman"/>
                <a:cs typeface="Times New Roman"/>
              </a:rPr>
              <a:t>A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068827" y="5742394"/>
            <a:ext cx="18732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 i="1">
                <a:latin typeface="Times New Roman"/>
                <a:cs typeface="Times New Roman"/>
              </a:rPr>
              <a:t>R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7030190" y="5555720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7195584" y="5722340"/>
            <a:ext cx="137160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-50" i="1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019721" y="5521119"/>
            <a:ext cx="753110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0085" algn="l"/>
              </a:tabLst>
            </a:pPr>
            <a:r>
              <a:rPr dirty="0" sz="1200" spc="-25" i="1">
                <a:latin typeface="Times New Roman"/>
                <a:cs typeface="Times New Roman"/>
              </a:rPr>
              <a:t>out</a:t>
            </a:r>
            <a:r>
              <a:rPr dirty="0" sz="1200" i="1">
                <a:latin typeface="Times New Roman"/>
                <a:cs typeface="Times New Roman"/>
              </a:rPr>
              <a:t>	</a:t>
            </a:r>
            <a:r>
              <a:rPr dirty="0" sz="1200" spc="-50" i="1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832044" y="4752511"/>
            <a:ext cx="913765" cy="3409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050" i="1">
                <a:latin typeface="Times New Roman"/>
                <a:cs typeface="Times New Roman"/>
              </a:rPr>
              <a:t>Z</a:t>
            </a:r>
            <a:r>
              <a:rPr dirty="0" baseline="-23148" sz="1800" i="1">
                <a:latin typeface="Times New Roman"/>
                <a:cs typeface="Times New Roman"/>
              </a:rPr>
              <a:t>in</a:t>
            </a:r>
            <a:r>
              <a:rPr dirty="0" baseline="-23148" sz="1800" spc="697" i="1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95">
                <a:latin typeface="Times New Roman"/>
                <a:cs typeface="Times New Roman"/>
              </a:rPr>
              <a:t> </a:t>
            </a:r>
            <a:r>
              <a:rPr dirty="0" sz="2050" spc="35" i="1">
                <a:latin typeface="Times New Roman"/>
                <a:cs typeface="Times New Roman"/>
              </a:rPr>
              <a:t>R</a:t>
            </a:r>
            <a:r>
              <a:rPr dirty="0" baseline="-23148" sz="1800" spc="52" i="1">
                <a:latin typeface="Times New Roman"/>
                <a:cs typeface="Times New Roman"/>
              </a:rPr>
              <a:t>p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047746" y="5547128"/>
            <a:ext cx="157480" cy="3409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50" i="1">
                <a:latin typeface="Times New Roman"/>
                <a:cs typeface="Times New Roman"/>
              </a:rPr>
              <a:t>g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832042" y="5345907"/>
            <a:ext cx="1467485" cy="3409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94030" algn="l"/>
                <a:tab pos="999490" algn="l"/>
                <a:tab pos="1296670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Z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45">
                <a:latin typeface="Times New Roman"/>
                <a:cs typeface="Times New Roman"/>
              </a:rPr>
              <a:t> </a:t>
            </a:r>
            <a:r>
              <a:rPr dirty="0" sz="2050" spc="-50" i="1">
                <a:latin typeface="Times New Roman"/>
                <a:cs typeface="Times New Roman"/>
              </a:rPr>
              <a:t>R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-25">
                <a:latin typeface="Times New Roman"/>
                <a:cs typeface="Times New Roman"/>
              </a:rPr>
              <a:t>//</a:t>
            </a:r>
            <a:r>
              <a:rPr dirty="0" sz="2050">
                <a:latin typeface="Times New Roman"/>
                <a:cs typeface="Times New Roman"/>
              </a:rPr>
              <a:t>	</a:t>
            </a:r>
            <a:r>
              <a:rPr dirty="0" baseline="33875" sz="3075" spc="-75">
                <a:latin typeface="Times New Roman"/>
                <a:cs typeface="Times New Roman"/>
              </a:rPr>
              <a:t>1</a:t>
            </a:r>
            <a:endParaRPr baseline="33875" sz="3075">
              <a:latin typeface="Times New Roman"/>
              <a:cs typeface="Times New Roman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509" y="1882468"/>
            <a:ext cx="3068001" cy="2185839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5199432" y="3410082"/>
            <a:ext cx="18542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368523" y="1748333"/>
            <a:ext cx="2298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25">
                <a:latin typeface="Arial"/>
                <a:cs typeface="Arial"/>
              </a:rPr>
              <a:t>Vdd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240693" y="3537910"/>
            <a:ext cx="1790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">
                <a:solidFill>
                  <a:srgbClr val="000080"/>
                </a:solidFill>
                <a:latin typeface="Arial"/>
                <a:cs typeface="Arial"/>
              </a:rPr>
              <a:t>Rs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962370" y="2898775"/>
            <a:ext cx="1917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729378" y="3410082"/>
            <a:ext cx="18542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286035" y="3026601"/>
            <a:ext cx="26225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20">
                <a:latin typeface="Arial"/>
                <a:cs typeface="Arial"/>
              </a:rPr>
              <a:t>Vout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624213" y="2898775"/>
            <a:ext cx="27495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20">
                <a:solidFill>
                  <a:srgbClr val="000080"/>
                </a:solidFill>
                <a:latin typeface="Arial"/>
                <a:cs typeface="Arial"/>
              </a:rPr>
              <a:t>Cout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379453" y="2617485"/>
            <a:ext cx="154305" cy="89535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spc="-5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409807" y="2259639"/>
            <a:ext cx="767080" cy="675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105"/>
              </a:spcBef>
            </a:pPr>
            <a:r>
              <a:rPr dirty="0" sz="900" spc="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  <a:tabLst>
                <a:tab pos="332105" algn="l"/>
              </a:tabLst>
            </a:pPr>
            <a:r>
              <a:rPr dirty="0" sz="900" spc="-25">
                <a:solidFill>
                  <a:srgbClr val="000080"/>
                </a:solidFill>
                <a:latin typeface="Arial"/>
                <a:cs typeface="Arial"/>
              </a:rPr>
              <a:t>Rin</a:t>
            </a:r>
            <a:r>
              <a:rPr dirty="0" sz="90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dirty="0" sz="900" spc="-25">
                <a:solidFill>
                  <a:srgbClr val="000080"/>
                </a:solidFill>
                <a:latin typeface="Arial"/>
                <a:cs typeface="Arial"/>
              </a:rPr>
              <a:t>Cin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ts val="1045"/>
              </a:lnSpc>
            </a:pPr>
            <a:r>
              <a:rPr dirty="0" sz="900" spc="-5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379454" y="3116010"/>
            <a:ext cx="154305" cy="89535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spc="-5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6899" y="1473791"/>
            <a:ext cx="364617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0">
                <a:latin typeface="Arial"/>
                <a:cs typeface="Arial"/>
              </a:rPr>
              <a:t>RESUMEN</a:t>
            </a:r>
            <a:r>
              <a:rPr dirty="0" sz="1800" spc="-10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Amplificadores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con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spc="-25" b="0">
                <a:latin typeface="Arial"/>
                <a:cs typeface="Arial"/>
              </a:rPr>
              <a:t>FET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8799" y="2187023"/>
            <a:ext cx="7185025" cy="1616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" marR="43815" indent="63500">
              <a:lnSpc>
                <a:spcPct val="100000"/>
              </a:lnSpc>
              <a:spcBef>
                <a:spcPts val="100"/>
              </a:spcBef>
              <a:tabLst>
                <a:tab pos="522605" algn="l"/>
                <a:tab pos="2035810" algn="l"/>
                <a:tab pos="2444750" algn="l"/>
                <a:tab pos="3311525" algn="l"/>
                <a:tab pos="4201795" algn="l"/>
                <a:tab pos="4599305" algn="l"/>
                <a:tab pos="4931410" algn="l"/>
                <a:tab pos="5518150" algn="l"/>
                <a:tab pos="6675120" algn="l"/>
              </a:tabLst>
            </a:pP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configuración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Fuente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Común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es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más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adecuada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para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producir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ganancia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requerida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amplificador.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50800" marR="43180" indent="-635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Incluir</a:t>
            </a:r>
            <a:r>
              <a:rPr dirty="0" sz="1800" spc="2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una</a:t>
            </a:r>
            <a:r>
              <a:rPr dirty="0" sz="1800" spc="2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S</a:t>
            </a:r>
            <a:r>
              <a:rPr dirty="0" baseline="-20833" sz="1800" spc="667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adicional</a:t>
            </a:r>
            <a:r>
              <a:rPr dirty="0" sz="1800" spc="2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(sin</a:t>
            </a:r>
            <a:r>
              <a:rPr dirty="0" sz="1800" spc="2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condensador)</a:t>
            </a:r>
            <a:r>
              <a:rPr dirty="0" sz="1800" spc="2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provee</a:t>
            </a:r>
            <a:r>
              <a:rPr dirty="0" sz="1800" spc="2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varias</a:t>
            </a:r>
            <a:r>
              <a:rPr dirty="0" sz="1800" spc="2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mejoras</a:t>
            </a:r>
            <a:r>
              <a:rPr dirty="0" sz="1800" spc="2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costa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reducir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ganancia.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7280" y="4271855"/>
            <a:ext cx="52692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74345" algn="l"/>
                <a:tab pos="2040889" algn="l"/>
                <a:tab pos="2502535" algn="l"/>
                <a:tab pos="3663950" algn="l"/>
                <a:tab pos="4610100" algn="l"/>
              </a:tabLst>
            </a:pP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configuración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Drenador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Común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tiene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amortiguador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voltaje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corriente.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87829" y="4271855"/>
            <a:ext cx="1040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aplicación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11524" y="4271855"/>
            <a:ext cx="584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como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765175"/>
            <a:chOff x="0" y="0"/>
            <a:chExt cx="9144000" cy="765175"/>
          </a:xfrm>
        </p:grpSpPr>
        <p:sp>
          <p:nvSpPr>
            <p:cNvPr id="3" name="object 3" descr=""/>
            <p:cNvSpPr/>
            <p:nvPr/>
          </p:nvSpPr>
          <p:spPr>
            <a:xfrm>
              <a:off x="5801036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49"/>
                  </a:lnTo>
                  <a:lnTo>
                    <a:pt x="2334147" y="95648"/>
                  </a:lnTo>
                  <a:lnTo>
                    <a:pt x="2325036" y="138814"/>
                  </a:lnTo>
                  <a:lnTo>
                    <a:pt x="2314532" y="181738"/>
                  </a:lnTo>
                  <a:lnTo>
                    <a:pt x="2302537" y="224214"/>
                  </a:lnTo>
                  <a:lnTo>
                    <a:pt x="2288952" y="266035"/>
                  </a:lnTo>
                  <a:lnTo>
                    <a:pt x="2273678" y="306995"/>
                  </a:lnTo>
                  <a:lnTo>
                    <a:pt x="2256617" y="346885"/>
                  </a:lnTo>
                  <a:lnTo>
                    <a:pt x="2237670" y="385499"/>
                  </a:lnTo>
                  <a:lnTo>
                    <a:pt x="2216739" y="422630"/>
                  </a:lnTo>
                  <a:lnTo>
                    <a:pt x="2193724" y="458072"/>
                  </a:lnTo>
                  <a:lnTo>
                    <a:pt x="2168529" y="491616"/>
                  </a:lnTo>
                  <a:lnTo>
                    <a:pt x="2141053" y="523056"/>
                  </a:lnTo>
                  <a:lnTo>
                    <a:pt x="2111198" y="552185"/>
                  </a:lnTo>
                  <a:lnTo>
                    <a:pt x="2078867" y="578797"/>
                  </a:lnTo>
                  <a:lnTo>
                    <a:pt x="2043959" y="602683"/>
                  </a:lnTo>
                  <a:lnTo>
                    <a:pt x="2006377" y="623637"/>
                  </a:lnTo>
                  <a:lnTo>
                    <a:pt x="1966022" y="641452"/>
                  </a:lnTo>
                  <a:lnTo>
                    <a:pt x="1922795" y="655921"/>
                  </a:lnTo>
                  <a:lnTo>
                    <a:pt x="1876597" y="666838"/>
                  </a:lnTo>
                  <a:lnTo>
                    <a:pt x="1827331" y="673994"/>
                  </a:lnTo>
                  <a:lnTo>
                    <a:pt x="1774898" y="677183"/>
                  </a:lnTo>
                  <a:lnTo>
                    <a:pt x="1719199" y="676198"/>
                  </a:lnTo>
                  <a:lnTo>
                    <a:pt x="0" y="676198"/>
                  </a:lnTo>
                  <a:lnTo>
                    <a:pt x="0" y="765175"/>
                  </a:lnTo>
                  <a:lnTo>
                    <a:pt x="3342957" y="765175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043327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672" y="0"/>
                  </a:moveTo>
                  <a:lnTo>
                    <a:pt x="0" y="0"/>
                  </a:lnTo>
                  <a:lnTo>
                    <a:pt x="0" y="765175"/>
                  </a:lnTo>
                  <a:lnTo>
                    <a:pt x="100672" y="765175"/>
                  </a:lnTo>
                  <a:lnTo>
                    <a:pt x="100672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2700337" y="4221162"/>
            <a:ext cx="6443980" cy="914400"/>
            <a:chOff x="2700337" y="4221162"/>
            <a:chExt cx="6443980" cy="914400"/>
          </a:xfrm>
        </p:grpSpPr>
        <p:sp>
          <p:nvSpPr>
            <p:cNvPr id="6" name="object 6" descr=""/>
            <p:cNvSpPr/>
            <p:nvPr/>
          </p:nvSpPr>
          <p:spPr>
            <a:xfrm>
              <a:off x="2836862" y="4221162"/>
              <a:ext cx="6307455" cy="914400"/>
            </a:xfrm>
            <a:custGeom>
              <a:avLst/>
              <a:gdLst/>
              <a:ahLst/>
              <a:cxnLst/>
              <a:rect l="l" t="t" r="r" b="b"/>
              <a:pathLst>
                <a:path w="6307455" h="914400">
                  <a:moveTo>
                    <a:pt x="0" y="914400"/>
                  </a:moveTo>
                  <a:lnTo>
                    <a:pt x="6307137" y="914400"/>
                  </a:lnTo>
                  <a:lnTo>
                    <a:pt x="6307137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00337" y="4221162"/>
              <a:ext cx="136525" cy="914400"/>
            </a:xfrm>
            <a:custGeom>
              <a:avLst/>
              <a:gdLst/>
              <a:ahLst/>
              <a:cxnLst/>
              <a:rect l="l" t="t" r="r" b="b"/>
              <a:pathLst>
                <a:path w="136525" h="914400">
                  <a:moveTo>
                    <a:pt x="136525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36525" y="914400"/>
                  </a:lnTo>
                  <a:lnTo>
                    <a:pt x="136525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71177" y="4278884"/>
            <a:ext cx="447230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 b="0">
                <a:solidFill>
                  <a:srgbClr val="FFFFFF"/>
                </a:solidFill>
                <a:latin typeface="Calibri"/>
                <a:cs typeface="Calibri"/>
              </a:rPr>
              <a:t>Tema </a:t>
            </a:r>
            <a:r>
              <a:rPr dirty="0" sz="2600" b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2600" spc="-3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2600" spc="-2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r>
              <a:rPr dirty="0" sz="2600" spc="-6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600" spc="-4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Calibri"/>
                <a:cs typeface="Calibri"/>
              </a:rPr>
              <a:t>frecuencia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2205037"/>
            <a:ext cx="228600" cy="2879725"/>
          </a:xfrm>
          <a:custGeom>
            <a:avLst/>
            <a:gdLst/>
            <a:ahLst/>
            <a:cxnLst/>
            <a:rect l="l" t="t" r="r" b="b"/>
            <a:pathLst>
              <a:path w="228600" h="2879725">
                <a:moveTo>
                  <a:pt x="228600" y="0"/>
                </a:moveTo>
                <a:lnTo>
                  <a:pt x="0" y="0"/>
                </a:lnTo>
                <a:lnTo>
                  <a:pt x="0" y="2879725"/>
                </a:lnTo>
                <a:lnTo>
                  <a:pt x="228600" y="2879725"/>
                </a:lnTo>
                <a:lnTo>
                  <a:pt x="228600" y="0"/>
                </a:lnTo>
                <a:close/>
              </a:path>
            </a:pathLst>
          </a:custGeom>
          <a:solidFill>
            <a:srgbClr val="F17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61414" y="3359911"/>
            <a:ext cx="102235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808080"/>
                </a:solidFill>
                <a:latin typeface="Calibri"/>
                <a:cs typeface="Calibri"/>
              </a:rPr>
              <a:t>Índice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39123" y="2191194"/>
            <a:ext cx="6518275" cy="2905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5080" indent="-1270">
              <a:lnSpc>
                <a:spcPct val="150000"/>
              </a:lnSpc>
              <a:spcBef>
                <a:spcPts val="100"/>
              </a:spcBef>
              <a:buChar char="•"/>
              <a:tabLst>
                <a:tab pos="13335" algn="l"/>
                <a:tab pos="178435" algn="l"/>
              </a:tabLst>
            </a:pP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Fundamentos</a:t>
            </a:r>
            <a:r>
              <a:rPr dirty="0" sz="1800" spc="2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800" spc="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herramientas</a:t>
            </a:r>
            <a:r>
              <a:rPr dirty="0" sz="1800" spc="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utilizadas</a:t>
            </a:r>
            <a:r>
              <a:rPr dirty="0" sz="1800" spc="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en</a:t>
            </a:r>
            <a:r>
              <a:rPr dirty="0" sz="1800" spc="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el</a:t>
            </a:r>
            <a:r>
              <a:rPr dirty="0" sz="1800" spc="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análisis</a:t>
            </a:r>
            <a:r>
              <a:rPr dirty="0" sz="1800" spc="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en</a:t>
            </a:r>
            <a:r>
              <a:rPr dirty="0" sz="1800" spc="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frecuencia.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Diagramas</a:t>
            </a:r>
            <a:r>
              <a:rPr dirty="0" sz="18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1800" spc="-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Bode.</a:t>
            </a:r>
            <a:endParaRPr sz="1800">
              <a:latin typeface="Calibri"/>
              <a:cs typeface="Calibri"/>
            </a:endParaRPr>
          </a:p>
          <a:p>
            <a:pPr marL="179070" indent="-166370">
              <a:lnSpc>
                <a:spcPct val="100000"/>
              </a:lnSpc>
              <a:spcBef>
                <a:spcPts val="1080"/>
              </a:spcBef>
              <a:buChar char="•"/>
              <a:tabLst>
                <a:tab pos="179070" algn="l"/>
              </a:tabLst>
            </a:pP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Modelo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en</a:t>
            </a:r>
            <a:r>
              <a:rPr dirty="0" sz="18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pequeña</a:t>
            </a:r>
            <a:r>
              <a:rPr dirty="0" sz="18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señal</a:t>
            </a:r>
            <a:r>
              <a:rPr dirty="0" sz="1800" spc="-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en</a:t>
            </a:r>
            <a:r>
              <a:rPr dirty="0" sz="18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alta</a:t>
            </a:r>
            <a:r>
              <a:rPr dirty="0" sz="18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frecuencias</a:t>
            </a:r>
            <a:r>
              <a:rPr dirty="0" sz="18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para</a:t>
            </a:r>
            <a:r>
              <a:rPr dirty="0" sz="18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BJT</a:t>
            </a:r>
            <a:r>
              <a:rPr dirty="0" sz="18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8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808080"/>
                </a:solidFill>
                <a:latin typeface="Calibri"/>
                <a:cs typeface="Calibri"/>
              </a:rPr>
              <a:t>FET.</a:t>
            </a:r>
            <a:endParaRPr sz="1800">
              <a:latin typeface="Calibri"/>
              <a:cs typeface="Calibri"/>
            </a:endParaRPr>
          </a:p>
          <a:p>
            <a:pPr marL="12700" marR="5715" indent="166370">
              <a:lnSpc>
                <a:spcPct val="150000"/>
              </a:lnSpc>
              <a:buChar char="•"/>
              <a:tabLst>
                <a:tab pos="179070" algn="l"/>
              </a:tabLst>
            </a:pP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Análisis</a:t>
            </a:r>
            <a:r>
              <a:rPr dirty="0" sz="1800" spc="1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en</a:t>
            </a:r>
            <a:r>
              <a:rPr dirty="0" sz="1800" spc="1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baja</a:t>
            </a:r>
            <a:r>
              <a:rPr dirty="0" sz="1800" spc="1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frecuencia</a:t>
            </a:r>
            <a:r>
              <a:rPr dirty="0" sz="1800" spc="1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1800" spc="1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circuitos</a:t>
            </a:r>
            <a:r>
              <a:rPr dirty="0" sz="1800" spc="1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amplificadores.</a:t>
            </a:r>
            <a:r>
              <a:rPr dirty="0" sz="1800" spc="1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Método</a:t>
            </a:r>
            <a:r>
              <a:rPr dirty="0" sz="1800" spc="1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808080"/>
                </a:solidFill>
                <a:latin typeface="Calibri"/>
                <a:cs typeface="Calibri"/>
              </a:rPr>
              <a:t>de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las</a:t>
            </a:r>
            <a:r>
              <a:rPr dirty="0" sz="18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constantes</a:t>
            </a:r>
            <a:r>
              <a:rPr dirty="0" sz="18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1800" spc="-2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tiempo</a:t>
            </a:r>
            <a:r>
              <a:rPr dirty="0" sz="18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en</a:t>
            </a:r>
            <a:r>
              <a:rPr dirty="0" sz="18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cortocircuito.</a:t>
            </a:r>
            <a:endParaRPr sz="1800">
              <a:latin typeface="Calibri"/>
              <a:cs typeface="Calibri"/>
            </a:endParaRPr>
          </a:p>
          <a:p>
            <a:pPr marL="12700" marR="5715" indent="-635">
              <a:lnSpc>
                <a:spcPct val="150000"/>
              </a:lnSpc>
              <a:buChar char="•"/>
              <a:tabLst>
                <a:tab pos="12700" algn="l"/>
                <a:tab pos="178435" algn="l"/>
              </a:tabLst>
            </a:pP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Análisis</a:t>
            </a:r>
            <a:r>
              <a:rPr dirty="0" sz="1800" spc="17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en</a:t>
            </a:r>
            <a:r>
              <a:rPr dirty="0" sz="1800" spc="18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alta</a:t>
            </a:r>
            <a:r>
              <a:rPr dirty="0" sz="1800" spc="18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frecuencia</a:t>
            </a:r>
            <a:r>
              <a:rPr dirty="0" sz="1800" spc="18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1800" spc="19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circuitos</a:t>
            </a:r>
            <a:r>
              <a:rPr dirty="0" sz="1800" spc="17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amplificadores.</a:t>
            </a:r>
            <a:r>
              <a:rPr dirty="0" sz="1800" spc="18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Método</a:t>
            </a:r>
            <a:r>
              <a:rPr dirty="0" sz="1800" spc="17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808080"/>
                </a:solidFill>
                <a:latin typeface="Calibri"/>
                <a:cs typeface="Calibri"/>
              </a:rPr>
              <a:t>de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las</a:t>
            </a:r>
            <a:r>
              <a:rPr dirty="0" sz="18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constantes</a:t>
            </a:r>
            <a:r>
              <a:rPr dirty="0" sz="1800" spc="-4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1800" spc="-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tiempo</a:t>
            </a:r>
            <a:r>
              <a:rPr dirty="0" sz="1800" spc="-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en</a:t>
            </a:r>
            <a:r>
              <a:rPr dirty="0" sz="18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circuito</a:t>
            </a:r>
            <a:r>
              <a:rPr dirty="0" sz="18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abierto.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76400" y="5715000"/>
            <a:ext cx="7467600" cy="1143000"/>
            <a:chOff x="1676400" y="5715000"/>
            <a:chExt cx="7467600" cy="1143000"/>
          </a:xfrm>
        </p:grpSpPr>
        <p:sp>
          <p:nvSpPr>
            <p:cNvPr id="3" name="object 3" descr=""/>
            <p:cNvSpPr/>
            <p:nvPr/>
          </p:nvSpPr>
          <p:spPr>
            <a:xfrm>
              <a:off x="1905000" y="5715000"/>
              <a:ext cx="7239000" cy="1143000"/>
            </a:xfrm>
            <a:custGeom>
              <a:avLst/>
              <a:gdLst/>
              <a:ahLst/>
              <a:cxnLst/>
              <a:rect l="l" t="t" r="r" b="b"/>
              <a:pathLst>
                <a:path w="7239000" h="1143000">
                  <a:moveTo>
                    <a:pt x="0" y="1143000"/>
                  </a:moveTo>
                  <a:lnTo>
                    <a:pt x="7239000" y="114300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76400" y="5715000"/>
              <a:ext cx="228600" cy="1143000"/>
            </a:xfrm>
            <a:custGeom>
              <a:avLst/>
              <a:gdLst/>
              <a:ahLst/>
              <a:cxnLst/>
              <a:rect l="l" t="t" r="r" b="b"/>
              <a:pathLst>
                <a:path w="228600" h="1143000">
                  <a:moveTo>
                    <a:pt x="228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28600" y="1143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136139" y="6063488"/>
            <a:ext cx="20586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BIBLIOGRAFÍA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0065" y="1890712"/>
            <a:ext cx="815213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0">
                <a:latin typeface="Arial"/>
                <a:cs typeface="Arial"/>
              </a:rPr>
              <a:t>Microelectrónica:</a:t>
            </a:r>
            <a:r>
              <a:rPr dirty="0" sz="2000" spc="-8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circuitos</a:t>
            </a:r>
            <a:r>
              <a:rPr dirty="0" sz="2000" spc="-5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y</a:t>
            </a:r>
            <a:r>
              <a:rPr dirty="0" sz="2000" spc="-3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dispositivos.</a:t>
            </a:r>
            <a:r>
              <a:rPr dirty="0" sz="2000" spc="-6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M.</a:t>
            </a:r>
            <a:r>
              <a:rPr dirty="0" sz="2000" spc="-5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N.</a:t>
            </a:r>
            <a:r>
              <a:rPr dirty="0" sz="2000" spc="-4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Horenstein,</a:t>
            </a:r>
            <a:r>
              <a:rPr dirty="0" sz="2000" spc="-8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Prentice</a:t>
            </a:r>
            <a:r>
              <a:rPr dirty="0" sz="2000" spc="-40" b="0">
                <a:latin typeface="Arial"/>
                <a:cs typeface="Arial"/>
              </a:rPr>
              <a:t> </a:t>
            </a:r>
            <a:r>
              <a:rPr dirty="0" sz="2000" spc="-20" b="0">
                <a:latin typeface="Arial"/>
                <a:cs typeface="Arial"/>
              </a:rPr>
              <a:t>Hall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9810" y="2622168"/>
            <a:ext cx="8383905" cy="1136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Circuitos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Electrónicos,</a:t>
            </a:r>
            <a:r>
              <a:rPr dirty="0" sz="2000" spc="-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análisis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simulación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diseño.</a:t>
            </a:r>
            <a:r>
              <a:rPr dirty="0" sz="20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N.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Malik,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Prentice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95C7"/>
                </a:solidFill>
                <a:latin typeface="Arial"/>
                <a:cs typeface="Arial"/>
              </a:rPr>
              <a:t>Hall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3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art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of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electronics,</a:t>
            </a:r>
            <a:r>
              <a:rPr dirty="0" sz="2000" spc="-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0095C7"/>
                </a:solidFill>
                <a:latin typeface="Arial"/>
                <a:cs typeface="Arial"/>
              </a:rPr>
              <a:t>P.</a:t>
            </a:r>
            <a:r>
              <a:rPr dirty="0" sz="20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Horowitz,</a:t>
            </a:r>
            <a:r>
              <a:rPr dirty="0" sz="20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Cambridge</a:t>
            </a:r>
            <a:r>
              <a:rPr dirty="0" sz="20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University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Press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62941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Fundamentos:</a:t>
            </a:r>
            <a:r>
              <a:rPr dirty="0" sz="2800" spc="-50"/>
              <a:t> </a:t>
            </a:r>
            <a:r>
              <a:rPr dirty="0" sz="2800"/>
              <a:t>Circuito</a:t>
            </a:r>
            <a:r>
              <a:rPr dirty="0" sz="2800" spc="-100"/>
              <a:t> </a:t>
            </a:r>
            <a:r>
              <a:rPr dirty="0" sz="2800"/>
              <a:t>RC</a:t>
            </a:r>
            <a:r>
              <a:rPr dirty="0" sz="2800" spc="-95"/>
              <a:t> </a:t>
            </a:r>
            <a:r>
              <a:rPr dirty="0" sz="2800"/>
              <a:t>paso</a:t>
            </a:r>
            <a:r>
              <a:rPr dirty="0" sz="2800" spc="-100"/>
              <a:t> </a:t>
            </a:r>
            <a:r>
              <a:rPr dirty="0" sz="2800" spc="-20"/>
              <a:t>bajo</a:t>
            </a:r>
            <a:endParaRPr sz="2800"/>
          </a:p>
        </p:txBody>
      </p:sp>
      <p:grpSp>
        <p:nvGrpSpPr>
          <p:cNvPr id="5" name="object 5" descr=""/>
          <p:cNvGrpSpPr/>
          <p:nvPr/>
        </p:nvGrpSpPr>
        <p:grpSpPr>
          <a:xfrm>
            <a:off x="3633787" y="2046827"/>
            <a:ext cx="5410200" cy="1750060"/>
            <a:chOff x="3633787" y="2046827"/>
            <a:chExt cx="5410200" cy="175006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3787" y="2046827"/>
              <a:ext cx="4057769" cy="174946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8612" y="2349500"/>
              <a:ext cx="2365273" cy="81272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425" y="1927581"/>
            <a:ext cx="2760951" cy="1897756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3401430" y="4523514"/>
            <a:ext cx="5641975" cy="1695450"/>
            <a:chOff x="3401430" y="4523514"/>
            <a:chExt cx="5641975" cy="169545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1430" y="4523514"/>
              <a:ext cx="4142369" cy="169507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8612" y="5373687"/>
              <a:ext cx="2364752" cy="655573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6606" y="4235376"/>
            <a:ext cx="2456718" cy="692297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35877" y="6418198"/>
            <a:ext cx="3717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Open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Course.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Dpto.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Tecnología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Electrónica.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UC3M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61963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Fundamentos:</a:t>
            </a:r>
            <a:r>
              <a:rPr dirty="0" sz="2800" spc="-50"/>
              <a:t> </a:t>
            </a:r>
            <a:r>
              <a:rPr dirty="0" sz="2800"/>
              <a:t>Circuito</a:t>
            </a:r>
            <a:r>
              <a:rPr dirty="0" sz="2800" spc="-100"/>
              <a:t> </a:t>
            </a:r>
            <a:r>
              <a:rPr dirty="0" sz="2800"/>
              <a:t>CR</a:t>
            </a:r>
            <a:r>
              <a:rPr dirty="0" sz="2800" spc="-95"/>
              <a:t> </a:t>
            </a:r>
            <a:r>
              <a:rPr dirty="0" sz="2800"/>
              <a:t>paso</a:t>
            </a:r>
            <a:r>
              <a:rPr dirty="0" sz="2800" spc="-100"/>
              <a:t> </a:t>
            </a:r>
            <a:r>
              <a:rPr dirty="0" sz="2800" spc="-20"/>
              <a:t>alto</a:t>
            </a:r>
            <a:endParaRPr sz="28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832" y="1898308"/>
            <a:ext cx="2681692" cy="179186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491880" y="2166499"/>
            <a:ext cx="5457825" cy="2074545"/>
            <a:chOff x="3491880" y="2166499"/>
            <a:chExt cx="5457825" cy="207454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0" y="2166499"/>
              <a:ext cx="4064881" cy="207436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0624" y="2813049"/>
              <a:ext cx="2678899" cy="889000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3824482" y="4531067"/>
            <a:ext cx="4824730" cy="1820545"/>
            <a:chOff x="3824482" y="4531067"/>
            <a:chExt cx="4824730" cy="182054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4482" y="4531067"/>
              <a:ext cx="4392997" cy="182041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1525" y="4598988"/>
              <a:ext cx="2797664" cy="796853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7900" y="4094643"/>
            <a:ext cx="2396889" cy="809129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827785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Fundamentos.</a:t>
            </a:r>
            <a:r>
              <a:rPr dirty="0" sz="2800" spc="-5"/>
              <a:t> </a:t>
            </a:r>
            <a:r>
              <a:rPr dirty="0" sz="2600"/>
              <a:t>Diagramas</a:t>
            </a:r>
            <a:r>
              <a:rPr dirty="0" sz="2600" spc="-60"/>
              <a:t> </a:t>
            </a:r>
            <a:r>
              <a:rPr dirty="0" sz="2600"/>
              <a:t>de</a:t>
            </a:r>
            <a:r>
              <a:rPr dirty="0" sz="2600" spc="-45"/>
              <a:t> </a:t>
            </a:r>
            <a:r>
              <a:rPr dirty="0" sz="2600"/>
              <a:t>Bode.</a:t>
            </a:r>
            <a:r>
              <a:rPr dirty="0" sz="2600" spc="-170"/>
              <a:t> </a:t>
            </a:r>
            <a:r>
              <a:rPr dirty="0" sz="2600"/>
              <a:t>Amplitud</a:t>
            </a:r>
            <a:r>
              <a:rPr dirty="0" sz="2600" spc="-70"/>
              <a:t> </a:t>
            </a:r>
            <a:r>
              <a:rPr dirty="0" sz="2600"/>
              <a:t>y</a:t>
            </a:r>
            <a:r>
              <a:rPr dirty="0" sz="2600" spc="-50"/>
              <a:t> </a:t>
            </a:r>
            <a:r>
              <a:rPr dirty="0" sz="2600" spc="-20"/>
              <a:t>fase</a:t>
            </a:r>
            <a:endParaRPr sz="2600"/>
          </a:p>
        </p:txBody>
      </p:sp>
      <p:grpSp>
        <p:nvGrpSpPr>
          <p:cNvPr id="5" name="object 5" descr=""/>
          <p:cNvGrpSpPr/>
          <p:nvPr/>
        </p:nvGrpSpPr>
        <p:grpSpPr>
          <a:xfrm>
            <a:off x="222502" y="1504950"/>
            <a:ext cx="8815070" cy="2585720"/>
            <a:chOff x="222502" y="1504950"/>
            <a:chExt cx="8815070" cy="258572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2" y="1953172"/>
              <a:ext cx="8037247" cy="213701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4637" y="1504950"/>
              <a:ext cx="3682898" cy="865098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1004927" y="4235564"/>
            <a:ext cx="7312659" cy="2490470"/>
            <a:chOff x="1004927" y="4235564"/>
            <a:chExt cx="7312659" cy="249047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4927" y="4242482"/>
              <a:ext cx="7312146" cy="248330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470122" y="4235564"/>
              <a:ext cx="3429000" cy="887094"/>
            </a:xfrm>
            <a:custGeom>
              <a:avLst/>
              <a:gdLst/>
              <a:ahLst/>
              <a:cxnLst/>
              <a:rect l="l" t="t" r="r" b="b"/>
              <a:pathLst>
                <a:path w="3429000" h="887095">
                  <a:moveTo>
                    <a:pt x="3428796" y="0"/>
                  </a:moveTo>
                  <a:lnTo>
                    <a:pt x="0" y="0"/>
                  </a:lnTo>
                  <a:lnTo>
                    <a:pt x="0" y="886485"/>
                  </a:lnTo>
                  <a:lnTo>
                    <a:pt x="3428796" y="886485"/>
                  </a:lnTo>
                  <a:lnTo>
                    <a:pt x="3428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024000"/>
            <a:ext cx="42621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Modelo</a:t>
            </a:r>
            <a:r>
              <a:rPr dirty="0" sz="2800" spc="-45"/>
              <a:t> </a:t>
            </a:r>
            <a:r>
              <a:rPr dirty="0" sz="2800" spc="-10"/>
              <a:t>simplificado</a:t>
            </a:r>
            <a:r>
              <a:rPr dirty="0" sz="2800" spc="-145"/>
              <a:t> </a:t>
            </a:r>
            <a:r>
              <a:rPr dirty="0" sz="2800" spc="-20"/>
              <a:t>A.O.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401062" y="1582737"/>
            <a:ext cx="8194675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Dispositivo</a:t>
            </a:r>
            <a:r>
              <a:rPr dirty="0" sz="2000" spc="2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electrónico</a:t>
            </a:r>
            <a:r>
              <a:rPr dirty="0" sz="2000" spc="2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</a:t>
            </a:r>
            <a:r>
              <a:rPr dirty="0" sz="2000" spc="2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dos</a:t>
            </a:r>
            <a:r>
              <a:rPr dirty="0" sz="2000" spc="2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entradas</a:t>
            </a:r>
            <a:r>
              <a:rPr dirty="0" sz="2000" spc="2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2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las</a:t>
            </a:r>
            <a:r>
              <a:rPr dirty="0" sz="2000" spc="2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cuales</a:t>
            </a:r>
            <a:r>
              <a:rPr dirty="0" sz="2000" spc="2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2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conecta</a:t>
            </a:r>
            <a:r>
              <a:rPr dirty="0" sz="2000" spc="2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una </a:t>
            </a:r>
            <a:r>
              <a:rPr dirty="0" sz="2000">
                <a:latin typeface="Arial"/>
                <a:cs typeface="Arial"/>
              </a:rPr>
              <a:t>señal</a:t>
            </a:r>
            <a:r>
              <a:rPr dirty="0" sz="2000" spc="25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llamada</a:t>
            </a:r>
            <a:r>
              <a:rPr dirty="0" sz="2000" spc="250">
                <a:latin typeface="Arial"/>
                <a:cs typeface="Arial"/>
              </a:rPr>
              <a:t>  </a:t>
            </a:r>
            <a:r>
              <a:rPr dirty="0" sz="2000" b="1">
                <a:latin typeface="Arial"/>
                <a:cs typeface="Arial"/>
              </a:rPr>
              <a:t>fuente</a:t>
            </a:r>
            <a:r>
              <a:rPr dirty="0" sz="2000" spc="250" b="1">
                <a:latin typeface="Arial"/>
                <a:cs typeface="Arial"/>
              </a:rPr>
              <a:t>  </a:t>
            </a:r>
            <a:r>
              <a:rPr dirty="0" sz="2000" b="1">
                <a:latin typeface="Arial"/>
                <a:cs typeface="Arial"/>
              </a:rPr>
              <a:t>(source)</a:t>
            </a:r>
            <a:r>
              <a:rPr dirty="0" sz="2000" spc="254" b="1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25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produce</a:t>
            </a:r>
            <a:r>
              <a:rPr dirty="0" sz="2000" spc="254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una</a:t>
            </a:r>
            <a:r>
              <a:rPr dirty="0" sz="2000" spc="24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señal</a:t>
            </a:r>
            <a:r>
              <a:rPr dirty="0" sz="2000" spc="254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245">
                <a:latin typeface="Arial"/>
                <a:cs typeface="Arial"/>
              </a:rPr>
              <a:t>  </a:t>
            </a:r>
            <a:r>
              <a:rPr dirty="0" sz="2000" spc="-10">
                <a:latin typeface="Arial"/>
                <a:cs typeface="Arial"/>
              </a:rPr>
              <a:t>salida </a:t>
            </a:r>
            <a:r>
              <a:rPr dirty="0" sz="2000">
                <a:latin typeface="Arial"/>
                <a:cs typeface="Arial"/>
              </a:rPr>
              <a:t>proporcional,</a:t>
            </a:r>
            <a:r>
              <a:rPr dirty="0" sz="2000" spc="42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ganancia</a:t>
            </a:r>
            <a:r>
              <a:rPr dirty="0" sz="2000" spc="4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(gain)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4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4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4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señal</a:t>
            </a:r>
            <a:r>
              <a:rPr dirty="0" sz="2000" spc="4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4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entrada.</a:t>
            </a:r>
            <a:r>
              <a:rPr dirty="0" sz="2000" spc="4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Esta</a:t>
            </a:r>
            <a:r>
              <a:rPr dirty="0" sz="2000" spc="4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señal</a:t>
            </a:r>
            <a:r>
              <a:rPr dirty="0" sz="2000" spc="42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de </a:t>
            </a:r>
            <a:r>
              <a:rPr dirty="0" sz="2000">
                <a:latin typeface="Arial"/>
                <a:cs typeface="Arial"/>
              </a:rPr>
              <a:t>salida</a:t>
            </a:r>
            <a:r>
              <a:rPr dirty="0" sz="2000" spc="1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1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conecta</a:t>
            </a:r>
            <a:r>
              <a:rPr dirty="0" sz="2000" spc="1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normalmente</a:t>
            </a:r>
            <a:r>
              <a:rPr dirty="0" sz="2000" spc="1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1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otro</a:t>
            </a:r>
            <a:r>
              <a:rPr dirty="0" sz="2000" spc="2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circuito</a:t>
            </a:r>
            <a:r>
              <a:rPr dirty="0" sz="2000" spc="1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1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elemento,</a:t>
            </a:r>
            <a:r>
              <a:rPr dirty="0" sz="2000" spc="10">
                <a:latin typeface="Arial"/>
                <a:cs typeface="Arial"/>
              </a:rPr>
              <a:t>  </a:t>
            </a:r>
            <a:r>
              <a:rPr dirty="0" sz="2000" spc="-10">
                <a:latin typeface="Arial"/>
                <a:cs typeface="Arial"/>
              </a:rPr>
              <a:t>llamado </a:t>
            </a:r>
            <a:r>
              <a:rPr dirty="0" sz="2000" b="1">
                <a:latin typeface="Arial"/>
                <a:cs typeface="Arial"/>
              </a:rPr>
              <a:t>carga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(load).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89630" y="3391303"/>
            <a:ext cx="6388735" cy="1553845"/>
            <a:chOff x="789630" y="3391303"/>
            <a:chExt cx="6388735" cy="1553845"/>
          </a:xfrm>
        </p:grpSpPr>
        <p:sp>
          <p:nvSpPr>
            <p:cNvPr id="6" name="object 6" descr=""/>
            <p:cNvSpPr/>
            <p:nvPr/>
          </p:nvSpPr>
          <p:spPr>
            <a:xfrm>
              <a:off x="793123" y="3394796"/>
              <a:ext cx="6381750" cy="1546860"/>
            </a:xfrm>
            <a:custGeom>
              <a:avLst/>
              <a:gdLst/>
              <a:ahLst/>
              <a:cxnLst/>
              <a:rect l="l" t="t" r="r" b="b"/>
              <a:pathLst>
                <a:path w="6381750" h="1546860">
                  <a:moveTo>
                    <a:pt x="0" y="1546454"/>
                  </a:moveTo>
                  <a:lnTo>
                    <a:pt x="1400751" y="1546454"/>
                  </a:lnTo>
                  <a:lnTo>
                    <a:pt x="1400751" y="0"/>
                  </a:lnTo>
                  <a:lnTo>
                    <a:pt x="0" y="0"/>
                  </a:lnTo>
                  <a:lnTo>
                    <a:pt x="0" y="1546454"/>
                  </a:lnTo>
                  <a:close/>
                </a:path>
                <a:path w="6381750" h="1546860">
                  <a:moveTo>
                    <a:pt x="2178967" y="1546454"/>
                  </a:moveTo>
                  <a:lnTo>
                    <a:pt x="4513574" y="1546454"/>
                  </a:lnTo>
                  <a:lnTo>
                    <a:pt x="4513574" y="0"/>
                  </a:lnTo>
                  <a:lnTo>
                    <a:pt x="2178967" y="0"/>
                  </a:lnTo>
                  <a:lnTo>
                    <a:pt x="2178967" y="1546454"/>
                  </a:lnTo>
                  <a:close/>
                </a:path>
                <a:path w="6381750" h="1546860">
                  <a:moveTo>
                    <a:pt x="5291769" y="1546454"/>
                  </a:moveTo>
                  <a:lnTo>
                    <a:pt x="6381242" y="1546454"/>
                  </a:lnTo>
                  <a:lnTo>
                    <a:pt x="6381242" y="0"/>
                  </a:lnTo>
                  <a:lnTo>
                    <a:pt x="5291769" y="0"/>
                  </a:lnTo>
                  <a:lnTo>
                    <a:pt x="5291769" y="1546454"/>
                  </a:lnTo>
                  <a:close/>
                </a:path>
              </a:pathLst>
            </a:custGeom>
            <a:ln w="65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509035" y="3974711"/>
              <a:ext cx="156210" cy="386715"/>
            </a:xfrm>
            <a:custGeom>
              <a:avLst/>
              <a:gdLst/>
              <a:ahLst/>
              <a:cxnLst/>
              <a:rect l="l" t="t" r="r" b="b"/>
              <a:pathLst>
                <a:path w="156210" h="386714">
                  <a:moveTo>
                    <a:pt x="77829" y="0"/>
                  </a:moveTo>
                  <a:lnTo>
                    <a:pt x="155659" y="32221"/>
                  </a:lnTo>
                  <a:lnTo>
                    <a:pt x="0" y="96644"/>
                  </a:lnTo>
                  <a:lnTo>
                    <a:pt x="155659" y="161108"/>
                  </a:lnTo>
                  <a:lnTo>
                    <a:pt x="0" y="225531"/>
                  </a:lnTo>
                  <a:lnTo>
                    <a:pt x="155659" y="289953"/>
                  </a:lnTo>
                  <a:lnTo>
                    <a:pt x="0" y="354397"/>
                  </a:lnTo>
                  <a:lnTo>
                    <a:pt x="77829" y="386618"/>
                  </a:lnTo>
                </a:path>
              </a:pathLst>
            </a:custGeom>
            <a:ln w="65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582986" y="3781405"/>
              <a:ext cx="1012190" cy="193675"/>
            </a:xfrm>
            <a:custGeom>
              <a:avLst/>
              <a:gdLst/>
              <a:ahLst/>
              <a:cxnLst/>
              <a:rect l="l" t="t" r="r" b="b"/>
              <a:pathLst>
                <a:path w="1012189" h="193675">
                  <a:moveTo>
                    <a:pt x="0" y="0"/>
                  </a:moveTo>
                  <a:lnTo>
                    <a:pt x="1011664" y="0"/>
                  </a:lnTo>
                  <a:lnTo>
                    <a:pt x="1011664" y="193309"/>
                  </a:lnTo>
                </a:path>
              </a:pathLst>
            </a:custGeom>
            <a:ln w="65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582982" y="4361323"/>
              <a:ext cx="1012190" cy="193675"/>
            </a:xfrm>
            <a:custGeom>
              <a:avLst/>
              <a:gdLst/>
              <a:ahLst/>
              <a:cxnLst/>
              <a:rect l="l" t="t" r="r" b="b"/>
              <a:pathLst>
                <a:path w="1012189" h="193675">
                  <a:moveTo>
                    <a:pt x="1011664" y="0"/>
                  </a:moveTo>
                  <a:lnTo>
                    <a:pt x="1011664" y="193309"/>
                  </a:lnTo>
                  <a:lnTo>
                    <a:pt x="0" y="193309"/>
                  </a:lnTo>
                </a:path>
              </a:pathLst>
            </a:custGeom>
            <a:ln w="65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691911" y="3704073"/>
              <a:ext cx="389255" cy="154940"/>
            </a:xfrm>
            <a:custGeom>
              <a:avLst/>
              <a:gdLst/>
              <a:ahLst/>
              <a:cxnLst/>
              <a:rect l="l" t="t" r="r" b="b"/>
              <a:pathLst>
                <a:path w="389254" h="154939">
                  <a:moveTo>
                    <a:pt x="0" y="77331"/>
                  </a:moveTo>
                  <a:lnTo>
                    <a:pt x="32429" y="0"/>
                  </a:lnTo>
                  <a:lnTo>
                    <a:pt x="97266" y="154663"/>
                  </a:lnTo>
                  <a:lnTo>
                    <a:pt x="162145" y="0"/>
                  </a:lnTo>
                  <a:lnTo>
                    <a:pt x="226983" y="154663"/>
                  </a:lnTo>
                  <a:lnTo>
                    <a:pt x="291820" y="0"/>
                  </a:lnTo>
                  <a:lnTo>
                    <a:pt x="356678" y="154663"/>
                  </a:lnTo>
                  <a:lnTo>
                    <a:pt x="389107" y="77331"/>
                  </a:lnTo>
                </a:path>
              </a:pathLst>
            </a:custGeom>
            <a:ln w="6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100486" y="3781404"/>
              <a:ext cx="584200" cy="203200"/>
            </a:xfrm>
            <a:custGeom>
              <a:avLst/>
              <a:gdLst/>
              <a:ahLst/>
              <a:cxnLst/>
              <a:rect l="l" t="t" r="r" b="b"/>
              <a:pathLst>
                <a:path w="584200" h="203200">
                  <a:moveTo>
                    <a:pt x="583641" y="0"/>
                  </a:moveTo>
                  <a:lnTo>
                    <a:pt x="0" y="0"/>
                  </a:lnTo>
                  <a:lnTo>
                    <a:pt x="0" y="202965"/>
                  </a:lnTo>
                </a:path>
              </a:pathLst>
            </a:custGeom>
            <a:ln w="65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081010" y="3781404"/>
              <a:ext cx="615315" cy="0"/>
            </a:xfrm>
            <a:custGeom>
              <a:avLst/>
              <a:gdLst/>
              <a:ahLst/>
              <a:cxnLst/>
              <a:rect l="l" t="t" r="r" b="b"/>
              <a:pathLst>
                <a:path w="615314" h="0">
                  <a:moveTo>
                    <a:pt x="0" y="0"/>
                  </a:moveTo>
                  <a:lnTo>
                    <a:pt x="614773" y="0"/>
                  </a:lnTo>
                </a:path>
              </a:pathLst>
            </a:custGeom>
            <a:ln w="6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100483" y="4322651"/>
              <a:ext cx="1595755" cy="232410"/>
            </a:xfrm>
            <a:custGeom>
              <a:avLst/>
              <a:gdLst/>
              <a:ahLst/>
              <a:cxnLst/>
              <a:rect l="l" t="t" r="r" b="b"/>
              <a:pathLst>
                <a:path w="1595754" h="232410">
                  <a:moveTo>
                    <a:pt x="1595305" y="231975"/>
                  </a:moveTo>
                  <a:lnTo>
                    <a:pt x="0" y="231975"/>
                  </a:lnTo>
                  <a:lnTo>
                    <a:pt x="0" y="0"/>
                  </a:lnTo>
                </a:path>
              </a:pathLst>
            </a:custGeom>
            <a:ln w="6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09836" y="3970856"/>
              <a:ext cx="385445" cy="382905"/>
            </a:xfrm>
            <a:custGeom>
              <a:avLst/>
              <a:gdLst/>
              <a:ahLst/>
              <a:cxnLst/>
              <a:rect l="l" t="t" r="r" b="b"/>
              <a:pathLst>
                <a:path w="385445" h="382904">
                  <a:moveTo>
                    <a:pt x="192597" y="382731"/>
                  </a:moveTo>
                  <a:lnTo>
                    <a:pt x="0" y="191365"/>
                  </a:lnTo>
                  <a:lnTo>
                    <a:pt x="192597" y="0"/>
                  </a:lnTo>
                  <a:lnTo>
                    <a:pt x="385175" y="191365"/>
                  </a:lnTo>
                  <a:lnTo>
                    <a:pt x="192597" y="3827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09835" y="3970856"/>
              <a:ext cx="385445" cy="382905"/>
            </a:xfrm>
            <a:custGeom>
              <a:avLst/>
              <a:gdLst/>
              <a:ahLst/>
              <a:cxnLst/>
              <a:rect l="l" t="t" r="r" b="b"/>
              <a:pathLst>
                <a:path w="385445" h="382904">
                  <a:moveTo>
                    <a:pt x="192597" y="382731"/>
                  </a:moveTo>
                  <a:lnTo>
                    <a:pt x="385195" y="191365"/>
                  </a:lnTo>
                  <a:lnTo>
                    <a:pt x="192597" y="0"/>
                  </a:lnTo>
                  <a:lnTo>
                    <a:pt x="0" y="191365"/>
                  </a:lnTo>
                  <a:lnTo>
                    <a:pt x="192597" y="382731"/>
                  </a:lnTo>
                  <a:close/>
                </a:path>
              </a:pathLst>
            </a:custGeom>
            <a:ln w="65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798058" y="3431668"/>
            <a:ext cx="184785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250" spc="-25">
                <a:latin typeface="Arial"/>
                <a:cs typeface="Arial"/>
              </a:rPr>
              <a:t>r</a:t>
            </a:r>
            <a:r>
              <a:rPr dirty="0" baseline="-13888" sz="1200" spc="-37">
                <a:latin typeface="Arial"/>
                <a:cs typeface="Arial"/>
              </a:rPr>
              <a:t>s</a:t>
            </a:r>
            <a:endParaRPr baseline="-13888"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674440" y="4034781"/>
            <a:ext cx="191135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250" spc="-25">
                <a:latin typeface="Arial"/>
                <a:cs typeface="Arial"/>
              </a:rPr>
              <a:t>r</a:t>
            </a:r>
            <a:r>
              <a:rPr dirty="0" baseline="-13888" sz="1200" spc="-37">
                <a:latin typeface="Arial"/>
                <a:cs typeface="Arial"/>
              </a:rPr>
              <a:t>e</a:t>
            </a:r>
            <a:endParaRPr baseline="-13888"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318699" y="4030915"/>
            <a:ext cx="993775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250">
                <a:latin typeface="Arial"/>
                <a:cs typeface="Arial"/>
              </a:rPr>
              <a:t>V</a:t>
            </a:r>
            <a:r>
              <a:rPr dirty="0" baseline="-13888" sz="1200">
                <a:latin typeface="Arial"/>
                <a:cs typeface="Arial"/>
              </a:rPr>
              <a:t>0</a:t>
            </a:r>
            <a:r>
              <a:rPr dirty="0" sz="1250">
                <a:latin typeface="Arial"/>
                <a:cs typeface="Arial"/>
              </a:rPr>
              <a:t>=A</a:t>
            </a:r>
            <a:r>
              <a:rPr dirty="0" baseline="-13888" sz="1200">
                <a:latin typeface="Arial"/>
                <a:cs typeface="Arial"/>
              </a:rPr>
              <a:t>0</a:t>
            </a:r>
            <a:r>
              <a:rPr dirty="0" sz="1250">
                <a:latin typeface="Arial"/>
                <a:cs typeface="Arial"/>
              </a:rPr>
              <a:t>·(v</a:t>
            </a:r>
            <a:r>
              <a:rPr dirty="0" baseline="-13888" sz="1200">
                <a:latin typeface="Arial"/>
                <a:cs typeface="Arial"/>
              </a:rPr>
              <a:t>+</a:t>
            </a:r>
            <a:r>
              <a:rPr dirty="0" sz="1250">
                <a:latin typeface="Arial"/>
                <a:cs typeface="Arial"/>
              </a:rPr>
              <a:t>-v</a:t>
            </a:r>
            <a:r>
              <a:rPr dirty="0" baseline="-13888" sz="1200">
                <a:latin typeface="Arial"/>
                <a:cs typeface="Arial"/>
              </a:rPr>
              <a:t>-</a:t>
            </a:r>
            <a:r>
              <a:rPr dirty="0" sz="1250" spc="-50">
                <a:latin typeface="Arial"/>
                <a:cs typeface="Arial"/>
              </a:rPr>
              <a:t>)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673528" y="5132700"/>
            <a:ext cx="932180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50" spc="-10">
                <a:latin typeface="Arial"/>
                <a:cs typeface="Arial"/>
              </a:rPr>
              <a:t>Amplificador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062200" y="3700795"/>
            <a:ext cx="5415280" cy="895985"/>
            <a:chOff x="1062200" y="3700795"/>
            <a:chExt cx="5415280" cy="895985"/>
          </a:xfrm>
        </p:grpSpPr>
        <p:sp>
          <p:nvSpPr>
            <p:cNvPr id="21" name="object 21" descr=""/>
            <p:cNvSpPr/>
            <p:nvPr/>
          </p:nvSpPr>
          <p:spPr>
            <a:xfrm>
              <a:off x="1532411" y="3704071"/>
              <a:ext cx="389255" cy="154940"/>
            </a:xfrm>
            <a:custGeom>
              <a:avLst/>
              <a:gdLst/>
              <a:ahLst/>
              <a:cxnLst/>
              <a:rect l="l" t="t" r="r" b="b"/>
              <a:pathLst>
                <a:path w="389255" h="154939">
                  <a:moveTo>
                    <a:pt x="0" y="77331"/>
                  </a:moveTo>
                  <a:lnTo>
                    <a:pt x="32429" y="0"/>
                  </a:lnTo>
                  <a:lnTo>
                    <a:pt x="97266" y="154663"/>
                  </a:lnTo>
                  <a:lnTo>
                    <a:pt x="162145" y="0"/>
                  </a:lnTo>
                  <a:lnTo>
                    <a:pt x="226983" y="154663"/>
                  </a:lnTo>
                  <a:lnTo>
                    <a:pt x="291820" y="0"/>
                  </a:lnTo>
                  <a:lnTo>
                    <a:pt x="356678" y="154663"/>
                  </a:lnTo>
                  <a:lnTo>
                    <a:pt x="389107" y="77331"/>
                  </a:lnTo>
                </a:path>
              </a:pathLst>
            </a:custGeom>
            <a:ln w="6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921513" y="3781403"/>
              <a:ext cx="661670" cy="0"/>
            </a:xfrm>
            <a:custGeom>
              <a:avLst/>
              <a:gdLst/>
              <a:ahLst/>
              <a:cxnLst/>
              <a:rect l="l" t="t" r="r" b="b"/>
              <a:pathLst>
                <a:path w="661669" h="0">
                  <a:moveTo>
                    <a:pt x="0" y="0"/>
                  </a:moveTo>
                  <a:lnTo>
                    <a:pt x="661471" y="0"/>
                  </a:lnTo>
                </a:path>
              </a:pathLst>
            </a:custGeom>
            <a:ln w="6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779" y="3739452"/>
              <a:ext cx="84397" cy="83899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065484" y="3968915"/>
              <a:ext cx="389255" cy="386715"/>
            </a:xfrm>
            <a:custGeom>
              <a:avLst/>
              <a:gdLst/>
              <a:ahLst/>
              <a:cxnLst/>
              <a:rect l="l" t="t" r="r" b="b"/>
              <a:pathLst>
                <a:path w="389255" h="386714">
                  <a:moveTo>
                    <a:pt x="389107" y="193309"/>
                  </a:moveTo>
                  <a:lnTo>
                    <a:pt x="383970" y="148988"/>
                  </a:lnTo>
                  <a:lnTo>
                    <a:pt x="369334" y="108301"/>
                  </a:lnTo>
                  <a:lnTo>
                    <a:pt x="346369" y="72408"/>
                  </a:lnTo>
                  <a:lnTo>
                    <a:pt x="316241" y="42471"/>
                  </a:lnTo>
                  <a:lnTo>
                    <a:pt x="280118" y="19650"/>
                  </a:lnTo>
                  <a:lnTo>
                    <a:pt x="239166" y="5106"/>
                  </a:lnTo>
                  <a:lnTo>
                    <a:pt x="194553" y="0"/>
                  </a:lnTo>
                  <a:lnTo>
                    <a:pt x="149948" y="5106"/>
                  </a:lnTo>
                  <a:lnTo>
                    <a:pt x="108998" y="19650"/>
                  </a:lnTo>
                  <a:lnTo>
                    <a:pt x="72875" y="42471"/>
                  </a:lnTo>
                  <a:lnTo>
                    <a:pt x="42744" y="72408"/>
                  </a:lnTo>
                  <a:lnTo>
                    <a:pt x="19776" y="108301"/>
                  </a:lnTo>
                  <a:lnTo>
                    <a:pt x="5138" y="148988"/>
                  </a:lnTo>
                  <a:lnTo>
                    <a:pt x="0" y="193309"/>
                  </a:lnTo>
                  <a:lnTo>
                    <a:pt x="5138" y="237630"/>
                  </a:lnTo>
                  <a:lnTo>
                    <a:pt x="19776" y="278317"/>
                  </a:lnTo>
                  <a:lnTo>
                    <a:pt x="42744" y="314209"/>
                  </a:lnTo>
                  <a:lnTo>
                    <a:pt x="72875" y="344147"/>
                  </a:lnTo>
                  <a:lnTo>
                    <a:pt x="108998" y="366968"/>
                  </a:lnTo>
                  <a:lnTo>
                    <a:pt x="149948" y="381512"/>
                  </a:lnTo>
                  <a:lnTo>
                    <a:pt x="194553" y="386618"/>
                  </a:lnTo>
                  <a:lnTo>
                    <a:pt x="239166" y="381512"/>
                  </a:lnTo>
                  <a:lnTo>
                    <a:pt x="280118" y="366968"/>
                  </a:lnTo>
                  <a:lnTo>
                    <a:pt x="316241" y="344147"/>
                  </a:lnTo>
                  <a:lnTo>
                    <a:pt x="346369" y="314209"/>
                  </a:lnTo>
                  <a:lnTo>
                    <a:pt x="369334" y="278317"/>
                  </a:lnTo>
                  <a:lnTo>
                    <a:pt x="383970" y="237630"/>
                  </a:lnTo>
                  <a:lnTo>
                    <a:pt x="389107" y="193309"/>
                  </a:lnTo>
                  <a:close/>
                </a:path>
              </a:pathLst>
            </a:custGeom>
            <a:ln w="65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260042" y="3781399"/>
              <a:ext cx="272415" cy="186055"/>
            </a:xfrm>
            <a:custGeom>
              <a:avLst/>
              <a:gdLst/>
              <a:ahLst/>
              <a:cxnLst/>
              <a:rect l="l" t="t" r="r" b="b"/>
              <a:pathLst>
                <a:path w="272415" h="186054">
                  <a:moveTo>
                    <a:pt x="0" y="185576"/>
                  </a:moveTo>
                  <a:lnTo>
                    <a:pt x="0" y="0"/>
                  </a:lnTo>
                  <a:lnTo>
                    <a:pt x="272363" y="0"/>
                  </a:lnTo>
                </a:path>
              </a:pathLst>
            </a:custGeom>
            <a:ln w="6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60042" y="4369049"/>
              <a:ext cx="1323340" cy="186055"/>
            </a:xfrm>
            <a:custGeom>
              <a:avLst/>
              <a:gdLst/>
              <a:ahLst/>
              <a:cxnLst/>
              <a:rect l="l" t="t" r="r" b="b"/>
              <a:pathLst>
                <a:path w="1323339" h="186054">
                  <a:moveTo>
                    <a:pt x="0" y="0"/>
                  </a:moveTo>
                  <a:lnTo>
                    <a:pt x="0" y="185576"/>
                  </a:lnTo>
                  <a:lnTo>
                    <a:pt x="1322942" y="185576"/>
                  </a:lnTo>
                </a:path>
              </a:pathLst>
            </a:custGeom>
            <a:ln w="6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780" y="4512673"/>
              <a:ext cx="84397" cy="8389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318338" y="3968915"/>
              <a:ext cx="156210" cy="386715"/>
            </a:xfrm>
            <a:custGeom>
              <a:avLst/>
              <a:gdLst/>
              <a:ahLst/>
              <a:cxnLst/>
              <a:rect l="l" t="t" r="r" b="b"/>
              <a:pathLst>
                <a:path w="156210" h="386714">
                  <a:moveTo>
                    <a:pt x="77829" y="0"/>
                  </a:moveTo>
                  <a:lnTo>
                    <a:pt x="155659" y="32221"/>
                  </a:lnTo>
                  <a:lnTo>
                    <a:pt x="0" y="96644"/>
                  </a:lnTo>
                  <a:lnTo>
                    <a:pt x="155659" y="161108"/>
                  </a:lnTo>
                  <a:lnTo>
                    <a:pt x="0" y="225531"/>
                  </a:lnTo>
                  <a:lnTo>
                    <a:pt x="155659" y="289953"/>
                  </a:lnTo>
                  <a:lnTo>
                    <a:pt x="0" y="354397"/>
                  </a:lnTo>
                  <a:lnTo>
                    <a:pt x="77829" y="386618"/>
                  </a:lnTo>
                </a:path>
              </a:pathLst>
            </a:custGeom>
            <a:ln w="65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695787" y="3781399"/>
              <a:ext cx="700405" cy="187960"/>
            </a:xfrm>
            <a:custGeom>
              <a:avLst/>
              <a:gdLst/>
              <a:ahLst/>
              <a:cxnLst/>
              <a:rect l="l" t="t" r="r" b="b"/>
              <a:pathLst>
                <a:path w="700404" h="187960">
                  <a:moveTo>
                    <a:pt x="0" y="0"/>
                  </a:moveTo>
                  <a:lnTo>
                    <a:pt x="700386" y="0"/>
                  </a:lnTo>
                  <a:lnTo>
                    <a:pt x="700386" y="187519"/>
                  </a:lnTo>
                </a:path>
              </a:pathLst>
            </a:custGeom>
            <a:ln w="65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726914" y="4355527"/>
              <a:ext cx="669290" cy="199390"/>
            </a:xfrm>
            <a:custGeom>
              <a:avLst/>
              <a:gdLst/>
              <a:ahLst/>
              <a:cxnLst/>
              <a:rect l="l" t="t" r="r" b="b"/>
              <a:pathLst>
                <a:path w="669289" h="199389">
                  <a:moveTo>
                    <a:pt x="669254" y="0"/>
                  </a:moveTo>
                  <a:lnTo>
                    <a:pt x="669254" y="199099"/>
                  </a:lnTo>
                  <a:lnTo>
                    <a:pt x="0" y="199099"/>
                  </a:lnTo>
                </a:path>
              </a:pathLst>
            </a:custGeom>
            <a:ln w="6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3584" y="3739448"/>
              <a:ext cx="84397" cy="8389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3584" y="4512670"/>
              <a:ext cx="84397" cy="83899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1612212" y="3431668"/>
            <a:ext cx="191135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250" spc="-25">
                <a:latin typeface="Arial"/>
                <a:cs typeface="Arial"/>
              </a:rPr>
              <a:t>r</a:t>
            </a:r>
            <a:r>
              <a:rPr dirty="0" baseline="-13888" sz="1200" spc="-37">
                <a:latin typeface="Arial"/>
                <a:cs typeface="Arial"/>
              </a:rPr>
              <a:t>g</a:t>
            </a:r>
            <a:endParaRPr baseline="-13888" sz="12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519963" y="4050243"/>
            <a:ext cx="245745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250" spc="-25">
                <a:latin typeface="Arial"/>
                <a:cs typeface="Arial"/>
              </a:rPr>
              <a:t>V</a:t>
            </a:r>
            <a:r>
              <a:rPr dirty="0" baseline="-13888" sz="1200" spc="-37">
                <a:latin typeface="Arial"/>
                <a:cs typeface="Arial"/>
              </a:rPr>
              <a:t>g</a:t>
            </a:r>
            <a:endParaRPr baseline="-13888" sz="12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512846" y="4044450"/>
            <a:ext cx="273050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250" spc="-25">
                <a:latin typeface="Arial"/>
                <a:cs typeface="Arial"/>
              </a:rPr>
              <a:t>R</a:t>
            </a:r>
            <a:r>
              <a:rPr dirty="0" baseline="-13888" sz="1200" spc="-37">
                <a:latin typeface="Arial"/>
                <a:cs typeface="Arial"/>
              </a:rPr>
              <a:t>C</a:t>
            </a:r>
            <a:endParaRPr baseline="-13888" sz="12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87066" y="5132752"/>
            <a:ext cx="813435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50" spc="-10">
                <a:latin typeface="Arial"/>
                <a:cs typeface="Arial"/>
              </a:rPr>
              <a:t>Generador</a:t>
            </a:r>
            <a:endParaRPr sz="12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392583" y="5094127"/>
            <a:ext cx="474345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50" spc="-10">
                <a:latin typeface="Arial"/>
                <a:cs typeface="Arial"/>
              </a:rPr>
              <a:t>Carga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492245" y="4011656"/>
            <a:ext cx="233045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dirty="0" sz="1250" spc="-25">
                <a:latin typeface="Arial"/>
                <a:cs typeface="Arial"/>
              </a:rPr>
              <a:t>V</a:t>
            </a:r>
            <a:r>
              <a:rPr dirty="0" baseline="-13888" sz="1200" spc="-37">
                <a:latin typeface="Arial"/>
                <a:cs typeface="Arial"/>
              </a:rPr>
              <a:t>e</a:t>
            </a:r>
            <a:endParaRPr baseline="-13888" sz="12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783724" y="3547645"/>
            <a:ext cx="221615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250" spc="-25">
                <a:latin typeface="Arial"/>
                <a:cs typeface="Arial"/>
              </a:rPr>
              <a:t>v</a:t>
            </a:r>
            <a:r>
              <a:rPr dirty="0" baseline="-13888" sz="1200" spc="-37">
                <a:latin typeface="Arial"/>
                <a:cs typeface="Arial"/>
              </a:rPr>
              <a:t>+</a:t>
            </a:r>
            <a:endParaRPr baseline="-13888" sz="12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790405" y="4320868"/>
            <a:ext cx="181610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dirty="0" sz="1250" spc="-25">
                <a:latin typeface="Arial"/>
                <a:cs typeface="Arial"/>
              </a:rPr>
              <a:t>v</a:t>
            </a:r>
            <a:r>
              <a:rPr dirty="0" baseline="-13888" sz="1200" spc="-37">
                <a:latin typeface="Arial"/>
                <a:cs typeface="Arial"/>
              </a:rPr>
              <a:t>-</a:t>
            </a:r>
            <a:endParaRPr baseline="-13888" sz="12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284576" y="4011579"/>
            <a:ext cx="822960" cy="2222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77470">
              <a:lnSpc>
                <a:spcPct val="100000"/>
              </a:lnSpc>
              <a:spcBef>
                <a:spcPts val="135"/>
              </a:spcBef>
            </a:pPr>
            <a:r>
              <a:rPr dirty="0" sz="1250" spc="-25">
                <a:latin typeface="Arial"/>
                <a:cs typeface="Arial"/>
              </a:rPr>
              <a:t>V</a:t>
            </a:r>
            <a:r>
              <a:rPr dirty="0" baseline="-13888" sz="1200" spc="-37">
                <a:latin typeface="Arial"/>
                <a:cs typeface="Arial"/>
              </a:rPr>
              <a:t>s</a:t>
            </a:r>
            <a:endParaRPr baseline="-13888" sz="1200">
              <a:latin typeface="Arial"/>
              <a:cs typeface="Arial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1373272" y="584517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 h="0">
                <a:moveTo>
                  <a:pt x="0" y="0"/>
                </a:moveTo>
                <a:lnTo>
                  <a:pt x="268198" y="0"/>
                </a:lnTo>
              </a:path>
            </a:pathLst>
          </a:custGeom>
          <a:ln w="103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905146" y="5845175"/>
            <a:ext cx="610235" cy="0"/>
          </a:xfrm>
          <a:custGeom>
            <a:avLst/>
            <a:gdLst/>
            <a:ahLst/>
            <a:cxnLst/>
            <a:rect l="l" t="t" r="r" b="b"/>
            <a:pathLst>
              <a:path w="610235" h="0">
                <a:moveTo>
                  <a:pt x="0" y="0"/>
                </a:moveTo>
                <a:lnTo>
                  <a:pt x="610071" y="0"/>
                </a:lnTo>
              </a:path>
            </a:pathLst>
          </a:custGeom>
          <a:ln w="103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2884233" y="5845175"/>
            <a:ext cx="700405" cy="0"/>
          </a:xfrm>
          <a:custGeom>
            <a:avLst/>
            <a:gdLst/>
            <a:ahLst/>
            <a:cxnLst/>
            <a:rect l="l" t="t" r="r" b="b"/>
            <a:pathLst>
              <a:path w="700404" h="0">
                <a:moveTo>
                  <a:pt x="0" y="0"/>
                </a:moveTo>
                <a:lnTo>
                  <a:pt x="699902" y="0"/>
                </a:lnTo>
              </a:path>
            </a:pathLst>
          </a:custGeom>
          <a:ln w="103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3427966" y="6005314"/>
            <a:ext cx="122555" cy="1987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spc="-50" i="1">
                <a:latin typeface="Times New Roman"/>
                <a:cs typeface="Times New Roman"/>
              </a:rPr>
              <a:t>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967182" y="6005314"/>
            <a:ext cx="81915" cy="1987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spc="-50" i="1"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065179" y="5490037"/>
            <a:ext cx="316230" cy="32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950" spc="-25" i="1">
                <a:latin typeface="Times New Roman"/>
                <a:cs typeface="Times New Roman"/>
              </a:rPr>
              <a:t>R</a:t>
            </a:r>
            <a:r>
              <a:rPr dirty="0" baseline="-25252" sz="1650" spc="-37" i="1">
                <a:latin typeface="Times New Roman"/>
                <a:cs typeface="Times New Roman"/>
              </a:rPr>
              <a:t>C</a:t>
            </a:r>
            <a:endParaRPr baseline="-25252" sz="165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091879" y="5490037"/>
            <a:ext cx="215265" cy="32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950" spc="-25" i="1">
                <a:latin typeface="Times New Roman"/>
                <a:cs typeface="Times New Roman"/>
              </a:rPr>
              <a:t>r</a:t>
            </a:r>
            <a:r>
              <a:rPr dirty="0" baseline="-25252" sz="1650" spc="-37" i="1">
                <a:latin typeface="Times New Roman"/>
                <a:cs typeface="Times New Roman"/>
              </a:rPr>
              <a:t>e</a:t>
            </a:r>
            <a:endParaRPr baseline="-25252" sz="1650">
              <a:latin typeface="Times New Roman"/>
              <a:cs typeface="Times New Roman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507875" y="6005299"/>
            <a:ext cx="97790" cy="1987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spc="-50" i="1">
                <a:latin typeface="Times New Roman"/>
                <a:cs typeface="Times New Roman"/>
              </a:rPr>
              <a:t>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342174" y="5490037"/>
            <a:ext cx="281940" cy="32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950" spc="-25" i="1">
                <a:latin typeface="Times New Roman"/>
                <a:cs typeface="Times New Roman"/>
              </a:rPr>
              <a:t>V</a:t>
            </a:r>
            <a:r>
              <a:rPr dirty="0" baseline="-25252" sz="1650" spc="-37" i="1">
                <a:latin typeface="Times New Roman"/>
                <a:cs typeface="Times New Roman"/>
              </a:rPr>
              <a:t>s</a:t>
            </a:r>
            <a:endParaRPr baseline="-25252" sz="1650">
              <a:latin typeface="Times New Roman"/>
              <a:cs typeface="Times New Roman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888326" y="5840214"/>
            <a:ext cx="574040" cy="32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i="1">
                <a:latin typeface="Times New Roman"/>
                <a:cs typeface="Times New Roman"/>
              </a:rPr>
              <a:t>r</a:t>
            </a:r>
            <a:r>
              <a:rPr dirty="0" sz="1950" spc="360" i="1">
                <a:latin typeface="Times New Roman"/>
                <a:cs typeface="Times New Roman"/>
              </a:rPr>
              <a:t> </a:t>
            </a:r>
            <a:r>
              <a:rPr dirty="0" sz="1950">
                <a:latin typeface="Symbol"/>
                <a:cs typeface="Symbol"/>
              </a:rPr>
              <a:t></a:t>
            </a:r>
            <a:r>
              <a:rPr dirty="0" sz="1950" spc="-70">
                <a:latin typeface="Times New Roman"/>
                <a:cs typeface="Times New Roman"/>
              </a:rPr>
              <a:t> </a:t>
            </a:r>
            <a:r>
              <a:rPr dirty="0" sz="1950" spc="-50" i="1">
                <a:latin typeface="Times New Roman"/>
                <a:cs typeface="Times New Roman"/>
              </a:rPr>
              <a:t>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328525" y="5840214"/>
            <a:ext cx="1189355" cy="32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93090" algn="l"/>
              </a:tabLst>
            </a:pPr>
            <a:r>
              <a:rPr dirty="0" sz="1950" spc="-50" i="1">
                <a:latin typeface="Times New Roman"/>
                <a:cs typeface="Times New Roman"/>
              </a:rPr>
              <a:t>V</a:t>
            </a:r>
            <a:r>
              <a:rPr dirty="0" sz="1950" i="1">
                <a:latin typeface="Times New Roman"/>
                <a:cs typeface="Times New Roman"/>
              </a:rPr>
              <a:t>	r</a:t>
            </a:r>
            <a:r>
              <a:rPr dirty="0" baseline="-25252" sz="1650" i="1">
                <a:latin typeface="Times New Roman"/>
                <a:cs typeface="Times New Roman"/>
              </a:rPr>
              <a:t>e</a:t>
            </a:r>
            <a:r>
              <a:rPr dirty="0" baseline="-25252" sz="1650" spc="150" i="1">
                <a:latin typeface="Times New Roman"/>
                <a:cs typeface="Times New Roman"/>
              </a:rPr>
              <a:t> </a:t>
            </a:r>
            <a:r>
              <a:rPr dirty="0" sz="1950" spc="-20">
                <a:latin typeface="Symbol"/>
                <a:cs typeface="Symbol"/>
              </a:rPr>
              <a:t></a:t>
            </a:r>
            <a:r>
              <a:rPr dirty="0" sz="1950" spc="-130">
                <a:latin typeface="Times New Roman"/>
                <a:cs typeface="Times New Roman"/>
              </a:rPr>
              <a:t> </a:t>
            </a:r>
            <a:r>
              <a:rPr dirty="0" sz="1950" spc="-25" i="1">
                <a:latin typeface="Times New Roman"/>
                <a:cs typeface="Times New Roman"/>
              </a:rPr>
              <a:t>r</a:t>
            </a:r>
            <a:r>
              <a:rPr dirty="0" baseline="-25252" sz="1650" spc="-37" i="1">
                <a:latin typeface="Times New Roman"/>
                <a:cs typeface="Times New Roman"/>
              </a:rPr>
              <a:t>g</a:t>
            </a:r>
            <a:endParaRPr baseline="-25252" sz="1650">
              <a:latin typeface="Times New Roman"/>
              <a:cs typeface="Times New Roman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694655" y="5646799"/>
            <a:ext cx="161925" cy="32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-50">
                <a:latin typeface="Symbol"/>
                <a:cs typeface="Symbol"/>
              </a:rPr>
              <a:t>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2506401" y="5646799"/>
            <a:ext cx="411480" cy="32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latin typeface="Times New Roman"/>
                <a:cs typeface="Times New Roman"/>
              </a:rPr>
              <a:t>·</a:t>
            </a:r>
            <a:r>
              <a:rPr dirty="0" sz="1950" i="1">
                <a:latin typeface="Times New Roman"/>
                <a:cs typeface="Times New Roman"/>
              </a:rPr>
              <a:t>A</a:t>
            </a:r>
            <a:r>
              <a:rPr dirty="0" sz="1950" spc="50" i="1">
                <a:latin typeface="Times New Roman"/>
                <a:cs typeface="Times New Roman"/>
              </a:rPr>
              <a:t> </a:t>
            </a:r>
            <a:r>
              <a:rPr dirty="0" sz="1950" spc="-50">
                <a:latin typeface="Times New Roman"/>
                <a:cs typeface="Times New Roman"/>
              </a:rPr>
              <a:t>·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2717073" y="5811837"/>
            <a:ext cx="97790" cy="1987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spc="-50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6779131" y="588812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1788" y="0"/>
                </a:lnTo>
              </a:path>
            </a:pathLst>
          </a:custGeom>
          <a:ln w="11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7532172" y="5852205"/>
            <a:ext cx="107314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5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7142398" y="5666422"/>
            <a:ext cx="436245" cy="360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Symbol"/>
                <a:cs typeface="Symbol"/>
              </a:rPr>
              <a:t></a:t>
            </a:r>
            <a:r>
              <a:rPr dirty="0" sz="2200" spc="114">
                <a:latin typeface="Times New Roman"/>
                <a:cs typeface="Times New Roman"/>
              </a:rPr>
              <a:t> </a:t>
            </a:r>
            <a:r>
              <a:rPr dirty="0" sz="2200" spc="-50" i="1"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733759" y="5884136"/>
            <a:ext cx="330835" cy="360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200" spc="-25" i="1">
                <a:latin typeface="Times New Roman"/>
                <a:cs typeface="Times New Roman"/>
              </a:rPr>
              <a:t>V</a:t>
            </a:r>
            <a:r>
              <a:rPr dirty="0" baseline="-24444" sz="1875" spc="-37" i="1">
                <a:latin typeface="Times New Roman"/>
                <a:cs typeface="Times New Roman"/>
              </a:rPr>
              <a:t>g</a:t>
            </a:r>
            <a:endParaRPr baseline="-24444" sz="1875">
              <a:latin typeface="Times New Roman"/>
              <a:cs typeface="Times New Roman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6749031" y="5490074"/>
            <a:ext cx="307975" cy="360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200" spc="-25" i="1">
                <a:latin typeface="Times New Roman"/>
                <a:cs typeface="Times New Roman"/>
              </a:rPr>
              <a:t>V</a:t>
            </a:r>
            <a:r>
              <a:rPr dirty="0" baseline="-24444" sz="1875" spc="-37" i="1">
                <a:latin typeface="Times New Roman"/>
                <a:cs typeface="Times New Roman"/>
              </a:rPr>
              <a:t>s</a:t>
            </a:r>
            <a:endParaRPr baseline="-24444" sz="1875">
              <a:latin typeface="Times New Roman"/>
              <a:cs typeface="Times New Roman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003040" y="5751448"/>
            <a:ext cx="1140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idealmente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5503862" y="5788025"/>
            <a:ext cx="771525" cy="238125"/>
            <a:chOff x="5503862" y="5788025"/>
            <a:chExt cx="771525" cy="238125"/>
          </a:xfrm>
        </p:grpSpPr>
        <p:sp>
          <p:nvSpPr>
            <p:cNvPr id="63" name="object 63" descr=""/>
            <p:cNvSpPr/>
            <p:nvPr/>
          </p:nvSpPr>
          <p:spPr>
            <a:xfrm>
              <a:off x="5508625" y="5792787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571500" y="0"/>
                  </a:moveTo>
                  <a:lnTo>
                    <a:pt x="5715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571500" y="171450"/>
                  </a:lnTo>
                  <a:lnTo>
                    <a:pt x="571500" y="228600"/>
                  </a:lnTo>
                  <a:lnTo>
                    <a:pt x="762000" y="1143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508625" y="5792787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0" y="57150"/>
                  </a:moveTo>
                  <a:lnTo>
                    <a:pt x="571500" y="57150"/>
                  </a:lnTo>
                  <a:lnTo>
                    <a:pt x="571500" y="0"/>
                  </a:lnTo>
                  <a:lnTo>
                    <a:pt x="762000" y="114300"/>
                  </a:lnTo>
                  <a:lnTo>
                    <a:pt x="571500" y="228600"/>
                  </a:lnTo>
                  <a:lnTo>
                    <a:pt x="5715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/>
          <p:nvPr/>
        </p:nvSpPr>
        <p:spPr>
          <a:xfrm>
            <a:off x="7767688" y="4215462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461" y="0"/>
                </a:lnTo>
              </a:path>
            </a:pathLst>
          </a:custGeom>
          <a:ln w="104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8197891" y="4215462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 h="0">
                <a:moveTo>
                  <a:pt x="0" y="0"/>
                </a:moveTo>
                <a:lnTo>
                  <a:pt x="596553" y="0"/>
                </a:lnTo>
              </a:path>
            </a:pathLst>
          </a:custGeom>
          <a:ln w="104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8348733" y="3909020"/>
            <a:ext cx="258445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spc="-25" i="1">
                <a:latin typeface="Times New Roman"/>
                <a:cs typeface="Times New Roman"/>
              </a:rPr>
              <a:t>V</a:t>
            </a:r>
            <a:r>
              <a:rPr dirty="0" baseline="-26315" sz="1425" spc="-37">
                <a:latin typeface="Times New Roman"/>
                <a:cs typeface="Times New Roman"/>
              </a:rPr>
              <a:t>0</a:t>
            </a:r>
            <a:endParaRPr baseline="-26315" sz="1425">
              <a:latin typeface="Times New Roman"/>
              <a:cs typeface="Times New Roman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7455344" y="4187912"/>
            <a:ext cx="8699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50">
                <a:latin typeface="Times New Roman"/>
                <a:cs typeface="Times New Roman"/>
              </a:rPr>
              <a:t>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7871777" y="4352936"/>
            <a:ext cx="8001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50" i="1">
                <a:latin typeface="Times New Roman"/>
                <a:cs typeface="Times New Roman"/>
              </a:rPr>
              <a:t>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8300880" y="4352933"/>
            <a:ext cx="47434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94335" algn="l"/>
              </a:tabLst>
            </a:pPr>
            <a:r>
              <a:rPr dirty="0" sz="950" spc="-50">
                <a:latin typeface="Symbol"/>
                <a:cs typeface="Symbol"/>
              </a:rPr>
              <a:t></a:t>
            </a:r>
            <a:r>
              <a:rPr dirty="0" sz="950">
                <a:latin typeface="Times New Roman"/>
                <a:cs typeface="Times New Roman"/>
              </a:rPr>
              <a:t>	</a:t>
            </a:r>
            <a:r>
              <a:rPr dirty="0" sz="950" spc="-50">
                <a:latin typeface="Symbol"/>
                <a:cs typeface="Symbol"/>
              </a:rPr>
              <a:t></a:t>
            </a:r>
            <a:endParaRPr sz="950">
              <a:latin typeface="Symbol"/>
              <a:cs typeface="Symbo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7319196" y="4044420"/>
            <a:ext cx="864869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i="1">
                <a:latin typeface="Times New Roman"/>
                <a:cs typeface="Times New Roman"/>
              </a:rPr>
              <a:t>A</a:t>
            </a:r>
            <a:r>
              <a:rPr dirty="0" sz="1650" spc="440" i="1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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baseline="35353" sz="2475" i="1">
                <a:latin typeface="Times New Roman"/>
                <a:cs typeface="Times New Roman"/>
              </a:rPr>
              <a:t>V</a:t>
            </a:r>
            <a:r>
              <a:rPr dirty="0" baseline="38011" sz="1425">
                <a:latin typeface="Times New Roman"/>
                <a:cs typeface="Times New Roman"/>
              </a:rPr>
              <a:t>0</a:t>
            </a:r>
            <a:r>
              <a:rPr dirty="0" baseline="38011" sz="1425" spc="630">
                <a:latin typeface="Times New Roman"/>
                <a:cs typeface="Times New Roman"/>
              </a:rPr>
              <a:t> </a:t>
            </a:r>
            <a:r>
              <a:rPr dirty="0" sz="1650" spc="-50">
                <a:latin typeface="Symbol"/>
                <a:cs typeface="Symbol"/>
              </a:rPr>
              <a:t>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7751140" y="4209391"/>
            <a:ext cx="963930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40055" algn="l"/>
              </a:tabLst>
            </a:pPr>
            <a:r>
              <a:rPr dirty="0" sz="1650" spc="-50" i="1">
                <a:latin typeface="Times New Roman"/>
                <a:cs typeface="Times New Roman"/>
              </a:rPr>
              <a:t>V</a:t>
            </a:r>
            <a:r>
              <a:rPr dirty="0" sz="1650" i="1">
                <a:latin typeface="Times New Roman"/>
                <a:cs typeface="Times New Roman"/>
              </a:rPr>
              <a:t>	V</a:t>
            </a:r>
            <a:r>
              <a:rPr dirty="0" sz="1650" spc="55" i="1">
                <a:latin typeface="Times New Roman"/>
                <a:cs typeface="Times New Roman"/>
              </a:rPr>
              <a:t>  </a:t>
            </a:r>
            <a:r>
              <a:rPr dirty="0" sz="1650" spc="40">
                <a:latin typeface="Symbol"/>
                <a:cs typeface="Symbol"/>
              </a:rPr>
              <a:t></a:t>
            </a:r>
            <a:r>
              <a:rPr dirty="0" sz="1650" spc="40" i="1">
                <a:latin typeface="Times New Roman"/>
                <a:cs typeface="Times New Roman"/>
              </a:rPr>
              <a:t>V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71678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Fundamentos.</a:t>
            </a:r>
            <a:r>
              <a:rPr dirty="0" sz="2800" spc="-95"/>
              <a:t> </a:t>
            </a:r>
            <a:r>
              <a:rPr dirty="0" sz="2800"/>
              <a:t>Tres</a:t>
            </a:r>
            <a:r>
              <a:rPr dirty="0" sz="2800" spc="-120"/>
              <a:t> </a:t>
            </a:r>
            <a:r>
              <a:rPr dirty="0" sz="2800"/>
              <a:t>Bandas</a:t>
            </a:r>
            <a:r>
              <a:rPr dirty="0" sz="2800" spc="-105"/>
              <a:t> </a:t>
            </a:r>
            <a:r>
              <a:rPr dirty="0" sz="2800"/>
              <a:t>de</a:t>
            </a:r>
            <a:r>
              <a:rPr dirty="0" sz="2800" spc="-120"/>
              <a:t> </a:t>
            </a:r>
            <a:r>
              <a:rPr dirty="0" sz="2800" spc="-10"/>
              <a:t>Frecuencia</a:t>
            </a:r>
            <a:endParaRPr sz="28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099" y="1859055"/>
            <a:ext cx="8324954" cy="355181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36362" y="2597071"/>
            <a:ext cx="166306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1500" spc="-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0095C7"/>
                </a:solidFill>
                <a:latin typeface="Arial"/>
                <a:cs typeface="Arial"/>
              </a:rPr>
              <a:t>de </a:t>
            </a:r>
            <a:r>
              <a:rPr dirty="0" sz="1500">
                <a:solidFill>
                  <a:srgbClr val="0095C7"/>
                </a:solidFill>
                <a:latin typeface="Arial"/>
                <a:cs typeface="Arial"/>
              </a:rPr>
              <a:t>acoplo</a:t>
            </a:r>
            <a:r>
              <a:rPr dirty="0" sz="15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5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0095C7"/>
                </a:solidFill>
                <a:latin typeface="Arial"/>
                <a:cs typeface="Arial"/>
              </a:rPr>
              <a:t>desacoplo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00156" y="2601643"/>
            <a:ext cx="211963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0095C7"/>
                </a:solidFill>
                <a:latin typeface="Arial"/>
                <a:cs typeface="Arial"/>
              </a:rPr>
              <a:t>Efectos</a:t>
            </a:r>
            <a:r>
              <a:rPr dirty="0" sz="15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0095C7"/>
                </a:solidFill>
                <a:latin typeface="Arial"/>
                <a:cs typeface="Arial"/>
              </a:rPr>
              <a:t>capacitivos </a:t>
            </a:r>
            <a:r>
              <a:rPr dirty="0" sz="1500">
                <a:solidFill>
                  <a:srgbClr val="0095C7"/>
                </a:solidFill>
                <a:latin typeface="Arial"/>
                <a:cs typeface="Arial"/>
              </a:rPr>
              <a:t>internos</a:t>
            </a:r>
            <a:r>
              <a:rPr dirty="0" sz="15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5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0095C7"/>
                </a:solidFill>
                <a:latin typeface="Arial"/>
                <a:cs typeface="Arial"/>
              </a:rPr>
              <a:t>componente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9009" y="5751385"/>
            <a:ext cx="7727315" cy="711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fci</a:t>
            </a:r>
            <a:r>
              <a:rPr dirty="0" sz="16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6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fcs:</a:t>
            </a:r>
            <a:r>
              <a:rPr dirty="0" sz="16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frecuencias</a:t>
            </a:r>
            <a:r>
              <a:rPr dirty="0" sz="16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6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las</a:t>
            </a:r>
            <a:r>
              <a:rPr dirty="0" sz="16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cuales</a:t>
            </a:r>
            <a:r>
              <a:rPr dirty="0" sz="16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Symbol"/>
                <a:cs typeface="Symbol"/>
              </a:rPr>
              <a:t>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Av</a:t>
            </a:r>
            <a:r>
              <a:rPr dirty="0" sz="1600">
                <a:solidFill>
                  <a:srgbClr val="0095C7"/>
                </a:solidFill>
                <a:latin typeface="Symbol"/>
                <a:cs typeface="Symbol"/>
              </a:rPr>
              <a:t></a:t>
            </a:r>
            <a:r>
              <a:rPr dirty="0" sz="1600" spc="455">
                <a:solidFill>
                  <a:srgbClr val="0095C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cae</a:t>
            </a:r>
            <a:r>
              <a:rPr dirty="0" sz="16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3</a:t>
            </a:r>
            <a:r>
              <a:rPr dirty="0" sz="16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dBs</a:t>
            </a:r>
            <a:r>
              <a:rPr dirty="0" sz="16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respecto</a:t>
            </a:r>
            <a:r>
              <a:rPr dirty="0" sz="16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6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máximo</a:t>
            </a:r>
            <a:r>
              <a:rPr dirty="0" sz="16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95C7"/>
                </a:solidFill>
                <a:latin typeface="Arial"/>
                <a:cs typeface="Arial"/>
              </a:rPr>
              <a:t>(V</a:t>
            </a:r>
            <a:r>
              <a:rPr dirty="0" baseline="-21164" sz="1575" spc="-15">
                <a:solidFill>
                  <a:srgbClr val="0095C7"/>
                </a:solidFill>
                <a:latin typeface="Arial"/>
                <a:cs typeface="Arial"/>
              </a:rPr>
              <a:t>out</a:t>
            </a:r>
            <a:r>
              <a:rPr dirty="0" sz="1600" spc="-10">
                <a:solidFill>
                  <a:srgbClr val="0095C7"/>
                </a:solidFill>
                <a:latin typeface="Arial"/>
                <a:cs typeface="Arial"/>
              </a:rPr>
              <a:t>=0.707V</a:t>
            </a:r>
            <a:r>
              <a:rPr dirty="0" baseline="-21164" sz="1575" spc="-15">
                <a:solidFill>
                  <a:srgbClr val="0095C7"/>
                </a:solidFill>
                <a:latin typeface="Arial"/>
                <a:cs typeface="Arial"/>
              </a:rPr>
              <a:t>in</a:t>
            </a:r>
            <a:r>
              <a:rPr dirty="0" sz="1600" spc="-10">
                <a:solidFill>
                  <a:srgbClr val="0095C7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65"/>
              </a:spcBef>
            </a:pP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Ancho</a:t>
            </a:r>
            <a:r>
              <a:rPr dirty="0" sz="16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Banda</a:t>
            </a:r>
            <a:r>
              <a:rPr dirty="0" sz="16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(BW)=</a:t>
            </a:r>
            <a:r>
              <a:rPr dirty="0" sz="16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fcs</a:t>
            </a:r>
            <a:r>
              <a:rPr dirty="0" sz="16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95C7"/>
                </a:solidFill>
                <a:latin typeface="Arial"/>
                <a:cs typeface="Arial"/>
              </a:rPr>
              <a:t>-</a:t>
            </a:r>
            <a:r>
              <a:rPr dirty="0" sz="16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95C7"/>
                </a:solidFill>
                <a:latin typeface="Arial"/>
                <a:cs typeface="Arial"/>
              </a:rPr>
              <a:t>fci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4409" y="1546134"/>
            <a:ext cx="25641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1600" spc="-20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95C7"/>
                </a:solidFill>
                <a:latin typeface="Arial"/>
                <a:cs typeface="Arial"/>
              </a:rPr>
              <a:t>banda</a:t>
            </a:r>
            <a:r>
              <a:rPr dirty="0" sz="1600" spc="-55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0095C7"/>
                </a:solidFill>
                <a:latin typeface="Arial"/>
                <a:cs typeface="Arial"/>
              </a:rPr>
              <a:t>ancha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689" y="931926"/>
            <a:ext cx="850328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/>
              <a:t>Modelo</a:t>
            </a:r>
            <a:r>
              <a:rPr dirty="0" sz="2600" spc="-50"/>
              <a:t> </a:t>
            </a:r>
            <a:r>
              <a:rPr dirty="0" sz="2600"/>
              <a:t>en</a:t>
            </a:r>
            <a:r>
              <a:rPr dirty="0" sz="2600" spc="-35"/>
              <a:t> </a:t>
            </a:r>
            <a:r>
              <a:rPr dirty="0" sz="2600"/>
              <a:t>pequeña</a:t>
            </a:r>
            <a:r>
              <a:rPr dirty="0" sz="2600" spc="-60"/>
              <a:t> </a:t>
            </a:r>
            <a:r>
              <a:rPr dirty="0" sz="2600"/>
              <a:t>señal</a:t>
            </a:r>
            <a:r>
              <a:rPr dirty="0" sz="2600" spc="-35"/>
              <a:t> </a:t>
            </a:r>
            <a:r>
              <a:rPr dirty="0" sz="2600"/>
              <a:t>en</a:t>
            </a:r>
            <a:r>
              <a:rPr dirty="0" sz="2600" spc="-25"/>
              <a:t> </a:t>
            </a:r>
            <a:r>
              <a:rPr dirty="0" sz="2600"/>
              <a:t>alta</a:t>
            </a:r>
            <a:r>
              <a:rPr dirty="0" sz="2600" spc="-20"/>
              <a:t> </a:t>
            </a:r>
            <a:r>
              <a:rPr dirty="0" sz="2600"/>
              <a:t>frecuencia</a:t>
            </a:r>
            <a:r>
              <a:rPr dirty="0" sz="2600" spc="-35"/>
              <a:t> </a:t>
            </a:r>
            <a:r>
              <a:rPr dirty="0" sz="2600"/>
              <a:t>para</a:t>
            </a:r>
            <a:r>
              <a:rPr dirty="0" sz="2600" spc="-25"/>
              <a:t> </a:t>
            </a:r>
            <a:r>
              <a:rPr dirty="0" sz="2600" spc="-20"/>
              <a:t>BJT.</a:t>
            </a:r>
            <a:endParaRPr sz="26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784" y="2614992"/>
            <a:ext cx="7676772" cy="2297086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689" y="931926"/>
            <a:ext cx="850328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/>
              <a:t>Modelo</a:t>
            </a:r>
            <a:r>
              <a:rPr dirty="0" sz="2600" spc="-50"/>
              <a:t> </a:t>
            </a:r>
            <a:r>
              <a:rPr dirty="0" sz="2600"/>
              <a:t>en</a:t>
            </a:r>
            <a:r>
              <a:rPr dirty="0" sz="2600" spc="-35"/>
              <a:t> </a:t>
            </a:r>
            <a:r>
              <a:rPr dirty="0" sz="2600"/>
              <a:t>pequeña</a:t>
            </a:r>
            <a:r>
              <a:rPr dirty="0" sz="2600" spc="-60"/>
              <a:t> </a:t>
            </a:r>
            <a:r>
              <a:rPr dirty="0" sz="2600"/>
              <a:t>señal</a:t>
            </a:r>
            <a:r>
              <a:rPr dirty="0" sz="2600" spc="-35"/>
              <a:t> </a:t>
            </a:r>
            <a:r>
              <a:rPr dirty="0" sz="2600"/>
              <a:t>en</a:t>
            </a:r>
            <a:r>
              <a:rPr dirty="0" sz="2600" spc="-25"/>
              <a:t> </a:t>
            </a:r>
            <a:r>
              <a:rPr dirty="0" sz="2600"/>
              <a:t>alta</a:t>
            </a:r>
            <a:r>
              <a:rPr dirty="0" sz="2600" spc="-20"/>
              <a:t> </a:t>
            </a:r>
            <a:r>
              <a:rPr dirty="0" sz="2600"/>
              <a:t>frecuencia</a:t>
            </a:r>
            <a:r>
              <a:rPr dirty="0" sz="2600" spc="-35"/>
              <a:t> </a:t>
            </a:r>
            <a:r>
              <a:rPr dirty="0" sz="2600"/>
              <a:t>para</a:t>
            </a:r>
            <a:r>
              <a:rPr dirty="0" sz="2600" spc="-25"/>
              <a:t> </a:t>
            </a:r>
            <a:r>
              <a:rPr dirty="0" sz="2600" spc="-20"/>
              <a:t>FET.</a:t>
            </a:r>
            <a:endParaRPr sz="26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7260" y="2558957"/>
            <a:ext cx="6941340" cy="2602181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23520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Fundamentos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557627" y="1653179"/>
            <a:ext cx="84607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Función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transferencia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general</a:t>
            </a:r>
            <a:r>
              <a:rPr dirty="0" sz="1800" spc="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es</a:t>
            </a:r>
            <a:r>
              <a:rPr dirty="0" sz="1800" spc="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cociente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polinomios</a:t>
            </a:r>
            <a:r>
              <a:rPr dirty="0" sz="1800" spc="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</a:t>
            </a:r>
            <a:r>
              <a:rPr dirty="0" sz="1800" spc="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b</a:t>
            </a:r>
            <a:r>
              <a:rPr dirty="0" sz="1800" spc="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reales,</a:t>
            </a:r>
            <a:r>
              <a:rPr dirty="0" sz="1800" spc="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y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≤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n,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siendo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n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orden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red.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7399" y="3573419"/>
            <a:ext cx="2778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Si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factorizamos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obtenemos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2227" y="5767979"/>
            <a:ext cx="7607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Donde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z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1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,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z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2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,….z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m</a:t>
            </a:r>
            <a:r>
              <a:rPr dirty="0" baseline="-20833" sz="1800" spc="1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son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ceros,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1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,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2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.....p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n</a:t>
            </a:r>
            <a:r>
              <a:rPr dirty="0" baseline="-20833" sz="1800" spc="179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son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polos de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función.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633367" y="2891113"/>
            <a:ext cx="106680" cy="2197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50" spc="-5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65237" y="2891113"/>
            <a:ext cx="106680" cy="2197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50" spc="-5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42278" y="2582054"/>
            <a:ext cx="28511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-25839" sz="3225" spc="82" i="1">
                <a:latin typeface="Times New Roman"/>
                <a:cs typeface="Times New Roman"/>
              </a:rPr>
              <a:t>s</a:t>
            </a:r>
            <a:r>
              <a:rPr dirty="0" sz="1250" spc="55" i="1"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03961" y="2322775"/>
            <a:ext cx="1913889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16865" algn="l"/>
              </a:tabLst>
            </a:pPr>
            <a:r>
              <a:rPr dirty="0" sz="2150" spc="-50" i="1">
                <a:latin typeface="Times New Roman"/>
                <a:cs typeface="Times New Roman"/>
              </a:rPr>
              <a:t>a</a:t>
            </a:r>
            <a:r>
              <a:rPr dirty="0" sz="2150" i="1">
                <a:latin typeface="Times New Roman"/>
                <a:cs typeface="Times New Roman"/>
              </a:rPr>
              <a:t>	</a:t>
            </a:r>
            <a:r>
              <a:rPr dirty="0" sz="2150" spc="85" i="1">
                <a:latin typeface="Times New Roman"/>
                <a:cs typeface="Times New Roman"/>
              </a:rPr>
              <a:t>s</a:t>
            </a:r>
            <a:r>
              <a:rPr dirty="0" baseline="44444" sz="1875" spc="127" i="1">
                <a:latin typeface="Times New Roman"/>
                <a:cs typeface="Times New Roman"/>
              </a:rPr>
              <a:t>m</a:t>
            </a:r>
            <a:r>
              <a:rPr dirty="0" baseline="44444" sz="1875" spc="427" i="1">
                <a:latin typeface="Times New Roman"/>
                <a:cs typeface="Times New Roman"/>
              </a:rPr>
              <a:t> </a:t>
            </a:r>
            <a:r>
              <a:rPr dirty="0" sz="2150">
                <a:latin typeface="Symbol"/>
                <a:cs typeface="Symbol"/>
              </a:rPr>
              <a:t></a:t>
            </a:r>
            <a:r>
              <a:rPr dirty="0" sz="2150" spc="-270">
                <a:latin typeface="Times New Roman"/>
                <a:cs typeface="Times New Roman"/>
              </a:rPr>
              <a:t> </a:t>
            </a:r>
            <a:r>
              <a:rPr dirty="0" sz="2150">
                <a:latin typeface="Times New Roman"/>
                <a:cs typeface="Times New Roman"/>
              </a:rPr>
              <a:t>.....</a:t>
            </a:r>
            <a:r>
              <a:rPr dirty="0" sz="2150" i="1">
                <a:latin typeface="Times New Roman"/>
                <a:cs typeface="Times New Roman"/>
              </a:rPr>
              <a:t>a</a:t>
            </a:r>
            <a:r>
              <a:rPr dirty="0" sz="2150" spc="35" i="1">
                <a:latin typeface="Times New Roman"/>
                <a:cs typeface="Times New Roman"/>
              </a:rPr>
              <a:t> </a:t>
            </a:r>
            <a:r>
              <a:rPr dirty="0" sz="2150" i="1">
                <a:latin typeface="Times New Roman"/>
                <a:cs typeface="Times New Roman"/>
              </a:rPr>
              <a:t>s</a:t>
            </a:r>
            <a:r>
              <a:rPr dirty="0" sz="2150" spc="-135" i="1">
                <a:latin typeface="Times New Roman"/>
                <a:cs typeface="Times New Roman"/>
              </a:rPr>
              <a:t> </a:t>
            </a:r>
            <a:r>
              <a:rPr dirty="0" sz="2150">
                <a:latin typeface="Symbol"/>
                <a:cs typeface="Symbol"/>
              </a:rPr>
              <a:t></a:t>
            </a:r>
            <a:r>
              <a:rPr dirty="0" sz="2150" spc="-130">
                <a:latin typeface="Times New Roman"/>
                <a:cs typeface="Times New Roman"/>
              </a:rPr>
              <a:t> </a:t>
            </a:r>
            <a:r>
              <a:rPr dirty="0" sz="2150" spc="-50" i="1">
                <a:latin typeface="Times New Roman"/>
                <a:cs typeface="Times New Roman"/>
              </a:rPr>
              <a:t>a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52837" y="2493859"/>
            <a:ext cx="4453890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2331085" algn="l"/>
                <a:tab pos="3437254" algn="l"/>
                <a:tab pos="4027170" algn="l"/>
                <a:tab pos="4415155" algn="l"/>
              </a:tabLst>
            </a:pPr>
            <a:r>
              <a:rPr dirty="0" sz="2150" i="1">
                <a:latin typeface="Times New Roman"/>
                <a:cs typeface="Times New Roman"/>
              </a:rPr>
              <a:t>H</a:t>
            </a:r>
            <a:r>
              <a:rPr dirty="0" sz="2150" spc="-210" i="1">
                <a:latin typeface="Times New Roman"/>
                <a:cs typeface="Times New Roman"/>
              </a:rPr>
              <a:t> </a:t>
            </a:r>
            <a:r>
              <a:rPr dirty="0" sz="2150">
                <a:latin typeface="Times New Roman"/>
                <a:cs typeface="Times New Roman"/>
              </a:rPr>
              <a:t>(</a:t>
            </a:r>
            <a:r>
              <a:rPr dirty="0" sz="2150" spc="-10">
                <a:latin typeface="Times New Roman"/>
                <a:cs typeface="Times New Roman"/>
              </a:rPr>
              <a:t> </a:t>
            </a:r>
            <a:r>
              <a:rPr dirty="0" sz="2150" i="1">
                <a:latin typeface="Times New Roman"/>
                <a:cs typeface="Times New Roman"/>
              </a:rPr>
              <a:t>jw</a:t>
            </a:r>
            <a:r>
              <a:rPr dirty="0" sz="2150">
                <a:latin typeface="Times New Roman"/>
                <a:cs typeface="Times New Roman"/>
              </a:rPr>
              <a:t>) </a:t>
            </a:r>
            <a:r>
              <a:rPr dirty="0" sz="2150">
                <a:latin typeface="Symbol"/>
                <a:cs typeface="Symbol"/>
              </a:rPr>
              <a:t></a:t>
            </a:r>
            <a:r>
              <a:rPr dirty="0" sz="2150" spc="114">
                <a:latin typeface="Times New Roman"/>
                <a:cs typeface="Times New Roman"/>
              </a:rPr>
              <a:t> </a:t>
            </a:r>
            <a:r>
              <a:rPr dirty="0" sz="2150" i="1">
                <a:latin typeface="Times New Roman"/>
                <a:cs typeface="Times New Roman"/>
              </a:rPr>
              <a:t>H</a:t>
            </a:r>
            <a:r>
              <a:rPr dirty="0" sz="2150" spc="-210" i="1">
                <a:latin typeface="Times New Roman"/>
                <a:cs typeface="Times New Roman"/>
              </a:rPr>
              <a:t> </a:t>
            </a:r>
            <a:r>
              <a:rPr dirty="0" sz="2150" spc="65">
                <a:latin typeface="Times New Roman"/>
                <a:cs typeface="Times New Roman"/>
              </a:rPr>
              <a:t>(</a:t>
            </a:r>
            <a:r>
              <a:rPr dirty="0" sz="2150" spc="65" i="1">
                <a:latin typeface="Times New Roman"/>
                <a:cs typeface="Times New Roman"/>
              </a:rPr>
              <a:t>s</a:t>
            </a:r>
            <a:r>
              <a:rPr dirty="0" sz="2150" spc="65">
                <a:latin typeface="Times New Roman"/>
                <a:cs typeface="Times New Roman"/>
              </a:rPr>
              <a:t>)</a:t>
            </a:r>
            <a:r>
              <a:rPr dirty="0" sz="2150" spc="20">
                <a:latin typeface="Times New Roman"/>
                <a:cs typeface="Times New Roman"/>
              </a:rPr>
              <a:t> </a:t>
            </a:r>
            <a:r>
              <a:rPr dirty="0" sz="2150">
                <a:latin typeface="Symbol"/>
                <a:cs typeface="Symbol"/>
              </a:rPr>
              <a:t></a:t>
            </a:r>
            <a:r>
              <a:rPr dirty="0" sz="2150">
                <a:latin typeface="Times New Roman"/>
                <a:cs typeface="Times New Roman"/>
              </a:rPr>
              <a:t> </a:t>
            </a:r>
            <a:r>
              <a:rPr dirty="0" u="sng" baseline="35555" sz="187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5555" sz="1875" spc="-7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u="sng" baseline="35555" sz="187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5555" sz="1875" spc="-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baseline="35555" sz="18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5555" sz="1875" spc="-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dirty="0" u="sng" baseline="35555" sz="18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baseline="35555" sz="1875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528129" y="2706255"/>
            <a:ext cx="216852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619760" algn="l"/>
              </a:tabLst>
            </a:pPr>
            <a:r>
              <a:rPr dirty="0" sz="2150">
                <a:latin typeface="Symbol"/>
                <a:cs typeface="Symbol"/>
              </a:rPr>
              <a:t></a:t>
            </a:r>
            <a:r>
              <a:rPr dirty="0" sz="2150" spc="-195">
                <a:latin typeface="Times New Roman"/>
                <a:cs typeface="Times New Roman"/>
              </a:rPr>
              <a:t> </a:t>
            </a:r>
            <a:r>
              <a:rPr dirty="0" sz="2150" spc="-50" i="1">
                <a:latin typeface="Times New Roman"/>
                <a:cs typeface="Times New Roman"/>
              </a:rPr>
              <a:t>b</a:t>
            </a:r>
            <a:r>
              <a:rPr dirty="0" sz="2150" i="1">
                <a:latin typeface="Times New Roman"/>
                <a:cs typeface="Times New Roman"/>
              </a:rPr>
              <a:t>	s</a:t>
            </a:r>
            <a:r>
              <a:rPr dirty="0" baseline="44444" sz="1875" i="1">
                <a:latin typeface="Times New Roman"/>
                <a:cs typeface="Times New Roman"/>
              </a:rPr>
              <a:t>n</a:t>
            </a:r>
            <a:r>
              <a:rPr dirty="0" baseline="44444" sz="1875">
                <a:latin typeface="Symbol"/>
                <a:cs typeface="Symbol"/>
              </a:rPr>
              <a:t></a:t>
            </a:r>
            <a:r>
              <a:rPr dirty="0" baseline="44444" sz="1875">
                <a:latin typeface="Times New Roman"/>
                <a:cs typeface="Times New Roman"/>
              </a:rPr>
              <a:t>1</a:t>
            </a:r>
            <a:r>
              <a:rPr dirty="0" baseline="44444" sz="1875" spc="322">
                <a:latin typeface="Times New Roman"/>
                <a:cs typeface="Times New Roman"/>
              </a:rPr>
              <a:t> </a:t>
            </a:r>
            <a:r>
              <a:rPr dirty="0" sz="2150">
                <a:latin typeface="Symbol"/>
                <a:cs typeface="Symbol"/>
              </a:rPr>
              <a:t></a:t>
            </a:r>
            <a:r>
              <a:rPr dirty="0" sz="2150" spc="-245">
                <a:latin typeface="Times New Roman"/>
                <a:cs typeface="Times New Roman"/>
              </a:rPr>
              <a:t> </a:t>
            </a:r>
            <a:r>
              <a:rPr dirty="0" sz="2150" spc="-20">
                <a:latin typeface="Times New Roman"/>
                <a:cs typeface="Times New Roman"/>
              </a:rPr>
              <a:t>...</a:t>
            </a:r>
            <a:r>
              <a:rPr dirty="0" sz="2150" spc="-20" i="1">
                <a:latin typeface="Times New Roman"/>
                <a:cs typeface="Times New Roman"/>
              </a:rPr>
              <a:t>b</a:t>
            </a:r>
            <a:r>
              <a:rPr dirty="0" sz="2150" spc="-30" i="1">
                <a:latin typeface="Times New Roman"/>
                <a:cs typeface="Times New Roman"/>
              </a:rPr>
              <a:t> </a:t>
            </a:r>
            <a:r>
              <a:rPr dirty="0" sz="2150" i="1">
                <a:latin typeface="Times New Roman"/>
                <a:cs typeface="Times New Roman"/>
              </a:rPr>
              <a:t>s</a:t>
            </a:r>
            <a:r>
              <a:rPr dirty="0" sz="2150" spc="-90" i="1">
                <a:latin typeface="Times New Roman"/>
                <a:cs typeface="Times New Roman"/>
              </a:rPr>
              <a:t> </a:t>
            </a:r>
            <a:r>
              <a:rPr dirty="0" sz="2150">
                <a:latin typeface="Symbol"/>
                <a:cs typeface="Symbol"/>
              </a:rPr>
              <a:t></a:t>
            </a:r>
            <a:r>
              <a:rPr dirty="0" sz="2150" spc="-170">
                <a:latin typeface="Times New Roman"/>
                <a:cs typeface="Times New Roman"/>
              </a:rPr>
              <a:t> </a:t>
            </a:r>
            <a:r>
              <a:rPr dirty="0" sz="2150" spc="-50" i="1">
                <a:latin typeface="Times New Roman"/>
                <a:cs typeface="Times New Roman"/>
              </a:rPr>
              <a:t>b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77714" y="2891040"/>
            <a:ext cx="277495" cy="2197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50" spc="-25" i="1">
                <a:latin typeface="Times New Roman"/>
                <a:cs typeface="Times New Roman"/>
              </a:rPr>
              <a:t>n</a:t>
            </a:r>
            <a:r>
              <a:rPr dirty="0" sz="1250" spc="-25">
                <a:latin typeface="Symbol"/>
                <a:cs typeface="Symbol"/>
              </a:rPr>
              <a:t></a:t>
            </a:r>
            <a:r>
              <a:rPr dirty="0" sz="1250" spc="-25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805926" y="4327465"/>
            <a:ext cx="2958465" cy="0"/>
          </a:xfrm>
          <a:custGeom>
            <a:avLst/>
            <a:gdLst/>
            <a:ahLst/>
            <a:cxnLst/>
            <a:rect l="l" t="t" r="r" b="b"/>
            <a:pathLst>
              <a:path w="2958465" h="0">
                <a:moveTo>
                  <a:pt x="0" y="0"/>
                </a:moveTo>
                <a:lnTo>
                  <a:pt x="2958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461407" y="5175543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 h="0">
                <a:moveTo>
                  <a:pt x="0" y="0"/>
                </a:moveTo>
                <a:lnTo>
                  <a:pt x="5270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3447643" y="5036696"/>
            <a:ext cx="533400" cy="37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25362" sz="3450" spc="75" i="1">
                <a:latin typeface="Times New Roman"/>
                <a:cs typeface="Times New Roman"/>
              </a:rPr>
              <a:t>s</a:t>
            </a:r>
            <a:r>
              <a:rPr dirty="0" sz="1350" spc="50" i="1">
                <a:latin typeface="Times New Roman"/>
                <a:cs typeface="Times New Roman"/>
              </a:rPr>
              <a:t>n</a:t>
            </a:r>
            <a:r>
              <a:rPr dirty="0" sz="1350" spc="50">
                <a:latin typeface="Symbol"/>
                <a:cs typeface="Symbol"/>
              </a:rPr>
              <a:t></a:t>
            </a:r>
            <a:r>
              <a:rPr dirty="0" sz="1350" spc="50" i="1">
                <a:latin typeface="Times New Roman"/>
                <a:cs typeface="Times New Roman"/>
              </a:rPr>
              <a:t>m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190579" y="4763884"/>
            <a:ext cx="695960" cy="37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84810" algn="l"/>
              </a:tabLst>
            </a:pPr>
            <a:r>
              <a:rPr dirty="0" baseline="-33816" sz="3450" spc="-75">
                <a:latin typeface="Symbol"/>
                <a:cs typeface="Symbol"/>
              </a:rPr>
              <a:t></a:t>
            </a:r>
            <a:r>
              <a:rPr dirty="0" baseline="-33816" sz="3450">
                <a:latin typeface="Times New Roman"/>
                <a:cs typeface="Times New Roman"/>
              </a:rPr>
              <a:t>	</a:t>
            </a:r>
            <a:r>
              <a:rPr dirty="0" sz="2300" spc="-25" i="1">
                <a:latin typeface="Times New Roman"/>
                <a:cs typeface="Times New Roman"/>
              </a:rPr>
              <a:t>a</a:t>
            </a:r>
            <a:r>
              <a:rPr dirty="0" baseline="-22633" sz="2025" spc="-37" i="1">
                <a:latin typeface="Times New Roman"/>
                <a:cs typeface="Times New Roman"/>
              </a:rPr>
              <a:t>m</a:t>
            </a:r>
            <a:endParaRPr baseline="-22633" sz="2025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704913" y="5138527"/>
            <a:ext cx="436245" cy="2298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50" spc="-25" i="1">
                <a:latin typeface="Times New Roman"/>
                <a:cs typeface="Times New Roman"/>
              </a:rPr>
              <a:t>w</a:t>
            </a:r>
            <a:r>
              <a:rPr dirty="0" sz="1350" spc="-25">
                <a:latin typeface="Symbol"/>
                <a:cs typeface="Symbol"/>
              </a:rPr>
              <a:t>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838542" y="3915815"/>
            <a:ext cx="2894965" cy="37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300">
                <a:latin typeface="Times New Roman"/>
                <a:cs typeface="Times New Roman"/>
              </a:rPr>
              <a:t>(</a:t>
            </a:r>
            <a:r>
              <a:rPr dirty="0" sz="2300" i="1">
                <a:latin typeface="Times New Roman"/>
                <a:cs typeface="Times New Roman"/>
              </a:rPr>
              <a:t>s</a:t>
            </a:r>
            <a:r>
              <a:rPr dirty="0" sz="2300" spc="-105" i="1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</a:t>
            </a:r>
            <a:r>
              <a:rPr dirty="0" sz="2300" spc="-35">
                <a:latin typeface="Times New Roman"/>
                <a:cs typeface="Times New Roman"/>
              </a:rPr>
              <a:t> </a:t>
            </a:r>
            <a:r>
              <a:rPr dirty="0" sz="2300" spc="-55" i="1">
                <a:latin typeface="Times New Roman"/>
                <a:cs typeface="Times New Roman"/>
              </a:rPr>
              <a:t>z</a:t>
            </a:r>
            <a:r>
              <a:rPr dirty="0" baseline="-22633" sz="2025" spc="-82">
                <a:latin typeface="Times New Roman"/>
                <a:cs typeface="Times New Roman"/>
              </a:rPr>
              <a:t>1</a:t>
            </a:r>
            <a:r>
              <a:rPr dirty="0" baseline="-22633" sz="2025" spc="-254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)(</a:t>
            </a:r>
            <a:r>
              <a:rPr dirty="0" sz="2300" i="1">
                <a:latin typeface="Times New Roman"/>
                <a:cs typeface="Times New Roman"/>
              </a:rPr>
              <a:t>s</a:t>
            </a:r>
            <a:r>
              <a:rPr dirty="0" sz="2300" spc="-100" i="1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</a:t>
            </a:r>
            <a:r>
              <a:rPr dirty="0" sz="2300" spc="-35">
                <a:latin typeface="Times New Roman"/>
                <a:cs typeface="Times New Roman"/>
              </a:rPr>
              <a:t> </a:t>
            </a:r>
            <a:r>
              <a:rPr dirty="0" sz="2300" i="1">
                <a:latin typeface="Times New Roman"/>
                <a:cs typeface="Times New Roman"/>
              </a:rPr>
              <a:t>z</a:t>
            </a:r>
            <a:r>
              <a:rPr dirty="0" baseline="-22633" sz="2025">
                <a:latin typeface="Times New Roman"/>
                <a:cs typeface="Times New Roman"/>
              </a:rPr>
              <a:t>2</a:t>
            </a:r>
            <a:r>
              <a:rPr dirty="0" baseline="-22633" sz="2025" spc="-82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)....(</a:t>
            </a:r>
            <a:r>
              <a:rPr dirty="0" sz="2300" i="1">
                <a:latin typeface="Times New Roman"/>
                <a:cs typeface="Times New Roman"/>
              </a:rPr>
              <a:t>s</a:t>
            </a:r>
            <a:r>
              <a:rPr dirty="0" sz="2300" spc="-100" i="1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</a:t>
            </a:r>
            <a:r>
              <a:rPr dirty="0" sz="2300" spc="-35">
                <a:latin typeface="Times New Roman"/>
                <a:cs typeface="Times New Roman"/>
              </a:rPr>
              <a:t> </a:t>
            </a:r>
            <a:r>
              <a:rPr dirty="0" sz="2300" i="1">
                <a:latin typeface="Times New Roman"/>
                <a:cs typeface="Times New Roman"/>
              </a:rPr>
              <a:t>z</a:t>
            </a:r>
            <a:r>
              <a:rPr dirty="0" baseline="-22633" sz="2025" i="1">
                <a:latin typeface="Times New Roman"/>
                <a:cs typeface="Times New Roman"/>
              </a:rPr>
              <a:t>m</a:t>
            </a:r>
            <a:r>
              <a:rPr dirty="0" baseline="-22633" sz="2025" spc="-60" i="1">
                <a:latin typeface="Times New Roman"/>
                <a:cs typeface="Times New Roman"/>
              </a:rPr>
              <a:t> </a:t>
            </a:r>
            <a:r>
              <a:rPr dirty="0" sz="2300" spc="-50"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468283" y="4943992"/>
            <a:ext cx="1245235" cy="37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00">
                <a:latin typeface="Times New Roman"/>
                <a:cs typeface="Times New Roman"/>
              </a:rPr>
              <a:t>lim</a:t>
            </a:r>
            <a:r>
              <a:rPr dirty="0" sz="2300" spc="-200">
                <a:latin typeface="Times New Roman"/>
                <a:cs typeface="Times New Roman"/>
              </a:rPr>
              <a:t> </a:t>
            </a:r>
            <a:r>
              <a:rPr dirty="0" sz="2300" spc="-25" i="1">
                <a:latin typeface="Times New Roman"/>
                <a:cs typeface="Times New Roman"/>
              </a:rPr>
              <a:t>H</a:t>
            </a:r>
            <a:r>
              <a:rPr dirty="0" sz="2300" spc="-260" i="1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(</a:t>
            </a:r>
            <a:r>
              <a:rPr dirty="0" sz="2300" spc="-80">
                <a:latin typeface="Times New Roman"/>
                <a:cs typeface="Times New Roman"/>
              </a:rPr>
              <a:t> </a:t>
            </a:r>
            <a:r>
              <a:rPr dirty="0" sz="2300" spc="-25" i="1">
                <a:latin typeface="Times New Roman"/>
                <a:cs typeface="Times New Roman"/>
              </a:rPr>
              <a:t>jw</a:t>
            </a:r>
            <a:r>
              <a:rPr dirty="0" sz="2300" spc="-25"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481978" y="4095912"/>
            <a:ext cx="2133600" cy="37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00" spc="-25" i="1">
                <a:latin typeface="Times New Roman"/>
                <a:cs typeface="Times New Roman"/>
              </a:rPr>
              <a:t>H</a:t>
            </a:r>
            <a:r>
              <a:rPr dirty="0" sz="2300" spc="-260" i="1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(</a:t>
            </a:r>
            <a:r>
              <a:rPr dirty="0" sz="2300" spc="-100">
                <a:latin typeface="Times New Roman"/>
                <a:cs typeface="Times New Roman"/>
              </a:rPr>
              <a:t> </a:t>
            </a:r>
            <a:r>
              <a:rPr dirty="0" sz="2300" i="1">
                <a:latin typeface="Times New Roman"/>
                <a:cs typeface="Times New Roman"/>
              </a:rPr>
              <a:t>jw</a:t>
            </a:r>
            <a:r>
              <a:rPr dirty="0" sz="2300">
                <a:latin typeface="Times New Roman"/>
                <a:cs typeface="Times New Roman"/>
              </a:rPr>
              <a:t>)</a:t>
            </a:r>
            <a:r>
              <a:rPr dirty="0" sz="2300" spc="-55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</a:t>
            </a:r>
            <a:r>
              <a:rPr dirty="0" sz="2300" spc="20">
                <a:latin typeface="Times New Roman"/>
                <a:cs typeface="Times New Roman"/>
              </a:rPr>
              <a:t> </a:t>
            </a:r>
            <a:r>
              <a:rPr dirty="0" sz="2300" spc="-25" i="1">
                <a:latin typeface="Times New Roman"/>
                <a:cs typeface="Times New Roman"/>
              </a:rPr>
              <a:t>H</a:t>
            </a:r>
            <a:r>
              <a:rPr dirty="0" sz="2300" spc="-260" i="1">
                <a:latin typeface="Times New Roman"/>
                <a:cs typeface="Times New Roman"/>
              </a:rPr>
              <a:t> </a:t>
            </a:r>
            <a:r>
              <a:rPr dirty="0" sz="2300" spc="50">
                <a:latin typeface="Times New Roman"/>
                <a:cs typeface="Times New Roman"/>
              </a:rPr>
              <a:t>(</a:t>
            </a:r>
            <a:r>
              <a:rPr dirty="0" sz="2300" spc="50" i="1">
                <a:latin typeface="Times New Roman"/>
                <a:cs typeface="Times New Roman"/>
              </a:rPr>
              <a:t>s</a:t>
            </a:r>
            <a:r>
              <a:rPr dirty="0" sz="2300" spc="50">
                <a:latin typeface="Times New Roman"/>
                <a:cs typeface="Times New Roman"/>
              </a:rPr>
              <a:t>)</a:t>
            </a:r>
            <a:r>
              <a:rPr dirty="0" sz="2300" spc="-55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</a:t>
            </a:r>
            <a:r>
              <a:rPr dirty="0" sz="2300" spc="-50">
                <a:latin typeface="Times New Roman"/>
                <a:cs typeface="Times New Roman"/>
              </a:rPr>
              <a:t> </a:t>
            </a:r>
            <a:r>
              <a:rPr dirty="0" sz="2300" spc="-50" i="1">
                <a:latin typeface="Times New Roman"/>
                <a:cs typeface="Times New Roman"/>
              </a:rPr>
              <a:t>a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555867" y="4319334"/>
            <a:ext cx="3246120" cy="424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ts val="2140"/>
              </a:lnSpc>
              <a:spcBef>
                <a:spcPts val="95"/>
              </a:spcBef>
            </a:pPr>
            <a:r>
              <a:rPr dirty="0" baseline="49382" sz="2025" i="1">
                <a:latin typeface="Times New Roman"/>
                <a:cs typeface="Times New Roman"/>
              </a:rPr>
              <a:t>m</a:t>
            </a:r>
            <a:r>
              <a:rPr dirty="0" baseline="49382" sz="2025" spc="585" i="1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(</a:t>
            </a:r>
            <a:r>
              <a:rPr dirty="0" sz="2300" i="1">
                <a:latin typeface="Times New Roman"/>
                <a:cs typeface="Times New Roman"/>
              </a:rPr>
              <a:t>s</a:t>
            </a:r>
            <a:r>
              <a:rPr dirty="0" sz="2300" spc="-135" i="1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</a:t>
            </a:r>
            <a:r>
              <a:rPr dirty="0" sz="2300" spc="114">
                <a:latin typeface="Times New Roman"/>
                <a:cs typeface="Times New Roman"/>
              </a:rPr>
              <a:t> </a:t>
            </a:r>
            <a:r>
              <a:rPr dirty="0" sz="2300" i="1">
                <a:latin typeface="Times New Roman"/>
                <a:cs typeface="Times New Roman"/>
              </a:rPr>
              <a:t>p</a:t>
            </a:r>
            <a:r>
              <a:rPr dirty="0" sz="2300" spc="145" i="1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)(</a:t>
            </a:r>
            <a:r>
              <a:rPr dirty="0" sz="2300" i="1">
                <a:latin typeface="Times New Roman"/>
                <a:cs typeface="Times New Roman"/>
              </a:rPr>
              <a:t>s</a:t>
            </a:r>
            <a:r>
              <a:rPr dirty="0" sz="2300" spc="-135" i="1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</a:t>
            </a:r>
            <a:r>
              <a:rPr dirty="0" sz="2300" spc="114">
                <a:latin typeface="Times New Roman"/>
                <a:cs typeface="Times New Roman"/>
              </a:rPr>
              <a:t> </a:t>
            </a:r>
            <a:r>
              <a:rPr dirty="0" sz="2300" i="1">
                <a:latin typeface="Times New Roman"/>
                <a:cs typeface="Times New Roman"/>
              </a:rPr>
              <a:t>p</a:t>
            </a:r>
            <a:r>
              <a:rPr dirty="0" sz="2300" spc="405" i="1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)....(</a:t>
            </a:r>
            <a:r>
              <a:rPr dirty="0" sz="2300" i="1">
                <a:latin typeface="Times New Roman"/>
                <a:cs typeface="Times New Roman"/>
              </a:rPr>
              <a:t>s</a:t>
            </a:r>
            <a:r>
              <a:rPr dirty="0" sz="2300" spc="-135" i="1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</a:t>
            </a:r>
            <a:r>
              <a:rPr dirty="0" sz="2300" spc="114">
                <a:latin typeface="Times New Roman"/>
                <a:cs typeface="Times New Roman"/>
              </a:rPr>
              <a:t> </a:t>
            </a:r>
            <a:r>
              <a:rPr dirty="0" sz="2300" i="1">
                <a:latin typeface="Times New Roman"/>
                <a:cs typeface="Times New Roman"/>
              </a:rPr>
              <a:t>p</a:t>
            </a:r>
            <a:r>
              <a:rPr dirty="0" sz="2300" spc="430" i="1">
                <a:latin typeface="Times New Roman"/>
                <a:cs typeface="Times New Roman"/>
              </a:rPr>
              <a:t> </a:t>
            </a:r>
            <a:r>
              <a:rPr dirty="0" sz="2300" spc="-50"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  <a:p>
            <a:pPr marL="920750">
              <a:lnSpc>
                <a:spcPts val="1000"/>
              </a:lnSpc>
              <a:tabLst>
                <a:tab pos="1795780" algn="l"/>
                <a:tab pos="2976245" algn="l"/>
              </a:tabLst>
            </a:pPr>
            <a:r>
              <a:rPr dirty="0" sz="1350" spc="-50">
                <a:latin typeface="Times New Roman"/>
                <a:cs typeface="Times New Roman"/>
              </a:rPr>
              <a:t>1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50">
                <a:latin typeface="Times New Roman"/>
                <a:cs typeface="Times New Roman"/>
              </a:rPr>
              <a:t>2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50" i="1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23520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Fundamentos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545613" y="1481729"/>
            <a:ext cx="3350260" cy="904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general</a:t>
            </a:r>
            <a:r>
              <a:rPr dirty="0" sz="1800" spc="-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A(s)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=</a:t>
            </a:r>
            <a:r>
              <a:rPr dirty="0" sz="1800" spc="-10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(s)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F</a:t>
            </a:r>
            <a:r>
              <a:rPr dirty="0" baseline="-20833" sz="1800" spc="-15">
                <a:solidFill>
                  <a:srgbClr val="0095C7"/>
                </a:solidFill>
                <a:latin typeface="Arial"/>
                <a:cs typeface="Arial"/>
              </a:rPr>
              <a:t>H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(s)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800">
              <a:latin typeface="Arial"/>
              <a:cs typeface="Arial"/>
            </a:endParaRPr>
          </a:p>
          <a:p>
            <a:pPr marL="40005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latin typeface="Comic Sans MS"/>
                <a:cs typeface="Comic Sans MS"/>
              </a:rPr>
              <a:t>F</a:t>
            </a:r>
            <a:r>
              <a:rPr dirty="0" baseline="-21367" sz="1950" spc="-15">
                <a:latin typeface="Comic Sans MS"/>
                <a:cs typeface="Comic Sans MS"/>
              </a:rPr>
              <a:t>L</a:t>
            </a:r>
            <a:r>
              <a:rPr dirty="0" sz="2000" spc="-10">
                <a:latin typeface="Comic Sans MS"/>
                <a:cs typeface="Comic Sans MS"/>
              </a:rPr>
              <a:t>(s)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7564" y="4909129"/>
            <a:ext cx="3371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(s)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tiende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1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alta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50623" y="4909141"/>
            <a:ext cx="530161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69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H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(s)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tiende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1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baja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frecuencia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951865" indent="-913765">
              <a:lnSpc>
                <a:spcPct val="100000"/>
              </a:lnSpc>
              <a:buFont typeface="Wingdings 3"/>
              <a:buChar char=""/>
              <a:tabLst>
                <a:tab pos="951865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1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(s) ~</a:t>
            </a:r>
            <a:r>
              <a:rPr dirty="0" sz="1800" spc="-1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AmF</a:t>
            </a:r>
            <a:r>
              <a:rPr dirty="0" baseline="-20833" sz="1800" spc="-15">
                <a:solidFill>
                  <a:srgbClr val="0095C7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(s)</a:t>
            </a:r>
            <a:endParaRPr sz="1800">
              <a:latin typeface="Arial"/>
              <a:cs typeface="Arial"/>
            </a:endParaRPr>
          </a:p>
          <a:p>
            <a:pPr marL="952500" indent="-914400">
              <a:lnSpc>
                <a:spcPct val="100000"/>
              </a:lnSpc>
              <a:buFont typeface="Wingdings 3"/>
              <a:buChar char=""/>
              <a:tabLst>
                <a:tab pos="952500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1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(s) ~</a:t>
            </a:r>
            <a:r>
              <a:rPr dirty="0" sz="1800" spc="-1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AmF</a:t>
            </a:r>
            <a:r>
              <a:rPr dirty="0" baseline="-20833" sz="1800" spc="-15">
                <a:solidFill>
                  <a:srgbClr val="0095C7"/>
                </a:solidFill>
                <a:latin typeface="Arial"/>
                <a:cs typeface="Arial"/>
              </a:rPr>
              <a:t>H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(s)</a:t>
            </a:r>
            <a:endParaRPr sz="1800">
              <a:latin typeface="Arial"/>
              <a:cs typeface="Arial"/>
            </a:endParaRPr>
          </a:p>
          <a:p>
            <a:pPr marL="952500" indent="-914400">
              <a:lnSpc>
                <a:spcPct val="100000"/>
              </a:lnSpc>
              <a:buFont typeface="Wingdings 3"/>
              <a:buChar char=""/>
              <a:tabLst>
                <a:tab pos="952500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1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(s) ~</a:t>
            </a:r>
            <a:r>
              <a:rPr dirty="0" sz="1800" spc="-1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09047" y="5457781"/>
            <a:ext cx="121856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476884" indent="-6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w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&lt;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w</a:t>
            </a:r>
            <a:r>
              <a:rPr dirty="0" baseline="-20833" sz="1800" spc="-37">
                <a:solidFill>
                  <a:srgbClr val="0095C7"/>
                </a:solidFill>
                <a:latin typeface="Arial"/>
                <a:cs typeface="Arial"/>
              </a:rPr>
              <a:t>H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w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&gt;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w</a:t>
            </a:r>
            <a:r>
              <a:rPr dirty="0" baseline="-20833" sz="1800" spc="-37">
                <a:solidFill>
                  <a:srgbClr val="0095C7"/>
                </a:solidFill>
                <a:latin typeface="Arial"/>
                <a:cs typeface="Arial"/>
              </a:rPr>
              <a:t>L</a:t>
            </a:r>
            <a:endParaRPr baseline="-20833"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w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&lt;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w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&lt;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w</a:t>
            </a:r>
            <a:r>
              <a:rPr dirty="0" baseline="-20833" sz="1800" spc="-37">
                <a:solidFill>
                  <a:srgbClr val="0095C7"/>
                </a:solidFill>
                <a:latin typeface="Arial"/>
                <a:cs typeface="Arial"/>
              </a:rPr>
              <a:t>H</a:t>
            </a:r>
            <a:endParaRPr baseline="-20833"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395912" y="2376488"/>
            <a:ext cx="2713355" cy="2105025"/>
            <a:chOff x="5395912" y="2376488"/>
            <a:chExt cx="2713355" cy="2105025"/>
          </a:xfrm>
        </p:grpSpPr>
        <p:sp>
          <p:nvSpPr>
            <p:cNvPr id="9" name="object 9" descr=""/>
            <p:cNvSpPr/>
            <p:nvPr/>
          </p:nvSpPr>
          <p:spPr>
            <a:xfrm>
              <a:off x="5400675" y="2376488"/>
              <a:ext cx="0" cy="2087880"/>
            </a:xfrm>
            <a:custGeom>
              <a:avLst/>
              <a:gdLst/>
              <a:ahLst/>
              <a:cxnLst/>
              <a:rect l="l" t="t" r="r" b="b"/>
              <a:pathLst>
                <a:path w="0" h="2087879">
                  <a:moveTo>
                    <a:pt x="0" y="0"/>
                  </a:moveTo>
                  <a:lnTo>
                    <a:pt x="0" y="20875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402596" y="4464050"/>
              <a:ext cx="2706370" cy="0"/>
            </a:xfrm>
            <a:custGeom>
              <a:avLst/>
              <a:gdLst/>
              <a:ahLst/>
              <a:cxnLst/>
              <a:rect l="l" t="t" r="r" b="b"/>
              <a:pathLst>
                <a:path w="2706370" h="0">
                  <a:moveTo>
                    <a:pt x="0" y="0"/>
                  </a:moveTo>
                  <a:lnTo>
                    <a:pt x="270635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413375" y="2813050"/>
              <a:ext cx="1716405" cy="0"/>
            </a:xfrm>
            <a:custGeom>
              <a:avLst/>
              <a:gdLst/>
              <a:ahLst/>
              <a:cxnLst/>
              <a:rect l="l" t="t" r="r" b="b"/>
              <a:pathLst>
                <a:path w="1716404" h="0">
                  <a:moveTo>
                    <a:pt x="0" y="0"/>
                  </a:moveTo>
                  <a:lnTo>
                    <a:pt x="171608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129463" y="2813050"/>
              <a:ext cx="736600" cy="1092200"/>
            </a:xfrm>
            <a:custGeom>
              <a:avLst/>
              <a:gdLst/>
              <a:ahLst/>
              <a:cxnLst/>
              <a:rect l="l" t="t" r="r" b="b"/>
              <a:pathLst>
                <a:path w="736600" h="1092200">
                  <a:moveTo>
                    <a:pt x="0" y="0"/>
                  </a:moveTo>
                  <a:lnTo>
                    <a:pt x="736600" y="10922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08612" y="3135312"/>
              <a:ext cx="1955800" cy="12700"/>
            </a:xfrm>
            <a:custGeom>
              <a:avLst/>
              <a:gdLst/>
              <a:ahLst/>
              <a:cxnLst/>
              <a:rect l="l" t="t" r="r" b="b"/>
              <a:pathLst>
                <a:path w="1955800" h="12700">
                  <a:moveTo>
                    <a:pt x="0" y="12700"/>
                  </a:moveTo>
                  <a:lnTo>
                    <a:pt x="1955800" y="0"/>
                  </a:lnTo>
                </a:path>
              </a:pathLst>
            </a:custGeom>
            <a:ln w="952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337425" y="3155950"/>
              <a:ext cx="8255" cy="1320800"/>
            </a:xfrm>
            <a:custGeom>
              <a:avLst/>
              <a:gdLst/>
              <a:ahLst/>
              <a:cxnLst/>
              <a:rect l="l" t="t" r="r" b="b"/>
              <a:pathLst>
                <a:path w="8254" h="1320800">
                  <a:moveTo>
                    <a:pt x="0" y="0"/>
                  </a:moveTo>
                  <a:lnTo>
                    <a:pt x="7937" y="13208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245413" y="4476071"/>
            <a:ext cx="3803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Comic Sans MS"/>
                <a:cs typeface="Comic Sans MS"/>
              </a:rPr>
              <a:t>w</a:t>
            </a:r>
            <a:r>
              <a:rPr dirty="0" baseline="-21367" sz="1950" spc="-37">
                <a:latin typeface="Comic Sans MS"/>
                <a:cs typeface="Comic Sans MS"/>
              </a:rPr>
              <a:t>H</a:t>
            </a:r>
            <a:endParaRPr baseline="-21367" sz="1950">
              <a:latin typeface="Comic Sans MS"/>
              <a:cs typeface="Comic Sans MS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333500" y="2428875"/>
            <a:ext cx="2713355" cy="2092325"/>
            <a:chOff x="1333500" y="2428875"/>
            <a:chExt cx="2713355" cy="2092325"/>
          </a:xfrm>
        </p:grpSpPr>
        <p:sp>
          <p:nvSpPr>
            <p:cNvPr id="17" name="object 17" descr=""/>
            <p:cNvSpPr/>
            <p:nvPr/>
          </p:nvSpPr>
          <p:spPr>
            <a:xfrm>
              <a:off x="1338262" y="2428875"/>
              <a:ext cx="0" cy="2087880"/>
            </a:xfrm>
            <a:custGeom>
              <a:avLst/>
              <a:gdLst/>
              <a:ahLst/>
              <a:cxnLst/>
              <a:rect l="l" t="t" r="r" b="b"/>
              <a:pathLst>
                <a:path w="0" h="2087879">
                  <a:moveTo>
                    <a:pt x="0" y="0"/>
                  </a:moveTo>
                  <a:lnTo>
                    <a:pt x="0" y="20875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40185" y="4516437"/>
              <a:ext cx="2706370" cy="0"/>
            </a:xfrm>
            <a:custGeom>
              <a:avLst/>
              <a:gdLst/>
              <a:ahLst/>
              <a:cxnLst/>
              <a:rect l="l" t="t" r="r" b="b"/>
              <a:pathLst>
                <a:path w="2706370" h="0">
                  <a:moveTo>
                    <a:pt x="0" y="0"/>
                  </a:moveTo>
                  <a:lnTo>
                    <a:pt x="270635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278062" y="2865437"/>
              <a:ext cx="1716405" cy="0"/>
            </a:xfrm>
            <a:custGeom>
              <a:avLst/>
              <a:gdLst/>
              <a:ahLst/>
              <a:cxnLst/>
              <a:rect l="l" t="t" r="r" b="b"/>
              <a:pathLst>
                <a:path w="1716404" h="0">
                  <a:moveTo>
                    <a:pt x="0" y="0"/>
                  </a:moveTo>
                  <a:lnTo>
                    <a:pt x="171608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657350" y="3168650"/>
              <a:ext cx="1955800" cy="12700"/>
            </a:xfrm>
            <a:custGeom>
              <a:avLst/>
              <a:gdLst/>
              <a:ahLst/>
              <a:cxnLst/>
              <a:rect l="l" t="t" r="r" b="b"/>
              <a:pathLst>
                <a:path w="1955800" h="12700">
                  <a:moveTo>
                    <a:pt x="0" y="12700"/>
                  </a:moveTo>
                  <a:lnTo>
                    <a:pt x="1955800" y="0"/>
                  </a:lnTo>
                </a:path>
              </a:pathLst>
            </a:custGeom>
            <a:ln w="952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068512" y="3190875"/>
              <a:ext cx="8255" cy="1320800"/>
            </a:xfrm>
            <a:custGeom>
              <a:avLst/>
              <a:gdLst/>
              <a:ahLst/>
              <a:cxnLst/>
              <a:rect l="l" t="t" r="r" b="b"/>
              <a:pathLst>
                <a:path w="8255" h="1320800">
                  <a:moveTo>
                    <a:pt x="0" y="0"/>
                  </a:moveTo>
                  <a:lnTo>
                    <a:pt x="7937" y="13208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11300" y="2865437"/>
              <a:ext cx="767080" cy="1040130"/>
            </a:xfrm>
            <a:custGeom>
              <a:avLst/>
              <a:gdLst/>
              <a:ahLst/>
              <a:cxnLst/>
              <a:rect l="l" t="t" r="r" b="b"/>
              <a:pathLst>
                <a:path w="767080" h="1040129">
                  <a:moveTo>
                    <a:pt x="766762" y="0"/>
                  </a:moveTo>
                  <a:lnTo>
                    <a:pt x="0" y="10398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338262" y="2865437"/>
              <a:ext cx="939800" cy="0"/>
            </a:xfrm>
            <a:custGeom>
              <a:avLst/>
              <a:gdLst/>
              <a:ahLst/>
              <a:cxnLst/>
              <a:rect l="l" t="t" r="r" b="b"/>
              <a:pathLst>
                <a:path w="939800" h="0">
                  <a:moveTo>
                    <a:pt x="93980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903476" y="4528459"/>
            <a:ext cx="3435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Comic Sans MS"/>
                <a:cs typeface="Comic Sans MS"/>
              </a:rPr>
              <a:t>w</a:t>
            </a:r>
            <a:r>
              <a:rPr dirty="0" baseline="-21367" sz="1950" spc="-37">
                <a:latin typeface="Comic Sans MS"/>
                <a:cs typeface="Comic Sans MS"/>
              </a:rPr>
              <a:t>L</a:t>
            </a:r>
            <a:endParaRPr baseline="-21367" sz="1950">
              <a:latin typeface="Comic Sans MS"/>
              <a:cs typeface="Comic Sans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54378" y="2664680"/>
            <a:ext cx="1403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>
                <a:latin typeface="Comic Sans MS"/>
                <a:cs typeface="Comic Sans MS"/>
              </a:rPr>
              <a:t>1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698962" y="2002705"/>
            <a:ext cx="668655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latin typeface="Comic Sans MS"/>
                <a:cs typeface="Comic Sans MS"/>
              </a:rPr>
              <a:t>F</a:t>
            </a:r>
            <a:r>
              <a:rPr dirty="0" baseline="-21367" sz="1950" spc="-15">
                <a:latin typeface="Comic Sans MS"/>
                <a:cs typeface="Comic Sans MS"/>
              </a:rPr>
              <a:t>H</a:t>
            </a:r>
            <a:r>
              <a:rPr dirty="0" sz="2000" spc="-10">
                <a:latin typeface="Comic Sans MS"/>
                <a:cs typeface="Comic Sans MS"/>
              </a:rPr>
              <a:t>(s)</a:t>
            </a:r>
            <a:endParaRPr sz="2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2395"/>
              </a:spcBef>
            </a:pPr>
            <a:r>
              <a:rPr dirty="0" sz="2000" spc="-50">
                <a:latin typeface="Comic Sans MS"/>
                <a:cs typeface="Comic Sans MS"/>
              </a:rPr>
              <a:t>1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7459" y="1869079"/>
            <a:ext cx="7731125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49885" marR="55880" indent="-286385">
              <a:lnSpc>
                <a:spcPct val="100000"/>
              </a:lnSpc>
              <a:spcBef>
                <a:spcPts val="100"/>
              </a:spcBef>
              <a:buClr>
                <a:srgbClr val="F17900"/>
              </a:buClr>
              <a:buFont typeface="Wingdings"/>
              <a:buChar char=""/>
              <a:tabLst>
                <a:tab pos="349885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1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ganancia</a:t>
            </a:r>
            <a:r>
              <a:rPr dirty="0" sz="1800" spc="1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frecuencias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medias,</a:t>
            </a:r>
            <a:r>
              <a:rPr dirty="0" sz="1800" spc="1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Am,</a:t>
            </a:r>
            <a:r>
              <a:rPr dirty="0" sz="1800" spc="1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calcula</a:t>
            </a:r>
            <a:r>
              <a:rPr dirty="0" sz="1800" spc="1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dejando</a:t>
            </a:r>
            <a:r>
              <a:rPr dirty="0" sz="1800" spc="1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circuito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abierto</a:t>
            </a:r>
            <a:r>
              <a:rPr dirty="0" sz="1800" spc="190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capacidades</a:t>
            </a:r>
            <a:r>
              <a:rPr dirty="0" sz="1800" spc="19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internas</a:t>
            </a:r>
            <a:r>
              <a:rPr dirty="0" sz="1800" spc="19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190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transistor</a:t>
            </a:r>
            <a:r>
              <a:rPr dirty="0" sz="1800" spc="200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18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cortocircuitando</a:t>
            </a:r>
            <a:r>
              <a:rPr dirty="0" sz="1800" spc="190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los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acoplo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desacoplo.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F17900"/>
              </a:buClr>
              <a:buFont typeface="Wingdings"/>
              <a:buChar char=""/>
            </a:pPr>
            <a:endParaRPr sz="1800">
              <a:latin typeface="Arial"/>
              <a:cs typeface="Arial"/>
            </a:endParaRPr>
          </a:p>
          <a:p>
            <a:pPr algn="just" marL="349250" marR="55880" indent="-286385">
              <a:lnSpc>
                <a:spcPct val="100000"/>
              </a:lnSpc>
              <a:buClr>
                <a:srgbClr val="F17900"/>
              </a:buClr>
              <a:buFont typeface="Wingdings"/>
              <a:buChar char=""/>
              <a:tabLst>
                <a:tab pos="349250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función</a:t>
            </a:r>
            <a:r>
              <a:rPr dirty="0" sz="1800" spc="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(s)</a:t>
            </a:r>
            <a:r>
              <a:rPr dirty="0" sz="1800" spc="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determinará</a:t>
            </a:r>
            <a:r>
              <a:rPr dirty="0" sz="1800" spc="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teniendo</a:t>
            </a:r>
            <a:r>
              <a:rPr dirty="0" sz="1800" spc="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cuenta</a:t>
            </a:r>
            <a:r>
              <a:rPr dirty="0" sz="1800" spc="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condensadores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acoplo</a:t>
            </a:r>
            <a:r>
              <a:rPr dirty="0" sz="1800" spc="1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1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desacoplo</a:t>
            </a:r>
            <a:r>
              <a:rPr dirty="0" sz="1800" spc="1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(ya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no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sustituyen</a:t>
            </a:r>
            <a:r>
              <a:rPr dirty="0" sz="1800" spc="1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por</a:t>
            </a:r>
            <a:r>
              <a:rPr dirty="0" sz="1800" spc="1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cortocircuitos!).</a:t>
            </a:r>
            <a:r>
              <a:rPr dirty="0" sz="1800" spc="1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No</a:t>
            </a:r>
            <a:r>
              <a:rPr dirty="0" sz="1800" spc="1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se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tiene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cuenta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efectos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capacitivos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internos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transistor.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F17900"/>
              </a:buClr>
              <a:buFont typeface="Wingdings"/>
              <a:buChar char=""/>
            </a:pPr>
            <a:endParaRPr sz="1800">
              <a:latin typeface="Arial"/>
              <a:cs typeface="Arial"/>
            </a:endParaRPr>
          </a:p>
          <a:p>
            <a:pPr algn="just" marL="347980" marR="53975" indent="-285750">
              <a:lnSpc>
                <a:spcPct val="100000"/>
              </a:lnSpc>
              <a:buClr>
                <a:srgbClr val="F17900"/>
              </a:buClr>
              <a:buFont typeface="Wingdings"/>
              <a:buChar char=""/>
              <a:tabLst>
                <a:tab pos="349885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función</a:t>
            </a:r>
            <a:r>
              <a:rPr dirty="0" sz="1800" spc="1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H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(s)</a:t>
            </a:r>
            <a:r>
              <a:rPr dirty="0" sz="1800" spc="1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calculará</a:t>
            </a:r>
            <a:r>
              <a:rPr dirty="0" sz="1800" spc="1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teniendo</a:t>
            </a:r>
            <a:r>
              <a:rPr dirty="0" sz="1800" spc="1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cuenta</a:t>
            </a:r>
            <a:r>
              <a:rPr dirty="0" sz="1800" spc="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1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equivalente</a:t>
            </a:r>
            <a:r>
              <a:rPr dirty="0" sz="1800" spc="1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alta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transistores,</a:t>
            </a:r>
            <a:r>
              <a:rPr dirty="0" sz="1800" spc="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suponiendo</a:t>
            </a:r>
            <a:r>
              <a:rPr dirty="0" sz="1800" spc="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que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1800" spc="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de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acoplo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desacoplo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son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cortocircuitos.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23520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Fundamentos</a:t>
            </a:r>
            <a:endParaRPr sz="280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7347" y="2087498"/>
            <a:ext cx="7404100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720" marR="5080" indent="-286385">
              <a:lnSpc>
                <a:spcPct val="100000"/>
              </a:lnSpc>
              <a:spcBef>
                <a:spcPts val="100"/>
              </a:spcBef>
              <a:buClr>
                <a:srgbClr val="F17900"/>
              </a:buClr>
              <a:buFont typeface="Wingdings"/>
              <a:buChar char=""/>
              <a:tabLst>
                <a:tab pos="299720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3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respuesta</a:t>
            </a:r>
            <a:r>
              <a:rPr dirty="0" sz="1800" spc="3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3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baja</a:t>
            </a:r>
            <a:r>
              <a:rPr dirty="0" sz="1800" spc="3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r>
              <a:rPr dirty="0" sz="1800" spc="3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3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circuitos</a:t>
            </a:r>
            <a:r>
              <a:rPr dirty="0" sz="1800" spc="3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</a:t>
            </a:r>
            <a:r>
              <a:rPr dirty="0" sz="1800" spc="3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transistores</a:t>
            </a:r>
            <a:r>
              <a:rPr dirty="0" sz="1800" spc="3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está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fijada</a:t>
            </a:r>
            <a:r>
              <a:rPr dirty="0" sz="1800" spc="2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por</a:t>
            </a:r>
            <a:r>
              <a:rPr dirty="0" sz="1800" spc="254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2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1800" spc="2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2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acoplo</a:t>
            </a:r>
            <a:r>
              <a:rPr dirty="0" sz="1800" spc="2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2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las</a:t>
            </a:r>
            <a:r>
              <a:rPr dirty="0" sz="1800" spc="2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constantes</a:t>
            </a:r>
            <a:r>
              <a:rPr dirty="0" sz="1800" spc="2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2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tiempo asociadas.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F17900"/>
              </a:buClr>
              <a:buFont typeface="Wingdings"/>
              <a:buChar char=""/>
            </a:pPr>
            <a:endParaRPr sz="1800">
              <a:latin typeface="Arial"/>
              <a:cs typeface="Arial"/>
            </a:endParaRPr>
          </a:p>
          <a:p>
            <a:pPr algn="just" marL="299085" marR="6350" indent="-285750">
              <a:lnSpc>
                <a:spcPct val="100000"/>
              </a:lnSpc>
              <a:buClr>
                <a:srgbClr val="F17900"/>
              </a:buClr>
              <a:buFont typeface="Wingdings"/>
              <a:buChar char=""/>
              <a:tabLst>
                <a:tab pos="299085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1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hará</a:t>
            </a:r>
            <a:r>
              <a:rPr dirty="0" sz="1800" spc="1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10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suposición</a:t>
            </a:r>
            <a:r>
              <a:rPr dirty="0" sz="1800" spc="10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1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que</a:t>
            </a:r>
            <a:r>
              <a:rPr dirty="0" sz="1800" spc="1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1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respuesta</a:t>
            </a:r>
            <a:r>
              <a:rPr dirty="0" sz="1800" spc="1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10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r>
              <a:rPr dirty="0" sz="1800" spc="1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viene</a:t>
            </a:r>
            <a:r>
              <a:rPr dirty="0" sz="1800" spc="10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fijada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por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POLO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DOMINANTE.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F17900"/>
              </a:buClr>
              <a:buFont typeface="Wingdings"/>
              <a:buChar char=""/>
            </a:pPr>
            <a:endParaRPr sz="1800">
              <a:latin typeface="Arial"/>
              <a:cs typeface="Arial"/>
            </a:endParaRPr>
          </a:p>
          <a:p>
            <a:pPr algn="just" marL="297815" marR="5080" indent="-285750">
              <a:lnSpc>
                <a:spcPct val="100000"/>
              </a:lnSpc>
              <a:buClr>
                <a:srgbClr val="F17900"/>
              </a:buClr>
              <a:buFont typeface="Wingdings"/>
              <a:buChar char=""/>
              <a:tabLst>
                <a:tab pos="299085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análisis</a:t>
            </a:r>
            <a:r>
              <a:rPr dirty="0" sz="1800" spc="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baja</a:t>
            </a:r>
            <a:r>
              <a:rPr dirty="0" sz="1800" spc="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r>
              <a:rPr dirty="0" sz="1800" spc="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reduce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</a:t>
            </a:r>
            <a:r>
              <a:rPr dirty="0" sz="1800" spc="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cálculo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r>
              <a:rPr dirty="0" sz="1800" spc="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de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corte</a:t>
            </a:r>
            <a:r>
              <a:rPr dirty="0" sz="1800" spc="3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inferior</a:t>
            </a:r>
            <a:r>
              <a:rPr dirty="0" sz="1800" spc="3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asociada</a:t>
            </a:r>
            <a:r>
              <a:rPr dirty="0" sz="1800" spc="3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3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este</a:t>
            </a:r>
            <a:r>
              <a:rPr dirty="0" sz="1800" spc="3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polo</a:t>
            </a:r>
            <a:r>
              <a:rPr dirty="0" sz="1800" spc="3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dominante.</a:t>
            </a:r>
            <a:r>
              <a:rPr dirty="0" sz="1800" spc="340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3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cálculo</a:t>
            </a:r>
            <a:r>
              <a:rPr dirty="0" sz="1800" spc="3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3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polo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dominante</a:t>
            </a:r>
            <a:r>
              <a:rPr dirty="0" sz="1800" spc="235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240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realizará</a:t>
            </a:r>
            <a:r>
              <a:rPr dirty="0" sz="1800" spc="245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aplicando</a:t>
            </a:r>
            <a:r>
              <a:rPr dirty="0" sz="1800" spc="245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240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MÉTODO</a:t>
            </a:r>
            <a:r>
              <a:rPr dirty="0" sz="1800" spc="235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240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LAS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CONSTANTES</a:t>
            </a:r>
            <a:r>
              <a:rPr dirty="0" sz="18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TIEMPO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CORTOCIRCUITO.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772223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Análisis</a:t>
            </a:r>
            <a:r>
              <a:rPr dirty="0" sz="2800" spc="-65"/>
              <a:t> </a:t>
            </a:r>
            <a:r>
              <a:rPr dirty="0" sz="2800"/>
              <a:t>en</a:t>
            </a:r>
            <a:r>
              <a:rPr dirty="0" sz="2800" spc="-60"/>
              <a:t> </a:t>
            </a:r>
            <a:r>
              <a:rPr dirty="0" sz="2800"/>
              <a:t>baja</a:t>
            </a:r>
            <a:r>
              <a:rPr dirty="0" sz="2800" spc="-65"/>
              <a:t> </a:t>
            </a:r>
            <a:r>
              <a:rPr dirty="0" sz="2800"/>
              <a:t>frecuencia</a:t>
            </a:r>
            <a:r>
              <a:rPr dirty="0" sz="2800" spc="-40"/>
              <a:t> </a:t>
            </a:r>
            <a:r>
              <a:rPr dirty="0" sz="2800"/>
              <a:t>de</a:t>
            </a:r>
            <a:r>
              <a:rPr dirty="0" sz="2800" spc="-65"/>
              <a:t> </a:t>
            </a:r>
            <a:r>
              <a:rPr dirty="0" sz="2800" spc="-10"/>
              <a:t>amplificadores</a:t>
            </a:r>
            <a:endParaRPr sz="280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23520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Fundamentos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469261" y="1581741"/>
            <a:ext cx="844105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95C7"/>
                </a:solidFill>
                <a:latin typeface="Arial"/>
                <a:cs typeface="Arial"/>
              </a:rPr>
              <a:t>Criterio</a:t>
            </a:r>
            <a:r>
              <a:rPr dirty="0" sz="1800" spc="-35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40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5C7"/>
                </a:solidFill>
                <a:latin typeface="Arial"/>
                <a:cs typeface="Arial"/>
              </a:rPr>
              <a:t>polo</a:t>
            </a:r>
            <a:r>
              <a:rPr dirty="0" sz="1800" spc="-35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5C7"/>
                </a:solidFill>
                <a:latin typeface="Arial"/>
                <a:cs typeface="Arial"/>
              </a:rPr>
              <a:t>dominante</a:t>
            </a:r>
            <a:r>
              <a:rPr dirty="0" sz="1800" spc="-50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5C7"/>
                </a:solidFill>
                <a:latin typeface="Arial"/>
                <a:cs typeface="Arial"/>
              </a:rPr>
              <a:t>para</a:t>
            </a:r>
            <a:r>
              <a:rPr dirty="0" sz="1800" spc="-30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95C7"/>
                </a:solidFill>
                <a:latin typeface="Arial"/>
                <a:cs typeface="Arial"/>
              </a:rPr>
              <a:t>F</a:t>
            </a:r>
            <a:r>
              <a:rPr dirty="0" baseline="-20833" sz="1800" b="1">
                <a:solidFill>
                  <a:srgbClr val="0095C7"/>
                </a:solidFill>
                <a:latin typeface="Arial"/>
                <a:cs typeface="Arial"/>
              </a:rPr>
              <a:t>L</a:t>
            </a:r>
            <a:r>
              <a:rPr dirty="0" baseline="-20833" sz="1800" spc="165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95C7"/>
                </a:solidFill>
                <a:latin typeface="Arial"/>
                <a:cs typeface="Arial"/>
              </a:rPr>
              <a:t>(s)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50800" marR="3048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Si</a:t>
            </a:r>
            <a:r>
              <a:rPr dirty="0" sz="1800" spc="2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2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r>
              <a:rPr dirty="0" sz="1800" spc="2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2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polo</a:t>
            </a:r>
            <a:r>
              <a:rPr dirty="0" sz="1800" spc="2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mayor</a:t>
            </a:r>
            <a:r>
              <a:rPr dirty="0" sz="1800" spc="3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está</a:t>
            </a:r>
            <a:r>
              <a:rPr dirty="0" sz="1800" spc="27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separada</a:t>
            </a:r>
            <a:r>
              <a:rPr dirty="0" sz="1800" spc="2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2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polo</a:t>
            </a:r>
            <a:r>
              <a:rPr dirty="0" sz="1800" spc="2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ó</a:t>
            </a:r>
            <a:r>
              <a:rPr dirty="0" sz="1800" spc="2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cero</a:t>
            </a:r>
            <a:r>
              <a:rPr dirty="0" sz="1800" spc="2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más</a:t>
            </a:r>
            <a:r>
              <a:rPr dirty="0" sz="1800" spc="2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cercano</a:t>
            </a:r>
            <a:r>
              <a:rPr dirty="0" sz="1800" spc="2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al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menos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2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octavas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(factor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4)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entonces: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w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~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wp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siendo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wp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polo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dominante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7589" y="4050621"/>
            <a:ext cx="8489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Ejemplo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7589" y="4873581"/>
            <a:ext cx="284543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5803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p1=100 p2=25 c1=10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valor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exacto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es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105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rad/s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7818" y="5970861"/>
            <a:ext cx="5560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valor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aplicando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criterio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polo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dominante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es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307332" y="4209499"/>
            <a:ext cx="1709420" cy="0"/>
          </a:xfrm>
          <a:custGeom>
            <a:avLst/>
            <a:gdLst/>
            <a:ahLst/>
            <a:cxnLst/>
            <a:rect l="l" t="t" r="r" b="b"/>
            <a:pathLst>
              <a:path w="1709420" h="0">
                <a:moveTo>
                  <a:pt x="0" y="0"/>
                </a:moveTo>
                <a:lnTo>
                  <a:pt x="17090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5077984" y="5452178"/>
            <a:ext cx="1852930" cy="304800"/>
            <a:chOff x="5077984" y="5452178"/>
            <a:chExt cx="1852930" cy="304800"/>
          </a:xfrm>
        </p:grpSpPr>
        <p:sp>
          <p:nvSpPr>
            <p:cNvPr id="10" name="object 10" descr=""/>
            <p:cNvSpPr/>
            <p:nvPr/>
          </p:nvSpPr>
          <p:spPr>
            <a:xfrm>
              <a:off x="5078326" y="5637127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70" h="19685">
                  <a:moveTo>
                    <a:pt x="0" y="19144"/>
                  </a:moveTo>
                  <a:lnTo>
                    <a:pt x="389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117291" y="5637811"/>
              <a:ext cx="59055" cy="118745"/>
            </a:xfrm>
            <a:custGeom>
              <a:avLst/>
              <a:gdLst/>
              <a:ahLst/>
              <a:cxnLst/>
              <a:rect l="l" t="t" r="r" b="b"/>
              <a:pathLst>
                <a:path w="59054" h="118745">
                  <a:moveTo>
                    <a:pt x="0" y="0"/>
                  </a:moveTo>
                  <a:lnTo>
                    <a:pt x="58789" y="1182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76080" y="5452520"/>
              <a:ext cx="59690" cy="304165"/>
            </a:xfrm>
            <a:custGeom>
              <a:avLst/>
              <a:gdLst/>
              <a:ahLst/>
              <a:cxnLst/>
              <a:rect l="l" t="t" r="r" b="b"/>
              <a:pathLst>
                <a:path w="59689" h="304164">
                  <a:moveTo>
                    <a:pt x="0" y="303576"/>
                  </a:moveTo>
                  <a:lnTo>
                    <a:pt x="594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235554" y="5452520"/>
              <a:ext cx="1695450" cy="0"/>
            </a:xfrm>
            <a:custGeom>
              <a:avLst/>
              <a:gdLst/>
              <a:ahLst/>
              <a:cxnLst/>
              <a:rect l="l" t="t" r="r" b="b"/>
              <a:pathLst>
                <a:path w="1695450" h="0">
                  <a:moveTo>
                    <a:pt x="0" y="0"/>
                  </a:moveTo>
                  <a:lnTo>
                    <a:pt x="16953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7045336" y="5455544"/>
            <a:ext cx="1155065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-260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102</a:t>
            </a:r>
            <a:r>
              <a:rPr dirty="0" sz="2050" spc="-130">
                <a:latin typeface="Times New Roman"/>
                <a:cs typeface="Times New Roman"/>
              </a:rPr>
              <a:t> </a:t>
            </a:r>
            <a:r>
              <a:rPr dirty="0" sz="2050" spc="-20">
                <a:latin typeface="Times New Roman"/>
                <a:cs typeface="Times New Roman"/>
              </a:rPr>
              <a:t>rad/s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308352" y="4201072"/>
            <a:ext cx="1708785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50">
                <a:latin typeface="Times New Roman"/>
                <a:cs typeface="Times New Roman"/>
              </a:rPr>
              <a:t>(</a:t>
            </a:r>
            <a:r>
              <a:rPr dirty="0" sz="2050" i="1">
                <a:latin typeface="Times New Roman"/>
                <a:cs typeface="Times New Roman"/>
              </a:rPr>
              <a:t>s</a:t>
            </a:r>
            <a:r>
              <a:rPr dirty="0" sz="2050" spc="-20" i="1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>
                <a:latin typeface="Times New Roman"/>
                <a:cs typeface="Times New Roman"/>
              </a:rPr>
              <a:t>100)(</a:t>
            </a:r>
            <a:r>
              <a:rPr dirty="0" sz="2050" i="1">
                <a:latin typeface="Times New Roman"/>
                <a:cs typeface="Times New Roman"/>
              </a:rPr>
              <a:t>s</a:t>
            </a:r>
            <a:r>
              <a:rPr dirty="0" sz="2050" spc="-20" i="1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25">
                <a:latin typeface="Times New Roman"/>
                <a:cs typeface="Times New Roman"/>
              </a:rPr>
              <a:t> 25)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16547" y="3838747"/>
            <a:ext cx="900430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50" spc="50" i="1">
                <a:latin typeface="Times New Roman"/>
                <a:cs typeface="Times New Roman"/>
              </a:rPr>
              <a:t>s</a:t>
            </a:r>
            <a:r>
              <a:rPr dirty="0" sz="2050" spc="50">
                <a:latin typeface="Times New Roman"/>
                <a:cs typeface="Times New Roman"/>
              </a:rPr>
              <a:t>(</a:t>
            </a:r>
            <a:r>
              <a:rPr dirty="0" sz="2050" spc="50" i="1">
                <a:latin typeface="Times New Roman"/>
                <a:cs typeface="Times New Roman"/>
              </a:rPr>
              <a:t>s</a:t>
            </a:r>
            <a:r>
              <a:rPr dirty="0" sz="2050" spc="-125" i="1">
                <a:latin typeface="Times New Roman"/>
                <a:cs typeface="Times New Roman"/>
              </a:rPr>
              <a:t> </a:t>
            </a:r>
            <a:r>
              <a:rPr dirty="0" sz="2050" spc="-20">
                <a:latin typeface="Symbol"/>
                <a:cs typeface="Symbol"/>
              </a:rPr>
              <a:t></a:t>
            </a:r>
            <a:r>
              <a:rPr dirty="0" sz="2050" spc="-20">
                <a:latin typeface="Times New Roman"/>
                <a:cs typeface="Times New Roman"/>
              </a:rPr>
              <a:t>10)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462835" y="4000217"/>
            <a:ext cx="792480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50" i="1">
                <a:latin typeface="Times New Roman"/>
                <a:cs typeface="Times New Roman"/>
              </a:rPr>
              <a:t>F</a:t>
            </a:r>
            <a:r>
              <a:rPr dirty="0" sz="2050" spc="325" i="1">
                <a:latin typeface="Times New Roman"/>
                <a:cs typeface="Times New Roman"/>
              </a:rPr>
              <a:t> </a:t>
            </a:r>
            <a:r>
              <a:rPr dirty="0" sz="2050" spc="50">
                <a:latin typeface="Times New Roman"/>
                <a:cs typeface="Times New Roman"/>
              </a:rPr>
              <a:t>(</a:t>
            </a:r>
            <a:r>
              <a:rPr dirty="0" sz="2050" spc="50" i="1">
                <a:latin typeface="Times New Roman"/>
                <a:cs typeface="Times New Roman"/>
              </a:rPr>
              <a:t>s</a:t>
            </a:r>
            <a:r>
              <a:rPr dirty="0" sz="2050" spc="50">
                <a:latin typeface="Times New Roman"/>
                <a:cs typeface="Times New Roman"/>
              </a:rPr>
              <a:t>)</a:t>
            </a:r>
            <a:r>
              <a:rPr dirty="0" sz="2050" spc="-40">
                <a:latin typeface="Times New Roman"/>
                <a:cs typeface="Times New Roman"/>
              </a:rPr>
              <a:t> </a:t>
            </a:r>
            <a:r>
              <a:rPr dirty="0" sz="2050" spc="-50">
                <a:latin typeface="Symbol"/>
                <a:cs typeface="Symbol"/>
              </a:rPr>
              <a:t>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673894" y="5630514"/>
            <a:ext cx="119380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-5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433231" y="5455546"/>
            <a:ext cx="2509520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435609" algn="l"/>
                <a:tab pos="789940" algn="l"/>
              </a:tabLst>
            </a:pPr>
            <a:r>
              <a:rPr dirty="0" sz="2050" spc="-50">
                <a:latin typeface="Times New Roman"/>
                <a:cs typeface="Times New Roman"/>
              </a:rPr>
              <a:t>w</a:t>
            </a:r>
            <a:r>
              <a:rPr dirty="0" sz="2050">
                <a:latin typeface="Times New Roman"/>
                <a:cs typeface="Times New Roman"/>
              </a:rPr>
              <a:t>	</a:t>
            </a:r>
            <a:r>
              <a:rPr dirty="0" sz="2050" spc="-50">
                <a:latin typeface="Symbol"/>
                <a:cs typeface="Symbol"/>
              </a:rPr>
              <a:t></a:t>
            </a:r>
            <a:r>
              <a:rPr dirty="0" sz="2050">
                <a:latin typeface="Times New Roman"/>
                <a:cs typeface="Times New Roman"/>
              </a:rPr>
              <a:t>	100</a:t>
            </a:r>
            <a:r>
              <a:rPr dirty="0" baseline="43981" sz="1800">
                <a:latin typeface="Times New Roman"/>
                <a:cs typeface="Times New Roman"/>
              </a:rPr>
              <a:t>2</a:t>
            </a:r>
            <a:r>
              <a:rPr dirty="0" baseline="43981" sz="1800" spc="434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</a:t>
            </a:r>
            <a:r>
              <a:rPr dirty="0" sz="2050" spc="-95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25</a:t>
            </a:r>
            <a:r>
              <a:rPr dirty="0" baseline="43981" sz="1800">
                <a:latin typeface="Times New Roman"/>
                <a:cs typeface="Times New Roman"/>
              </a:rPr>
              <a:t>2</a:t>
            </a:r>
            <a:r>
              <a:rPr dirty="0" baseline="43981" sz="1800" spc="442">
                <a:latin typeface="Times New Roman"/>
                <a:cs typeface="Times New Roman"/>
              </a:rPr>
              <a:t> </a:t>
            </a:r>
            <a:r>
              <a:rPr dirty="0" sz="2050" spc="30">
                <a:latin typeface="Symbol"/>
                <a:cs typeface="Symbol"/>
              </a:rPr>
              <a:t></a:t>
            </a:r>
            <a:r>
              <a:rPr dirty="0" sz="2050" spc="30">
                <a:latin typeface="Times New Roman"/>
                <a:cs typeface="Times New Roman"/>
              </a:rPr>
              <a:t>10</a:t>
            </a:r>
            <a:r>
              <a:rPr dirty="0" baseline="43981" sz="1800" spc="44">
                <a:latin typeface="Times New Roman"/>
                <a:cs typeface="Times New Roman"/>
              </a:rPr>
              <a:t>2</a:t>
            </a:r>
            <a:endParaRPr baseline="43981" sz="18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610351" y="4174916"/>
            <a:ext cx="111125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-50" i="1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0016" y="4197527"/>
            <a:ext cx="5613318" cy="252032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Análisis</a:t>
            </a:r>
            <a:r>
              <a:rPr dirty="0" sz="2800" spc="-65"/>
              <a:t> </a:t>
            </a:r>
            <a:r>
              <a:rPr dirty="0" sz="2800"/>
              <a:t>en</a:t>
            </a:r>
            <a:r>
              <a:rPr dirty="0" sz="2800" spc="-60"/>
              <a:t> </a:t>
            </a:r>
            <a:r>
              <a:rPr dirty="0" sz="2800"/>
              <a:t>baja</a:t>
            </a:r>
            <a:r>
              <a:rPr dirty="0" sz="2800" spc="-65"/>
              <a:t> </a:t>
            </a:r>
            <a:r>
              <a:rPr dirty="0" sz="2800"/>
              <a:t>frecuencia</a:t>
            </a:r>
            <a:r>
              <a:rPr dirty="0" sz="2800" spc="-40"/>
              <a:t> </a:t>
            </a:r>
            <a:r>
              <a:rPr dirty="0" sz="2800"/>
              <a:t>de</a:t>
            </a:r>
            <a:r>
              <a:rPr dirty="0" sz="2800" spc="-65"/>
              <a:t> </a:t>
            </a:r>
            <a:r>
              <a:rPr dirty="0" sz="2800" spc="-10"/>
              <a:t>amplificadores</a:t>
            </a:r>
            <a:endParaRPr sz="28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4251" y="1557337"/>
            <a:ext cx="3978854" cy="247877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18490" y="1582737"/>
            <a:ext cx="10134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95C7"/>
                </a:solidFill>
                <a:latin typeface="Arial"/>
                <a:cs typeface="Arial"/>
              </a:rPr>
              <a:t>Ejemplo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Análisis</a:t>
            </a:r>
            <a:r>
              <a:rPr dirty="0" sz="2800" spc="-65"/>
              <a:t> </a:t>
            </a:r>
            <a:r>
              <a:rPr dirty="0" sz="2800"/>
              <a:t>en</a:t>
            </a:r>
            <a:r>
              <a:rPr dirty="0" sz="2800" spc="-60"/>
              <a:t> </a:t>
            </a:r>
            <a:r>
              <a:rPr dirty="0" sz="2800"/>
              <a:t>baja</a:t>
            </a:r>
            <a:r>
              <a:rPr dirty="0" sz="2800" spc="-65"/>
              <a:t> </a:t>
            </a:r>
            <a:r>
              <a:rPr dirty="0" sz="2800"/>
              <a:t>frecuencia</a:t>
            </a:r>
            <a:r>
              <a:rPr dirty="0" sz="2800" spc="-40"/>
              <a:t> </a:t>
            </a:r>
            <a:r>
              <a:rPr dirty="0" sz="2800"/>
              <a:t>de</a:t>
            </a:r>
            <a:r>
              <a:rPr dirty="0" sz="2800" spc="-65"/>
              <a:t> </a:t>
            </a:r>
            <a:r>
              <a:rPr dirty="0" sz="2800" spc="-10"/>
              <a:t>amplificadores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618490" y="1582737"/>
            <a:ext cx="10134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95C7"/>
                </a:solidFill>
                <a:latin typeface="Arial"/>
                <a:cs typeface="Arial"/>
              </a:rPr>
              <a:t>Ejemplo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758" y="2282458"/>
            <a:ext cx="6658207" cy="249704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1293" y="5357419"/>
            <a:ext cx="3825509" cy="6159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590" y="912368"/>
            <a:ext cx="3903979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Modelo</a:t>
            </a:r>
            <a:r>
              <a:rPr dirty="0" sz="3200" spc="-60"/>
              <a:t> </a:t>
            </a:r>
            <a:r>
              <a:rPr dirty="0" sz="3200"/>
              <a:t>Ideal</a:t>
            </a:r>
            <a:r>
              <a:rPr dirty="0" sz="3200" spc="-45"/>
              <a:t> </a:t>
            </a:r>
            <a:r>
              <a:rPr dirty="0" sz="3200"/>
              <a:t>del</a:t>
            </a:r>
            <a:r>
              <a:rPr dirty="0" sz="3200" spc="-30"/>
              <a:t> </a:t>
            </a:r>
            <a:r>
              <a:rPr dirty="0" sz="3200" spc="-25"/>
              <a:t>AO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703387" y="1595132"/>
            <a:ext cx="4978400" cy="1891030"/>
            <a:chOff x="1703387" y="1595132"/>
            <a:chExt cx="4978400" cy="189103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4358" y="1595132"/>
              <a:ext cx="3586948" cy="189061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03387" y="1819325"/>
              <a:ext cx="1607820" cy="1383030"/>
            </a:xfrm>
            <a:custGeom>
              <a:avLst/>
              <a:gdLst/>
              <a:ahLst/>
              <a:cxnLst/>
              <a:rect l="l" t="t" r="r" b="b"/>
              <a:pathLst>
                <a:path w="1607820" h="1383030">
                  <a:moveTo>
                    <a:pt x="1571193" y="982560"/>
                  </a:moveTo>
                  <a:lnTo>
                    <a:pt x="268973" y="982560"/>
                  </a:lnTo>
                  <a:lnTo>
                    <a:pt x="268973" y="1382674"/>
                  </a:lnTo>
                  <a:lnTo>
                    <a:pt x="1571193" y="1382674"/>
                  </a:lnTo>
                  <a:lnTo>
                    <a:pt x="1571193" y="982560"/>
                  </a:lnTo>
                  <a:close/>
                </a:path>
                <a:path w="1607820" h="1383030">
                  <a:moveTo>
                    <a:pt x="1607286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1607286" y="400113"/>
                  </a:lnTo>
                  <a:lnTo>
                    <a:pt x="16072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025702" y="2827281"/>
            <a:ext cx="11874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latin typeface="Arial"/>
                <a:cs typeface="Arial"/>
              </a:rPr>
              <a:t>V</a:t>
            </a:r>
            <a:r>
              <a:rPr dirty="0" baseline="-21367" sz="1950" spc="-30">
                <a:latin typeface="Arial"/>
                <a:cs typeface="Arial"/>
              </a:rPr>
              <a:t>-</a:t>
            </a:r>
            <a:r>
              <a:rPr dirty="0" baseline="-21367" sz="1950" spc="-97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(inversora)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164840" y="1592478"/>
            <a:ext cx="459740" cy="1932305"/>
          </a:xfrm>
          <a:custGeom>
            <a:avLst/>
            <a:gdLst/>
            <a:ahLst/>
            <a:cxnLst/>
            <a:rect l="l" t="t" r="r" b="b"/>
            <a:pathLst>
              <a:path w="459739" h="1932304">
                <a:moveTo>
                  <a:pt x="450545" y="0"/>
                </a:moveTo>
                <a:lnTo>
                  <a:pt x="0" y="0"/>
                </a:lnTo>
                <a:lnTo>
                  <a:pt x="0" y="338556"/>
                </a:lnTo>
                <a:lnTo>
                  <a:pt x="450545" y="338556"/>
                </a:lnTo>
                <a:lnTo>
                  <a:pt x="450545" y="0"/>
                </a:lnTo>
                <a:close/>
              </a:path>
              <a:path w="459739" h="1932304">
                <a:moveTo>
                  <a:pt x="459549" y="1593646"/>
                </a:moveTo>
                <a:lnTo>
                  <a:pt x="8991" y="1593646"/>
                </a:lnTo>
                <a:lnTo>
                  <a:pt x="8991" y="1932203"/>
                </a:lnTo>
                <a:lnTo>
                  <a:pt x="459549" y="1932203"/>
                </a:lnTo>
                <a:lnTo>
                  <a:pt x="459549" y="1593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227174" y="3214572"/>
            <a:ext cx="1778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I</a:t>
            </a:r>
            <a:r>
              <a:rPr dirty="0" baseline="-21164" sz="1575" spc="-37">
                <a:latin typeface="Arial"/>
                <a:cs typeface="Arial"/>
              </a:rPr>
              <a:t>-</a:t>
            </a:r>
            <a:endParaRPr baseline="-21164" sz="1575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11643" y="1539312"/>
            <a:ext cx="5071110" cy="2159635"/>
            <a:chOff x="1811643" y="1539312"/>
            <a:chExt cx="5071110" cy="2159635"/>
          </a:xfrm>
        </p:grpSpPr>
        <p:sp>
          <p:nvSpPr>
            <p:cNvPr id="11" name="object 11" descr=""/>
            <p:cNvSpPr/>
            <p:nvPr/>
          </p:nvSpPr>
          <p:spPr>
            <a:xfrm>
              <a:off x="4858736" y="1602818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w="0" h="393064">
                  <a:moveTo>
                    <a:pt x="0" y="39260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820641" y="153931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6507" y="3104388"/>
              <a:ext cx="65531" cy="49225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821168" y="3548907"/>
              <a:ext cx="1352550" cy="74295"/>
            </a:xfrm>
            <a:custGeom>
              <a:avLst/>
              <a:gdLst/>
              <a:ahLst/>
              <a:cxnLst/>
              <a:rect l="l" t="t" r="r" b="b"/>
              <a:pathLst>
                <a:path w="1352550" h="74295">
                  <a:moveTo>
                    <a:pt x="1352499" y="11010"/>
                  </a:moveTo>
                  <a:lnTo>
                    <a:pt x="1346359" y="24244"/>
                  </a:lnTo>
                  <a:lnTo>
                    <a:pt x="1329820" y="34958"/>
                  </a:lnTo>
                  <a:lnTo>
                    <a:pt x="1305361" y="42073"/>
                  </a:lnTo>
                  <a:lnTo>
                    <a:pt x="1275460" y="44513"/>
                  </a:lnTo>
                  <a:lnTo>
                    <a:pt x="752728" y="40259"/>
                  </a:lnTo>
                  <a:lnTo>
                    <a:pt x="722828" y="42698"/>
                  </a:lnTo>
                  <a:lnTo>
                    <a:pt x="698369" y="49814"/>
                  </a:lnTo>
                  <a:lnTo>
                    <a:pt x="681830" y="60527"/>
                  </a:lnTo>
                  <a:lnTo>
                    <a:pt x="675690" y="73761"/>
                  </a:lnTo>
                  <a:lnTo>
                    <a:pt x="669766" y="60429"/>
                  </a:lnTo>
                  <a:lnTo>
                    <a:pt x="653403" y="49449"/>
                  </a:lnTo>
                  <a:lnTo>
                    <a:pt x="629061" y="41937"/>
                  </a:lnTo>
                  <a:lnTo>
                    <a:pt x="599198" y="39014"/>
                  </a:lnTo>
                  <a:lnTo>
                    <a:pt x="76479" y="34759"/>
                  </a:lnTo>
                  <a:lnTo>
                    <a:pt x="46621" y="31834"/>
                  </a:lnTo>
                  <a:lnTo>
                    <a:pt x="22280" y="24318"/>
                  </a:lnTo>
                  <a:lnTo>
                    <a:pt x="5918" y="133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102969" y="3537000"/>
              <a:ext cx="770255" cy="152400"/>
            </a:xfrm>
            <a:custGeom>
              <a:avLst/>
              <a:gdLst/>
              <a:ahLst/>
              <a:cxnLst/>
              <a:rect l="l" t="t" r="r" b="b"/>
              <a:pathLst>
                <a:path w="770254" h="152400">
                  <a:moveTo>
                    <a:pt x="769912" y="6261"/>
                  </a:moveTo>
                  <a:lnTo>
                    <a:pt x="764635" y="35263"/>
                  </a:lnTo>
                  <a:lnTo>
                    <a:pt x="750690" y="58866"/>
                  </a:lnTo>
                  <a:lnTo>
                    <a:pt x="730164" y="74689"/>
                  </a:lnTo>
                  <a:lnTo>
                    <a:pt x="705142" y="80352"/>
                  </a:lnTo>
                  <a:lnTo>
                    <a:pt x="448513" y="78257"/>
                  </a:lnTo>
                  <a:lnTo>
                    <a:pt x="423485" y="83915"/>
                  </a:lnTo>
                  <a:lnTo>
                    <a:pt x="402959" y="99739"/>
                  </a:lnTo>
                  <a:lnTo>
                    <a:pt x="389018" y="123345"/>
                  </a:lnTo>
                  <a:lnTo>
                    <a:pt x="383743" y="152349"/>
                  </a:lnTo>
                  <a:lnTo>
                    <a:pt x="378935" y="123264"/>
                  </a:lnTo>
                  <a:lnTo>
                    <a:pt x="365378" y="99437"/>
                  </a:lnTo>
                  <a:lnTo>
                    <a:pt x="345116" y="83283"/>
                  </a:lnTo>
                  <a:lnTo>
                    <a:pt x="320192" y="77215"/>
                  </a:lnTo>
                  <a:lnTo>
                    <a:pt x="63550" y="75120"/>
                  </a:lnTo>
                  <a:lnTo>
                    <a:pt x="38626" y="69058"/>
                  </a:lnTo>
                  <a:lnTo>
                    <a:pt x="18364" y="52905"/>
                  </a:lnTo>
                  <a:lnTo>
                    <a:pt x="4807" y="290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056380" y="1411160"/>
            <a:ext cx="5257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"/>
                <a:cs typeface="Arial"/>
              </a:rPr>
              <a:t>+V</a:t>
            </a:r>
            <a:r>
              <a:rPr dirty="0" baseline="-21164" sz="1575" spc="-30">
                <a:latin typeface="Arial"/>
                <a:cs typeface="Arial"/>
              </a:rPr>
              <a:t>CC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965928" y="3409405"/>
            <a:ext cx="474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-V</a:t>
            </a:r>
            <a:r>
              <a:rPr dirty="0" baseline="-21164" sz="1575" spc="-37">
                <a:latin typeface="Arial"/>
                <a:cs typeface="Arial"/>
              </a:rPr>
              <a:t>CC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31327" y="1620923"/>
            <a:ext cx="1724660" cy="1036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5880">
              <a:lnSpc>
                <a:spcPts val="1845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I</a:t>
            </a:r>
            <a:r>
              <a:rPr dirty="0" baseline="-21164" sz="1575" spc="-37">
                <a:latin typeface="Arial"/>
                <a:cs typeface="Arial"/>
              </a:rPr>
              <a:t>+</a:t>
            </a:r>
            <a:endParaRPr baseline="-21164" sz="1575">
              <a:latin typeface="Arial"/>
              <a:cs typeface="Arial"/>
            </a:endParaRPr>
          </a:p>
          <a:p>
            <a:pPr marL="63500">
              <a:lnSpc>
                <a:spcPts val="2325"/>
              </a:lnSpc>
            </a:pP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+</a:t>
            </a:r>
            <a:r>
              <a:rPr dirty="0" baseline="-21367" sz="1950" spc="7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(no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inversora)</a:t>
            </a:r>
            <a:endParaRPr sz="14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  <a:spcBef>
                <a:spcPts val="1575"/>
              </a:spcBef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6455" sz="1575" i="1">
                <a:latin typeface="Times New Roman"/>
                <a:cs typeface="Times New Roman"/>
              </a:rPr>
              <a:t>in</a:t>
            </a:r>
            <a:r>
              <a:rPr dirty="0" baseline="-26455" sz="1575" spc="652" i="1">
                <a:latin typeface="Times New Roman"/>
                <a:cs typeface="Times New Roman"/>
              </a:rPr>
              <a:t> </a:t>
            </a:r>
            <a:r>
              <a:rPr dirty="0" sz="1850" spc="70">
                <a:latin typeface="Symbol"/>
                <a:cs typeface="Symbol"/>
              </a:rPr>
              <a:t></a:t>
            </a:r>
            <a:r>
              <a:rPr dirty="0" sz="1850" spc="-20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(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6455" sz="1575">
                <a:latin typeface="Symbol"/>
                <a:cs typeface="Symbol"/>
              </a:rPr>
              <a:t></a:t>
            </a:r>
            <a:r>
              <a:rPr dirty="0" baseline="-26455" sz="1575" spc="480">
                <a:latin typeface="Times New Roman"/>
                <a:cs typeface="Times New Roman"/>
              </a:rPr>
              <a:t> </a:t>
            </a:r>
            <a:r>
              <a:rPr dirty="0" sz="1850" spc="95">
                <a:latin typeface="Symbol"/>
                <a:cs typeface="Symbol"/>
              </a:rPr>
              <a:t></a:t>
            </a:r>
            <a:r>
              <a:rPr dirty="0" sz="1850" spc="95" i="1">
                <a:latin typeface="Times New Roman"/>
                <a:cs typeface="Times New Roman"/>
              </a:rPr>
              <a:t>V</a:t>
            </a:r>
            <a:r>
              <a:rPr dirty="0" baseline="-26455" sz="1575" spc="142">
                <a:latin typeface="Symbol"/>
                <a:cs typeface="Symbol"/>
              </a:rPr>
              <a:t></a:t>
            </a:r>
            <a:r>
              <a:rPr dirty="0" baseline="-26455" sz="1575" spc="-30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755139" y="3721290"/>
            <a:ext cx="15748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AF50"/>
                </a:solidFill>
                <a:latin typeface="Calibri"/>
                <a:cs typeface="Calibri"/>
              </a:rPr>
              <a:t>Entrada</a:t>
            </a:r>
            <a:r>
              <a:rPr dirty="0" sz="1600" spc="-9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AF50"/>
                </a:solidFill>
                <a:latin typeface="Calibri"/>
                <a:cs typeface="Calibri"/>
              </a:rPr>
              <a:t>diferencial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173217" y="3738722"/>
            <a:ext cx="5143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AF50"/>
                </a:solidFill>
                <a:latin typeface="Calibri"/>
                <a:cs typeface="Calibri"/>
              </a:rPr>
              <a:t>Salida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041330" y="2822575"/>
            <a:ext cx="1593215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baseline="-25000" sz="1500">
                <a:latin typeface="Times New Roman"/>
                <a:cs typeface="Times New Roman"/>
              </a:rPr>
              <a:t>0</a:t>
            </a:r>
            <a:r>
              <a:rPr dirty="0" baseline="-25000" sz="1500" spc="540">
                <a:latin typeface="Times New Roman"/>
                <a:cs typeface="Times New Roman"/>
              </a:rPr>
              <a:t> </a:t>
            </a:r>
            <a:r>
              <a:rPr dirty="0" sz="1750" spc="55">
                <a:latin typeface="Symbol"/>
                <a:cs typeface="Symbol"/>
              </a:rPr>
              <a:t></a:t>
            </a:r>
            <a:r>
              <a:rPr dirty="0" sz="1750" spc="140">
                <a:latin typeface="Times New Roman"/>
                <a:cs typeface="Times New Roman"/>
              </a:rPr>
              <a:t> </a:t>
            </a:r>
            <a:r>
              <a:rPr dirty="0" sz="1750" spc="-40" i="1">
                <a:latin typeface="Times New Roman"/>
                <a:cs typeface="Times New Roman"/>
              </a:rPr>
              <a:t>A</a:t>
            </a:r>
            <a:r>
              <a:rPr dirty="0" baseline="-25000" sz="1500" spc="-60">
                <a:latin typeface="Times New Roman"/>
                <a:cs typeface="Times New Roman"/>
              </a:rPr>
              <a:t>0</a:t>
            </a:r>
            <a:r>
              <a:rPr dirty="0" baseline="-25000" sz="1500" spc="-67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(</a:t>
            </a: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baseline="-25000" sz="1500">
                <a:latin typeface="Symbol"/>
                <a:cs typeface="Symbol"/>
              </a:rPr>
              <a:t></a:t>
            </a:r>
            <a:r>
              <a:rPr dirty="0" baseline="-25000" sz="1500" spc="419">
                <a:latin typeface="Times New Roman"/>
                <a:cs typeface="Times New Roman"/>
              </a:rPr>
              <a:t> </a:t>
            </a:r>
            <a:r>
              <a:rPr dirty="0" sz="1750" spc="75">
                <a:latin typeface="Symbol"/>
                <a:cs typeface="Symbol"/>
              </a:rPr>
              <a:t></a:t>
            </a:r>
            <a:r>
              <a:rPr dirty="0" sz="1750" spc="75" i="1">
                <a:latin typeface="Times New Roman"/>
                <a:cs typeface="Times New Roman"/>
              </a:rPr>
              <a:t>V</a:t>
            </a:r>
            <a:r>
              <a:rPr dirty="0" baseline="-25000" sz="1500" spc="112">
                <a:latin typeface="Symbol"/>
                <a:cs typeface="Symbol"/>
              </a:rPr>
              <a:t></a:t>
            </a:r>
            <a:r>
              <a:rPr dirty="0" baseline="-25000" sz="1500" spc="-52">
                <a:latin typeface="Times New Roman"/>
                <a:cs typeface="Times New Roman"/>
              </a:rPr>
              <a:t> </a:t>
            </a:r>
            <a:r>
              <a:rPr dirty="0" sz="1750" spc="-50">
                <a:latin typeface="Times New Roman"/>
                <a:cs typeface="Times New Roman"/>
              </a:rPr>
              <a:t>)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574665" y="4716652"/>
            <a:ext cx="21094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libri"/>
                <a:cs typeface="Calibri"/>
              </a:rPr>
              <a:t>Valores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típicos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A.O.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96073" y="515721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63485" y="5024628"/>
            <a:ext cx="638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→∞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31252" y="5648705"/>
            <a:ext cx="656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Ri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→∞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31252" y="6310731"/>
            <a:ext cx="691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Ro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→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400783" y="4791057"/>
            <a:ext cx="165735" cy="30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50" i="1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391029" y="5128150"/>
            <a:ext cx="283210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100" spc="-25" i="1">
                <a:latin typeface="Times New Roman"/>
                <a:cs typeface="Times New Roman"/>
              </a:rPr>
              <a:t>A</a:t>
            </a:r>
            <a:r>
              <a:rPr dirty="0" baseline="-29100" sz="1575" spc="-37">
                <a:latin typeface="Times New Roman"/>
                <a:cs typeface="Times New Roman"/>
              </a:rPr>
              <a:t>0</a:t>
            </a:r>
            <a:endParaRPr baseline="-29100" sz="1575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096838" y="4910640"/>
            <a:ext cx="1610360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100" spc="-80">
                <a:latin typeface="Times New Roman"/>
                <a:cs typeface="Times New Roman"/>
              </a:rPr>
              <a:t>(</a:t>
            </a:r>
            <a:r>
              <a:rPr dirty="0" sz="2100" spc="-80" i="1">
                <a:latin typeface="Times New Roman"/>
                <a:cs typeface="Times New Roman"/>
              </a:rPr>
              <a:t>V</a:t>
            </a:r>
            <a:r>
              <a:rPr dirty="0" baseline="-19841" sz="3150" spc="-120">
                <a:latin typeface="Symbol"/>
                <a:cs typeface="Symbol"/>
              </a:rPr>
              <a:t></a:t>
            </a:r>
            <a:r>
              <a:rPr dirty="0" baseline="-19841" sz="3150" spc="-52">
                <a:latin typeface="Times New Roman"/>
                <a:cs typeface="Times New Roman"/>
              </a:rPr>
              <a:t> </a:t>
            </a:r>
            <a:r>
              <a:rPr dirty="0" sz="2100" spc="45">
                <a:latin typeface="Symbol"/>
                <a:cs typeface="Symbol"/>
              </a:rPr>
              <a:t></a:t>
            </a:r>
            <a:r>
              <a:rPr dirty="0" sz="2100" spc="45" i="1">
                <a:latin typeface="Times New Roman"/>
                <a:cs typeface="Times New Roman"/>
              </a:rPr>
              <a:t>V</a:t>
            </a:r>
            <a:r>
              <a:rPr dirty="0" baseline="-11904" sz="3150" spc="67">
                <a:latin typeface="Symbol"/>
                <a:cs typeface="Symbol"/>
              </a:rPr>
              <a:t></a:t>
            </a:r>
            <a:r>
              <a:rPr dirty="0" sz="2100" spc="45">
                <a:latin typeface="Times New Roman"/>
                <a:cs typeface="Times New Roman"/>
              </a:rPr>
              <a:t>)</a:t>
            </a:r>
            <a:r>
              <a:rPr dirty="0" sz="2100" spc="-130">
                <a:latin typeface="Times New Roman"/>
                <a:cs typeface="Times New Roman"/>
              </a:rPr>
              <a:t> </a:t>
            </a:r>
            <a:r>
              <a:rPr dirty="0" sz="2100">
                <a:latin typeface="Symbol"/>
                <a:cs typeface="Symbol"/>
              </a:rPr>
              <a:t>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u="sng" baseline="37037" sz="1575" spc="472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baseline="37037" sz="1575" spc="-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dirty="0" u="sng" baseline="37037" sz="1575" spc="7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baseline="37037" sz="1575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695322" y="4952507"/>
            <a:ext cx="1174115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00"/>
              </a:lnSpc>
              <a:tabLst>
                <a:tab pos="337820" algn="l"/>
              </a:tabLst>
            </a:pPr>
            <a:r>
              <a:rPr dirty="0" sz="2100" spc="-50">
                <a:latin typeface="Times New Roman"/>
                <a:cs typeface="Times New Roman"/>
              </a:rPr>
              <a:t>;</a:t>
            </a:r>
            <a:r>
              <a:rPr dirty="0" sz="2100">
                <a:latin typeface="Times New Roman"/>
                <a:cs typeface="Times New Roman"/>
              </a:rPr>
              <a:t>	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19841" sz="3150">
                <a:latin typeface="Symbol"/>
                <a:cs typeface="Symbol"/>
              </a:rPr>
              <a:t></a:t>
            </a:r>
            <a:r>
              <a:rPr dirty="0" baseline="-19841" sz="3150" spc="22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</a:t>
            </a:r>
            <a:r>
              <a:rPr dirty="0" sz="1800" spc="-235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V</a:t>
            </a:r>
            <a:r>
              <a:rPr dirty="0" baseline="-11904" sz="3150" spc="-75">
                <a:latin typeface="Symbol"/>
                <a:cs typeface="Symbol"/>
              </a:rPr>
              <a:t></a:t>
            </a:r>
            <a:endParaRPr baseline="-11904" sz="3150">
              <a:latin typeface="Symbol"/>
              <a:cs typeface="Symbo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196346" y="5611671"/>
            <a:ext cx="1228090" cy="381635"/>
          </a:xfrm>
          <a:prstGeom prst="rect">
            <a:avLst/>
          </a:prstGeom>
          <a:ln w="1302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ts val="2550"/>
              </a:lnSpc>
            </a:pPr>
            <a:r>
              <a:rPr dirty="0" sz="2050" spc="50" i="1">
                <a:latin typeface="Times New Roman"/>
                <a:cs typeface="Times New Roman"/>
              </a:rPr>
              <a:t>I</a:t>
            </a:r>
            <a:r>
              <a:rPr dirty="0" baseline="-25462" sz="1800" spc="75">
                <a:latin typeface="Symbol"/>
                <a:cs typeface="Symbol"/>
              </a:rPr>
              <a:t></a:t>
            </a:r>
            <a:r>
              <a:rPr dirty="0" baseline="-25462" sz="1800" spc="637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</a:t>
            </a:r>
            <a:r>
              <a:rPr dirty="0" sz="2050" spc="45">
                <a:latin typeface="Times New Roman"/>
                <a:cs typeface="Times New Roman"/>
              </a:rPr>
              <a:t> </a:t>
            </a:r>
            <a:r>
              <a:rPr dirty="0" sz="2400" spc="50" i="1">
                <a:latin typeface="Times New Roman"/>
                <a:cs typeface="Times New Roman"/>
              </a:rPr>
              <a:t>I</a:t>
            </a:r>
            <a:r>
              <a:rPr dirty="0" baseline="-25462" sz="1800" spc="75">
                <a:latin typeface="Symbol"/>
                <a:cs typeface="Symbol"/>
              </a:rPr>
              <a:t></a:t>
            </a:r>
            <a:r>
              <a:rPr dirty="0" baseline="-25462" sz="1800" spc="615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</a:t>
            </a:r>
            <a:r>
              <a:rPr dirty="0" sz="2050" spc="-70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2188235" y="6353838"/>
            <a:ext cx="855980" cy="378460"/>
            <a:chOff x="2188235" y="6353838"/>
            <a:chExt cx="855980" cy="378460"/>
          </a:xfrm>
        </p:grpSpPr>
        <p:sp>
          <p:nvSpPr>
            <p:cNvPr id="33" name="object 33" descr=""/>
            <p:cNvSpPr/>
            <p:nvPr/>
          </p:nvSpPr>
          <p:spPr>
            <a:xfrm>
              <a:off x="2194508" y="6354170"/>
              <a:ext cx="0" cy="378460"/>
            </a:xfrm>
            <a:custGeom>
              <a:avLst/>
              <a:gdLst/>
              <a:ahLst/>
              <a:cxnLst/>
              <a:rect l="l" t="t" r="r" b="b"/>
              <a:pathLst>
                <a:path w="0" h="378459">
                  <a:moveTo>
                    <a:pt x="0" y="0"/>
                  </a:moveTo>
                  <a:lnTo>
                    <a:pt x="0" y="378102"/>
                  </a:lnTo>
                </a:path>
              </a:pathLst>
            </a:custGeom>
            <a:ln w="12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037124" y="6354170"/>
              <a:ext cx="0" cy="378460"/>
            </a:xfrm>
            <a:custGeom>
              <a:avLst/>
              <a:gdLst/>
              <a:ahLst/>
              <a:cxnLst/>
              <a:rect l="l" t="t" r="r" b="b"/>
              <a:pathLst>
                <a:path w="0" h="378459">
                  <a:moveTo>
                    <a:pt x="0" y="0"/>
                  </a:moveTo>
                  <a:lnTo>
                    <a:pt x="0" y="378102"/>
                  </a:lnTo>
                </a:path>
              </a:pathLst>
            </a:custGeom>
            <a:ln w="12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188565" y="6360129"/>
              <a:ext cx="855344" cy="0"/>
            </a:xfrm>
            <a:custGeom>
              <a:avLst/>
              <a:gdLst/>
              <a:ahLst/>
              <a:cxnLst/>
              <a:rect l="l" t="t" r="r" b="b"/>
              <a:pathLst>
                <a:path w="855344" h="0">
                  <a:moveTo>
                    <a:pt x="0" y="0"/>
                  </a:moveTo>
                  <a:lnTo>
                    <a:pt x="855162" y="0"/>
                  </a:lnTo>
                </a:path>
              </a:pathLst>
            </a:custGeom>
            <a:ln w="12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188566" y="6725651"/>
              <a:ext cx="855344" cy="0"/>
            </a:xfrm>
            <a:custGeom>
              <a:avLst/>
              <a:gdLst/>
              <a:ahLst/>
              <a:cxnLst/>
              <a:rect l="l" t="t" r="r" b="b"/>
              <a:pathLst>
                <a:path w="855344" h="0">
                  <a:moveTo>
                    <a:pt x="0" y="0"/>
                  </a:moveTo>
                  <a:lnTo>
                    <a:pt x="855162" y="0"/>
                  </a:lnTo>
                </a:path>
              </a:pathLst>
            </a:custGeom>
            <a:ln w="12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2178201" y="6299752"/>
            <a:ext cx="817880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2000" i="1">
                <a:latin typeface="Times New Roman"/>
                <a:cs typeface="Times New Roman"/>
              </a:rPr>
              <a:t>V</a:t>
            </a:r>
            <a:r>
              <a:rPr dirty="0" baseline="-24154" sz="1725">
                <a:latin typeface="Times New Roman"/>
                <a:cs typeface="Times New Roman"/>
              </a:rPr>
              <a:t>0</a:t>
            </a:r>
            <a:r>
              <a:rPr dirty="0" baseline="-24154" sz="1725" spc="419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</a:t>
            </a:r>
            <a:r>
              <a:rPr dirty="0" sz="2300" spc="-350">
                <a:latin typeface="Times New Roman"/>
                <a:cs typeface="Times New Roman"/>
              </a:rPr>
              <a:t> </a:t>
            </a:r>
            <a:r>
              <a:rPr dirty="0" sz="2300" spc="-25" i="1">
                <a:latin typeface="Times New Roman"/>
                <a:cs typeface="Times New Roman"/>
              </a:rPr>
              <a:t>V</a:t>
            </a:r>
            <a:r>
              <a:rPr dirty="0" baseline="-24154" sz="1725" spc="-37" i="1">
                <a:latin typeface="Times New Roman"/>
                <a:cs typeface="Times New Roman"/>
              </a:rPr>
              <a:t>S</a:t>
            </a:r>
            <a:endParaRPr baseline="-24154" sz="1725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005839" y="4277042"/>
            <a:ext cx="9505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A.O.</a:t>
            </a:r>
            <a:r>
              <a:rPr dirty="0" sz="1800" spc="-5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ideal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216761" y="6074354"/>
            <a:ext cx="151130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80"/>
              </a:lnSpc>
            </a:pPr>
            <a:r>
              <a:rPr dirty="0" sz="1900" spc="-45" i="1">
                <a:latin typeface="Times New Roman"/>
                <a:cs typeface="Times New Roman"/>
              </a:rPr>
              <a:t>r</a:t>
            </a:r>
            <a:r>
              <a:rPr dirty="0" baseline="-23391" sz="1425" spc="-67" i="1">
                <a:latin typeface="Times New Roman"/>
                <a:cs typeface="Times New Roman"/>
              </a:rPr>
              <a:t>S</a:t>
            </a:r>
            <a:endParaRPr baseline="-23391" sz="1425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216761" y="5682177"/>
            <a:ext cx="193675" cy="386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80"/>
              </a:lnSpc>
            </a:pPr>
            <a:r>
              <a:rPr dirty="0" sz="1900" spc="-50" i="1">
                <a:latin typeface="Times New Roman"/>
                <a:cs typeface="Times New Roman"/>
              </a:rPr>
              <a:t>r</a:t>
            </a:r>
            <a:r>
              <a:rPr dirty="0" baseline="-27777" sz="2850" spc="-75" i="1">
                <a:latin typeface="Times New Roman"/>
                <a:cs typeface="Times New Roman"/>
              </a:rPr>
              <a:t>e</a:t>
            </a:r>
            <a:endParaRPr baseline="-27777" sz="28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150333" y="5227004"/>
            <a:ext cx="1588135" cy="316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900" spc="85">
                <a:latin typeface="Times New Roman"/>
                <a:cs typeface="Times New Roman"/>
              </a:rPr>
              <a:t>10</a:t>
            </a:r>
            <a:r>
              <a:rPr dirty="0" baseline="21929" sz="2850" spc="127">
                <a:latin typeface="Times New Roman"/>
                <a:cs typeface="Times New Roman"/>
              </a:rPr>
              <a:t>4</a:t>
            </a:r>
            <a:r>
              <a:rPr dirty="0" baseline="21929" sz="2850" spc="37">
                <a:latin typeface="Times New Roman"/>
                <a:cs typeface="Times New Roman"/>
              </a:rPr>
              <a:t> </a:t>
            </a:r>
            <a:r>
              <a:rPr dirty="0" sz="1900" spc="90">
                <a:latin typeface="Symbol"/>
                <a:cs typeface="Symbol"/>
              </a:rPr>
              <a:t></a:t>
            </a:r>
            <a:r>
              <a:rPr dirty="0" sz="1900" spc="85">
                <a:latin typeface="Times New Roman"/>
                <a:cs typeface="Times New Roman"/>
              </a:rPr>
              <a:t> </a:t>
            </a:r>
            <a:r>
              <a:rPr dirty="0" sz="1900" spc="90" i="1">
                <a:latin typeface="Times New Roman"/>
                <a:cs typeface="Times New Roman"/>
              </a:rPr>
              <a:t>A</a:t>
            </a:r>
            <a:r>
              <a:rPr dirty="0" sz="1900" spc="415" i="1">
                <a:latin typeface="Times New Roman"/>
                <a:cs typeface="Times New Roman"/>
              </a:rPr>
              <a:t> </a:t>
            </a:r>
            <a:r>
              <a:rPr dirty="0" sz="1900" spc="100">
                <a:latin typeface="Symbol"/>
                <a:cs typeface="Symbol"/>
              </a:rPr>
              <a:t></a:t>
            </a:r>
            <a:r>
              <a:rPr dirty="0" sz="1900" spc="100">
                <a:latin typeface="Times New Roman"/>
                <a:cs typeface="Times New Roman"/>
              </a:rPr>
              <a:t>10</a:t>
            </a:r>
            <a:r>
              <a:rPr dirty="0" baseline="21929" sz="2850" spc="150">
                <a:latin typeface="Times New Roman"/>
                <a:cs typeface="Times New Roman"/>
              </a:rPr>
              <a:t>6</a:t>
            </a:r>
            <a:endParaRPr baseline="21929" sz="285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6021387" y="5623026"/>
            <a:ext cx="447040" cy="733425"/>
          </a:xfrm>
          <a:custGeom>
            <a:avLst/>
            <a:gdLst/>
            <a:ahLst/>
            <a:cxnLst/>
            <a:rect l="l" t="t" r="r" b="b"/>
            <a:pathLst>
              <a:path w="447039" h="733425">
                <a:moveTo>
                  <a:pt x="431685" y="0"/>
                </a:moveTo>
                <a:lnTo>
                  <a:pt x="15024" y="0"/>
                </a:lnTo>
                <a:lnTo>
                  <a:pt x="15024" y="362673"/>
                </a:lnTo>
                <a:lnTo>
                  <a:pt x="431685" y="362673"/>
                </a:lnTo>
                <a:lnTo>
                  <a:pt x="431685" y="0"/>
                </a:lnTo>
                <a:close/>
              </a:path>
              <a:path w="447039" h="733425">
                <a:moveTo>
                  <a:pt x="446722" y="370255"/>
                </a:moveTo>
                <a:lnTo>
                  <a:pt x="0" y="370255"/>
                </a:lnTo>
                <a:lnTo>
                  <a:pt x="0" y="732942"/>
                </a:lnTo>
                <a:lnTo>
                  <a:pt x="446722" y="732942"/>
                </a:lnTo>
                <a:lnTo>
                  <a:pt x="446722" y="370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6074727" y="5350429"/>
            <a:ext cx="1220470" cy="100076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490"/>
              </a:spcBef>
            </a:pPr>
            <a:r>
              <a:rPr dirty="0" sz="950" spc="-50">
                <a:latin typeface="Times New Roman"/>
                <a:cs typeface="Times New Roman"/>
              </a:rPr>
              <a:t>0</a:t>
            </a:r>
            <a:endParaRPr sz="95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780"/>
              </a:spcBef>
              <a:tabLst>
                <a:tab pos="401320" algn="l"/>
              </a:tabLst>
            </a:pPr>
            <a:r>
              <a:rPr dirty="0" baseline="1543" sz="2700" spc="-37">
                <a:latin typeface="Arial"/>
                <a:cs typeface="Arial"/>
              </a:rPr>
              <a:t>R</a:t>
            </a:r>
            <a:r>
              <a:rPr dirty="0" baseline="-18518" sz="1800" spc="-37">
                <a:latin typeface="Arial"/>
                <a:cs typeface="Arial"/>
              </a:rPr>
              <a:t>i</a:t>
            </a:r>
            <a:r>
              <a:rPr dirty="0" baseline="-18518" sz="1800">
                <a:latin typeface="Arial"/>
                <a:cs typeface="Arial"/>
              </a:rPr>
              <a:t>	</a:t>
            </a:r>
            <a:r>
              <a:rPr dirty="0" sz="1900" spc="135">
                <a:latin typeface="Symbol"/>
                <a:cs typeface="Symbol"/>
              </a:rPr>
              <a:t></a:t>
            </a:r>
            <a:r>
              <a:rPr dirty="0" sz="1900" spc="135">
                <a:latin typeface="Times New Roman"/>
                <a:cs typeface="Times New Roman"/>
              </a:rPr>
              <a:t>10</a:t>
            </a:r>
            <a:r>
              <a:rPr dirty="0" baseline="21929" sz="2850" spc="202">
                <a:latin typeface="Times New Roman"/>
                <a:cs typeface="Times New Roman"/>
              </a:rPr>
              <a:t>6</a:t>
            </a:r>
            <a:r>
              <a:rPr dirty="0" sz="1900" spc="135">
                <a:latin typeface="Symbol"/>
                <a:cs typeface="Symbol"/>
              </a:rPr>
              <a:t></a:t>
            </a:r>
            <a:endParaRPr sz="1900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805"/>
              </a:spcBef>
            </a:pPr>
            <a:r>
              <a:rPr dirty="0" baseline="6172" sz="2700">
                <a:latin typeface="Arial"/>
                <a:cs typeface="Arial"/>
              </a:rPr>
              <a:t>R</a:t>
            </a:r>
            <a:r>
              <a:rPr dirty="0" baseline="-9259" sz="1800">
                <a:latin typeface="Arial"/>
                <a:cs typeface="Arial"/>
              </a:rPr>
              <a:t>o</a:t>
            </a:r>
            <a:r>
              <a:rPr dirty="0" baseline="-9259" sz="1800" spc="502">
                <a:latin typeface="Arial"/>
                <a:cs typeface="Arial"/>
              </a:rPr>
              <a:t> </a:t>
            </a:r>
            <a:r>
              <a:rPr dirty="0" sz="1900" spc="135">
                <a:latin typeface="Symbol"/>
                <a:cs typeface="Symbol"/>
              </a:rPr>
              <a:t></a:t>
            </a:r>
            <a:r>
              <a:rPr dirty="0" sz="1900" spc="135">
                <a:latin typeface="Times New Roman"/>
                <a:cs typeface="Times New Roman"/>
              </a:rPr>
              <a:t>100</a:t>
            </a:r>
            <a:r>
              <a:rPr dirty="0" sz="1900" spc="135">
                <a:latin typeface="Symbol"/>
                <a:cs typeface="Symbol"/>
              </a:rPr>
              <a:t>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811212" y="4154484"/>
            <a:ext cx="1476375" cy="555625"/>
          </a:xfrm>
          <a:custGeom>
            <a:avLst/>
            <a:gdLst/>
            <a:ahLst/>
            <a:cxnLst/>
            <a:rect l="l" t="t" r="r" b="b"/>
            <a:pathLst>
              <a:path w="1476375" h="555625">
                <a:moveTo>
                  <a:pt x="0" y="92608"/>
                </a:moveTo>
                <a:lnTo>
                  <a:pt x="7278" y="56562"/>
                </a:lnTo>
                <a:lnTo>
                  <a:pt x="27125" y="27125"/>
                </a:lnTo>
                <a:lnTo>
                  <a:pt x="56562" y="7278"/>
                </a:lnTo>
                <a:lnTo>
                  <a:pt x="92608" y="0"/>
                </a:lnTo>
                <a:lnTo>
                  <a:pt x="1383766" y="0"/>
                </a:lnTo>
                <a:lnTo>
                  <a:pt x="1419812" y="7278"/>
                </a:lnTo>
                <a:lnTo>
                  <a:pt x="1449249" y="27125"/>
                </a:lnTo>
                <a:lnTo>
                  <a:pt x="1469096" y="56562"/>
                </a:lnTo>
                <a:lnTo>
                  <a:pt x="1476375" y="92608"/>
                </a:lnTo>
                <a:lnTo>
                  <a:pt x="1476375" y="463016"/>
                </a:lnTo>
                <a:lnTo>
                  <a:pt x="1469096" y="499067"/>
                </a:lnTo>
                <a:lnTo>
                  <a:pt x="1449249" y="528504"/>
                </a:lnTo>
                <a:lnTo>
                  <a:pt x="1419812" y="548348"/>
                </a:lnTo>
                <a:lnTo>
                  <a:pt x="1383766" y="555625"/>
                </a:lnTo>
                <a:lnTo>
                  <a:pt x="92608" y="555625"/>
                </a:lnTo>
                <a:lnTo>
                  <a:pt x="56562" y="548348"/>
                </a:lnTo>
                <a:lnTo>
                  <a:pt x="27125" y="528504"/>
                </a:lnTo>
                <a:lnTo>
                  <a:pt x="7278" y="499067"/>
                </a:lnTo>
                <a:lnTo>
                  <a:pt x="0" y="463016"/>
                </a:lnTo>
                <a:lnTo>
                  <a:pt x="0" y="92608"/>
                </a:lnTo>
                <a:close/>
              </a:path>
            </a:pathLst>
          </a:custGeom>
          <a:ln w="25400">
            <a:solidFill>
              <a:srgbClr val="FF99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3692525" y="4710112"/>
            <a:ext cx="1570355" cy="850900"/>
          </a:xfrm>
          <a:custGeom>
            <a:avLst/>
            <a:gdLst/>
            <a:ahLst/>
            <a:cxnLst/>
            <a:rect l="l" t="t" r="r" b="b"/>
            <a:pathLst>
              <a:path w="1570354" h="850900">
                <a:moveTo>
                  <a:pt x="1570037" y="0"/>
                </a:moveTo>
                <a:lnTo>
                  <a:pt x="0" y="0"/>
                </a:lnTo>
                <a:lnTo>
                  <a:pt x="0" y="850900"/>
                </a:lnTo>
                <a:lnTo>
                  <a:pt x="1570037" y="850900"/>
                </a:lnTo>
                <a:lnTo>
                  <a:pt x="157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Análisis</a:t>
            </a:r>
            <a:r>
              <a:rPr dirty="0" sz="2800" spc="-65"/>
              <a:t> </a:t>
            </a:r>
            <a:r>
              <a:rPr dirty="0" sz="2800"/>
              <a:t>en</a:t>
            </a:r>
            <a:r>
              <a:rPr dirty="0" sz="2800" spc="-60"/>
              <a:t> </a:t>
            </a:r>
            <a:r>
              <a:rPr dirty="0" sz="2800"/>
              <a:t>baja</a:t>
            </a:r>
            <a:r>
              <a:rPr dirty="0" sz="2800" spc="-65"/>
              <a:t> </a:t>
            </a:r>
            <a:r>
              <a:rPr dirty="0" sz="2800"/>
              <a:t>frecuencia</a:t>
            </a:r>
            <a:r>
              <a:rPr dirty="0" sz="2800" spc="-40"/>
              <a:t> </a:t>
            </a:r>
            <a:r>
              <a:rPr dirty="0" sz="2800"/>
              <a:t>de</a:t>
            </a:r>
            <a:r>
              <a:rPr dirty="0" sz="2800" spc="-65"/>
              <a:t> </a:t>
            </a:r>
            <a:r>
              <a:rPr dirty="0" sz="2800" spc="-10"/>
              <a:t>amplificadores</a:t>
            </a:r>
            <a:endParaRPr sz="28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070" y="2205955"/>
            <a:ext cx="5746707" cy="253756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18490" y="1582737"/>
            <a:ext cx="10134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95C7"/>
                </a:solidFill>
                <a:latin typeface="Arial"/>
                <a:cs typeface="Arial"/>
              </a:rPr>
              <a:t>Ejemplo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9014" y="5071409"/>
            <a:ext cx="4475684" cy="1140198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Análisis</a:t>
            </a:r>
            <a:r>
              <a:rPr dirty="0" sz="2800" spc="-65"/>
              <a:t> </a:t>
            </a:r>
            <a:r>
              <a:rPr dirty="0" sz="2800"/>
              <a:t>en</a:t>
            </a:r>
            <a:r>
              <a:rPr dirty="0" sz="2800" spc="-60"/>
              <a:t> </a:t>
            </a:r>
            <a:r>
              <a:rPr dirty="0" sz="2800"/>
              <a:t>baja</a:t>
            </a:r>
            <a:r>
              <a:rPr dirty="0" sz="2800" spc="-65"/>
              <a:t> </a:t>
            </a:r>
            <a:r>
              <a:rPr dirty="0" sz="2800"/>
              <a:t>frecuencia</a:t>
            </a:r>
            <a:r>
              <a:rPr dirty="0" sz="2800" spc="-40"/>
              <a:t> </a:t>
            </a:r>
            <a:r>
              <a:rPr dirty="0" sz="2800"/>
              <a:t>de</a:t>
            </a:r>
            <a:r>
              <a:rPr dirty="0" sz="2800" spc="-65"/>
              <a:t> </a:t>
            </a:r>
            <a:r>
              <a:rPr dirty="0" sz="2800" spc="-10"/>
              <a:t>amplificadores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618490" y="1582737"/>
            <a:ext cx="10134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95C7"/>
                </a:solidFill>
                <a:latin typeface="Arial"/>
                <a:cs typeface="Arial"/>
              </a:rPr>
              <a:t>Ejemplo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809" y="2966140"/>
            <a:ext cx="7722607" cy="1873888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76244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Análisis</a:t>
            </a:r>
            <a:r>
              <a:rPr dirty="0" sz="2800" spc="-65"/>
              <a:t> </a:t>
            </a:r>
            <a:r>
              <a:rPr dirty="0" sz="2800"/>
              <a:t>en</a:t>
            </a:r>
            <a:r>
              <a:rPr dirty="0" sz="2800" spc="-60"/>
              <a:t> </a:t>
            </a:r>
            <a:r>
              <a:rPr dirty="0" sz="2800"/>
              <a:t>alta</a:t>
            </a:r>
            <a:r>
              <a:rPr dirty="0" sz="2800" spc="-60"/>
              <a:t> </a:t>
            </a:r>
            <a:r>
              <a:rPr dirty="0" sz="2800"/>
              <a:t>frecuencia</a:t>
            </a:r>
            <a:r>
              <a:rPr dirty="0" sz="2800" spc="-50"/>
              <a:t> </a:t>
            </a:r>
            <a:r>
              <a:rPr dirty="0" sz="2800"/>
              <a:t>de</a:t>
            </a:r>
            <a:r>
              <a:rPr dirty="0" sz="2800" spc="-50"/>
              <a:t> </a:t>
            </a:r>
            <a:r>
              <a:rPr dirty="0" sz="2800" spc="-10"/>
              <a:t>amplificadores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617194" y="2087498"/>
            <a:ext cx="7404100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5080" indent="-285750">
              <a:lnSpc>
                <a:spcPct val="100000"/>
              </a:lnSpc>
              <a:spcBef>
                <a:spcPts val="100"/>
              </a:spcBef>
              <a:buClr>
                <a:srgbClr val="F17900"/>
              </a:buClr>
              <a:buFont typeface="Wingdings"/>
              <a:buChar char=""/>
              <a:tabLst>
                <a:tab pos="299085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409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respuesta</a:t>
            </a:r>
            <a:r>
              <a:rPr dirty="0" sz="1800" spc="434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4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alta</a:t>
            </a:r>
            <a:r>
              <a:rPr dirty="0" sz="1800" spc="4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r>
              <a:rPr dirty="0" sz="1800" spc="4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4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circuitos</a:t>
            </a:r>
            <a:r>
              <a:rPr dirty="0" sz="1800" spc="4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</a:t>
            </a:r>
            <a:r>
              <a:rPr dirty="0" sz="1800" spc="4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transistores</a:t>
            </a:r>
            <a:r>
              <a:rPr dirty="0" sz="1800" spc="4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está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fijada</a:t>
            </a:r>
            <a:r>
              <a:rPr dirty="0" sz="1800" spc="4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por</a:t>
            </a:r>
            <a:r>
              <a:rPr dirty="0" sz="1800" spc="434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4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1800" spc="434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internos</a:t>
            </a:r>
            <a:r>
              <a:rPr dirty="0" sz="1800" spc="4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4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las</a:t>
            </a:r>
            <a:r>
              <a:rPr dirty="0" sz="1800" spc="4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constantes</a:t>
            </a:r>
            <a:r>
              <a:rPr dirty="0" sz="1800" spc="4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4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tiempo asociadas.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F17900"/>
              </a:buClr>
              <a:buFont typeface="Wingdings"/>
              <a:buChar char=""/>
            </a:pPr>
            <a:endParaRPr sz="1800">
              <a:latin typeface="Arial"/>
              <a:cs typeface="Arial"/>
            </a:endParaRPr>
          </a:p>
          <a:p>
            <a:pPr algn="just" marL="299085" marR="6350" indent="-286385">
              <a:lnSpc>
                <a:spcPct val="100000"/>
              </a:lnSpc>
              <a:buClr>
                <a:srgbClr val="F17900"/>
              </a:buClr>
              <a:buFont typeface="Wingdings"/>
              <a:buChar char=""/>
              <a:tabLst>
                <a:tab pos="299085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1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hará</a:t>
            </a:r>
            <a:r>
              <a:rPr dirty="0" sz="1800" spc="1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1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suposición</a:t>
            </a:r>
            <a:r>
              <a:rPr dirty="0" sz="1800" spc="1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1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que</a:t>
            </a:r>
            <a:r>
              <a:rPr dirty="0" sz="1800" spc="1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1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respuesta</a:t>
            </a:r>
            <a:r>
              <a:rPr dirty="0" sz="1800" spc="1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1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r>
              <a:rPr dirty="0" sz="1800" spc="1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viene</a:t>
            </a:r>
            <a:r>
              <a:rPr dirty="0" sz="1800" spc="1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fijada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por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POLO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DOMINANTE.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F17900"/>
              </a:buClr>
              <a:buFont typeface="Wingdings"/>
              <a:buChar char=""/>
            </a:pPr>
            <a:endParaRPr sz="1800">
              <a:latin typeface="Arial"/>
              <a:cs typeface="Arial"/>
            </a:endParaRPr>
          </a:p>
          <a:p>
            <a:pPr algn="just" marL="297815" marR="6985" indent="-285750">
              <a:lnSpc>
                <a:spcPct val="100000"/>
              </a:lnSpc>
              <a:buClr>
                <a:srgbClr val="F17900"/>
              </a:buClr>
              <a:buFont typeface="Wingdings"/>
              <a:buChar char=""/>
              <a:tabLst>
                <a:tab pos="297815" algn="l"/>
              </a:tabLst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análisis</a:t>
            </a:r>
            <a:r>
              <a:rPr dirty="0" sz="1800" spc="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alta</a:t>
            </a:r>
            <a:r>
              <a:rPr dirty="0" sz="1800" spc="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r>
              <a:rPr dirty="0" sz="1800" spc="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reduce</a:t>
            </a:r>
            <a:r>
              <a:rPr dirty="0" sz="1800" spc="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al</a:t>
            </a:r>
            <a:r>
              <a:rPr dirty="0" sz="1800" spc="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cálculo</a:t>
            </a:r>
            <a:r>
              <a:rPr dirty="0" sz="1800" spc="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frecuencia</a:t>
            </a:r>
            <a:r>
              <a:rPr dirty="0" sz="1800" spc="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corte</a:t>
            </a:r>
            <a:r>
              <a:rPr dirty="0" sz="1800" spc="2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superior</a:t>
            </a:r>
            <a:r>
              <a:rPr dirty="0" sz="1800" spc="2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asociada</a:t>
            </a:r>
            <a:r>
              <a:rPr dirty="0" sz="1800" spc="2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2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este</a:t>
            </a:r>
            <a:r>
              <a:rPr dirty="0" sz="1800" spc="2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polo</a:t>
            </a:r>
            <a:r>
              <a:rPr dirty="0" sz="1800" spc="2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dominante.</a:t>
            </a:r>
            <a:r>
              <a:rPr dirty="0" sz="1800" spc="250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2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cálculo</a:t>
            </a:r>
            <a:r>
              <a:rPr dirty="0" sz="1800" spc="2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254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polo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dominante</a:t>
            </a:r>
            <a:r>
              <a:rPr dirty="0" sz="1800" spc="235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</a:t>
            </a:r>
            <a:r>
              <a:rPr dirty="0" sz="1800" spc="240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realizará</a:t>
            </a:r>
            <a:r>
              <a:rPr dirty="0" sz="1800" spc="245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aplicando</a:t>
            </a:r>
            <a:r>
              <a:rPr dirty="0" sz="1800" spc="245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240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MÉTODO</a:t>
            </a:r>
            <a:r>
              <a:rPr dirty="0" sz="1800" spc="235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240">
                <a:solidFill>
                  <a:srgbClr val="0095C7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LAS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CONSTANTES</a:t>
            </a:r>
            <a:r>
              <a:rPr dirty="0" sz="18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TIEMPO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CIRCUITO</a:t>
            </a:r>
            <a:r>
              <a:rPr dirty="0" sz="1800" spc="-1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ABIERTO.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143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23520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Fundamentos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558313" y="4904061"/>
            <a:ext cx="30226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2012314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p1=10</a:t>
            </a:r>
            <a:r>
              <a:rPr dirty="0" baseline="25462" sz="1800" spc="-15">
                <a:solidFill>
                  <a:srgbClr val="0095C7"/>
                </a:solidFill>
                <a:latin typeface="Arial"/>
                <a:cs typeface="Arial"/>
              </a:rPr>
              <a:t>4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p2=4x10</a:t>
            </a:r>
            <a:r>
              <a:rPr dirty="0" baseline="25462" sz="1800" spc="-15">
                <a:solidFill>
                  <a:srgbClr val="0095C7"/>
                </a:solidFill>
                <a:latin typeface="Arial"/>
                <a:cs typeface="Arial"/>
              </a:rPr>
              <a:t>4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c1=10</a:t>
            </a:r>
            <a:r>
              <a:rPr dirty="0" baseline="25462" sz="1800" spc="-15">
                <a:solidFill>
                  <a:srgbClr val="0095C7"/>
                </a:solidFill>
                <a:latin typeface="Arial"/>
                <a:cs typeface="Arial"/>
              </a:rPr>
              <a:t>5</a:t>
            </a:r>
            <a:endParaRPr baseline="25462"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valor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exacto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es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9537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rad/s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3713" y="6001341"/>
            <a:ext cx="5255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valor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aplicando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criterio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polo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dominante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104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896213" y="3924031"/>
            <a:ext cx="2410460" cy="659130"/>
            <a:chOff x="4896213" y="3924031"/>
            <a:chExt cx="2410460" cy="659130"/>
          </a:xfrm>
        </p:grpSpPr>
        <p:sp>
          <p:nvSpPr>
            <p:cNvPr id="7" name="object 7" descr=""/>
            <p:cNvSpPr/>
            <p:nvPr/>
          </p:nvSpPr>
          <p:spPr>
            <a:xfrm>
              <a:off x="6088200" y="3924372"/>
              <a:ext cx="94615" cy="296545"/>
            </a:xfrm>
            <a:custGeom>
              <a:avLst/>
              <a:gdLst/>
              <a:ahLst/>
              <a:cxnLst/>
              <a:rect l="l" t="t" r="r" b="b"/>
              <a:pathLst>
                <a:path w="94614" h="296545">
                  <a:moveTo>
                    <a:pt x="94320" y="0"/>
                  </a:moveTo>
                  <a:lnTo>
                    <a:pt x="0" y="2959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424542" y="4286659"/>
              <a:ext cx="94615" cy="296545"/>
            </a:xfrm>
            <a:custGeom>
              <a:avLst/>
              <a:gdLst/>
              <a:ahLst/>
              <a:cxnLst/>
              <a:rect l="l" t="t" r="r" b="b"/>
              <a:pathLst>
                <a:path w="94614" h="296545">
                  <a:moveTo>
                    <a:pt x="94320" y="0"/>
                  </a:moveTo>
                  <a:lnTo>
                    <a:pt x="0" y="2959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486670" y="4286659"/>
              <a:ext cx="94615" cy="296545"/>
            </a:xfrm>
            <a:custGeom>
              <a:avLst/>
              <a:gdLst/>
              <a:ahLst/>
              <a:cxnLst/>
              <a:rect l="l" t="t" r="r" b="b"/>
              <a:pathLst>
                <a:path w="94615" h="296545">
                  <a:moveTo>
                    <a:pt x="94320" y="0"/>
                  </a:moveTo>
                  <a:lnTo>
                    <a:pt x="0" y="2959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896213" y="4254532"/>
              <a:ext cx="2410460" cy="0"/>
            </a:xfrm>
            <a:custGeom>
              <a:avLst/>
              <a:gdLst/>
              <a:ahLst/>
              <a:cxnLst/>
              <a:rect l="l" t="t" r="r" b="b"/>
              <a:pathLst>
                <a:path w="2410459" h="0">
                  <a:moveTo>
                    <a:pt x="0" y="0"/>
                  </a:moveTo>
                  <a:lnTo>
                    <a:pt x="24099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dirty="0"/>
              <a:t>Criterio</a:t>
            </a:r>
            <a:r>
              <a:rPr dirty="0" spc="-40"/>
              <a:t> </a:t>
            </a:r>
            <a:r>
              <a:rPr dirty="0"/>
              <a:t>del</a:t>
            </a:r>
            <a:r>
              <a:rPr dirty="0" spc="-40"/>
              <a:t> </a:t>
            </a:r>
            <a:r>
              <a:rPr dirty="0"/>
              <a:t>polo</a:t>
            </a:r>
            <a:r>
              <a:rPr dirty="0" spc="-40"/>
              <a:t> </a:t>
            </a:r>
            <a:r>
              <a:rPr dirty="0"/>
              <a:t>dominante</a:t>
            </a:r>
            <a:r>
              <a:rPr dirty="0" spc="-55"/>
              <a:t> </a:t>
            </a:r>
            <a:r>
              <a:rPr dirty="0"/>
              <a:t>para</a:t>
            </a:r>
            <a:r>
              <a:rPr dirty="0" spc="-35"/>
              <a:t> </a:t>
            </a:r>
            <a:r>
              <a:rPr dirty="0" spc="-10"/>
              <a:t>F</a:t>
            </a:r>
            <a:r>
              <a:rPr dirty="0" baseline="-20833" sz="1800" spc="-15"/>
              <a:t>H</a:t>
            </a:r>
            <a:r>
              <a:rPr dirty="0" sz="1800" spc="-10"/>
              <a:t>(s)</a:t>
            </a:r>
            <a:endParaRPr sz="1800"/>
          </a:p>
          <a:p>
            <a:pPr marL="635">
              <a:lnSpc>
                <a:spcPct val="100000"/>
              </a:lnSpc>
              <a:spcBef>
                <a:spcPts val="325"/>
              </a:spcBef>
            </a:pPr>
          </a:p>
          <a:p>
            <a:pPr marL="89535" marR="68580" indent="-635">
              <a:lnSpc>
                <a:spcPct val="100000"/>
              </a:lnSpc>
              <a:spcBef>
                <a:spcPts val="5"/>
              </a:spcBef>
            </a:pPr>
            <a:r>
              <a:rPr dirty="0" b="0">
                <a:latin typeface="Arial"/>
                <a:cs typeface="Arial"/>
              </a:rPr>
              <a:t>Si</a:t>
            </a:r>
            <a:r>
              <a:rPr dirty="0" spc="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la</a:t>
            </a:r>
            <a:r>
              <a:rPr dirty="0" spc="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frecuencia</a:t>
            </a:r>
            <a:r>
              <a:rPr dirty="0" spc="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del</a:t>
            </a:r>
            <a:r>
              <a:rPr dirty="0" spc="6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polo</a:t>
            </a:r>
            <a:r>
              <a:rPr dirty="0" spc="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menor</a:t>
            </a:r>
            <a:r>
              <a:rPr dirty="0" spc="6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está</a:t>
            </a:r>
            <a:r>
              <a:rPr dirty="0" spc="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separada</a:t>
            </a:r>
            <a:r>
              <a:rPr dirty="0" spc="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del</a:t>
            </a:r>
            <a:r>
              <a:rPr dirty="0" spc="6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polo</a:t>
            </a:r>
            <a:r>
              <a:rPr dirty="0" spc="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ó</a:t>
            </a:r>
            <a:r>
              <a:rPr dirty="0" spc="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cero</a:t>
            </a:r>
            <a:r>
              <a:rPr dirty="0" spc="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más</a:t>
            </a:r>
            <a:r>
              <a:rPr dirty="0" spc="6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cercano</a:t>
            </a:r>
            <a:r>
              <a:rPr dirty="0" spc="60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al </a:t>
            </a:r>
            <a:r>
              <a:rPr dirty="0" b="0">
                <a:latin typeface="Arial"/>
                <a:cs typeface="Arial"/>
              </a:rPr>
              <a:t>menos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2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octavas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(factor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4)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entonces:</a:t>
            </a:r>
          </a:p>
          <a:p>
            <a:pPr marL="89535" marR="2826385">
              <a:lnSpc>
                <a:spcPct val="200000"/>
              </a:lnSpc>
            </a:pPr>
            <a:r>
              <a:rPr dirty="0" b="0">
                <a:latin typeface="Arial"/>
                <a:cs typeface="Arial"/>
              </a:rPr>
              <a:t>w</a:t>
            </a:r>
            <a:r>
              <a:rPr dirty="0" baseline="-20833" sz="1800" b="0">
                <a:latin typeface="Arial"/>
                <a:cs typeface="Arial"/>
              </a:rPr>
              <a:t>H</a:t>
            </a:r>
            <a:r>
              <a:rPr dirty="0" sz="1800" b="0">
                <a:latin typeface="Arial"/>
                <a:cs typeface="Arial"/>
              </a:rPr>
              <a:t>~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wp</a:t>
            </a:r>
            <a:r>
              <a:rPr dirty="0" sz="1800" spc="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siendo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wp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la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frecuencia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del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polo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spc="-10" b="0">
                <a:latin typeface="Arial"/>
                <a:cs typeface="Arial"/>
              </a:rPr>
              <a:t>dominante Ejemplo</a:t>
            </a:r>
            <a:endParaRPr sz="1800">
              <a:latin typeface="Arial"/>
              <a:cs typeface="Arial"/>
            </a:endParaRPr>
          </a:p>
          <a:p>
            <a:pPr marL="5066665">
              <a:lnSpc>
                <a:spcPct val="100000"/>
              </a:lnSpc>
              <a:spcBef>
                <a:spcPts val="620"/>
              </a:spcBef>
            </a:pPr>
            <a:r>
              <a:rPr dirty="0" sz="2050" b="0">
                <a:solidFill>
                  <a:srgbClr val="000000"/>
                </a:solidFill>
                <a:latin typeface="Times New Roman"/>
                <a:cs typeface="Times New Roman"/>
              </a:rPr>
              <a:t>(1</a:t>
            </a:r>
            <a:r>
              <a:rPr dirty="0" sz="2050" b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dirty="0" sz="2050" spc="-9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50" b="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dirty="0" sz="2050" spc="140" b="0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50" b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dirty="0" baseline="43981" sz="1800" b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dirty="0" baseline="43981" sz="1800" spc="-1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50" spc="-50" b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2050">
              <a:latin typeface="Times New Roman"/>
              <a:cs typeface="Times New Roman"/>
            </a:endParaRPr>
          </a:p>
          <a:p>
            <a:pPr marL="3514090">
              <a:lnSpc>
                <a:spcPct val="100000"/>
              </a:lnSpc>
              <a:spcBef>
                <a:spcPts val="395"/>
              </a:spcBef>
            </a:pPr>
            <a:r>
              <a:rPr dirty="0" baseline="43360" sz="3075" b="0" i="1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dirty="0" baseline="48611" sz="1800" b="0" i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dirty="0" baseline="48611" sz="1800" spc="142" b="0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aseline="43360" sz="3075" spc="75" b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dirty="0" baseline="43360" sz="3075" spc="75" b="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dirty="0" baseline="43360" sz="3075" spc="75" b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dirty="0" baseline="43360" sz="3075" spc="-52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aseline="43360" sz="3075" b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dirty="0" baseline="43360" sz="3075" spc="172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50" b="0">
                <a:solidFill>
                  <a:srgbClr val="000000"/>
                </a:solidFill>
                <a:latin typeface="Times New Roman"/>
                <a:cs typeface="Times New Roman"/>
              </a:rPr>
              <a:t>(1</a:t>
            </a:r>
            <a:r>
              <a:rPr dirty="0" sz="2050" b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dirty="0" sz="2050" spc="-9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50" b="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dirty="0" sz="2050" spc="135" b="0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50" b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dirty="0" baseline="43981" sz="1800" b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dirty="0" baseline="43981" sz="1800" spc="-104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50" b="0">
                <a:solidFill>
                  <a:srgbClr val="000000"/>
                </a:solidFill>
                <a:latin typeface="Times New Roman"/>
                <a:cs typeface="Times New Roman"/>
              </a:rPr>
              <a:t>)(1</a:t>
            </a:r>
            <a:r>
              <a:rPr dirty="0" sz="2050" b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dirty="0" sz="2050" spc="-9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50" b="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dirty="0" sz="2050" spc="355" b="0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50" b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dirty="0" sz="2050" spc="-29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50" b="0">
                <a:solidFill>
                  <a:srgbClr val="000000"/>
                </a:solidFill>
                <a:latin typeface="Symbol"/>
                <a:cs typeface="Symbol"/>
              </a:rPr>
              <a:t></a:t>
            </a:r>
            <a:r>
              <a:rPr dirty="0" sz="2050" b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dirty="0" baseline="43981" sz="1800" b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dirty="0" baseline="43981" sz="1800" spc="-97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50" spc="-50" b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205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642985" y="5107274"/>
            <a:ext cx="2229485" cy="633730"/>
            <a:chOff x="4642985" y="5107274"/>
            <a:chExt cx="2229485" cy="633730"/>
          </a:xfrm>
        </p:grpSpPr>
        <p:sp>
          <p:nvSpPr>
            <p:cNvPr id="13" name="object 13" descr=""/>
            <p:cNvSpPr/>
            <p:nvPr/>
          </p:nvSpPr>
          <p:spPr>
            <a:xfrm>
              <a:off x="4821030" y="544802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 h="0">
                  <a:moveTo>
                    <a:pt x="0" y="0"/>
                  </a:moveTo>
                  <a:lnTo>
                    <a:pt x="3677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643327" y="5491093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70" h="19685">
                  <a:moveTo>
                    <a:pt x="0" y="19139"/>
                  </a:moveTo>
                  <a:lnTo>
                    <a:pt x="389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682286" y="5491776"/>
              <a:ext cx="59055" cy="248285"/>
            </a:xfrm>
            <a:custGeom>
              <a:avLst/>
              <a:gdLst/>
              <a:ahLst/>
              <a:cxnLst/>
              <a:rect l="l" t="t" r="r" b="b"/>
              <a:pathLst>
                <a:path w="59054" h="248285">
                  <a:moveTo>
                    <a:pt x="0" y="0"/>
                  </a:moveTo>
                  <a:lnTo>
                    <a:pt x="58779" y="2481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741065" y="5107616"/>
              <a:ext cx="59690" cy="632460"/>
            </a:xfrm>
            <a:custGeom>
              <a:avLst/>
              <a:gdLst/>
              <a:ahLst/>
              <a:cxnLst/>
              <a:rect l="l" t="t" r="r" b="b"/>
              <a:pathLst>
                <a:path w="59689" h="632460">
                  <a:moveTo>
                    <a:pt x="0" y="632292"/>
                  </a:moveTo>
                  <a:lnTo>
                    <a:pt x="594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800528" y="5107616"/>
              <a:ext cx="2072005" cy="0"/>
            </a:xfrm>
            <a:custGeom>
              <a:avLst/>
              <a:gdLst/>
              <a:ahLst/>
              <a:cxnLst/>
              <a:rect l="l" t="t" r="r" b="b"/>
              <a:pathLst>
                <a:path w="2072004" h="0">
                  <a:moveTo>
                    <a:pt x="0" y="0"/>
                  </a:moveTo>
                  <a:lnTo>
                    <a:pt x="20716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5438897" y="5448028"/>
            <a:ext cx="728980" cy="0"/>
          </a:xfrm>
          <a:custGeom>
            <a:avLst/>
            <a:gdLst/>
            <a:ahLst/>
            <a:cxnLst/>
            <a:rect l="l" t="t" r="r" b="b"/>
            <a:pathLst>
              <a:path w="728979" h="0">
                <a:moveTo>
                  <a:pt x="0" y="0"/>
                </a:moveTo>
                <a:lnTo>
                  <a:pt x="7285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413539" y="5448028"/>
            <a:ext cx="436880" cy="0"/>
          </a:xfrm>
          <a:custGeom>
            <a:avLst/>
            <a:gdLst/>
            <a:ahLst/>
            <a:cxnLst/>
            <a:rect l="l" t="t" r="r" b="b"/>
            <a:pathLst>
              <a:path w="436879" h="0">
                <a:moveTo>
                  <a:pt x="0" y="0"/>
                </a:moveTo>
                <a:lnTo>
                  <a:pt x="4367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6986585" y="5238461"/>
            <a:ext cx="1298575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-100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9803</a:t>
            </a:r>
            <a:r>
              <a:rPr dirty="0" sz="2050" spc="-190">
                <a:latin typeface="Times New Roman"/>
                <a:cs typeface="Times New Roman"/>
              </a:rPr>
              <a:t> </a:t>
            </a:r>
            <a:r>
              <a:rPr dirty="0" sz="2050" spc="-20">
                <a:latin typeface="Times New Roman"/>
                <a:cs typeface="Times New Roman"/>
              </a:rPr>
              <a:t>rad/s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557359" y="5077142"/>
            <a:ext cx="156845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50" spc="-50"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926577" y="5077142"/>
            <a:ext cx="955040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10895" algn="l"/>
              </a:tabLst>
            </a:pPr>
            <a:r>
              <a:rPr dirty="0" sz="2050" spc="-50">
                <a:latin typeface="Times New Roman"/>
                <a:cs typeface="Times New Roman"/>
              </a:rPr>
              <a:t>1</a:t>
            </a:r>
            <a:r>
              <a:rPr dirty="0" sz="2050">
                <a:latin typeface="Times New Roman"/>
                <a:cs typeface="Times New Roman"/>
              </a:rPr>
              <a:t>	</a:t>
            </a:r>
            <a:r>
              <a:rPr dirty="0" sz="2050" spc="-50"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364506" y="5321856"/>
            <a:ext cx="485140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25745" sz="3075" spc="-30">
                <a:latin typeface="Times New Roman"/>
                <a:cs typeface="Times New Roman"/>
              </a:rPr>
              <a:t>10</a:t>
            </a:r>
            <a:r>
              <a:rPr dirty="0" sz="1200" spc="-2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771999" y="5439429"/>
            <a:ext cx="1397000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655320" algn="l"/>
              </a:tabLst>
            </a:pPr>
            <a:r>
              <a:rPr dirty="0" sz="2050" spc="-25">
                <a:latin typeface="Times New Roman"/>
                <a:cs typeface="Times New Roman"/>
              </a:rPr>
              <a:t>10</a:t>
            </a:r>
            <a:r>
              <a:rPr dirty="0" baseline="43981" sz="1800" spc="-37">
                <a:latin typeface="Times New Roman"/>
                <a:cs typeface="Times New Roman"/>
              </a:rPr>
              <a:t>8</a:t>
            </a:r>
            <a:r>
              <a:rPr dirty="0" baseline="43981" sz="1800">
                <a:latin typeface="Times New Roman"/>
                <a:cs typeface="Times New Roman"/>
              </a:rPr>
              <a:t>	</a:t>
            </a:r>
            <a:r>
              <a:rPr dirty="0" sz="2050">
                <a:latin typeface="Times New Roman"/>
                <a:cs typeface="Times New Roman"/>
              </a:rPr>
              <a:t>16</a:t>
            </a:r>
            <a:r>
              <a:rPr dirty="0" sz="2050" spc="-290">
                <a:latin typeface="Times New Roman"/>
                <a:cs typeface="Times New Roman"/>
              </a:rPr>
              <a:t> </a:t>
            </a:r>
            <a:r>
              <a:rPr dirty="0" sz="2050" spc="-20">
                <a:latin typeface="Symbol"/>
                <a:cs typeface="Symbol"/>
              </a:rPr>
              <a:t></a:t>
            </a:r>
            <a:r>
              <a:rPr dirty="0" sz="2050" spc="-20">
                <a:latin typeface="Times New Roman"/>
                <a:cs typeface="Times New Roman"/>
              </a:rPr>
              <a:t>10</a:t>
            </a:r>
            <a:r>
              <a:rPr dirty="0" baseline="43981" sz="1800" spc="-30">
                <a:latin typeface="Times New Roman"/>
                <a:cs typeface="Times New Roman"/>
              </a:rPr>
              <a:t>8</a:t>
            </a:r>
            <a:endParaRPr baseline="43981" sz="18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219859" y="5413452"/>
            <a:ext cx="136525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-5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004564" y="5238462"/>
            <a:ext cx="586740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29259" algn="l"/>
              </a:tabLst>
            </a:pPr>
            <a:r>
              <a:rPr dirty="0" sz="2050" spc="-50">
                <a:latin typeface="Times New Roman"/>
                <a:cs typeface="Times New Roman"/>
              </a:rPr>
              <a:t>w</a:t>
            </a:r>
            <a:r>
              <a:rPr dirty="0" sz="2050">
                <a:latin typeface="Times New Roman"/>
                <a:cs typeface="Times New Roman"/>
              </a:rPr>
              <a:t>	</a:t>
            </a:r>
            <a:r>
              <a:rPr dirty="0" sz="2050" spc="-50">
                <a:latin typeface="Symbol"/>
                <a:cs typeface="Symbol"/>
              </a:rPr>
              <a:t>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229361" y="5238461"/>
            <a:ext cx="1148715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991235" algn="l"/>
              </a:tabLst>
            </a:pPr>
            <a:r>
              <a:rPr dirty="0" sz="2050" spc="-50">
                <a:latin typeface="Symbol"/>
                <a:cs typeface="Symbol"/>
              </a:rPr>
              <a:t></a:t>
            </a:r>
            <a:r>
              <a:rPr dirty="0" sz="2050">
                <a:latin typeface="Times New Roman"/>
                <a:cs typeface="Times New Roman"/>
              </a:rPr>
              <a:t>	</a:t>
            </a:r>
            <a:r>
              <a:rPr dirty="0" sz="2050" spc="-50">
                <a:latin typeface="Symbol"/>
                <a:cs typeface="Symbol"/>
              </a:rPr>
              <a:t></a:t>
            </a:r>
            <a:endParaRPr sz="20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76244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Análisis</a:t>
            </a:r>
            <a:r>
              <a:rPr dirty="0" sz="2800" spc="-65"/>
              <a:t> </a:t>
            </a:r>
            <a:r>
              <a:rPr dirty="0" sz="2800"/>
              <a:t>en</a:t>
            </a:r>
            <a:r>
              <a:rPr dirty="0" sz="2800" spc="-60"/>
              <a:t> </a:t>
            </a:r>
            <a:r>
              <a:rPr dirty="0" sz="2800"/>
              <a:t>alta</a:t>
            </a:r>
            <a:r>
              <a:rPr dirty="0" sz="2800" spc="-60"/>
              <a:t> </a:t>
            </a:r>
            <a:r>
              <a:rPr dirty="0" sz="2800"/>
              <a:t>frecuencia</a:t>
            </a:r>
            <a:r>
              <a:rPr dirty="0" sz="2800" spc="-50"/>
              <a:t> </a:t>
            </a:r>
            <a:r>
              <a:rPr dirty="0" sz="2800"/>
              <a:t>de</a:t>
            </a:r>
            <a:r>
              <a:rPr dirty="0" sz="2800" spc="-50"/>
              <a:t> </a:t>
            </a:r>
            <a:r>
              <a:rPr dirty="0" sz="2800" spc="-10"/>
              <a:t>amplificadores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618490" y="1582737"/>
            <a:ext cx="7353934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17900"/>
                </a:solidFill>
                <a:latin typeface="Arial"/>
                <a:cs typeface="Arial"/>
              </a:rPr>
              <a:t>Método</a:t>
            </a:r>
            <a:r>
              <a:rPr dirty="0" sz="2200" spc="-3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17900"/>
                </a:solidFill>
                <a:latin typeface="Arial"/>
                <a:cs typeface="Arial"/>
              </a:rPr>
              <a:t>de</a:t>
            </a:r>
            <a:r>
              <a:rPr dirty="0" sz="2200" spc="-4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17900"/>
                </a:solidFill>
                <a:latin typeface="Arial"/>
                <a:cs typeface="Arial"/>
              </a:rPr>
              <a:t>las</a:t>
            </a:r>
            <a:r>
              <a:rPr dirty="0" sz="2200" spc="-6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17900"/>
                </a:solidFill>
                <a:latin typeface="Arial"/>
                <a:cs typeface="Arial"/>
              </a:rPr>
              <a:t>constantes</a:t>
            </a:r>
            <a:r>
              <a:rPr dirty="0" sz="2200" spc="-2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17900"/>
                </a:solidFill>
                <a:latin typeface="Arial"/>
                <a:cs typeface="Arial"/>
              </a:rPr>
              <a:t>de</a:t>
            </a:r>
            <a:r>
              <a:rPr dirty="0" sz="2200" spc="-4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17900"/>
                </a:solidFill>
                <a:latin typeface="Arial"/>
                <a:cs typeface="Arial"/>
              </a:rPr>
              <a:t>tiempo</a:t>
            </a:r>
            <a:r>
              <a:rPr dirty="0" sz="2200" spc="-45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17900"/>
                </a:solidFill>
                <a:latin typeface="Arial"/>
                <a:cs typeface="Arial"/>
              </a:rPr>
              <a:t>en</a:t>
            </a:r>
            <a:r>
              <a:rPr dirty="0" sz="2200" spc="-6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17900"/>
                </a:solidFill>
                <a:latin typeface="Arial"/>
                <a:cs typeface="Arial"/>
              </a:rPr>
              <a:t>circuito</a:t>
            </a:r>
            <a:r>
              <a:rPr dirty="0" sz="2200" spc="-30" b="1">
                <a:solidFill>
                  <a:srgbClr val="F179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17900"/>
                </a:solidFill>
                <a:latin typeface="Arial"/>
                <a:cs typeface="Arial"/>
              </a:rPr>
              <a:t>abierto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471" y="2546941"/>
            <a:ext cx="4016027" cy="13327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80330" y="3921125"/>
            <a:ext cx="8506460" cy="2075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095C7"/>
                </a:solidFill>
                <a:latin typeface="Arial"/>
                <a:cs typeface="Arial"/>
              </a:rPr>
              <a:t>Donde:</a:t>
            </a:r>
            <a:endParaRPr sz="2400">
              <a:latin typeface="Arial"/>
              <a:cs typeface="Arial"/>
            </a:endParaRPr>
          </a:p>
          <a:p>
            <a:pPr marL="50800" marR="17780">
              <a:lnSpc>
                <a:spcPct val="100000"/>
              </a:lnSpc>
              <a:spcBef>
                <a:spcPts val="1495"/>
              </a:spcBef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Ci</a:t>
            </a:r>
            <a:r>
              <a:rPr dirty="0" sz="20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son</a:t>
            </a:r>
            <a:r>
              <a:rPr dirty="0" sz="20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cada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uno</a:t>
            </a:r>
            <a:r>
              <a:rPr dirty="0" sz="20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20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2000" spc="-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internos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presentes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del</a:t>
            </a:r>
            <a:r>
              <a:rPr dirty="0" sz="20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componente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(circuito</a:t>
            </a:r>
            <a:r>
              <a:rPr dirty="0" sz="2000" spc="-6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equivalente).</a:t>
            </a:r>
            <a:endParaRPr sz="2000">
              <a:latin typeface="Arial"/>
              <a:cs typeface="Arial"/>
            </a:endParaRPr>
          </a:p>
          <a:p>
            <a:pPr marL="50800" marR="173990">
              <a:lnSpc>
                <a:spcPct val="100000"/>
              </a:lnSpc>
              <a:spcBef>
                <a:spcPts val="2160"/>
              </a:spcBef>
            </a:pPr>
            <a:r>
              <a:rPr dirty="0" sz="2000" spc="-20">
                <a:solidFill>
                  <a:srgbClr val="0095C7"/>
                </a:solidFill>
                <a:latin typeface="Arial"/>
                <a:cs typeface="Arial"/>
              </a:rPr>
              <a:t>R</a:t>
            </a:r>
            <a:r>
              <a:rPr dirty="0" sz="2000" spc="-1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baseline="-21367" sz="1950">
                <a:solidFill>
                  <a:srgbClr val="0095C7"/>
                </a:solidFill>
                <a:latin typeface="Arial"/>
                <a:cs typeface="Arial"/>
              </a:rPr>
              <a:t>i </a:t>
            </a:r>
            <a:r>
              <a:rPr dirty="0" baseline="25641" sz="1950">
                <a:solidFill>
                  <a:srgbClr val="0095C7"/>
                </a:solidFill>
                <a:latin typeface="Arial"/>
                <a:cs typeface="Arial"/>
              </a:rPr>
              <a:t>0</a:t>
            </a:r>
            <a:r>
              <a:rPr dirty="0" baseline="25641" sz="1950" spc="277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es</a:t>
            </a:r>
            <a:r>
              <a:rPr dirty="0" sz="20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20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impedancia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que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ve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cada</a:t>
            </a:r>
            <a:r>
              <a:rPr dirty="0" sz="20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uno</a:t>
            </a:r>
            <a:r>
              <a:rPr dirty="0" sz="20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20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20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condensadores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con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 resto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20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95C7"/>
                </a:solidFill>
                <a:latin typeface="Arial"/>
                <a:cs typeface="Arial"/>
              </a:rPr>
              <a:t>CIRCUITO</a:t>
            </a:r>
            <a:r>
              <a:rPr dirty="0" sz="2000" spc="-1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ABIERTO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145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4841" y="1760689"/>
            <a:ext cx="3766888" cy="253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Análisis</a:t>
            </a:r>
            <a:r>
              <a:rPr dirty="0" sz="2800" spc="-65"/>
              <a:t> </a:t>
            </a:r>
            <a:r>
              <a:rPr dirty="0" sz="2800"/>
              <a:t>en</a:t>
            </a:r>
            <a:r>
              <a:rPr dirty="0" sz="2800" spc="-60"/>
              <a:t> </a:t>
            </a:r>
            <a:r>
              <a:rPr dirty="0" sz="2800"/>
              <a:t>alta</a:t>
            </a:r>
            <a:r>
              <a:rPr dirty="0" sz="2800" spc="-60"/>
              <a:t> </a:t>
            </a:r>
            <a:r>
              <a:rPr dirty="0" sz="2800"/>
              <a:t>frecuencia</a:t>
            </a:r>
            <a:r>
              <a:rPr dirty="0" sz="2800" spc="-50"/>
              <a:t> </a:t>
            </a:r>
            <a:r>
              <a:rPr dirty="0" sz="2800"/>
              <a:t>de</a:t>
            </a:r>
            <a:r>
              <a:rPr dirty="0" sz="2800" spc="-50"/>
              <a:t> </a:t>
            </a:r>
            <a:r>
              <a:rPr dirty="0" sz="2800" spc="-10"/>
              <a:t>amplificadores</a:t>
            </a:r>
            <a:endParaRPr sz="2800"/>
          </a:p>
        </p:txBody>
      </p:sp>
      <p:sp>
        <p:nvSpPr>
          <p:cNvPr id="5" name="object 5" descr=""/>
          <p:cNvSpPr txBox="1"/>
          <p:nvPr/>
        </p:nvSpPr>
        <p:spPr>
          <a:xfrm>
            <a:off x="618490" y="1582737"/>
            <a:ext cx="10134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95C7"/>
                </a:solidFill>
                <a:latin typeface="Arial"/>
                <a:cs typeface="Arial"/>
              </a:rPr>
              <a:t>Ejemplo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076" y="4643506"/>
            <a:ext cx="6651758" cy="1728083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Análisis</a:t>
            </a:r>
            <a:r>
              <a:rPr dirty="0" sz="2800" spc="-65"/>
              <a:t> </a:t>
            </a:r>
            <a:r>
              <a:rPr dirty="0" sz="2800"/>
              <a:t>en</a:t>
            </a:r>
            <a:r>
              <a:rPr dirty="0" sz="2800" spc="-60"/>
              <a:t> </a:t>
            </a:r>
            <a:r>
              <a:rPr dirty="0" sz="2800"/>
              <a:t>alta</a:t>
            </a:r>
            <a:r>
              <a:rPr dirty="0" sz="2800" spc="-60"/>
              <a:t> </a:t>
            </a:r>
            <a:r>
              <a:rPr dirty="0" sz="2800"/>
              <a:t>frecuencia</a:t>
            </a:r>
            <a:r>
              <a:rPr dirty="0" sz="2800" spc="-50"/>
              <a:t> </a:t>
            </a:r>
            <a:r>
              <a:rPr dirty="0" sz="2800"/>
              <a:t>de</a:t>
            </a:r>
            <a:r>
              <a:rPr dirty="0" sz="2800" spc="-50"/>
              <a:t> </a:t>
            </a:r>
            <a:r>
              <a:rPr dirty="0" sz="2800" spc="-10"/>
              <a:t>amplificadores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618490" y="1582737"/>
            <a:ext cx="10134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95C7"/>
                </a:solidFill>
                <a:latin typeface="Arial"/>
                <a:cs typeface="Arial"/>
              </a:rPr>
              <a:t>Ejemplo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932" y="2133600"/>
            <a:ext cx="8311584" cy="4248137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54427" y="26923"/>
            <a:ext cx="322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147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6490" y="1191863"/>
            <a:ext cx="8141334" cy="1229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ts val="1839"/>
              </a:lnSpc>
              <a:spcBef>
                <a:spcPts val="95"/>
              </a:spcBef>
            </a:pPr>
            <a:r>
              <a:rPr dirty="0" sz="1600" spc="-10">
                <a:latin typeface="Times New Roman"/>
                <a:cs typeface="Times New Roman"/>
              </a:rPr>
              <a:t>©2023</a:t>
            </a:r>
            <a:r>
              <a:rPr dirty="0" sz="1600" spc="-9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Autoras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Belén</a:t>
            </a:r>
            <a:r>
              <a:rPr dirty="0" sz="1600" spc="-9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Arredondo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y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Beatriz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Romero</a:t>
            </a:r>
            <a:endParaRPr sz="1600">
              <a:latin typeface="Times New Roman"/>
              <a:cs typeface="Times New Roman"/>
            </a:endParaRPr>
          </a:p>
          <a:p>
            <a:pPr algn="r" marL="4910455" marR="5080" indent="1124585">
              <a:lnSpc>
                <a:spcPts val="1510"/>
              </a:lnSpc>
              <a:spcBef>
                <a:spcPts val="110"/>
              </a:spcBef>
            </a:pP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Algunos</a:t>
            </a:r>
            <a:r>
              <a:rPr dirty="0" sz="1400" spc="-2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derechos</a:t>
            </a:r>
            <a:r>
              <a:rPr dirty="0" sz="1400" spc="-1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959595"/>
                </a:solidFill>
                <a:latin typeface="Times New Roman"/>
                <a:cs typeface="Times New Roman"/>
              </a:rPr>
              <a:t>reservados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Este</a:t>
            </a:r>
            <a:r>
              <a:rPr dirty="0" sz="1400" spc="-2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documento</a:t>
            </a:r>
            <a:r>
              <a:rPr dirty="0" sz="1400" spc="-3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se</a:t>
            </a:r>
            <a:r>
              <a:rPr dirty="0" sz="1400" spc="-1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distribuye</a:t>
            </a:r>
            <a:r>
              <a:rPr dirty="0" sz="1400" spc="-2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bajo</a:t>
            </a:r>
            <a:r>
              <a:rPr dirty="0" sz="1400" spc="-2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la</a:t>
            </a:r>
            <a:r>
              <a:rPr dirty="0" sz="1400" spc="-10">
                <a:solidFill>
                  <a:srgbClr val="959595"/>
                </a:solidFill>
                <a:latin typeface="Times New Roman"/>
                <a:cs typeface="Times New Roman"/>
              </a:rPr>
              <a:t> licencia</a:t>
            </a:r>
            <a:endParaRPr sz="1400">
              <a:latin typeface="Times New Roman"/>
              <a:cs typeface="Times New Roman"/>
            </a:endParaRPr>
          </a:p>
          <a:p>
            <a:pPr algn="r" marL="3197225" marR="5080" indent="-125095">
              <a:lnSpc>
                <a:spcPts val="1510"/>
              </a:lnSpc>
              <a:spcBef>
                <a:spcPts val="5"/>
              </a:spcBef>
            </a:pPr>
            <a:r>
              <a:rPr dirty="0" sz="1400" spc="-10">
                <a:solidFill>
                  <a:srgbClr val="959595"/>
                </a:solidFill>
                <a:latin typeface="Times New Roman"/>
                <a:cs typeface="Times New Roman"/>
              </a:rPr>
              <a:t>“Atribución-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Compartir</a:t>
            </a:r>
            <a:r>
              <a:rPr dirty="0" sz="1400" spc="-3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Igual</a:t>
            </a:r>
            <a:r>
              <a:rPr dirty="0" sz="1400" spc="-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4.0</a:t>
            </a:r>
            <a:r>
              <a:rPr dirty="0" sz="1400" spc="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Internacional”</a:t>
            </a:r>
            <a:r>
              <a:rPr dirty="0" sz="1400" spc="-2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de Creative</a:t>
            </a:r>
            <a:r>
              <a:rPr dirty="0" sz="1400" spc="-1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959595"/>
                </a:solidFill>
                <a:latin typeface="Times New Roman"/>
                <a:cs typeface="Times New Roman"/>
              </a:rPr>
              <a:t>Commons,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disponible</a:t>
            </a:r>
            <a:r>
              <a:rPr dirty="0" sz="1400" spc="8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en</a:t>
            </a:r>
            <a:r>
              <a:rPr dirty="0" sz="1400" spc="9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3"/>
              </a:rPr>
              <a:t>https://creativecommons.org/licenses/by-sa/4.0/deed.es</a:t>
            </a:r>
            <a:endParaRPr sz="1400">
              <a:latin typeface="Times New Roman"/>
              <a:cs typeface="Times New Roman"/>
            </a:endParaRPr>
          </a:p>
          <a:p>
            <a:pPr algn="r" marR="46990">
              <a:lnSpc>
                <a:spcPts val="1490"/>
              </a:lnSpc>
            </a:pP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Para</a:t>
            </a:r>
            <a:r>
              <a:rPr dirty="0" sz="1400" spc="-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cualquier</a:t>
            </a:r>
            <a:r>
              <a:rPr dirty="0" sz="1400" spc="-2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duda</a:t>
            </a:r>
            <a:r>
              <a:rPr dirty="0" sz="1400" spc="-1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o</a:t>
            </a:r>
            <a:r>
              <a:rPr dirty="0" sz="1400" spc="1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sugerencia</a:t>
            </a:r>
            <a:r>
              <a:rPr dirty="0" sz="1400" spc="-3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de</a:t>
            </a:r>
            <a:r>
              <a:rPr dirty="0" sz="1400" spc="1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mejora,</a:t>
            </a:r>
            <a:r>
              <a:rPr dirty="0" sz="1400" spc="2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puedes</a:t>
            </a:r>
            <a:r>
              <a:rPr dirty="0" sz="1400" spc="-1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escribir</a:t>
            </a:r>
            <a:r>
              <a:rPr dirty="0" sz="1400" spc="-3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59595"/>
                </a:solidFill>
                <a:latin typeface="Times New Roman"/>
                <a:cs typeface="Times New Roman"/>
              </a:rPr>
              <a:t>a</a:t>
            </a:r>
            <a:r>
              <a:rPr dirty="0" sz="1400" spc="1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4"/>
              </a:rPr>
              <a:t>belen.arredondo@urjc.es</a:t>
            </a:r>
            <a:r>
              <a:rPr dirty="0" u="none" sz="1400" spc="-2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959595"/>
                </a:solidFill>
                <a:latin typeface="Times New Roman"/>
                <a:cs typeface="Times New Roman"/>
              </a:rPr>
              <a:t>y</a:t>
            </a:r>
            <a:r>
              <a:rPr dirty="0" u="none" sz="1400" spc="1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10">
                <a:solidFill>
                  <a:srgbClr val="959595"/>
                </a:solidFill>
                <a:latin typeface="Times New Roman"/>
                <a:cs typeface="Times New Roman"/>
              </a:rPr>
              <a:t>b</a:t>
            </a:r>
            <a:r>
              <a:rPr dirty="0" u="sng" sz="1400" spc="-1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5"/>
              </a:rPr>
              <a:t>eatriz.romero@urjc.es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191319" y="3051111"/>
            <a:ext cx="55467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597C8"/>
                </a:solidFill>
                <a:latin typeface="Times New Roman"/>
                <a:cs typeface="Times New Roman"/>
              </a:rPr>
              <a:t>Agradecimientos</a:t>
            </a:r>
            <a:r>
              <a:rPr dirty="0" sz="1600" spc="15">
                <a:solidFill>
                  <a:srgbClr val="0597C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597C8"/>
                </a:solidFill>
                <a:latin typeface="Times New Roman"/>
                <a:cs typeface="Times New Roman"/>
              </a:rPr>
              <a:t>a</a:t>
            </a:r>
            <a:r>
              <a:rPr dirty="0" sz="1600" spc="-30">
                <a:solidFill>
                  <a:srgbClr val="0597C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597C8"/>
                </a:solidFill>
                <a:latin typeface="Times New Roman"/>
                <a:cs typeface="Times New Roman"/>
              </a:rPr>
              <a:t>los</a:t>
            </a:r>
            <a:r>
              <a:rPr dirty="0" sz="1600" spc="-40">
                <a:solidFill>
                  <a:srgbClr val="0597C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597C8"/>
                </a:solidFill>
                <a:latin typeface="Times New Roman"/>
                <a:cs typeface="Times New Roman"/>
              </a:rPr>
              <a:t>profesores</a:t>
            </a:r>
            <a:r>
              <a:rPr dirty="0" sz="1600" spc="-15">
                <a:solidFill>
                  <a:srgbClr val="0597C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597C8"/>
                </a:solidFill>
                <a:latin typeface="Times New Roman"/>
                <a:cs typeface="Times New Roman"/>
              </a:rPr>
              <a:t>Gonzalo</a:t>
            </a:r>
            <a:r>
              <a:rPr dirty="0" sz="1600" spc="-35">
                <a:solidFill>
                  <a:srgbClr val="0597C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597C8"/>
                </a:solidFill>
                <a:latin typeface="Times New Roman"/>
                <a:cs typeface="Times New Roman"/>
              </a:rPr>
              <a:t>del</a:t>
            </a:r>
            <a:r>
              <a:rPr dirty="0" sz="1600" spc="-30">
                <a:solidFill>
                  <a:srgbClr val="0597C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597C8"/>
                </a:solidFill>
                <a:latin typeface="Times New Roman"/>
                <a:cs typeface="Times New Roman"/>
              </a:rPr>
              <a:t>Pozo</a:t>
            </a:r>
            <a:r>
              <a:rPr dirty="0" sz="1600" spc="-35">
                <a:solidFill>
                  <a:srgbClr val="0597C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597C8"/>
                </a:solidFill>
                <a:latin typeface="Times New Roman"/>
                <a:cs typeface="Times New Roman"/>
              </a:rPr>
              <a:t>y</a:t>
            </a:r>
            <a:r>
              <a:rPr dirty="0" sz="1600" spc="-35">
                <a:solidFill>
                  <a:srgbClr val="0597C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597C8"/>
                </a:solidFill>
                <a:latin typeface="Times New Roman"/>
                <a:cs typeface="Times New Roman"/>
              </a:rPr>
              <a:t>Diego</a:t>
            </a:r>
            <a:r>
              <a:rPr dirty="0" sz="1600" spc="-35">
                <a:solidFill>
                  <a:srgbClr val="0597C8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0597C8"/>
                </a:solidFill>
                <a:latin typeface="Times New Roman"/>
                <a:cs typeface="Times New Roman"/>
              </a:rPr>
              <a:t>Martín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590" y="912368"/>
            <a:ext cx="59366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Resumen</a:t>
            </a:r>
            <a:r>
              <a:rPr dirty="0" sz="3200" spc="-60"/>
              <a:t> </a:t>
            </a:r>
            <a:r>
              <a:rPr dirty="0" sz="3200"/>
              <a:t>parámetros</a:t>
            </a:r>
            <a:r>
              <a:rPr dirty="0" sz="3200" spc="-60"/>
              <a:t> </a:t>
            </a:r>
            <a:r>
              <a:rPr dirty="0" sz="3200"/>
              <a:t>AO</a:t>
            </a:r>
            <a:r>
              <a:rPr dirty="0" sz="3200" spc="-55"/>
              <a:t> </a:t>
            </a:r>
            <a:r>
              <a:rPr dirty="0" sz="3200" spc="-10"/>
              <a:t>ideal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18564" y="2105533"/>
            <a:ext cx="5925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6F2F9F"/>
                </a:solidFill>
                <a:latin typeface="Calibri"/>
                <a:cs typeface="Calibri"/>
              </a:rPr>
              <a:t>Parámetros</a:t>
            </a:r>
            <a:r>
              <a:rPr dirty="0" sz="2400" spc="-7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del</a:t>
            </a:r>
            <a:r>
              <a:rPr dirty="0" sz="2400" spc="-5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400" spc="-6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2F9F"/>
                </a:solidFill>
                <a:latin typeface="Calibri"/>
                <a:cs typeface="Calibri"/>
              </a:rPr>
              <a:t>Operacional</a:t>
            </a:r>
            <a:r>
              <a:rPr dirty="0" sz="2400" spc="-6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2F9F"/>
                </a:solidFill>
                <a:latin typeface="Calibri"/>
                <a:cs typeface="Calibri"/>
              </a:rPr>
              <a:t>Ideal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199514" y="2925952"/>
          <a:ext cx="6193790" cy="2546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2445"/>
                <a:gridCol w="1109345"/>
                <a:gridCol w="685800"/>
              </a:tblGrid>
              <a:tr h="542290">
                <a:tc>
                  <a:txBody>
                    <a:bodyPr/>
                    <a:lstStyle/>
                    <a:p>
                      <a:pPr marL="31750">
                        <a:lnSpc>
                          <a:spcPts val="2280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Ganancia</a:t>
                      </a:r>
                      <a:r>
                        <a:rPr dirty="0" sz="2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lazo</a:t>
                      </a:r>
                      <a:r>
                        <a:rPr dirty="0" sz="2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abierto</a:t>
                      </a:r>
                      <a:r>
                        <a:rPr dirty="0"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(A</a:t>
                      </a:r>
                      <a:r>
                        <a:rPr dirty="0" baseline="-20833" sz="2400" spc="-3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7320">
                        <a:lnSpc>
                          <a:spcPts val="2280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→</a:t>
                      </a:r>
                      <a:r>
                        <a:rPr dirty="0"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∞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315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Impedancia</a:t>
                      </a:r>
                      <a:r>
                        <a:rPr dirty="0"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entrada</a:t>
                      </a:r>
                      <a:r>
                        <a:rPr dirty="0"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(R</a:t>
                      </a:r>
                      <a:r>
                        <a:rPr dirty="0" baseline="-20833" sz="2400" spc="-3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2395"/>
                </a:tc>
                <a:tc>
                  <a:txBody>
                    <a:bodyPr/>
                    <a:lstStyle/>
                    <a:p>
                      <a:pPr algn="r" marR="14732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→</a:t>
                      </a:r>
                      <a:r>
                        <a:rPr dirty="0"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∞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239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08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Impedancia</a:t>
                      </a:r>
                      <a:r>
                        <a:rPr dirty="0"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salida</a:t>
                      </a:r>
                      <a:r>
                        <a:rPr dirty="0"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(R</a:t>
                      </a:r>
                      <a:r>
                        <a:rPr dirty="0" baseline="-20833" sz="2400" spc="-3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23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→</a:t>
                      </a:r>
                      <a:r>
                        <a:rPr dirty="0"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2395"/>
                </a:tc>
              </a:tr>
              <a:tr h="5422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Corrientes</a:t>
                      </a:r>
                      <a:r>
                        <a:rPr dirty="0"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2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polarización</a:t>
                      </a:r>
                      <a:r>
                        <a:rPr dirty="0" sz="2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(I</a:t>
                      </a:r>
                      <a:r>
                        <a:rPr dirty="0" baseline="-20833" sz="24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2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baseline="-20833" sz="2400" spc="-1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23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→</a:t>
                      </a:r>
                      <a:r>
                        <a:rPr dirty="0"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2395"/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900112" y="1916108"/>
            <a:ext cx="7332980" cy="3869054"/>
          </a:xfrm>
          <a:custGeom>
            <a:avLst/>
            <a:gdLst/>
            <a:ahLst/>
            <a:cxnLst/>
            <a:rect l="l" t="t" r="r" b="b"/>
            <a:pathLst>
              <a:path w="7332980" h="3869054">
                <a:moveTo>
                  <a:pt x="0" y="644804"/>
                </a:moveTo>
                <a:lnTo>
                  <a:pt x="1768" y="596682"/>
                </a:lnTo>
                <a:lnTo>
                  <a:pt x="6991" y="549521"/>
                </a:lnTo>
                <a:lnTo>
                  <a:pt x="15543" y="503445"/>
                </a:lnTo>
                <a:lnTo>
                  <a:pt x="27299" y="458579"/>
                </a:lnTo>
                <a:lnTo>
                  <a:pt x="42136" y="415047"/>
                </a:lnTo>
                <a:lnTo>
                  <a:pt x="59928" y="372974"/>
                </a:lnTo>
                <a:lnTo>
                  <a:pt x="80551" y="332485"/>
                </a:lnTo>
                <a:lnTo>
                  <a:pt x="103880" y="293705"/>
                </a:lnTo>
                <a:lnTo>
                  <a:pt x="129790" y="256757"/>
                </a:lnTo>
                <a:lnTo>
                  <a:pt x="158157" y="221768"/>
                </a:lnTo>
                <a:lnTo>
                  <a:pt x="188856" y="188861"/>
                </a:lnTo>
                <a:lnTo>
                  <a:pt x="221763" y="158162"/>
                </a:lnTo>
                <a:lnTo>
                  <a:pt x="256752" y="129794"/>
                </a:lnTo>
                <a:lnTo>
                  <a:pt x="293699" y="103883"/>
                </a:lnTo>
                <a:lnTo>
                  <a:pt x="332479" y="80554"/>
                </a:lnTo>
                <a:lnTo>
                  <a:pt x="372968" y="59930"/>
                </a:lnTo>
                <a:lnTo>
                  <a:pt x="415042" y="42138"/>
                </a:lnTo>
                <a:lnTo>
                  <a:pt x="458574" y="27301"/>
                </a:lnTo>
                <a:lnTo>
                  <a:pt x="503441" y="15543"/>
                </a:lnTo>
                <a:lnTo>
                  <a:pt x="549518" y="6991"/>
                </a:lnTo>
                <a:lnTo>
                  <a:pt x="596681" y="1768"/>
                </a:lnTo>
                <a:lnTo>
                  <a:pt x="644804" y="0"/>
                </a:lnTo>
                <a:lnTo>
                  <a:pt x="6687858" y="0"/>
                </a:lnTo>
                <a:lnTo>
                  <a:pt x="6735981" y="1768"/>
                </a:lnTo>
                <a:lnTo>
                  <a:pt x="6783143" y="6991"/>
                </a:lnTo>
                <a:lnTo>
                  <a:pt x="6829220" y="15543"/>
                </a:lnTo>
                <a:lnTo>
                  <a:pt x="6874087" y="27301"/>
                </a:lnTo>
                <a:lnTo>
                  <a:pt x="6917620" y="42138"/>
                </a:lnTo>
                <a:lnTo>
                  <a:pt x="6959693" y="59930"/>
                </a:lnTo>
                <a:lnTo>
                  <a:pt x="7000182" y="80554"/>
                </a:lnTo>
                <a:lnTo>
                  <a:pt x="7038963" y="103883"/>
                </a:lnTo>
                <a:lnTo>
                  <a:pt x="7075910" y="129794"/>
                </a:lnTo>
                <a:lnTo>
                  <a:pt x="7110899" y="158162"/>
                </a:lnTo>
                <a:lnTo>
                  <a:pt x="7143805" y="188861"/>
                </a:lnTo>
                <a:lnTo>
                  <a:pt x="7174504" y="221768"/>
                </a:lnTo>
                <a:lnTo>
                  <a:pt x="7202871" y="256757"/>
                </a:lnTo>
                <a:lnTo>
                  <a:pt x="7228781" y="293705"/>
                </a:lnTo>
                <a:lnTo>
                  <a:pt x="7252110" y="332485"/>
                </a:lnTo>
                <a:lnTo>
                  <a:pt x="7272733" y="372974"/>
                </a:lnTo>
                <a:lnTo>
                  <a:pt x="7290525" y="415047"/>
                </a:lnTo>
                <a:lnTo>
                  <a:pt x="7305362" y="458579"/>
                </a:lnTo>
                <a:lnTo>
                  <a:pt x="7317119" y="503445"/>
                </a:lnTo>
                <a:lnTo>
                  <a:pt x="7325671" y="549521"/>
                </a:lnTo>
                <a:lnTo>
                  <a:pt x="7330893" y="596682"/>
                </a:lnTo>
                <a:lnTo>
                  <a:pt x="7332662" y="644804"/>
                </a:lnTo>
                <a:lnTo>
                  <a:pt x="7332662" y="3223945"/>
                </a:lnTo>
                <a:lnTo>
                  <a:pt x="7330893" y="3272067"/>
                </a:lnTo>
                <a:lnTo>
                  <a:pt x="7325671" y="3319228"/>
                </a:lnTo>
                <a:lnTo>
                  <a:pt x="7317119" y="3365304"/>
                </a:lnTo>
                <a:lnTo>
                  <a:pt x="7305362" y="3410169"/>
                </a:lnTo>
                <a:lnTo>
                  <a:pt x="7290525" y="3453701"/>
                </a:lnTo>
                <a:lnTo>
                  <a:pt x="7272733" y="3495773"/>
                </a:lnTo>
                <a:lnTo>
                  <a:pt x="7252110" y="3536261"/>
                </a:lnTo>
                <a:lnTo>
                  <a:pt x="7228781" y="3575041"/>
                </a:lnTo>
                <a:lnTo>
                  <a:pt x="7202871" y="3611987"/>
                </a:lnTo>
                <a:lnTo>
                  <a:pt x="7174504" y="3646976"/>
                </a:lnTo>
                <a:lnTo>
                  <a:pt x="7143805" y="3679882"/>
                </a:lnTo>
                <a:lnTo>
                  <a:pt x="7110899" y="3710580"/>
                </a:lnTo>
                <a:lnTo>
                  <a:pt x="7075910" y="3738947"/>
                </a:lnTo>
                <a:lnTo>
                  <a:pt x="7038963" y="3764857"/>
                </a:lnTo>
                <a:lnTo>
                  <a:pt x="7000182" y="3788186"/>
                </a:lnTo>
                <a:lnTo>
                  <a:pt x="6959693" y="3808808"/>
                </a:lnTo>
                <a:lnTo>
                  <a:pt x="6917620" y="3826600"/>
                </a:lnTo>
                <a:lnTo>
                  <a:pt x="6874087" y="3841437"/>
                </a:lnTo>
                <a:lnTo>
                  <a:pt x="6829220" y="3853194"/>
                </a:lnTo>
                <a:lnTo>
                  <a:pt x="6783143" y="3861746"/>
                </a:lnTo>
                <a:lnTo>
                  <a:pt x="6735981" y="3866968"/>
                </a:lnTo>
                <a:lnTo>
                  <a:pt x="6687858" y="3868737"/>
                </a:lnTo>
                <a:lnTo>
                  <a:pt x="644804" y="3868737"/>
                </a:lnTo>
                <a:lnTo>
                  <a:pt x="596681" y="3866968"/>
                </a:lnTo>
                <a:lnTo>
                  <a:pt x="549518" y="3861746"/>
                </a:lnTo>
                <a:lnTo>
                  <a:pt x="503441" y="3853194"/>
                </a:lnTo>
                <a:lnTo>
                  <a:pt x="458574" y="3841437"/>
                </a:lnTo>
                <a:lnTo>
                  <a:pt x="415042" y="3826600"/>
                </a:lnTo>
                <a:lnTo>
                  <a:pt x="372968" y="3808808"/>
                </a:lnTo>
                <a:lnTo>
                  <a:pt x="332479" y="3788186"/>
                </a:lnTo>
                <a:lnTo>
                  <a:pt x="293699" y="3764857"/>
                </a:lnTo>
                <a:lnTo>
                  <a:pt x="256752" y="3738947"/>
                </a:lnTo>
                <a:lnTo>
                  <a:pt x="221763" y="3710580"/>
                </a:lnTo>
                <a:lnTo>
                  <a:pt x="188856" y="3679882"/>
                </a:lnTo>
                <a:lnTo>
                  <a:pt x="158157" y="3646976"/>
                </a:lnTo>
                <a:lnTo>
                  <a:pt x="129790" y="3611987"/>
                </a:lnTo>
                <a:lnTo>
                  <a:pt x="103880" y="3575041"/>
                </a:lnTo>
                <a:lnTo>
                  <a:pt x="80551" y="3536261"/>
                </a:lnTo>
                <a:lnTo>
                  <a:pt x="59928" y="3495773"/>
                </a:lnTo>
                <a:lnTo>
                  <a:pt x="42136" y="3453701"/>
                </a:lnTo>
                <a:lnTo>
                  <a:pt x="27299" y="3410169"/>
                </a:lnTo>
                <a:lnTo>
                  <a:pt x="15543" y="3365304"/>
                </a:lnTo>
                <a:lnTo>
                  <a:pt x="6991" y="3319228"/>
                </a:lnTo>
                <a:lnTo>
                  <a:pt x="1768" y="3272067"/>
                </a:lnTo>
                <a:lnTo>
                  <a:pt x="0" y="3223945"/>
                </a:lnTo>
                <a:lnTo>
                  <a:pt x="0" y="644804"/>
                </a:lnTo>
                <a:close/>
              </a:path>
            </a:pathLst>
          </a:custGeom>
          <a:ln w="22225">
            <a:solidFill>
              <a:srgbClr val="FF99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937" y="3924300"/>
            <a:ext cx="8836660" cy="2489835"/>
            <a:chOff x="39937" y="3924300"/>
            <a:chExt cx="8836660" cy="24898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37" y="5369868"/>
              <a:ext cx="4725502" cy="103105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9638" y="3924300"/>
              <a:ext cx="4156416" cy="248970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925377" y="4205033"/>
              <a:ext cx="659765" cy="269875"/>
            </a:xfrm>
            <a:custGeom>
              <a:avLst/>
              <a:gdLst/>
              <a:ahLst/>
              <a:cxnLst/>
              <a:rect l="l" t="t" r="r" b="b"/>
              <a:pathLst>
                <a:path w="659764" h="269875">
                  <a:moveTo>
                    <a:pt x="659295" y="0"/>
                  </a:moveTo>
                  <a:lnTo>
                    <a:pt x="0" y="0"/>
                  </a:lnTo>
                  <a:lnTo>
                    <a:pt x="0" y="269874"/>
                  </a:lnTo>
                  <a:lnTo>
                    <a:pt x="659295" y="269874"/>
                  </a:lnTo>
                  <a:lnTo>
                    <a:pt x="659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590" y="1024000"/>
            <a:ext cx="66763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Límites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60"/>
              <a:t> </a:t>
            </a:r>
            <a:r>
              <a:rPr dirty="0" sz="2800"/>
              <a:t>funcionamiento</a:t>
            </a:r>
            <a:r>
              <a:rPr dirty="0" sz="2800" spc="-35"/>
              <a:t> </a:t>
            </a:r>
            <a:r>
              <a:rPr dirty="0" sz="2800"/>
              <a:t>del</a:t>
            </a:r>
            <a:r>
              <a:rPr dirty="0" sz="2800" spc="-165"/>
              <a:t> </a:t>
            </a:r>
            <a:r>
              <a:rPr dirty="0" sz="2800"/>
              <a:t>AO</a:t>
            </a:r>
            <a:r>
              <a:rPr dirty="0" sz="2800" spc="-65"/>
              <a:t> </a:t>
            </a:r>
            <a:r>
              <a:rPr dirty="0" sz="2800" spc="-10"/>
              <a:t>Ideal</a:t>
            </a:r>
            <a:endParaRPr sz="2800"/>
          </a:p>
        </p:txBody>
      </p:sp>
      <p:sp>
        <p:nvSpPr>
          <p:cNvPr id="7" name="object 7" descr=""/>
          <p:cNvSpPr txBox="1"/>
          <p:nvPr/>
        </p:nvSpPr>
        <p:spPr>
          <a:xfrm>
            <a:off x="389890" y="1665287"/>
            <a:ext cx="40843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Saturación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salida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(+</a:t>
            </a:r>
            <a:r>
              <a:rPr dirty="0" sz="1600" i="1">
                <a:latin typeface="Arial"/>
                <a:cs typeface="Arial"/>
              </a:rPr>
              <a:t>V</a:t>
            </a:r>
            <a:r>
              <a:rPr dirty="0" baseline="-21164" sz="1575" i="1">
                <a:latin typeface="Times New Roman"/>
                <a:cs typeface="Times New Roman"/>
              </a:rPr>
              <a:t>cc</a:t>
            </a:r>
            <a:r>
              <a:rPr dirty="0" baseline="-21164" sz="1575" spc="359" i="1">
                <a:latin typeface="Times New Roman"/>
                <a:cs typeface="Times New Roman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1600" spc="-20" i="1">
                <a:latin typeface="Arial"/>
                <a:cs typeface="Arial"/>
              </a:rPr>
              <a:t>V</a:t>
            </a:r>
            <a:r>
              <a:rPr dirty="0" baseline="-21164" sz="1575" spc="-30" i="1">
                <a:latin typeface="Times New Roman"/>
                <a:cs typeface="Times New Roman"/>
              </a:rPr>
              <a:t>cc</a:t>
            </a:r>
            <a:r>
              <a:rPr dirty="0" sz="2000" spc="-2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52032" y="3366211"/>
            <a:ext cx="14198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065" algn="l"/>
                <a:tab pos="1338580" algn="l"/>
              </a:tabLst>
            </a:pPr>
            <a:r>
              <a:rPr dirty="0" sz="1150" spc="-50">
                <a:latin typeface="Times New Roman"/>
                <a:cs typeface="Times New Roman"/>
              </a:rPr>
              <a:t>0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25" i="1">
                <a:latin typeface="Times New Roman"/>
                <a:cs typeface="Times New Roman"/>
              </a:rPr>
              <a:t>cc</a:t>
            </a:r>
            <a:r>
              <a:rPr dirty="0" sz="1150" i="1">
                <a:latin typeface="Times New Roman"/>
                <a:cs typeface="Times New Roman"/>
              </a:rPr>
              <a:t>	</a:t>
            </a:r>
            <a:r>
              <a:rPr dirty="0" sz="1150" spc="-5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87988" y="3217004"/>
            <a:ext cx="2191385" cy="3803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13435" algn="l"/>
                <a:tab pos="2028189" algn="l"/>
              </a:tabLst>
            </a:pPr>
            <a:r>
              <a:rPr dirty="0" sz="2300" spc="-50">
                <a:latin typeface="Symbol"/>
                <a:cs typeface="Symbol"/>
              </a:rPr>
              <a:t></a:t>
            </a:r>
            <a:r>
              <a:rPr dirty="0" sz="2300">
                <a:latin typeface="Times New Roman"/>
                <a:cs typeface="Times New Roman"/>
              </a:rPr>
              <a:t>	</a:t>
            </a:r>
            <a:r>
              <a:rPr dirty="0" sz="1150" spc="-25" i="1">
                <a:latin typeface="Times New Roman"/>
                <a:cs typeface="Times New Roman"/>
              </a:rPr>
              <a:t>cc</a:t>
            </a:r>
            <a:r>
              <a:rPr dirty="0" sz="1150" i="1">
                <a:latin typeface="Times New Roman"/>
                <a:cs typeface="Times New Roman"/>
              </a:rPr>
              <a:t>	</a:t>
            </a:r>
            <a:r>
              <a:rPr dirty="0" sz="2300" spc="-50">
                <a:latin typeface="Symbol"/>
                <a:cs typeface="Symbol"/>
              </a:rPr>
              <a:t>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976225" y="3257809"/>
            <a:ext cx="175895" cy="3803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00" spc="-50">
                <a:latin typeface="Symbol"/>
                <a:cs typeface="Symbol"/>
              </a:rPr>
              <a:t>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966990" y="3257809"/>
            <a:ext cx="175895" cy="3803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00" spc="-50">
                <a:latin typeface="Symbol"/>
                <a:cs typeface="Symbol"/>
              </a:rPr>
              <a:t>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211978" y="2150454"/>
            <a:ext cx="4780915" cy="894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300" i="1">
                <a:latin typeface="Times New Roman"/>
                <a:cs typeface="Times New Roman"/>
              </a:rPr>
              <a:t>v</a:t>
            </a:r>
            <a:r>
              <a:rPr dirty="0" baseline="-24154" sz="1725">
                <a:latin typeface="Times New Roman"/>
                <a:cs typeface="Times New Roman"/>
              </a:rPr>
              <a:t>0</a:t>
            </a:r>
            <a:r>
              <a:rPr dirty="0" baseline="-24154" sz="1725" spc="150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</a:t>
            </a:r>
            <a:r>
              <a:rPr dirty="0" sz="2300" spc="-140">
                <a:latin typeface="Times New Roman"/>
                <a:cs typeface="Times New Roman"/>
              </a:rPr>
              <a:t> </a:t>
            </a:r>
            <a:r>
              <a:rPr dirty="0" sz="2300" spc="-185" i="1">
                <a:latin typeface="Times New Roman"/>
                <a:cs typeface="Times New Roman"/>
              </a:rPr>
              <a:t>A</a:t>
            </a:r>
            <a:r>
              <a:rPr dirty="0" baseline="-24154" sz="1725" spc="-277">
                <a:latin typeface="Times New Roman"/>
                <a:cs typeface="Times New Roman"/>
              </a:rPr>
              <a:t>0</a:t>
            </a:r>
            <a:r>
              <a:rPr dirty="0" baseline="-24154" sz="1725" spc="-142">
                <a:latin typeface="Times New Roman"/>
                <a:cs typeface="Times New Roman"/>
              </a:rPr>
              <a:t> </a:t>
            </a:r>
            <a:r>
              <a:rPr dirty="0" sz="2300" spc="-100">
                <a:latin typeface="Times New Roman"/>
                <a:cs typeface="Times New Roman"/>
              </a:rPr>
              <a:t>(</a:t>
            </a:r>
            <a:r>
              <a:rPr dirty="0" sz="2300" spc="-100" i="1">
                <a:latin typeface="Times New Roman"/>
                <a:cs typeface="Times New Roman"/>
              </a:rPr>
              <a:t>v</a:t>
            </a:r>
            <a:r>
              <a:rPr dirty="0" baseline="-20531" sz="3450" spc="-150">
                <a:latin typeface="Symbol"/>
                <a:cs typeface="Symbol"/>
              </a:rPr>
              <a:t></a:t>
            </a:r>
            <a:r>
              <a:rPr dirty="0" baseline="-20531" sz="3450" spc="-112">
                <a:latin typeface="Times New Roman"/>
                <a:cs typeface="Times New Roman"/>
              </a:rPr>
              <a:t> </a:t>
            </a:r>
            <a:r>
              <a:rPr dirty="0" sz="2300" spc="-95">
                <a:latin typeface="Symbol"/>
                <a:cs typeface="Symbol"/>
              </a:rPr>
              <a:t></a:t>
            </a:r>
            <a:r>
              <a:rPr dirty="0" sz="2300" spc="-315">
                <a:latin typeface="Times New Roman"/>
                <a:cs typeface="Times New Roman"/>
              </a:rPr>
              <a:t> </a:t>
            </a:r>
            <a:r>
              <a:rPr dirty="0" sz="2300" i="1">
                <a:latin typeface="Times New Roman"/>
                <a:cs typeface="Times New Roman"/>
              </a:rPr>
              <a:t>v</a:t>
            </a:r>
            <a:r>
              <a:rPr dirty="0" baseline="-12077" sz="3450">
                <a:latin typeface="Symbol"/>
                <a:cs typeface="Symbol"/>
              </a:rPr>
              <a:t></a:t>
            </a:r>
            <a:r>
              <a:rPr dirty="0" sz="2300">
                <a:latin typeface="Times New Roman"/>
                <a:cs typeface="Times New Roman"/>
              </a:rPr>
              <a:t>)</a:t>
            </a:r>
            <a:r>
              <a:rPr dirty="0" sz="2300" spc="-75">
                <a:latin typeface="Times New Roman"/>
                <a:cs typeface="Times New Roman"/>
              </a:rPr>
              <a:t> </a:t>
            </a:r>
            <a:r>
              <a:rPr dirty="0" sz="2300">
                <a:latin typeface="Arial"/>
                <a:cs typeface="Arial"/>
              </a:rPr>
              <a:t>si</a:t>
            </a:r>
            <a:r>
              <a:rPr dirty="0" sz="2300" spc="50">
                <a:latin typeface="Arial"/>
                <a:cs typeface="Arial"/>
              </a:rPr>
              <a:t> </a:t>
            </a:r>
            <a:r>
              <a:rPr dirty="0" sz="2300" spc="-20">
                <a:latin typeface="Symbol"/>
                <a:cs typeface="Symbol"/>
              </a:rPr>
              <a:t></a:t>
            </a:r>
            <a:r>
              <a:rPr dirty="0" sz="2300" spc="-20" i="1">
                <a:latin typeface="Times New Roman"/>
                <a:cs typeface="Times New Roman"/>
              </a:rPr>
              <a:t>V</a:t>
            </a:r>
            <a:r>
              <a:rPr dirty="0" baseline="-24154" sz="1725" spc="-30" i="1">
                <a:latin typeface="Times New Roman"/>
                <a:cs typeface="Times New Roman"/>
              </a:rPr>
              <a:t>cc</a:t>
            </a:r>
            <a:r>
              <a:rPr dirty="0" baseline="-24154" sz="1725" spc="352" i="1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</a:t>
            </a:r>
            <a:r>
              <a:rPr dirty="0" sz="2300" spc="-60">
                <a:latin typeface="Times New Roman"/>
                <a:cs typeface="Times New Roman"/>
              </a:rPr>
              <a:t> </a:t>
            </a:r>
            <a:r>
              <a:rPr dirty="0" sz="2300" spc="-185" i="1">
                <a:latin typeface="Times New Roman"/>
                <a:cs typeface="Times New Roman"/>
              </a:rPr>
              <a:t>A</a:t>
            </a:r>
            <a:r>
              <a:rPr dirty="0" baseline="-24154" sz="1725" spc="-277">
                <a:latin typeface="Times New Roman"/>
                <a:cs typeface="Times New Roman"/>
              </a:rPr>
              <a:t>0</a:t>
            </a:r>
            <a:r>
              <a:rPr dirty="0" baseline="-24154" sz="1725" spc="-135">
                <a:latin typeface="Times New Roman"/>
                <a:cs typeface="Times New Roman"/>
              </a:rPr>
              <a:t> </a:t>
            </a:r>
            <a:r>
              <a:rPr dirty="0" sz="2300" spc="-95">
                <a:latin typeface="Times New Roman"/>
                <a:cs typeface="Times New Roman"/>
              </a:rPr>
              <a:t>(</a:t>
            </a:r>
            <a:r>
              <a:rPr dirty="0" sz="2300" spc="-95" i="1">
                <a:latin typeface="Times New Roman"/>
                <a:cs typeface="Times New Roman"/>
              </a:rPr>
              <a:t>v</a:t>
            </a:r>
            <a:r>
              <a:rPr dirty="0" baseline="-20531" sz="3450" spc="-142">
                <a:latin typeface="Symbol"/>
                <a:cs typeface="Symbol"/>
              </a:rPr>
              <a:t></a:t>
            </a:r>
            <a:r>
              <a:rPr dirty="0" baseline="-20531" sz="3450" spc="-112">
                <a:latin typeface="Times New Roman"/>
                <a:cs typeface="Times New Roman"/>
              </a:rPr>
              <a:t> </a:t>
            </a:r>
            <a:r>
              <a:rPr dirty="0" sz="2300" spc="-95">
                <a:latin typeface="Symbol"/>
                <a:cs typeface="Symbol"/>
              </a:rPr>
              <a:t></a:t>
            </a:r>
            <a:r>
              <a:rPr dirty="0" sz="2300" spc="-315">
                <a:latin typeface="Times New Roman"/>
                <a:cs typeface="Times New Roman"/>
              </a:rPr>
              <a:t> </a:t>
            </a:r>
            <a:r>
              <a:rPr dirty="0" sz="2300" i="1">
                <a:latin typeface="Times New Roman"/>
                <a:cs typeface="Times New Roman"/>
              </a:rPr>
              <a:t>v</a:t>
            </a:r>
            <a:r>
              <a:rPr dirty="0" baseline="-12077" sz="3450">
                <a:latin typeface="Symbol"/>
                <a:cs typeface="Symbol"/>
              </a:rPr>
              <a:t></a:t>
            </a:r>
            <a:r>
              <a:rPr dirty="0" sz="2300">
                <a:latin typeface="Times New Roman"/>
                <a:cs typeface="Times New Roman"/>
              </a:rPr>
              <a:t>)</a:t>
            </a:r>
            <a:r>
              <a:rPr dirty="0" sz="2300" spc="-90">
                <a:latin typeface="Times New Roman"/>
                <a:cs typeface="Times New Roman"/>
              </a:rPr>
              <a:t> </a:t>
            </a:r>
            <a:r>
              <a:rPr dirty="0" sz="2300" spc="-95">
                <a:latin typeface="Symbol"/>
                <a:cs typeface="Symbol"/>
              </a:rPr>
              <a:t></a:t>
            </a:r>
            <a:r>
              <a:rPr dirty="0" sz="2300" spc="-165">
                <a:latin typeface="Times New Roman"/>
                <a:cs typeface="Times New Roman"/>
              </a:rPr>
              <a:t> </a:t>
            </a:r>
            <a:r>
              <a:rPr dirty="0" sz="2300" spc="-20">
                <a:latin typeface="Symbol"/>
                <a:cs typeface="Symbol"/>
              </a:rPr>
              <a:t></a:t>
            </a:r>
            <a:r>
              <a:rPr dirty="0" sz="2300" spc="-20" i="1">
                <a:latin typeface="Times New Roman"/>
                <a:cs typeface="Times New Roman"/>
              </a:rPr>
              <a:t>V</a:t>
            </a:r>
            <a:r>
              <a:rPr dirty="0" baseline="-24154" sz="1725" spc="-30" i="1">
                <a:latin typeface="Times New Roman"/>
                <a:cs typeface="Times New Roman"/>
              </a:rPr>
              <a:t>cc</a:t>
            </a:r>
            <a:endParaRPr baseline="-24154" sz="1725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45"/>
              </a:spcBef>
              <a:tabLst>
                <a:tab pos="1343025" algn="l"/>
              </a:tabLst>
            </a:pPr>
            <a:r>
              <a:rPr dirty="0" sz="2300" i="1">
                <a:latin typeface="Times New Roman"/>
                <a:cs typeface="Times New Roman"/>
              </a:rPr>
              <a:t>v</a:t>
            </a:r>
            <a:r>
              <a:rPr dirty="0" baseline="-24154" sz="1725">
                <a:latin typeface="Times New Roman"/>
                <a:cs typeface="Times New Roman"/>
              </a:rPr>
              <a:t>0</a:t>
            </a:r>
            <a:r>
              <a:rPr dirty="0" baseline="-24154" sz="1725" spc="150">
                <a:latin typeface="Times New Roman"/>
                <a:cs typeface="Times New Roman"/>
              </a:rPr>
              <a:t> </a:t>
            </a:r>
            <a:r>
              <a:rPr dirty="0" sz="2300" spc="-95">
                <a:latin typeface="Symbol"/>
                <a:cs typeface="Symbol"/>
              </a:rPr>
              <a:t></a:t>
            </a:r>
            <a:r>
              <a:rPr dirty="0" sz="2300" spc="-165">
                <a:latin typeface="Times New Roman"/>
                <a:cs typeface="Times New Roman"/>
              </a:rPr>
              <a:t> </a:t>
            </a:r>
            <a:r>
              <a:rPr dirty="0" sz="2300" spc="-55">
                <a:latin typeface="Symbol"/>
                <a:cs typeface="Symbol"/>
              </a:rPr>
              <a:t></a:t>
            </a:r>
            <a:r>
              <a:rPr dirty="0" sz="2300" spc="-55" i="1">
                <a:latin typeface="Times New Roman"/>
                <a:cs typeface="Times New Roman"/>
              </a:rPr>
              <a:t>V</a:t>
            </a:r>
            <a:r>
              <a:rPr dirty="0" baseline="-24154" sz="1725" spc="-82" i="1">
                <a:latin typeface="Times New Roman"/>
                <a:cs typeface="Times New Roman"/>
              </a:rPr>
              <a:t>cc</a:t>
            </a:r>
            <a:r>
              <a:rPr dirty="0" baseline="-24154" sz="1725" spc="494" i="1">
                <a:latin typeface="Times New Roman"/>
                <a:cs typeface="Times New Roman"/>
              </a:rPr>
              <a:t> </a:t>
            </a:r>
            <a:r>
              <a:rPr dirty="0" sz="2300" spc="-25">
                <a:latin typeface="Arial"/>
                <a:cs typeface="Arial"/>
              </a:rPr>
              <a:t>si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185" i="1">
                <a:latin typeface="Times New Roman"/>
                <a:cs typeface="Times New Roman"/>
              </a:rPr>
              <a:t>A</a:t>
            </a:r>
            <a:r>
              <a:rPr dirty="0" baseline="-24154" sz="1725" spc="-277">
                <a:latin typeface="Times New Roman"/>
                <a:cs typeface="Times New Roman"/>
              </a:rPr>
              <a:t>0</a:t>
            </a:r>
            <a:r>
              <a:rPr dirty="0" baseline="-24154" sz="1725" spc="-142">
                <a:latin typeface="Times New Roman"/>
                <a:cs typeface="Times New Roman"/>
              </a:rPr>
              <a:t> </a:t>
            </a:r>
            <a:r>
              <a:rPr dirty="0" sz="2300" spc="-100">
                <a:latin typeface="Times New Roman"/>
                <a:cs typeface="Times New Roman"/>
              </a:rPr>
              <a:t>(</a:t>
            </a:r>
            <a:r>
              <a:rPr dirty="0" sz="2300" spc="-100" i="1">
                <a:latin typeface="Times New Roman"/>
                <a:cs typeface="Times New Roman"/>
              </a:rPr>
              <a:t>v</a:t>
            </a:r>
            <a:r>
              <a:rPr dirty="0" baseline="-20531" sz="3450" spc="-150">
                <a:latin typeface="Symbol"/>
                <a:cs typeface="Symbol"/>
              </a:rPr>
              <a:t></a:t>
            </a:r>
            <a:r>
              <a:rPr dirty="0" baseline="-20531" sz="3450" spc="-112">
                <a:latin typeface="Times New Roman"/>
                <a:cs typeface="Times New Roman"/>
              </a:rPr>
              <a:t> </a:t>
            </a:r>
            <a:r>
              <a:rPr dirty="0" sz="2300" spc="-95">
                <a:latin typeface="Symbol"/>
                <a:cs typeface="Symbol"/>
              </a:rPr>
              <a:t></a:t>
            </a:r>
            <a:r>
              <a:rPr dirty="0" sz="2300" spc="-315">
                <a:latin typeface="Times New Roman"/>
                <a:cs typeface="Times New Roman"/>
              </a:rPr>
              <a:t> </a:t>
            </a:r>
            <a:r>
              <a:rPr dirty="0" sz="2300" spc="-40" i="1">
                <a:latin typeface="Times New Roman"/>
                <a:cs typeface="Times New Roman"/>
              </a:rPr>
              <a:t>v</a:t>
            </a:r>
            <a:r>
              <a:rPr dirty="0" baseline="-12077" sz="3450" spc="-60">
                <a:latin typeface="Symbol"/>
                <a:cs typeface="Symbol"/>
              </a:rPr>
              <a:t></a:t>
            </a:r>
            <a:r>
              <a:rPr dirty="0" sz="2300" spc="-40">
                <a:latin typeface="Times New Roman"/>
                <a:cs typeface="Times New Roman"/>
              </a:rPr>
              <a:t>)</a:t>
            </a:r>
            <a:r>
              <a:rPr dirty="0" sz="2300" spc="-170">
                <a:latin typeface="Times New Roman"/>
                <a:cs typeface="Times New Roman"/>
              </a:rPr>
              <a:t> </a:t>
            </a:r>
            <a:r>
              <a:rPr dirty="0" sz="2300" spc="-95">
                <a:latin typeface="Symbol"/>
                <a:cs typeface="Symbol"/>
              </a:rPr>
              <a:t></a:t>
            </a:r>
            <a:r>
              <a:rPr dirty="0" sz="2300" spc="-165">
                <a:latin typeface="Times New Roman"/>
                <a:cs typeface="Times New Roman"/>
              </a:rPr>
              <a:t> </a:t>
            </a:r>
            <a:r>
              <a:rPr dirty="0" sz="2300" spc="-100">
                <a:latin typeface="Symbol"/>
                <a:cs typeface="Symbol"/>
              </a:rPr>
              <a:t></a:t>
            </a:r>
            <a:r>
              <a:rPr dirty="0" sz="2300" spc="-100" i="1">
                <a:latin typeface="Times New Roman"/>
                <a:cs typeface="Times New Roman"/>
              </a:rPr>
              <a:t>V</a:t>
            </a:r>
            <a:r>
              <a:rPr dirty="0" baseline="-24154" sz="1725" spc="-150" i="1">
                <a:latin typeface="Times New Roman"/>
                <a:cs typeface="Times New Roman"/>
              </a:rPr>
              <a:t>cc</a:t>
            </a:r>
            <a:r>
              <a:rPr dirty="0" baseline="-24154" sz="1725" spc="37" i="1">
                <a:latin typeface="Times New Roman"/>
                <a:cs typeface="Times New Roman"/>
              </a:rPr>
              <a:t> </a:t>
            </a:r>
            <a:r>
              <a:rPr dirty="0" baseline="-5128" sz="4875" spc="-127">
                <a:latin typeface="Symbol"/>
                <a:cs typeface="Symbol"/>
              </a:rPr>
              <a:t></a:t>
            </a:r>
            <a:r>
              <a:rPr dirty="0" sz="2300" spc="-85">
                <a:latin typeface="Times New Roman"/>
                <a:cs typeface="Times New Roman"/>
              </a:rPr>
              <a:t>si</a:t>
            </a:r>
            <a:r>
              <a:rPr dirty="0" sz="2300" spc="20">
                <a:latin typeface="Times New Roman"/>
                <a:cs typeface="Times New Roman"/>
              </a:rPr>
              <a:t> </a:t>
            </a:r>
            <a:r>
              <a:rPr dirty="0" sz="2300" spc="-45" i="1">
                <a:latin typeface="Times New Roman"/>
                <a:cs typeface="Times New Roman"/>
              </a:rPr>
              <a:t>v</a:t>
            </a:r>
            <a:r>
              <a:rPr dirty="0" baseline="-20531" sz="3450" spc="-67">
                <a:latin typeface="Symbol"/>
                <a:cs typeface="Symbol"/>
              </a:rPr>
              <a:t></a:t>
            </a:r>
            <a:r>
              <a:rPr dirty="0" baseline="-20531" sz="3450" spc="-22">
                <a:latin typeface="Times New Roman"/>
                <a:cs typeface="Times New Roman"/>
              </a:rPr>
              <a:t> </a:t>
            </a:r>
            <a:r>
              <a:rPr dirty="0" sz="2300" spc="-95">
                <a:latin typeface="Symbol"/>
                <a:cs typeface="Symbol"/>
              </a:rPr>
              <a:t></a:t>
            </a:r>
            <a:r>
              <a:rPr dirty="0" sz="2300" spc="-200">
                <a:latin typeface="Times New Roman"/>
                <a:cs typeface="Times New Roman"/>
              </a:rPr>
              <a:t> </a:t>
            </a:r>
            <a:r>
              <a:rPr dirty="0" sz="2300" spc="-114" i="1">
                <a:latin typeface="Times New Roman"/>
                <a:cs typeface="Times New Roman"/>
              </a:rPr>
              <a:t>v</a:t>
            </a:r>
            <a:r>
              <a:rPr dirty="0" baseline="-12077" sz="3450" spc="-172">
                <a:latin typeface="Symbol"/>
                <a:cs typeface="Symbol"/>
              </a:rPr>
              <a:t></a:t>
            </a:r>
            <a:r>
              <a:rPr dirty="0" baseline="-12077" sz="3450" spc="-442">
                <a:latin typeface="Times New Roman"/>
                <a:cs typeface="Times New Roman"/>
              </a:rPr>
              <a:t> </a:t>
            </a:r>
            <a:r>
              <a:rPr dirty="0" baseline="-5128" sz="4875" spc="-810">
                <a:latin typeface="Symbol"/>
                <a:cs typeface="Symbol"/>
              </a:rPr>
              <a:t></a:t>
            </a:r>
            <a:endParaRPr baseline="-5128" sz="4875">
              <a:latin typeface="Symbol"/>
              <a:cs typeface="Symbo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237378" y="3029553"/>
            <a:ext cx="4554855" cy="5270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71780" algn="l"/>
                <a:tab pos="986155" algn="l"/>
                <a:tab pos="1313180" algn="l"/>
                <a:tab pos="1965325" algn="l"/>
                <a:tab pos="2435225" algn="l"/>
                <a:tab pos="3234690" algn="l"/>
                <a:tab pos="3966210" algn="l"/>
                <a:tab pos="4464685" algn="l"/>
              </a:tabLst>
            </a:pPr>
            <a:r>
              <a:rPr dirty="0" sz="2300" spc="-50" i="1">
                <a:latin typeface="Times New Roman"/>
                <a:cs typeface="Times New Roman"/>
              </a:rPr>
              <a:t>v</a:t>
            </a:r>
            <a:r>
              <a:rPr dirty="0" sz="2300" i="1">
                <a:latin typeface="Times New Roman"/>
                <a:cs typeface="Times New Roman"/>
              </a:rPr>
              <a:t>	</a:t>
            </a:r>
            <a:r>
              <a:rPr dirty="0" sz="2300" spc="-95">
                <a:latin typeface="Symbol"/>
                <a:cs typeface="Symbol"/>
              </a:rPr>
              <a:t></a:t>
            </a:r>
            <a:r>
              <a:rPr dirty="0" sz="2300" spc="-160">
                <a:latin typeface="Times New Roman"/>
                <a:cs typeface="Times New Roman"/>
              </a:rPr>
              <a:t> </a:t>
            </a:r>
            <a:r>
              <a:rPr dirty="0" sz="2300" spc="-25">
                <a:latin typeface="Symbol"/>
                <a:cs typeface="Symbol"/>
              </a:rPr>
              <a:t></a:t>
            </a:r>
            <a:r>
              <a:rPr dirty="0" sz="2300" spc="-25" i="1">
                <a:latin typeface="Times New Roman"/>
                <a:cs typeface="Times New Roman"/>
              </a:rPr>
              <a:t>V</a:t>
            </a:r>
            <a:r>
              <a:rPr dirty="0" sz="2300" i="1">
                <a:latin typeface="Times New Roman"/>
                <a:cs typeface="Times New Roman"/>
              </a:rPr>
              <a:t>	</a:t>
            </a:r>
            <a:r>
              <a:rPr dirty="0" sz="2300" spc="-25">
                <a:latin typeface="Arial"/>
                <a:cs typeface="Arial"/>
              </a:rPr>
              <a:t>si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100" i="1">
                <a:latin typeface="Times New Roman"/>
                <a:cs typeface="Times New Roman"/>
              </a:rPr>
              <a:t>A</a:t>
            </a:r>
            <a:r>
              <a:rPr dirty="0" sz="2300" spc="-60" i="1">
                <a:latin typeface="Times New Roman"/>
                <a:cs typeface="Times New Roman"/>
              </a:rPr>
              <a:t> </a:t>
            </a:r>
            <a:r>
              <a:rPr dirty="0" sz="2300" spc="-25">
                <a:latin typeface="Times New Roman"/>
                <a:cs typeface="Times New Roman"/>
              </a:rPr>
              <a:t>(</a:t>
            </a:r>
            <a:r>
              <a:rPr dirty="0" sz="2300" spc="-25" i="1">
                <a:latin typeface="Times New Roman"/>
                <a:cs typeface="Times New Roman"/>
              </a:rPr>
              <a:t>v</a:t>
            </a:r>
            <a:r>
              <a:rPr dirty="0" sz="2300" i="1">
                <a:latin typeface="Times New Roman"/>
                <a:cs typeface="Times New Roman"/>
              </a:rPr>
              <a:t>	</a:t>
            </a:r>
            <a:r>
              <a:rPr dirty="0" sz="2300" spc="-95">
                <a:latin typeface="Symbol"/>
                <a:cs typeface="Symbol"/>
              </a:rPr>
              <a:t></a:t>
            </a:r>
            <a:r>
              <a:rPr dirty="0" sz="2300" spc="-310">
                <a:latin typeface="Times New Roman"/>
                <a:cs typeface="Times New Roman"/>
              </a:rPr>
              <a:t> </a:t>
            </a:r>
            <a:r>
              <a:rPr dirty="0" sz="2300" spc="-50" i="1">
                <a:latin typeface="Times New Roman"/>
                <a:cs typeface="Times New Roman"/>
              </a:rPr>
              <a:t>v</a:t>
            </a:r>
            <a:r>
              <a:rPr dirty="0" sz="2300" i="1">
                <a:latin typeface="Times New Roman"/>
                <a:cs typeface="Times New Roman"/>
              </a:rPr>
              <a:t>	</a:t>
            </a:r>
            <a:r>
              <a:rPr dirty="0" sz="2300" spc="-60">
                <a:latin typeface="Times New Roman"/>
                <a:cs typeface="Times New Roman"/>
              </a:rPr>
              <a:t>)</a:t>
            </a:r>
            <a:r>
              <a:rPr dirty="0" sz="2300" spc="-200">
                <a:latin typeface="Times New Roman"/>
                <a:cs typeface="Times New Roman"/>
              </a:rPr>
              <a:t> </a:t>
            </a:r>
            <a:r>
              <a:rPr dirty="0" sz="2300" spc="-95">
                <a:latin typeface="Symbol"/>
                <a:cs typeface="Symbol"/>
              </a:rPr>
              <a:t></a:t>
            </a:r>
            <a:r>
              <a:rPr dirty="0" sz="2300" spc="-160">
                <a:latin typeface="Times New Roman"/>
                <a:cs typeface="Times New Roman"/>
              </a:rPr>
              <a:t> </a:t>
            </a:r>
            <a:r>
              <a:rPr dirty="0" sz="2300" spc="-25">
                <a:latin typeface="Symbol"/>
                <a:cs typeface="Symbol"/>
              </a:rPr>
              <a:t></a:t>
            </a:r>
            <a:r>
              <a:rPr dirty="0" sz="2300" spc="-25" i="1">
                <a:latin typeface="Times New Roman"/>
                <a:cs typeface="Times New Roman"/>
              </a:rPr>
              <a:t>V</a:t>
            </a:r>
            <a:r>
              <a:rPr dirty="0" sz="2300" i="1">
                <a:latin typeface="Times New Roman"/>
                <a:cs typeface="Times New Roman"/>
              </a:rPr>
              <a:t>	</a:t>
            </a:r>
            <a:r>
              <a:rPr dirty="0" baseline="-5128" sz="4875" spc="-135">
                <a:latin typeface="Symbol"/>
                <a:cs typeface="Symbol"/>
              </a:rPr>
              <a:t></a:t>
            </a:r>
            <a:r>
              <a:rPr dirty="0" sz="2300" spc="-90">
                <a:latin typeface="Arial"/>
                <a:cs typeface="Arial"/>
              </a:rPr>
              <a:t>si</a:t>
            </a:r>
            <a:r>
              <a:rPr dirty="0" sz="2300" spc="-55">
                <a:latin typeface="Arial"/>
                <a:cs typeface="Arial"/>
              </a:rPr>
              <a:t> </a:t>
            </a:r>
            <a:r>
              <a:rPr dirty="0" sz="2300" spc="-50" i="1">
                <a:latin typeface="Times New Roman"/>
                <a:cs typeface="Times New Roman"/>
              </a:rPr>
              <a:t>v</a:t>
            </a:r>
            <a:r>
              <a:rPr dirty="0" sz="2300" i="1">
                <a:latin typeface="Times New Roman"/>
                <a:cs typeface="Times New Roman"/>
              </a:rPr>
              <a:t>	</a:t>
            </a:r>
            <a:r>
              <a:rPr dirty="0" sz="2300" spc="-95">
                <a:latin typeface="Symbol"/>
                <a:cs typeface="Symbol"/>
              </a:rPr>
              <a:t></a:t>
            </a:r>
            <a:r>
              <a:rPr dirty="0" sz="2300" spc="-195">
                <a:latin typeface="Times New Roman"/>
                <a:cs typeface="Times New Roman"/>
              </a:rPr>
              <a:t> </a:t>
            </a:r>
            <a:r>
              <a:rPr dirty="0" sz="2300" spc="-50" i="1">
                <a:latin typeface="Times New Roman"/>
                <a:cs typeface="Times New Roman"/>
              </a:rPr>
              <a:t>v</a:t>
            </a:r>
            <a:r>
              <a:rPr dirty="0" sz="2300" i="1">
                <a:latin typeface="Times New Roman"/>
                <a:cs typeface="Times New Roman"/>
              </a:rPr>
              <a:t>	</a:t>
            </a:r>
            <a:r>
              <a:rPr dirty="0" baseline="-5128" sz="4875" spc="-810">
                <a:latin typeface="Symbol"/>
                <a:cs typeface="Symbol"/>
              </a:rPr>
              <a:t></a:t>
            </a:r>
            <a:endParaRPr baseline="-5128" sz="4875">
              <a:latin typeface="Symbol"/>
              <a:cs typeface="Symbo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5009" y="3084512"/>
            <a:ext cx="144589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6455" sz="1575" i="1">
                <a:latin typeface="Times New Roman"/>
                <a:cs typeface="Times New Roman"/>
              </a:rPr>
              <a:t>in</a:t>
            </a:r>
            <a:r>
              <a:rPr dirty="0" baseline="-26455" sz="1575" spc="697" i="1">
                <a:latin typeface="Times New Roman"/>
                <a:cs typeface="Times New Roman"/>
              </a:rPr>
              <a:t> </a:t>
            </a:r>
            <a:r>
              <a:rPr dirty="0" sz="1850" spc="80">
                <a:latin typeface="Symbol"/>
                <a:cs typeface="Symbol"/>
              </a:rPr>
              <a:t></a:t>
            </a:r>
            <a:r>
              <a:rPr dirty="0" sz="1850">
                <a:latin typeface="Times New Roman"/>
                <a:cs typeface="Times New Roman"/>
              </a:rPr>
              <a:t> </a:t>
            </a:r>
            <a:r>
              <a:rPr dirty="0" sz="1850" spc="50">
                <a:latin typeface="Times New Roman"/>
                <a:cs typeface="Times New Roman"/>
              </a:rPr>
              <a:t>(</a:t>
            </a:r>
            <a:r>
              <a:rPr dirty="0" sz="1850" spc="50" i="1">
                <a:latin typeface="Times New Roman"/>
                <a:cs typeface="Times New Roman"/>
              </a:rPr>
              <a:t>v</a:t>
            </a:r>
            <a:r>
              <a:rPr dirty="0" baseline="-26455" sz="1575" spc="75">
                <a:latin typeface="Symbol"/>
                <a:cs typeface="Symbol"/>
              </a:rPr>
              <a:t></a:t>
            </a:r>
            <a:r>
              <a:rPr dirty="0" baseline="-26455" sz="1575" spc="517">
                <a:latin typeface="Times New Roman"/>
                <a:cs typeface="Times New Roman"/>
              </a:rPr>
              <a:t> </a:t>
            </a:r>
            <a:r>
              <a:rPr dirty="0" sz="1850" spc="80">
                <a:latin typeface="Symbol"/>
                <a:cs typeface="Symbol"/>
              </a:rPr>
              <a:t></a:t>
            </a:r>
            <a:r>
              <a:rPr dirty="0" sz="1850" spc="-130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6455" sz="1575">
                <a:latin typeface="Symbol"/>
                <a:cs typeface="Symbol"/>
              </a:rPr>
              <a:t></a:t>
            </a:r>
            <a:r>
              <a:rPr dirty="0" baseline="-26455" sz="1575" spc="-7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09562" y="3591115"/>
            <a:ext cx="4029710" cy="1414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254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Idealmente 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baseline="-20833" sz="1800" spc="-30">
                <a:latin typeface="Calibri"/>
                <a:cs typeface="Calibri"/>
              </a:rPr>
              <a:t>0</a:t>
            </a:r>
            <a:r>
              <a:rPr dirty="0" sz="1800" spc="-20">
                <a:latin typeface="Calibri"/>
                <a:cs typeface="Calibri"/>
              </a:rPr>
              <a:t>→∞</a:t>
            </a:r>
            <a:endParaRPr sz="1800">
              <a:latin typeface="Calibri"/>
              <a:cs typeface="Calibri"/>
            </a:endParaRPr>
          </a:p>
          <a:p>
            <a:pPr marL="471170" marR="43180" indent="-421005">
              <a:lnSpc>
                <a:spcPct val="198900"/>
              </a:lnSpc>
              <a:spcBef>
                <a:spcPts val="175"/>
              </a:spcBef>
              <a:tabLst>
                <a:tab pos="2524760" algn="l"/>
              </a:tabLst>
            </a:pPr>
            <a:r>
              <a:rPr dirty="0" baseline="1543" sz="2700" spc="-15">
                <a:latin typeface="Calibri"/>
                <a:cs typeface="Calibri"/>
              </a:rPr>
              <a:t>Comportamiento</a:t>
            </a:r>
            <a:r>
              <a:rPr dirty="0" baseline="1543" sz="2700" spc="-30">
                <a:latin typeface="Calibri"/>
                <a:cs typeface="Calibri"/>
              </a:rPr>
              <a:t> </a:t>
            </a:r>
            <a:r>
              <a:rPr dirty="0" baseline="1543" sz="2700" spc="-15">
                <a:latin typeface="Calibri"/>
                <a:cs typeface="Calibri"/>
              </a:rPr>
              <a:t>lineal</a:t>
            </a:r>
            <a:r>
              <a:rPr dirty="0" baseline="1543" sz="27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Rango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salida </a:t>
            </a:r>
            <a:r>
              <a:rPr dirty="0" baseline="1543" sz="2700">
                <a:latin typeface="Calibri"/>
                <a:cs typeface="Calibri"/>
              </a:rPr>
              <a:t>V</a:t>
            </a:r>
            <a:r>
              <a:rPr dirty="0" baseline="-18518" sz="1800">
                <a:latin typeface="Calibri"/>
                <a:cs typeface="Calibri"/>
              </a:rPr>
              <a:t>0</a:t>
            </a:r>
            <a:r>
              <a:rPr dirty="0" baseline="-18518" sz="1800" spc="-15">
                <a:latin typeface="Calibri"/>
                <a:cs typeface="Calibri"/>
              </a:rPr>
              <a:t> </a:t>
            </a:r>
            <a:r>
              <a:rPr dirty="0" baseline="1543" sz="2700">
                <a:latin typeface="Calibri"/>
                <a:cs typeface="Calibri"/>
              </a:rPr>
              <a:t>= A</a:t>
            </a:r>
            <a:r>
              <a:rPr dirty="0" baseline="-18518" sz="1800">
                <a:latin typeface="Calibri"/>
                <a:cs typeface="Calibri"/>
              </a:rPr>
              <a:t>0</a:t>
            </a:r>
            <a:r>
              <a:rPr dirty="0" baseline="1543" sz="2700">
                <a:latin typeface="Calibri"/>
                <a:cs typeface="Calibri"/>
              </a:rPr>
              <a:t>(v</a:t>
            </a:r>
            <a:r>
              <a:rPr dirty="0" baseline="-18518" sz="1800">
                <a:latin typeface="Calibri"/>
                <a:cs typeface="Calibri"/>
              </a:rPr>
              <a:t>+</a:t>
            </a:r>
            <a:r>
              <a:rPr dirty="0" baseline="-18518" sz="1800" spc="-7">
                <a:latin typeface="Calibri"/>
                <a:cs typeface="Calibri"/>
              </a:rPr>
              <a:t> </a:t>
            </a:r>
            <a:r>
              <a:rPr dirty="0" baseline="1543" sz="2700" spc="-15">
                <a:latin typeface="Calibri"/>
                <a:cs typeface="Calibri"/>
              </a:rPr>
              <a:t>–v</a:t>
            </a:r>
            <a:r>
              <a:rPr dirty="0" baseline="-18518" sz="1800" spc="-15">
                <a:latin typeface="Calibri"/>
                <a:cs typeface="Calibri"/>
              </a:rPr>
              <a:t>-</a:t>
            </a:r>
            <a:r>
              <a:rPr dirty="0" baseline="1543" sz="2700" spc="-75">
                <a:latin typeface="Calibri"/>
                <a:cs typeface="Calibri"/>
              </a:rPr>
              <a:t>)</a:t>
            </a:r>
            <a:r>
              <a:rPr dirty="0" baseline="1543" sz="2700">
                <a:latin typeface="Calibri"/>
                <a:cs typeface="Calibri"/>
              </a:rPr>
              <a:t>	</a:t>
            </a:r>
            <a:r>
              <a:rPr dirty="0" baseline="1543" sz="2700" spc="-532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+V</a:t>
            </a:r>
            <a:r>
              <a:rPr dirty="0" baseline="-20833" sz="1800">
                <a:latin typeface="Calibri"/>
                <a:cs typeface="Calibri"/>
              </a:rPr>
              <a:t>CC</a:t>
            </a:r>
            <a:r>
              <a:rPr dirty="0" baseline="-20833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&lt;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baseline="-20833" sz="1800">
                <a:latin typeface="Calibri"/>
                <a:cs typeface="Calibri"/>
              </a:rPr>
              <a:t>0</a:t>
            </a:r>
            <a:r>
              <a:rPr dirty="0" baseline="-20833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&lt;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-V</a:t>
            </a:r>
            <a:r>
              <a:rPr dirty="0" baseline="-20833" sz="1800">
                <a:latin typeface="Calibri"/>
                <a:cs typeface="Calibri"/>
              </a:rPr>
              <a:t>CC</a:t>
            </a:r>
            <a:endParaRPr baseline="-20833" sz="18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182687" y="2353475"/>
            <a:ext cx="2727960" cy="872490"/>
            <a:chOff x="1182687" y="2353475"/>
            <a:chExt cx="2727960" cy="872490"/>
          </a:xfrm>
        </p:grpSpPr>
        <p:sp>
          <p:nvSpPr>
            <p:cNvPr id="18" name="object 18" descr=""/>
            <p:cNvSpPr/>
            <p:nvPr/>
          </p:nvSpPr>
          <p:spPr>
            <a:xfrm>
              <a:off x="2016112" y="2358237"/>
              <a:ext cx="720725" cy="862965"/>
            </a:xfrm>
            <a:custGeom>
              <a:avLst/>
              <a:gdLst/>
              <a:ahLst/>
              <a:cxnLst/>
              <a:rect l="l" t="t" r="r" b="b"/>
              <a:pathLst>
                <a:path w="720725" h="862964">
                  <a:moveTo>
                    <a:pt x="21666" y="862711"/>
                  </a:moveTo>
                  <a:lnTo>
                    <a:pt x="0" y="0"/>
                  </a:lnTo>
                  <a:lnTo>
                    <a:pt x="720140" y="475538"/>
                  </a:lnTo>
                  <a:lnTo>
                    <a:pt x="21666" y="8627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276756" y="2579149"/>
              <a:ext cx="747395" cy="0"/>
            </a:xfrm>
            <a:custGeom>
              <a:avLst/>
              <a:gdLst/>
              <a:ahLst/>
              <a:cxnLst/>
              <a:rect l="l" t="t" r="r" b="b"/>
              <a:pathLst>
                <a:path w="747394" h="0">
                  <a:moveTo>
                    <a:pt x="74683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276756" y="2969990"/>
              <a:ext cx="747395" cy="0"/>
            </a:xfrm>
            <a:custGeom>
              <a:avLst/>
              <a:gdLst/>
              <a:ahLst/>
              <a:cxnLst/>
              <a:rect l="l" t="t" r="r" b="b"/>
              <a:pathLst>
                <a:path w="747394" h="0">
                  <a:moveTo>
                    <a:pt x="74683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712182" y="2811990"/>
              <a:ext cx="1095375" cy="0"/>
            </a:xfrm>
            <a:custGeom>
              <a:avLst/>
              <a:gdLst/>
              <a:ahLst/>
              <a:cxnLst/>
              <a:rect l="l" t="t" r="r" b="b"/>
              <a:pathLst>
                <a:path w="1095375" h="0">
                  <a:moveTo>
                    <a:pt x="109500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4076" y="2753182"/>
              <a:ext cx="96240" cy="10375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687" y="2527263"/>
              <a:ext cx="96240" cy="102387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3643889" y="2360620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808481" y="2493208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115031" y="2486879"/>
            <a:ext cx="115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60" b="1">
                <a:latin typeface="Times New Roman"/>
                <a:cs typeface="Times New Roman"/>
              </a:rPr>
              <a:t>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115031" y="2730718"/>
            <a:ext cx="679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60" b="1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191747" y="2342147"/>
            <a:ext cx="1261110" cy="902335"/>
            <a:chOff x="1191747" y="2342147"/>
            <a:chExt cx="1261110" cy="902335"/>
          </a:xfrm>
        </p:grpSpPr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1747" y="2911175"/>
              <a:ext cx="96240" cy="102387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2414482" y="2405647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w="0" h="200025">
                  <a:moveTo>
                    <a:pt x="0" y="19983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376385" y="234214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413187" y="3008797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w="0" h="172719">
                  <a:moveTo>
                    <a:pt x="0" y="0"/>
                  </a:moveTo>
                  <a:lnTo>
                    <a:pt x="0" y="17211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375091" y="316821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2444523" y="2185987"/>
            <a:ext cx="504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Times New Roman"/>
                <a:cs typeface="Times New Roman"/>
              </a:rPr>
              <a:t>+V</a:t>
            </a:r>
            <a:r>
              <a:rPr dirty="0" baseline="-20833" sz="1800" spc="-30">
                <a:latin typeface="Times New Roman"/>
                <a:cs typeface="Times New Roman"/>
              </a:rPr>
              <a:t>cc</a:t>
            </a:r>
            <a:endParaRPr baseline="-20833" sz="180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444523" y="3088250"/>
            <a:ext cx="4514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-</a:t>
            </a:r>
            <a:r>
              <a:rPr dirty="0" sz="1800" spc="-25">
                <a:latin typeface="Times New Roman"/>
                <a:cs typeface="Times New Roman"/>
              </a:rPr>
              <a:t>V</a:t>
            </a:r>
            <a:r>
              <a:rPr dirty="0" baseline="-20833" sz="1800" spc="-37">
                <a:latin typeface="Times New Roman"/>
                <a:cs typeface="Times New Roman"/>
              </a:rPr>
              <a:t>cc</a:t>
            </a:r>
            <a:endParaRPr baseline="-20833" sz="18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978712" y="4233476"/>
            <a:ext cx="5257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"/>
                <a:cs typeface="Arial"/>
              </a:rPr>
              <a:t>+V</a:t>
            </a:r>
            <a:r>
              <a:rPr dirty="0" baseline="-21164" sz="1575" spc="-30">
                <a:latin typeface="Arial"/>
                <a:cs typeface="Arial"/>
              </a:rPr>
              <a:t>CC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4888204" y="5902718"/>
            <a:ext cx="659765" cy="269875"/>
          </a:xfrm>
          <a:custGeom>
            <a:avLst/>
            <a:gdLst/>
            <a:ahLst/>
            <a:cxnLst/>
            <a:rect l="l" t="t" r="r" b="b"/>
            <a:pathLst>
              <a:path w="659764" h="269875">
                <a:moveTo>
                  <a:pt x="659295" y="0"/>
                </a:moveTo>
                <a:lnTo>
                  <a:pt x="0" y="0"/>
                </a:lnTo>
                <a:lnTo>
                  <a:pt x="0" y="269875"/>
                </a:lnTo>
                <a:lnTo>
                  <a:pt x="659295" y="269875"/>
                </a:lnTo>
                <a:lnTo>
                  <a:pt x="659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7792403" y="4595685"/>
            <a:ext cx="10356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Zona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Lineal (pendiente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</a:t>
            </a:r>
            <a:r>
              <a:rPr dirty="0" baseline="-20833" sz="1200" spc="-37">
                <a:latin typeface="Arial"/>
                <a:cs typeface="Arial"/>
              </a:rPr>
              <a:t>0</a:t>
            </a:r>
            <a:r>
              <a:rPr dirty="0" sz="1200" spc="-25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6994525" y="4904417"/>
            <a:ext cx="774700" cy="76200"/>
            <a:chOff x="6994525" y="4904417"/>
            <a:chExt cx="774700" cy="76200"/>
          </a:xfrm>
        </p:grpSpPr>
        <p:sp>
          <p:nvSpPr>
            <p:cNvPr id="40" name="object 40" descr=""/>
            <p:cNvSpPr/>
            <p:nvPr/>
          </p:nvSpPr>
          <p:spPr>
            <a:xfrm>
              <a:off x="6999287" y="4942408"/>
              <a:ext cx="706755" cy="6350"/>
            </a:xfrm>
            <a:custGeom>
              <a:avLst/>
              <a:gdLst/>
              <a:ahLst/>
              <a:cxnLst/>
              <a:rect l="l" t="t" r="r" b="b"/>
              <a:pathLst>
                <a:path w="706754" h="6350">
                  <a:moveTo>
                    <a:pt x="0" y="5829"/>
                  </a:moveTo>
                  <a:lnTo>
                    <a:pt x="70643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692707" y="4904417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4" h="76200">
                  <a:moveTo>
                    <a:pt x="0" y="0"/>
                  </a:moveTo>
                  <a:lnTo>
                    <a:pt x="634" y="76200"/>
                  </a:lnTo>
                  <a:lnTo>
                    <a:pt x="76517" y="37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7308215" y="4005135"/>
            <a:ext cx="1310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Saturación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positiva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928846" y="5931170"/>
            <a:ext cx="1767839" cy="434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ts val="1855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-V</a:t>
            </a:r>
            <a:r>
              <a:rPr dirty="0" baseline="-21164" sz="1575" spc="-37">
                <a:latin typeface="Arial"/>
                <a:cs typeface="Arial"/>
              </a:rPr>
              <a:t>CC</a:t>
            </a:r>
            <a:endParaRPr baseline="-21164" sz="1575">
              <a:latin typeface="Arial"/>
              <a:cs typeface="Arial"/>
            </a:endParaRPr>
          </a:p>
          <a:p>
            <a:pPr marL="398145">
              <a:lnSpc>
                <a:spcPts val="1375"/>
              </a:lnSpc>
            </a:pPr>
            <a:r>
              <a:rPr dirty="0" sz="1200">
                <a:latin typeface="Arial"/>
                <a:cs typeface="Arial"/>
              </a:rPr>
              <a:t>Saturación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negativa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6710360" y="4299483"/>
            <a:ext cx="2028825" cy="1797050"/>
            <a:chOff x="6710360" y="4299483"/>
            <a:chExt cx="2028825" cy="1797050"/>
          </a:xfrm>
        </p:grpSpPr>
        <p:sp>
          <p:nvSpPr>
            <p:cNvPr id="45" name="object 45" descr=""/>
            <p:cNvSpPr/>
            <p:nvPr/>
          </p:nvSpPr>
          <p:spPr>
            <a:xfrm>
              <a:off x="6819544" y="4338954"/>
              <a:ext cx="180340" cy="1699260"/>
            </a:xfrm>
            <a:custGeom>
              <a:avLst/>
              <a:gdLst/>
              <a:ahLst/>
              <a:cxnLst/>
              <a:rect l="l" t="t" r="r" b="b"/>
              <a:pathLst>
                <a:path w="180340" h="1699260">
                  <a:moveTo>
                    <a:pt x="180238" y="0"/>
                  </a:moveTo>
                  <a:lnTo>
                    <a:pt x="0" y="0"/>
                  </a:lnTo>
                  <a:lnTo>
                    <a:pt x="0" y="1699107"/>
                  </a:lnTo>
                  <a:lnTo>
                    <a:pt x="180238" y="1699107"/>
                  </a:lnTo>
                  <a:lnTo>
                    <a:pt x="1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892923" y="4313237"/>
              <a:ext cx="0" cy="1764030"/>
            </a:xfrm>
            <a:custGeom>
              <a:avLst/>
              <a:gdLst/>
              <a:ahLst/>
              <a:cxnLst/>
              <a:rect l="l" t="t" r="r" b="b"/>
              <a:pathLst>
                <a:path w="0" h="1764029">
                  <a:moveTo>
                    <a:pt x="0" y="0"/>
                  </a:moveTo>
                  <a:lnTo>
                    <a:pt x="0" y="1763712"/>
                  </a:lnTo>
                </a:path>
              </a:pathLst>
            </a:custGeom>
            <a:ln w="158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819899" y="5197474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4" h="0">
                  <a:moveTo>
                    <a:pt x="0" y="0"/>
                  </a:moveTo>
                  <a:lnTo>
                    <a:pt x="179387" y="0"/>
                  </a:lnTo>
                </a:path>
              </a:pathLst>
            </a:custGeom>
            <a:ln w="222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729410" y="4318533"/>
              <a:ext cx="325755" cy="1758950"/>
            </a:xfrm>
            <a:custGeom>
              <a:avLst/>
              <a:gdLst/>
              <a:ahLst/>
              <a:cxnLst/>
              <a:rect l="l" t="t" r="r" b="b"/>
              <a:pathLst>
                <a:path w="325754" h="1758950">
                  <a:moveTo>
                    <a:pt x="325437" y="0"/>
                  </a:moveTo>
                  <a:lnTo>
                    <a:pt x="0" y="175841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257374" y="4941887"/>
              <a:ext cx="481330" cy="208915"/>
            </a:xfrm>
            <a:custGeom>
              <a:avLst/>
              <a:gdLst/>
              <a:ahLst/>
              <a:cxnLst/>
              <a:rect l="l" t="t" r="r" b="b"/>
              <a:pathLst>
                <a:path w="481329" h="208914">
                  <a:moveTo>
                    <a:pt x="481202" y="0"/>
                  </a:moveTo>
                  <a:lnTo>
                    <a:pt x="0" y="0"/>
                  </a:lnTo>
                  <a:lnTo>
                    <a:pt x="0" y="208508"/>
                  </a:lnTo>
                  <a:lnTo>
                    <a:pt x="481202" y="208508"/>
                  </a:lnTo>
                  <a:lnTo>
                    <a:pt x="481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7845005" y="5295755"/>
            <a:ext cx="123253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650" i="1">
                <a:latin typeface="Times New Roman"/>
                <a:cs typeface="Times New Roman"/>
              </a:rPr>
              <a:t>V</a:t>
            </a:r>
            <a:r>
              <a:rPr dirty="0" baseline="-26315" sz="1425" i="1">
                <a:latin typeface="Times New Roman"/>
                <a:cs typeface="Times New Roman"/>
              </a:rPr>
              <a:t>in</a:t>
            </a:r>
            <a:r>
              <a:rPr dirty="0" baseline="-26315" sz="1425" spc="480" i="1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</a:t>
            </a:r>
            <a:r>
              <a:rPr dirty="0" sz="1650" spc="-5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(</a:t>
            </a:r>
            <a:r>
              <a:rPr dirty="0" sz="1650" i="1">
                <a:latin typeface="Times New Roman"/>
                <a:cs typeface="Times New Roman"/>
              </a:rPr>
              <a:t>v</a:t>
            </a:r>
            <a:r>
              <a:rPr dirty="0" baseline="-26315" sz="1425">
                <a:latin typeface="Symbol"/>
                <a:cs typeface="Symbol"/>
              </a:rPr>
              <a:t></a:t>
            </a:r>
            <a:r>
              <a:rPr dirty="0" baseline="-26315" sz="1425" spc="345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</a:t>
            </a:r>
            <a:r>
              <a:rPr dirty="0" sz="1650" spc="-15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v</a:t>
            </a:r>
            <a:r>
              <a:rPr dirty="0" baseline="-26315" sz="1425">
                <a:latin typeface="Symbol"/>
                <a:cs typeface="Symbol"/>
              </a:rPr>
              <a:t></a:t>
            </a:r>
            <a:r>
              <a:rPr dirty="0" baseline="-26315" sz="1425" spc="-52">
                <a:latin typeface="Times New Roman"/>
                <a:cs typeface="Times New Roman"/>
              </a:rPr>
              <a:t> </a:t>
            </a:r>
            <a:r>
              <a:rPr dirty="0" sz="1650" spc="-50">
                <a:latin typeface="Times New Roman"/>
                <a:cs typeface="Times New Roman"/>
              </a:rPr>
              <a:t>)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640" y="1033525"/>
            <a:ext cx="55505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Ganancia</a:t>
            </a:r>
            <a:r>
              <a:rPr dirty="0" sz="2800" spc="-35"/>
              <a:t> </a:t>
            </a:r>
            <a:r>
              <a:rPr dirty="0" sz="2800"/>
              <a:t>en</a:t>
            </a:r>
            <a:r>
              <a:rPr dirty="0" sz="2800" spc="-70"/>
              <a:t> </a:t>
            </a:r>
            <a:r>
              <a:rPr dirty="0" sz="2800"/>
              <a:t>lazo</a:t>
            </a:r>
            <a:r>
              <a:rPr dirty="0" sz="2800" spc="-65"/>
              <a:t> </a:t>
            </a:r>
            <a:r>
              <a:rPr dirty="0" sz="2800"/>
              <a:t>abierto</a:t>
            </a:r>
            <a:r>
              <a:rPr dirty="0" sz="2800" spc="-50"/>
              <a:t> </a:t>
            </a:r>
            <a:r>
              <a:rPr dirty="0" sz="2800"/>
              <a:t>del</a:t>
            </a:r>
            <a:r>
              <a:rPr dirty="0" sz="2800" spc="-160"/>
              <a:t> </a:t>
            </a:r>
            <a:r>
              <a:rPr dirty="0" sz="2800" spc="-25"/>
              <a:t>A.O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2356802" y="3984625"/>
            <a:ext cx="4172585" cy="17132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865505">
              <a:lnSpc>
                <a:spcPct val="100000"/>
              </a:lnSpc>
              <a:spcBef>
                <a:spcPts val="114"/>
              </a:spcBef>
            </a:pPr>
            <a:r>
              <a:rPr dirty="0" sz="2200" i="1">
                <a:latin typeface="Times New Roman"/>
                <a:cs typeface="Times New Roman"/>
              </a:rPr>
              <a:t>V</a:t>
            </a:r>
            <a:r>
              <a:rPr dirty="0" baseline="-24444" sz="1875" i="1">
                <a:latin typeface="Times New Roman"/>
                <a:cs typeface="Times New Roman"/>
              </a:rPr>
              <a:t>in</a:t>
            </a:r>
            <a:r>
              <a:rPr dirty="0" baseline="-24444" sz="1875" spc="525" i="1">
                <a:latin typeface="Times New Roman"/>
                <a:cs typeface="Times New Roman"/>
              </a:rPr>
              <a:t> </a:t>
            </a:r>
            <a:r>
              <a:rPr dirty="0" sz="2200">
                <a:latin typeface="Symbol"/>
                <a:cs typeface="Symbol"/>
              </a:rPr>
              <a:t></a:t>
            </a:r>
            <a:r>
              <a:rPr dirty="0" sz="2200" spc="-10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0</a:t>
            </a:r>
            <a:r>
              <a:rPr dirty="0" sz="2200" spc="30">
                <a:latin typeface="Times New Roman"/>
                <a:cs typeface="Times New Roman"/>
              </a:rPr>
              <a:t> </a:t>
            </a:r>
            <a:r>
              <a:rPr dirty="0" sz="2200">
                <a:latin typeface="Symbol"/>
                <a:cs typeface="Symbol"/>
              </a:rPr>
              <a:t></a:t>
            </a:r>
            <a:r>
              <a:rPr dirty="0" sz="2200" spc="-70">
                <a:latin typeface="Times New Roman"/>
                <a:cs typeface="Times New Roman"/>
              </a:rPr>
              <a:t> </a:t>
            </a:r>
            <a:r>
              <a:rPr dirty="0" sz="2200" i="1">
                <a:latin typeface="Times New Roman"/>
                <a:cs typeface="Times New Roman"/>
              </a:rPr>
              <a:t>V</a:t>
            </a:r>
            <a:r>
              <a:rPr dirty="0" baseline="-24444" sz="1875">
                <a:latin typeface="Times New Roman"/>
                <a:cs typeface="Times New Roman"/>
              </a:rPr>
              <a:t>0</a:t>
            </a:r>
            <a:r>
              <a:rPr dirty="0" baseline="-24444" sz="1875" spc="547">
                <a:latin typeface="Times New Roman"/>
                <a:cs typeface="Times New Roman"/>
              </a:rPr>
              <a:t> </a:t>
            </a:r>
            <a:r>
              <a:rPr dirty="0" sz="2200">
                <a:latin typeface="Symbol"/>
                <a:cs typeface="Symbol"/>
              </a:rPr>
              <a:t></a:t>
            </a:r>
            <a:r>
              <a:rPr dirty="0" sz="2200" spc="-75">
                <a:latin typeface="Times New Roman"/>
                <a:cs typeface="Times New Roman"/>
              </a:rPr>
              <a:t> </a:t>
            </a:r>
            <a:r>
              <a:rPr dirty="0" sz="2200" spc="-20">
                <a:latin typeface="Symbol"/>
                <a:cs typeface="Symbol"/>
              </a:rPr>
              <a:t></a:t>
            </a:r>
            <a:r>
              <a:rPr dirty="0" sz="2200" spc="-20" i="1">
                <a:latin typeface="Times New Roman"/>
                <a:cs typeface="Times New Roman"/>
              </a:rPr>
              <a:t>V</a:t>
            </a:r>
            <a:r>
              <a:rPr dirty="0" baseline="-24444" sz="1875" spc="-30" i="1">
                <a:latin typeface="Times New Roman"/>
                <a:cs typeface="Times New Roman"/>
              </a:rPr>
              <a:t>cc</a:t>
            </a:r>
            <a:endParaRPr baseline="-24444" sz="1875">
              <a:latin typeface="Times New Roman"/>
              <a:cs typeface="Times New Roman"/>
            </a:endParaRPr>
          </a:p>
          <a:p>
            <a:pPr marL="865505">
              <a:lnSpc>
                <a:spcPct val="100000"/>
              </a:lnSpc>
              <a:spcBef>
                <a:spcPts val="2120"/>
              </a:spcBef>
            </a:pPr>
            <a:r>
              <a:rPr dirty="0" sz="2200" i="1">
                <a:latin typeface="Times New Roman"/>
                <a:cs typeface="Times New Roman"/>
              </a:rPr>
              <a:t>V</a:t>
            </a:r>
            <a:r>
              <a:rPr dirty="0" baseline="-24444" sz="1875" i="1">
                <a:latin typeface="Times New Roman"/>
                <a:cs typeface="Times New Roman"/>
              </a:rPr>
              <a:t>in</a:t>
            </a:r>
            <a:r>
              <a:rPr dirty="0" baseline="-24444" sz="1875" spc="487" i="1">
                <a:latin typeface="Times New Roman"/>
                <a:cs typeface="Times New Roman"/>
              </a:rPr>
              <a:t> </a:t>
            </a:r>
            <a:r>
              <a:rPr dirty="0" sz="2200">
                <a:latin typeface="Symbol"/>
                <a:cs typeface="Symbol"/>
              </a:rPr>
              <a:t></a:t>
            </a:r>
            <a:r>
              <a:rPr dirty="0" sz="2200" spc="-12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0</a:t>
            </a:r>
            <a:r>
              <a:rPr dirty="0" sz="2200" spc="5">
                <a:latin typeface="Times New Roman"/>
                <a:cs typeface="Times New Roman"/>
              </a:rPr>
              <a:t> </a:t>
            </a:r>
            <a:r>
              <a:rPr dirty="0" sz="2200">
                <a:latin typeface="Symbol"/>
                <a:cs typeface="Symbol"/>
              </a:rPr>
              <a:t></a:t>
            </a:r>
            <a:r>
              <a:rPr dirty="0" sz="2200" spc="-90">
                <a:latin typeface="Times New Roman"/>
                <a:cs typeface="Times New Roman"/>
              </a:rPr>
              <a:t> </a:t>
            </a:r>
            <a:r>
              <a:rPr dirty="0" sz="2200" i="1">
                <a:latin typeface="Times New Roman"/>
                <a:cs typeface="Times New Roman"/>
              </a:rPr>
              <a:t>V</a:t>
            </a:r>
            <a:r>
              <a:rPr dirty="0" baseline="-24444" sz="1875">
                <a:latin typeface="Times New Roman"/>
                <a:cs typeface="Times New Roman"/>
              </a:rPr>
              <a:t>0</a:t>
            </a:r>
            <a:r>
              <a:rPr dirty="0" baseline="-24444" sz="1875" spc="502">
                <a:latin typeface="Times New Roman"/>
                <a:cs typeface="Times New Roman"/>
              </a:rPr>
              <a:t> </a:t>
            </a:r>
            <a:r>
              <a:rPr dirty="0" sz="2200">
                <a:latin typeface="Symbol"/>
                <a:cs typeface="Symbol"/>
              </a:rPr>
              <a:t></a:t>
            </a:r>
            <a:r>
              <a:rPr dirty="0" sz="2200" spc="-90">
                <a:latin typeface="Times New Roman"/>
                <a:cs typeface="Times New Roman"/>
              </a:rPr>
              <a:t> </a:t>
            </a:r>
            <a:r>
              <a:rPr dirty="0" sz="2200" spc="-20">
                <a:latin typeface="Symbol"/>
                <a:cs typeface="Symbol"/>
              </a:rPr>
              <a:t></a:t>
            </a:r>
            <a:r>
              <a:rPr dirty="0" sz="2200" spc="-20" i="1">
                <a:latin typeface="Times New Roman"/>
                <a:cs typeface="Times New Roman"/>
              </a:rPr>
              <a:t>V</a:t>
            </a:r>
            <a:r>
              <a:rPr dirty="0" baseline="-24444" sz="1875" spc="-30" i="1">
                <a:latin typeface="Times New Roman"/>
                <a:cs typeface="Times New Roman"/>
              </a:rPr>
              <a:t>cc</a:t>
            </a:r>
            <a:endParaRPr baseline="-24444" sz="1875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  <a:spcBef>
                <a:spcPts val="2510"/>
              </a:spcBef>
            </a:pP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Obtener</a:t>
            </a:r>
            <a:r>
              <a:rPr dirty="0" sz="1400" spc="-3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diferentes</a:t>
            </a:r>
            <a:r>
              <a:rPr dirty="0" sz="1400" spc="-2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52525"/>
                </a:solidFill>
                <a:latin typeface="Arial"/>
                <a:cs typeface="Arial"/>
              </a:rPr>
              <a:t>funcionalidades</a:t>
            </a:r>
            <a:r>
              <a:rPr dirty="0" sz="1400" spc="-3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del</a:t>
            </a:r>
            <a:r>
              <a:rPr dirty="0" sz="1400" spc="-7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252525"/>
                </a:solidFill>
                <a:latin typeface="Arial"/>
                <a:cs typeface="Arial"/>
              </a:rPr>
              <a:t>AO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Estabilizar</a:t>
            </a:r>
            <a:r>
              <a:rPr dirty="0" sz="1400" spc="-5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dirty="0" sz="1400" spc="-9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AO</a:t>
            </a:r>
            <a:r>
              <a:rPr dirty="0" sz="1400" spc="-1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frente</a:t>
            </a:r>
            <a:r>
              <a:rPr dirty="0" sz="1400" spc="-3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cambios</a:t>
            </a:r>
            <a:r>
              <a:rPr dirty="0" sz="1400" spc="-4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externos</a:t>
            </a:r>
            <a:r>
              <a:rPr dirty="0" sz="1400" spc="-3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dirty="0" sz="1400" spc="-3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Tª,</a:t>
            </a:r>
            <a:r>
              <a:rPr dirty="0" sz="1400" spc="-20">
                <a:solidFill>
                  <a:srgbClr val="252525"/>
                </a:solidFill>
                <a:latin typeface="Arial"/>
                <a:cs typeface="Arial"/>
              </a:rPr>
              <a:t> etc.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82380" y="6098596"/>
            <a:ext cx="44005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Realimentación</a:t>
            </a:r>
            <a:r>
              <a:rPr dirty="0" sz="1400" spc="-5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→ conectar</a:t>
            </a:r>
            <a:r>
              <a:rPr dirty="0" sz="1400" spc="-4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la</a:t>
            </a:r>
            <a:r>
              <a:rPr dirty="0" sz="1400" spc="-1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salida</a:t>
            </a:r>
            <a:r>
              <a:rPr dirty="0" sz="1400" spc="-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con</a:t>
            </a:r>
            <a:r>
              <a:rPr dirty="0" sz="1400" spc="-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AF50"/>
                </a:solidFill>
                <a:latin typeface="Arial"/>
                <a:cs typeface="Arial"/>
              </a:rPr>
              <a:t>la </a:t>
            </a: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entrada</a:t>
            </a:r>
            <a:r>
              <a:rPr dirty="0" sz="1400" spc="-10" b="1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85405" y="3092447"/>
            <a:ext cx="2373630" cy="337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50" i="1">
                <a:latin typeface="Times New Roman"/>
                <a:cs typeface="Times New Roman"/>
              </a:rPr>
              <a:t>V</a:t>
            </a:r>
            <a:r>
              <a:rPr dirty="0" baseline="-26570" sz="1725">
                <a:latin typeface="Times New Roman"/>
                <a:cs typeface="Times New Roman"/>
              </a:rPr>
              <a:t>0</a:t>
            </a:r>
            <a:r>
              <a:rPr dirty="0" baseline="-26570" sz="1725" spc="450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70">
                <a:latin typeface="Times New Roman"/>
                <a:cs typeface="Times New Roman"/>
              </a:rPr>
              <a:t> </a:t>
            </a:r>
            <a:r>
              <a:rPr dirty="0" sz="2050" spc="-90" i="1">
                <a:latin typeface="Times New Roman"/>
                <a:cs typeface="Times New Roman"/>
              </a:rPr>
              <a:t>A</a:t>
            </a:r>
            <a:r>
              <a:rPr dirty="0" sz="2050" spc="-90">
                <a:latin typeface="Times New Roman"/>
                <a:cs typeface="Times New Roman"/>
              </a:rPr>
              <a:t>·</a:t>
            </a:r>
            <a:r>
              <a:rPr dirty="0" sz="2050" spc="-90" i="1">
                <a:latin typeface="Times New Roman"/>
                <a:cs typeface="Times New Roman"/>
              </a:rPr>
              <a:t>V</a:t>
            </a:r>
            <a:r>
              <a:rPr dirty="0" baseline="-26570" sz="1725" spc="-135" i="1">
                <a:latin typeface="Times New Roman"/>
                <a:cs typeface="Times New Roman"/>
              </a:rPr>
              <a:t>in</a:t>
            </a:r>
            <a:r>
              <a:rPr dirty="0" baseline="-26570" sz="1725" spc="532" i="1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75">
                <a:latin typeface="Times New Roman"/>
                <a:cs typeface="Times New Roman"/>
              </a:rPr>
              <a:t> </a:t>
            </a:r>
            <a:r>
              <a:rPr dirty="0" sz="2050" i="1">
                <a:latin typeface="Times New Roman"/>
                <a:cs typeface="Times New Roman"/>
              </a:rPr>
              <a:t>A</a:t>
            </a:r>
            <a:r>
              <a:rPr dirty="0" sz="2050">
                <a:latin typeface="Times New Roman"/>
                <a:cs typeface="Times New Roman"/>
              </a:rPr>
              <a:t>(</a:t>
            </a:r>
            <a:r>
              <a:rPr dirty="0" sz="2050" i="1">
                <a:latin typeface="Times New Roman"/>
                <a:cs typeface="Times New Roman"/>
              </a:rPr>
              <a:t>v</a:t>
            </a:r>
            <a:r>
              <a:rPr dirty="0" baseline="-26570" sz="1725">
                <a:latin typeface="Symbol"/>
                <a:cs typeface="Symbol"/>
              </a:rPr>
              <a:t></a:t>
            </a:r>
            <a:r>
              <a:rPr dirty="0" baseline="-26570" sz="1725" spc="359">
                <a:latin typeface="Times New Roman"/>
                <a:cs typeface="Times New Roman"/>
              </a:rPr>
              <a:t> </a:t>
            </a:r>
            <a:r>
              <a:rPr dirty="0" sz="2050">
                <a:latin typeface="Symbol"/>
                <a:cs typeface="Symbol"/>
              </a:rPr>
              <a:t></a:t>
            </a:r>
            <a:r>
              <a:rPr dirty="0" sz="2050" spc="-200">
                <a:latin typeface="Times New Roman"/>
                <a:cs typeface="Times New Roman"/>
              </a:rPr>
              <a:t> </a:t>
            </a:r>
            <a:r>
              <a:rPr dirty="0" sz="2050" i="1">
                <a:latin typeface="Times New Roman"/>
                <a:cs typeface="Times New Roman"/>
              </a:rPr>
              <a:t>v</a:t>
            </a:r>
            <a:r>
              <a:rPr dirty="0" baseline="-26570" sz="1725">
                <a:latin typeface="Symbol"/>
                <a:cs typeface="Symbol"/>
              </a:rPr>
              <a:t></a:t>
            </a:r>
            <a:r>
              <a:rPr dirty="0" baseline="-26570" sz="1725" spc="-97">
                <a:latin typeface="Times New Roman"/>
                <a:cs typeface="Times New Roman"/>
              </a:rPr>
              <a:t> </a:t>
            </a:r>
            <a:r>
              <a:rPr dirty="0" sz="2050" spc="-50">
                <a:latin typeface="Times New Roman"/>
                <a:cs typeface="Times New Roman"/>
              </a:rPr>
              <a:t>)</a:t>
            </a:r>
            <a:endParaRPr sz="205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598737" y="2237750"/>
            <a:ext cx="3343275" cy="1013460"/>
            <a:chOff x="2598737" y="2237750"/>
            <a:chExt cx="3343275" cy="1013460"/>
          </a:xfrm>
        </p:grpSpPr>
        <p:sp>
          <p:nvSpPr>
            <p:cNvPr id="8" name="object 8" descr=""/>
            <p:cNvSpPr/>
            <p:nvPr/>
          </p:nvSpPr>
          <p:spPr>
            <a:xfrm>
              <a:off x="3631387" y="2242512"/>
              <a:ext cx="857250" cy="1003935"/>
            </a:xfrm>
            <a:custGeom>
              <a:avLst/>
              <a:gdLst/>
              <a:ahLst/>
              <a:cxnLst/>
              <a:rect l="l" t="t" r="r" b="b"/>
              <a:pathLst>
                <a:path w="857250" h="1003935">
                  <a:moveTo>
                    <a:pt x="0" y="1003858"/>
                  </a:moveTo>
                  <a:lnTo>
                    <a:pt x="3505" y="0"/>
                  </a:lnTo>
                  <a:lnTo>
                    <a:pt x="856678" y="528993"/>
                  </a:lnTo>
                  <a:lnTo>
                    <a:pt x="0" y="100385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13038" y="2495550"/>
              <a:ext cx="916305" cy="0"/>
            </a:xfrm>
            <a:custGeom>
              <a:avLst/>
              <a:gdLst/>
              <a:ahLst/>
              <a:cxnLst/>
              <a:rect l="l" t="t" r="r" b="b"/>
              <a:pathLst>
                <a:path w="916304" h="0">
                  <a:moveTo>
                    <a:pt x="91598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13038" y="2943225"/>
              <a:ext cx="916305" cy="0"/>
            </a:xfrm>
            <a:custGeom>
              <a:avLst/>
              <a:gdLst/>
              <a:ahLst/>
              <a:cxnLst/>
              <a:rect l="l" t="t" r="r" b="b"/>
              <a:pathLst>
                <a:path w="916304" h="0">
                  <a:moveTo>
                    <a:pt x="91598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473575" y="2762250"/>
              <a:ext cx="1343025" cy="0"/>
            </a:xfrm>
            <a:custGeom>
              <a:avLst/>
              <a:gdLst/>
              <a:ahLst/>
              <a:cxnLst/>
              <a:rect l="l" t="t" r="r" b="b"/>
              <a:pathLst>
                <a:path w="1343025" h="0">
                  <a:moveTo>
                    <a:pt x="13430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8737" y="2436806"/>
              <a:ext cx="115887" cy="11588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6125" y="2695576"/>
              <a:ext cx="115887" cy="117475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033452" y="2538476"/>
            <a:ext cx="3454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spc="-25">
                <a:latin typeface="Times New Roman"/>
                <a:cs typeface="Times New Roman"/>
              </a:rPr>
              <a:t>V</a:t>
            </a:r>
            <a:r>
              <a:rPr dirty="0" baseline="-21367" sz="1950" spc="-37">
                <a:latin typeface="Times New Roman"/>
                <a:cs typeface="Times New Roman"/>
              </a:rPr>
              <a:t>0</a:t>
            </a:r>
            <a:endParaRPr baseline="-21367" sz="19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07765" y="2385948"/>
            <a:ext cx="140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latin typeface="Times New Roman"/>
                <a:cs typeface="Times New Roman"/>
              </a:rPr>
              <a:t>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07765" y="2873625"/>
            <a:ext cx="9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609850" y="2224086"/>
            <a:ext cx="1568450" cy="1011555"/>
            <a:chOff x="2609850" y="2224086"/>
            <a:chExt cx="1568450" cy="1011555"/>
          </a:xfrm>
        </p:grpSpPr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9850" y="2876544"/>
              <a:ext cx="115887" cy="11588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108450" y="2287587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w="0" h="238125">
                  <a:moveTo>
                    <a:pt x="0" y="23812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070353" y="222408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140200" y="2965449"/>
              <a:ext cx="0" cy="206375"/>
            </a:xfrm>
            <a:custGeom>
              <a:avLst/>
              <a:gdLst/>
              <a:ahLst/>
              <a:cxnLst/>
              <a:rect l="l" t="t" r="r" b="b"/>
              <a:pathLst>
                <a:path w="0" h="206375">
                  <a:moveTo>
                    <a:pt x="0" y="0"/>
                  </a:moveTo>
                  <a:lnTo>
                    <a:pt x="0" y="2063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102103" y="315912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244340" y="2144776"/>
            <a:ext cx="5537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latin typeface="Times New Roman"/>
                <a:cs typeface="Times New Roman"/>
              </a:rPr>
              <a:t>+V</a:t>
            </a:r>
            <a:r>
              <a:rPr dirty="0" baseline="-21367" sz="1950" spc="-30">
                <a:latin typeface="Times New Roman"/>
                <a:cs typeface="Times New Roman"/>
              </a:rPr>
              <a:t>cc</a:t>
            </a:r>
            <a:endParaRPr baseline="-21367" sz="195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257040" y="3092513"/>
            <a:ext cx="49593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-</a:t>
            </a:r>
            <a:r>
              <a:rPr dirty="0" sz="2000" spc="-25">
                <a:latin typeface="Times New Roman"/>
                <a:cs typeface="Times New Roman"/>
              </a:rPr>
              <a:t>V</a:t>
            </a:r>
            <a:r>
              <a:rPr dirty="0" baseline="-21367" sz="1950" spc="-37">
                <a:latin typeface="Times New Roman"/>
                <a:cs typeface="Times New Roman"/>
              </a:rPr>
              <a:t>cc</a:t>
            </a:r>
            <a:endParaRPr baseline="-21367" sz="1950">
              <a:latin typeface="Times New Roman"/>
              <a:cs typeface="Times New Roman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2460625" y="4386262"/>
            <a:ext cx="498475" cy="111125"/>
            <a:chOff x="2460625" y="4386262"/>
            <a:chExt cx="498475" cy="111125"/>
          </a:xfrm>
        </p:grpSpPr>
        <p:sp>
          <p:nvSpPr>
            <p:cNvPr id="26" name="object 26" descr=""/>
            <p:cNvSpPr/>
            <p:nvPr/>
          </p:nvSpPr>
          <p:spPr>
            <a:xfrm>
              <a:off x="2465387" y="4391025"/>
              <a:ext cx="488950" cy="101600"/>
            </a:xfrm>
            <a:custGeom>
              <a:avLst/>
              <a:gdLst/>
              <a:ahLst/>
              <a:cxnLst/>
              <a:rect l="l" t="t" r="r" b="b"/>
              <a:pathLst>
                <a:path w="488950" h="101600">
                  <a:moveTo>
                    <a:pt x="366712" y="0"/>
                  </a:moveTo>
                  <a:lnTo>
                    <a:pt x="366712" y="25400"/>
                  </a:lnTo>
                  <a:lnTo>
                    <a:pt x="0" y="25400"/>
                  </a:lnTo>
                  <a:lnTo>
                    <a:pt x="0" y="76200"/>
                  </a:lnTo>
                  <a:lnTo>
                    <a:pt x="366712" y="76200"/>
                  </a:lnTo>
                  <a:lnTo>
                    <a:pt x="366712" y="101600"/>
                  </a:lnTo>
                  <a:lnTo>
                    <a:pt x="488950" y="50800"/>
                  </a:lnTo>
                  <a:lnTo>
                    <a:pt x="366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465387" y="4391025"/>
              <a:ext cx="488950" cy="101600"/>
            </a:xfrm>
            <a:custGeom>
              <a:avLst/>
              <a:gdLst/>
              <a:ahLst/>
              <a:cxnLst/>
              <a:rect l="l" t="t" r="r" b="b"/>
              <a:pathLst>
                <a:path w="488950" h="101600">
                  <a:moveTo>
                    <a:pt x="0" y="25400"/>
                  </a:moveTo>
                  <a:lnTo>
                    <a:pt x="366712" y="25400"/>
                  </a:lnTo>
                  <a:lnTo>
                    <a:pt x="366712" y="0"/>
                  </a:lnTo>
                  <a:lnTo>
                    <a:pt x="488950" y="50800"/>
                  </a:lnTo>
                  <a:lnTo>
                    <a:pt x="366712" y="101600"/>
                  </a:lnTo>
                  <a:lnTo>
                    <a:pt x="366712" y="76200"/>
                  </a:lnTo>
                  <a:lnTo>
                    <a:pt x="0" y="76200"/>
                  </a:lnTo>
                  <a:lnTo>
                    <a:pt x="0" y="25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159913" y="2539998"/>
            <a:ext cx="1372870" cy="2946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baseline="-25000" sz="1500" i="1">
                <a:latin typeface="Times New Roman"/>
                <a:cs typeface="Times New Roman"/>
              </a:rPr>
              <a:t>in</a:t>
            </a:r>
            <a:r>
              <a:rPr dirty="0" baseline="-25000" sz="1500" spc="712" i="1">
                <a:latin typeface="Times New Roman"/>
                <a:cs typeface="Times New Roman"/>
              </a:rPr>
              <a:t> </a:t>
            </a:r>
            <a:r>
              <a:rPr dirty="0" sz="1750" spc="65">
                <a:latin typeface="Symbol"/>
                <a:cs typeface="Symbol"/>
              </a:rPr>
              <a:t></a:t>
            </a:r>
            <a:r>
              <a:rPr dirty="0" sz="1750" spc="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(</a:t>
            </a: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baseline="-25000" sz="1500">
                <a:latin typeface="Symbol"/>
                <a:cs typeface="Symbol"/>
              </a:rPr>
              <a:t></a:t>
            </a:r>
            <a:r>
              <a:rPr dirty="0" baseline="-25000" sz="1500" spc="540">
                <a:latin typeface="Times New Roman"/>
                <a:cs typeface="Times New Roman"/>
              </a:rPr>
              <a:t> </a:t>
            </a:r>
            <a:r>
              <a:rPr dirty="0" sz="1750" spc="65">
                <a:latin typeface="Symbol"/>
                <a:cs typeface="Symbol"/>
              </a:rPr>
              <a:t></a:t>
            </a:r>
            <a:r>
              <a:rPr dirty="0" sz="1750" spc="-114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baseline="-25000" sz="1500">
                <a:latin typeface="Symbol"/>
                <a:cs typeface="Symbol"/>
              </a:rPr>
              <a:t></a:t>
            </a:r>
            <a:r>
              <a:rPr dirty="0" baseline="-25000" sz="1500" spc="15">
                <a:latin typeface="Times New Roman"/>
                <a:cs typeface="Times New Roman"/>
              </a:rPr>
              <a:t> </a:t>
            </a:r>
            <a:r>
              <a:rPr dirty="0" sz="1750" spc="-50">
                <a:latin typeface="Times New Roman"/>
                <a:cs typeface="Times New Roman"/>
              </a:rPr>
              <a:t>)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760995" y="1628865"/>
            <a:ext cx="7524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Symbol"/>
                <a:cs typeface="Symbol"/>
              </a:rPr>
              <a:t></a:t>
            </a:r>
            <a:r>
              <a:rPr dirty="0" sz="2000" spc="35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Symbol"/>
                <a:cs typeface="Symbol"/>
              </a:rPr>
              <a:t>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6554787" y="1458912"/>
            <a:ext cx="1144905" cy="678180"/>
          </a:xfrm>
          <a:custGeom>
            <a:avLst/>
            <a:gdLst/>
            <a:ahLst/>
            <a:cxnLst/>
            <a:rect l="l" t="t" r="r" b="b"/>
            <a:pathLst>
              <a:path w="1144904" h="678180">
                <a:moveTo>
                  <a:pt x="0" y="112979"/>
                </a:moveTo>
                <a:lnTo>
                  <a:pt x="8878" y="69003"/>
                </a:lnTo>
                <a:lnTo>
                  <a:pt x="33091" y="33091"/>
                </a:lnTo>
                <a:lnTo>
                  <a:pt x="69003" y="8878"/>
                </a:lnTo>
                <a:lnTo>
                  <a:pt x="112979" y="0"/>
                </a:lnTo>
                <a:lnTo>
                  <a:pt x="1031608" y="0"/>
                </a:lnTo>
                <a:lnTo>
                  <a:pt x="1075584" y="8878"/>
                </a:lnTo>
                <a:lnTo>
                  <a:pt x="1111496" y="33091"/>
                </a:lnTo>
                <a:lnTo>
                  <a:pt x="1135708" y="69003"/>
                </a:lnTo>
                <a:lnTo>
                  <a:pt x="1144587" y="112979"/>
                </a:lnTo>
                <a:lnTo>
                  <a:pt x="1144587" y="564883"/>
                </a:lnTo>
                <a:lnTo>
                  <a:pt x="1135708" y="608859"/>
                </a:lnTo>
                <a:lnTo>
                  <a:pt x="1111496" y="644771"/>
                </a:lnTo>
                <a:lnTo>
                  <a:pt x="1075584" y="668983"/>
                </a:lnTo>
                <a:lnTo>
                  <a:pt x="1031608" y="677862"/>
                </a:lnTo>
                <a:lnTo>
                  <a:pt x="112979" y="677862"/>
                </a:lnTo>
                <a:lnTo>
                  <a:pt x="69003" y="668983"/>
                </a:lnTo>
                <a:lnTo>
                  <a:pt x="33091" y="644771"/>
                </a:lnTo>
                <a:lnTo>
                  <a:pt x="8878" y="608859"/>
                </a:lnTo>
                <a:lnTo>
                  <a:pt x="0" y="564883"/>
                </a:lnTo>
                <a:lnTo>
                  <a:pt x="0" y="112979"/>
                </a:lnTo>
                <a:close/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1380779" y="4258104"/>
            <a:ext cx="7524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Symbol"/>
                <a:cs typeface="Symbol"/>
              </a:rPr>
              <a:t></a:t>
            </a:r>
            <a:r>
              <a:rPr dirty="0" sz="2000" spc="35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Symbol"/>
                <a:cs typeface="Symbol"/>
              </a:rPr>
              <a:t>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1174750" y="4087811"/>
            <a:ext cx="1143000" cy="679450"/>
          </a:xfrm>
          <a:custGeom>
            <a:avLst/>
            <a:gdLst/>
            <a:ahLst/>
            <a:cxnLst/>
            <a:rect l="l" t="t" r="r" b="b"/>
            <a:pathLst>
              <a:path w="1143000" h="679450">
                <a:moveTo>
                  <a:pt x="0" y="113245"/>
                </a:moveTo>
                <a:lnTo>
                  <a:pt x="8898" y="69164"/>
                </a:lnTo>
                <a:lnTo>
                  <a:pt x="33167" y="33167"/>
                </a:lnTo>
                <a:lnTo>
                  <a:pt x="69164" y="8898"/>
                </a:lnTo>
                <a:lnTo>
                  <a:pt x="113245" y="0"/>
                </a:lnTo>
                <a:lnTo>
                  <a:pt x="1029754" y="0"/>
                </a:lnTo>
                <a:lnTo>
                  <a:pt x="1073835" y="8898"/>
                </a:lnTo>
                <a:lnTo>
                  <a:pt x="1109832" y="33167"/>
                </a:lnTo>
                <a:lnTo>
                  <a:pt x="1134101" y="69164"/>
                </a:lnTo>
                <a:lnTo>
                  <a:pt x="1143000" y="113245"/>
                </a:lnTo>
                <a:lnTo>
                  <a:pt x="1143000" y="566204"/>
                </a:lnTo>
                <a:lnTo>
                  <a:pt x="1134101" y="610285"/>
                </a:lnTo>
                <a:lnTo>
                  <a:pt x="1109832" y="646282"/>
                </a:lnTo>
                <a:lnTo>
                  <a:pt x="1073835" y="670551"/>
                </a:lnTo>
                <a:lnTo>
                  <a:pt x="1029754" y="679449"/>
                </a:lnTo>
                <a:lnTo>
                  <a:pt x="113245" y="679449"/>
                </a:lnTo>
                <a:lnTo>
                  <a:pt x="69164" y="670551"/>
                </a:lnTo>
                <a:lnTo>
                  <a:pt x="33167" y="646282"/>
                </a:lnTo>
                <a:lnTo>
                  <a:pt x="8898" y="610285"/>
                </a:lnTo>
                <a:lnTo>
                  <a:pt x="0" y="566204"/>
                </a:lnTo>
                <a:lnTo>
                  <a:pt x="0" y="113245"/>
                </a:lnTo>
                <a:close/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5911215" y="4076636"/>
            <a:ext cx="27882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La</a:t>
            </a:r>
            <a:r>
              <a:rPr dirty="0" sz="1400" spc="-2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52525"/>
                </a:solidFill>
                <a:latin typeface="Arial"/>
                <a:cs typeface="Arial"/>
              </a:rPr>
              <a:t>ganancia</a:t>
            </a:r>
            <a:r>
              <a:rPr dirty="0" sz="1400" spc="-114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 sz="1400" spc="-8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dirty="0" sz="1400" spc="-1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variable</a:t>
            </a:r>
            <a:r>
              <a:rPr dirty="0" sz="1400" spc="-1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con</a:t>
            </a:r>
            <a:r>
              <a:rPr dirty="0" sz="1400" spc="-2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la</a:t>
            </a:r>
            <a:r>
              <a:rPr dirty="0" sz="1400" spc="-3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252525"/>
                </a:solidFill>
                <a:latin typeface="Arial"/>
                <a:cs typeface="Arial"/>
              </a:rPr>
              <a:t>Tª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4230687" y="5737225"/>
            <a:ext cx="215900" cy="361950"/>
          </a:xfrm>
          <a:custGeom>
            <a:avLst/>
            <a:gdLst/>
            <a:ahLst/>
            <a:cxnLst/>
            <a:rect l="l" t="t" r="r" b="b"/>
            <a:pathLst>
              <a:path w="215900" h="361950">
                <a:moveTo>
                  <a:pt x="161925" y="0"/>
                </a:moveTo>
                <a:lnTo>
                  <a:pt x="161925" y="254304"/>
                </a:lnTo>
                <a:lnTo>
                  <a:pt x="215900" y="254304"/>
                </a:lnTo>
                <a:lnTo>
                  <a:pt x="107950" y="361950"/>
                </a:lnTo>
                <a:lnTo>
                  <a:pt x="0" y="254304"/>
                </a:lnTo>
                <a:lnTo>
                  <a:pt x="53975" y="254304"/>
                </a:lnTo>
                <a:lnTo>
                  <a:pt x="53975" y="0"/>
                </a:lnTo>
                <a:lnTo>
                  <a:pt x="1619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514" y="987488"/>
            <a:ext cx="59397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AO</a:t>
            </a:r>
            <a:r>
              <a:rPr dirty="0" sz="2800" spc="-75"/>
              <a:t> </a:t>
            </a:r>
            <a:r>
              <a:rPr dirty="0" sz="2800"/>
              <a:t>Realimentado</a:t>
            </a:r>
            <a:r>
              <a:rPr dirty="0" sz="2800" spc="-50"/>
              <a:t> </a:t>
            </a:r>
            <a:r>
              <a:rPr dirty="0" sz="2800"/>
              <a:t>(en</a:t>
            </a:r>
            <a:r>
              <a:rPr dirty="0" sz="2800" spc="-65"/>
              <a:t> </a:t>
            </a:r>
            <a:r>
              <a:rPr dirty="0" sz="2800"/>
              <a:t>lazo</a:t>
            </a:r>
            <a:r>
              <a:rPr dirty="0" sz="2800" spc="-75"/>
              <a:t> </a:t>
            </a:r>
            <a:r>
              <a:rPr dirty="0" sz="2800" spc="-10"/>
              <a:t>cerrado)</a:t>
            </a:r>
            <a:endParaRPr sz="2800"/>
          </a:p>
        </p:txBody>
      </p:sp>
      <p:grpSp>
        <p:nvGrpSpPr>
          <p:cNvPr id="4" name="object 4" descr=""/>
          <p:cNvGrpSpPr/>
          <p:nvPr/>
        </p:nvGrpSpPr>
        <p:grpSpPr>
          <a:xfrm>
            <a:off x="1300733" y="1785937"/>
            <a:ext cx="2639695" cy="1976755"/>
            <a:chOff x="1300733" y="1785937"/>
            <a:chExt cx="2639695" cy="197675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6524" y="1785937"/>
              <a:ext cx="2533650" cy="180975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300733" y="2592577"/>
              <a:ext cx="382270" cy="1169670"/>
            </a:xfrm>
            <a:custGeom>
              <a:avLst/>
              <a:gdLst/>
              <a:ahLst/>
              <a:cxnLst/>
              <a:rect l="l" t="t" r="r" b="b"/>
              <a:pathLst>
                <a:path w="382269" h="1169670">
                  <a:moveTo>
                    <a:pt x="381838" y="0"/>
                  </a:moveTo>
                  <a:lnTo>
                    <a:pt x="0" y="0"/>
                  </a:lnTo>
                  <a:lnTo>
                    <a:pt x="0" y="1169555"/>
                  </a:lnTo>
                  <a:lnTo>
                    <a:pt x="381838" y="1169555"/>
                  </a:lnTo>
                  <a:lnTo>
                    <a:pt x="381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354079" y="2619496"/>
            <a:ext cx="22732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Times New Roman"/>
                <a:cs typeface="Times New Roman"/>
              </a:rPr>
              <a:t>V</a:t>
            </a:r>
            <a:r>
              <a:rPr dirty="0" baseline="-21604" sz="1350" spc="-37">
                <a:latin typeface="Times New Roman"/>
                <a:cs typeface="Times New Roman"/>
              </a:rPr>
              <a:t>-</a:t>
            </a:r>
            <a:endParaRPr baseline="-21604" sz="13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54079" y="3259576"/>
            <a:ext cx="2717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Times New Roman"/>
                <a:cs typeface="Times New Roman"/>
              </a:rPr>
              <a:t>V</a:t>
            </a:r>
            <a:r>
              <a:rPr dirty="0" baseline="-21604" sz="1350" spc="-37">
                <a:latin typeface="Times New Roman"/>
                <a:cs typeface="Times New Roman"/>
              </a:rPr>
              <a:t>+</a:t>
            </a:r>
            <a:endParaRPr baseline="-21604" sz="13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729422" y="1625955"/>
            <a:ext cx="1764030" cy="339090"/>
          </a:xfrm>
          <a:custGeom>
            <a:avLst/>
            <a:gdLst/>
            <a:ahLst/>
            <a:cxnLst/>
            <a:rect l="l" t="t" r="r" b="b"/>
            <a:pathLst>
              <a:path w="1764029" h="339089">
                <a:moveTo>
                  <a:pt x="1763522" y="0"/>
                </a:moveTo>
                <a:lnTo>
                  <a:pt x="0" y="0"/>
                </a:lnTo>
                <a:lnTo>
                  <a:pt x="0" y="338556"/>
                </a:lnTo>
                <a:lnTo>
                  <a:pt x="1763522" y="338556"/>
                </a:lnTo>
                <a:lnTo>
                  <a:pt x="1763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808162" y="1646778"/>
            <a:ext cx="12960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latin typeface="Calibri"/>
                <a:cs typeface="Calibri"/>
              </a:rPr>
              <a:t>Realimentación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87437" y="5281856"/>
            <a:ext cx="25158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A:</a:t>
            </a:r>
            <a:r>
              <a:rPr dirty="0" sz="1600" spc="-30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Ganancia</a:t>
            </a:r>
            <a:r>
              <a:rPr dirty="0" sz="1600" spc="-20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en</a:t>
            </a:r>
            <a:r>
              <a:rPr dirty="0" sz="1600" spc="-35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Lazo</a:t>
            </a:r>
            <a:r>
              <a:rPr dirty="0" sz="1600" spc="-30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6600"/>
                </a:solidFill>
                <a:latin typeface="Calibri"/>
                <a:cs typeface="Calibri"/>
              </a:rPr>
              <a:t>Abierto </a:t>
            </a: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r>
              <a:rPr dirty="0" baseline="-21164" sz="1575" b="1">
                <a:solidFill>
                  <a:srgbClr val="FF6600"/>
                </a:solidFill>
                <a:latin typeface="Calibri"/>
                <a:cs typeface="Calibri"/>
              </a:rPr>
              <a:t>f</a:t>
            </a: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:</a:t>
            </a:r>
            <a:r>
              <a:rPr dirty="0" sz="1600" spc="-30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Ganancia</a:t>
            </a:r>
            <a:r>
              <a:rPr dirty="0" sz="1600" spc="-20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en</a:t>
            </a:r>
            <a:r>
              <a:rPr dirty="0" sz="1600" spc="-25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Lazo</a:t>
            </a:r>
            <a:r>
              <a:rPr dirty="0" sz="1600" spc="-40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6600"/>
                </a:solidFill>
                <a:latin typeface="Calibri"/>
                <a:cs typeface="Calibri"/>
              </a:rPr>
              <a:t>Cerrado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982952" y="5590115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216" y="0"/>
                </a:lnTo>
              </a:path>
            </a:pathLst>
          </a:custGeom>
          <a:ln w="11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573314" y="5873070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 h="0">
                <a:moveTo>
                  <a:pt x="0" y="0"/>
                </a:moveTo>
                <a:lnTo>
                  <a:pt x="439256" y="0"/>
                </a:lnTo>
              </a:path>
            </a:pathLst>
          </a:custGeom>
          <a:ln w="52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285161" y="5590115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 h="0">
                <a:moveTo>
                  <a:pt x="0" y="0"/>
                </a:moveTo>
                <a:lnTo>
                  <a:pt x="744979" y="0"/>
                </a:lnTo>
              </a:path>
            </a:pathLst>
          </a:custGeom>
          <a:ln w="11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838959" y="5590115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216" y="0"/>
                </a:lnTo>
              </a:path>
            </a:pathLst>
          </a:custGeom>
          <a:ln w="11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3588826" y="5266282"/>
            <a:ext cx="138430" cy="295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 spc="-5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649305" y="5561566"/>
            <a:ext cx="61594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50" i="1">
                <a:latin typeface="Times New Roman"/>
                <a:cs typeface="Times New Roman"/>
              </a:rPr>
              <a:t>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518041" y="5561566"/>
            <a:ext cx="4889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000" spc="-50" i="1">
                <a:latin typeface="Times New Roman"/>
                <a:cs typeface="Times New Roman"/>
              </a:rPr>
              <a:t>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987826" y="5572321"/>
            <a:ext cx="14922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50" i="1">
                <a:latin typeface="Symbol"/>
                <a:cs typeface="Symbol"/>
              </a:rPr>
              <a:t>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480414" y="5408347"/>
            <a:ext cx="811530" cy="295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23215" algn="l"/>
              </a:tabLst>
            </a:pPr>
            <a:r>
              <a:rPr dirty="0" sz="1750" spc="-50" i="1">
                <a:latin typeface="Times New Roman"/>
                <a:cs typeface="Times New Roman"/>
              </a:rPr>
              <a:t>A</a:t>
            </a:r>
            <a:r>
              <a:rPr dirty="0" sz="1750" i="1">
                <a:latin typeface="Times New Roman"/>
                <a:cs typeface="Times New Roman"/>
              </a:rPr>
              <a:t>	</a:t>
            </a:r>
            <a:r>
              <a:rPr dirty="0" sz="1750">
                <a:latin typeface="Symbol"/>
                <a:cs typeface="Symbol"/>
              </a:rPr>
              <a:t></a:t>
            </a:r>
            <a:r>
              <a:rPr dirty="0" sz="1750" spc="260">
                <a:latin typeface="Times New Roman"/>
                <a:cs typeface="Times New Roman"/>
              </a:rPr>
              <a:t> </a:t>
            </a:r>
            <a:r>
              <a:rPr dirty="0" baseline="34920" sz="2625">
                <a:latin typeface="Times New Roman"/>
                <a:cs typeface="Times New Roman"/>
              </a:rPr>
              <a:t>1</a:t>
            </a:r>
            <a:r>
              <a:rPr dirty="0" baseline="34920" sz="2625" spc="157">
                <a:latin typeface="Times New Roman"/>
                <a:cs typeface="Times New Roman"/>
              </a:rPr>
              <a:t> </a:t>
            </a:r>
            <a:r>
              <a:rPr dirty="0" sz="1750" spc="-50">
                <a:latin typeface="Symbol"/>
                <a:cs typeface="Symbol"/>
              </a:rPr>
              <a:t>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261853" y="5691396"/>
            <a:ext cx="279400" cy="295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 spc="45">
                <a:latin typeface="Times New Roman"/>
                <a:cs typeface="Times New Roman"/>
              </a:rPr>
              <a:t>1</a:t>
            </a:r>
            <a:r>
              <a:rPr dirty="0" sz="1750" spc="45">
                <a:latin typeface="Symbol"/>
                <a:cs typeface="Symbol"/>
              </a:rPr>
              <a:t>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592302" y="5525694"/>
            <a:ext cx="394970" cy="63690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335"/>
              </a:spcBef>
            </a:pPr>
            <a:r>
              <a:rPr dirty="0" sz="1750" spc="-5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750" i="1">
                <a:latin typeface="Times New Roman"/>
                <a:cs typeface="Times New Roman"/>
              </a:rPr>
              <a:t>A</a:t>
            </a:r>
            <a:r>
              <a:rPr dirty="0" sz="1750" spc="-275" i="1">
                <a:latin typeface="Times New Roman"/>
                <a:cs typeface="Times New Roman"/>
              </a:rPr>
              <a:t> </a:t>
            </a:r>
            <a:r>
              <a:rPr dirty="0" sz="1750">
                <a:latin typeface="Symbol"/>
                <a:cs typeface="Symbol"/>
              </a:rPr>
              <a:t></a:t>
            </a:r>
            <a:r>
              <a:rPr dirty="0" sz="1750" spc="-195">
                <a:latin typeface="Times New Roman"/>
                <a:cs typeface="Times New Roman"/>
              </a:rPr>
              <a:t> </a:t>
            </a:r>
            <a:r>
              <a:rPr dirty="0" sz="1850" spc="-50" i="1">
                <a:latin typeface="Symbol"/>
                <a:cs typeface="Symbol"/>
              </a:rPr>
              <a:t>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856619" y="5572321"/>
            <a:ext cx="13652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850" spc="-50" i="1">
                <a:latin typeface="Symbol"/>
                <a:cs typeface="Symbol"/>
              </a:rPr>
              <a:t>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070152" y="5408347"/>
            <a:ext cx="454659" cy="295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>
                <a:latin typeface="Symbol"/>
                <a:cs typeface="Symbol"/>
              </a:rPr>
              <a:t></a:t>
            </a:r>
            <a:r>
              <a:rPr dirty="0" sz="1750" spc="125">
                <a:latin typeface="Times New Roman"/>
                <a:cs typeface="Times New Roman"/>
              </a:rPr>
              <a:t> </a:t>
            </a:r>
            <a:r>
              <a:rPr dirty="0" sz="1750" spc="-50" i="1">
                <a:latin typeface="Times New Roman"/>
                <a:cs typeface="Times New Roman"/>
              </a:rPr>
              <a:t>A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634319" y="5266282"/>
            <a:ext cx="389255" cy="295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dirty="0" baseline="-34920" sz="2625">
                <a:latin typeface="Symbol"/>
                <a:cs typeface="Symbol"/>
              </a:rPr>
              <a:t></a:t>
            </a:r>
            <a:r>
              <a:rPr dirty="0" baseline="-34920" sz="2625" spc="390">
                <a:latin typeface="Times New Roman"/>
                <a:cs typeface="Times New Roman"/>
              </a:rPr>
              <a:t> </a:t>
            </a:r>
            <a:r>
              <a:rPr dirty="0" sz="1750" spc="-5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4330700" y="5222875"/>
            <a:ext cx="881380" cy="805180"/>
          </a:xfrm>
          <a:custGeom>
            <a:avLst/>
            <a:gdLst/>
            <a:ahLst/>
            <a:cxnLst/>
            <a:rect l="l" t="t" r="r" b="b"/>
            <a:pathLst>
              <a:path w="881379" h="805179">
                <a:moveTo>
                  <a:pt x="0" y="0"/>
                </a:moveTo>
                <a:lnTo>
                  <a:pt x="881062" y="0"/>
                </a:lnTo>
                <a:lnTo>
                  <a:pt x="881062" y="804862"/>
                </a:lnTo>
                <a:lnTo>
                  <a:pt x="0" y="804862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1412529" y="5431265"/>
            <a:ext cx="7524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Symbol"/>
                <a:cs typeface="Symbol"/>
              </a:rPr>
              <a:t></a:t>
            </a:r>
            <a:r>
              <a:rPr dirty="0" sz="2000" spc="35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Symbol"/>
                <a:cs typeface="Symbol"/>
              </a:rPr>
              <a:t>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1206500" y="5260972"/>
            <a:ext cx="1143000" cy="679450"/>
          </a:xfrm>
          <a:custGeom>
            <a:avLst/>
            <a:gdLst/>
            <a:ahLst/>
            <a:cxnLst/>
            <a:rect l="l" t="t" r="r" b="b"/>
            <a:pathLst>
              <a:path w="1143000" h="679450">
                <a:moveTo>
                  <a:pt x="0" y="113245"/>
                </a:moveTo>
                <a:lnTo>
                  <a:pt x="8898" y="69164"/>
                </a:lnTo>
                <a:lnTo>
                  <a:pt x="33167" y="33167"/>
                </a:lnTo>
                <a:lnTo>
                  <a:pt x="69164" y="8898"/>
                </a:lnTo>
                <a:lnTo>
                  <a:pt x="113245" y="0"/>
                </a:lnTo>
                <a:lnTo>
                  <a:pt x="1029754" y="0"/>
                </a:lnTo>
                <a:lnTo>
                  <a:pt x="1073835" y="8898"/>
                </a:lnTo>
                <a:lnTo>
                  <a:pt x="1109832" y="33167"/>
                </a:lnTo>
                <a:lnTo>
                  <a:pt x="1134101" y="69164"/>
                </a:lnTo>
                <a:lnTo>
                  <a:pt x="1143000" y="113245"/>
                </a:lnTo>
                <a:lnTo>
                  <a:pt x="1143000" y="566204"/>
                </a:lnTo>
                <a:lnTo>
                  <a:pt x="1134101" y="610285"/>
                </a:lnTo>
                <a:lnTo>
                  <a:pt x="1109832" y="646282"/>
                </a:lnTo>
                <a:lnTo>
                  <a:pt x="1073835" y="670551"/>
                </a:lnTo>
                <a:lnTo>
                  <a:pt x="1029754" y="679450"/>
                </a:lnTo>
                <a:lnTo>
                  <a:pt x="113245" y="679450"/>
                </a:lnTo>
                <a:lnTo>
                  <a:pt x="69164" y="670551"/>
                </a:lnTo>
                <a:lnTo>
                  <a:pt x="33167" y="646282"/>
                </a:lnTo>
                <a:lnTo>
                  <a:pt x="8898" y="610285"/>
                </a:lnTo>
                <a:lnTo>
                  <a:pt x="0" y="566204"/>
                </a:lnTo>
                <a:lnTo>
                  <a:pt x="0" y="113245"/>
                </a:lnTo>
                <a:close/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1067845" y="3571877"/>
            <a:ext cx="1404620" cy="295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baseline="-25000" sz="1500" i="1">
                <a:latin typeface="Times New Roman"/>
                <a:cs typeface="Times New Roman"/>
              </a:rPr>
              <a:t>in</a:t>
            </a:r>
            <a:r>
              <a:rPr dirty="0" baseline="-25000" sz="1500" spc="592" i="1">
                <a:latin typeface="Times New Roman"/>
                <a:cs typeface="Times New Roman"/>
              </a:rPr>
              <a:t> </a:t>
            </a:r>
            <a:r>
              <a:rPr dirty="0" sz="1750" spc="65">
                <a:latin typeface="Symbol"/>
                <a:cs typeface="Symbol"/>
              </a:rPr>
              <a:t>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(</a:t>
            </a: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baseline="-25000" sz="1500">
                <a:latin typeface="Symbol"/>
                <a:cs typeface="Symbol"/>
              </a:rPr>
              <a:t></a:t>
            </a:r>
            <a:r>
              <a:rPr dirty="0" baseline="-25000" sz="1500" spc="434">
                <a:latin typeface="Times New Roman"/>
                <a:cs typeface="Times New Roman"/>
              </a:rPr>
              <a:t> </a:t>
            </a:r>
            <a:r>
              <a:rPr dirty="0" sz="1750" spc="85">
                <a:latin typeface="Symbol"/>
                <a:cs typeface="Symbol"/>
              </a:rPr>
              <a:t></a:t>
            </a:r>
            <a:r>
              <a:rPr dirty="0" sz="1750" spc="85" i="1">
                <a:latin typeface="Times New Roman"/>
                <a:cs typeface="Times New Roman"/>
              </a:rPr>
              <a:t>V</a:t>
            </a:r>
            <a:r>
              <a:rPr dirty="0" baseline="-25000" sz="1500" spc="127">
                <a:latin typeface="Symbol"/>
                <a:cs typeface="Symbol"/>
              </a:rPr>
              <a:t></a:t>
            </a:r>
            <a:r>
              <a:rPr dirty="0" baseline="-25000" sz="1500" spc="-30">
                <a:latin typeface="Times New Roman"/>
                <a:cs typeface="Times New Roman"/>
              </a:rPr>
              <a:t> </a:t>
            </a:r>
            <a:r>
              <a:rPr dirty="0" sz="1750" spc="-50">
                <a:latin typeface="Times New Roman"/>
                <a:cs typeface="Times New Roman"/>
              </a:rPr>
              <a:t>)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4083050" y="1873389"/>
            <a:ext cx="3677285" cy="1681480"/>
            <a:chOff x="4083050" y="1873389"/>
            <a:chExt cx="3677285" cy="1681480"/>
          </a:xfrm>
        </p:grpSpPr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8312" y="1873389"/>
              <a:ext cx="3581711" cy="148900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5722937" y="3219831"/>
              <a:ext cx="129539" cy="330200"/>
            </a:xfrm>
            <a:custGeom>
              <a:avLst/>
              <a:gdLst/>
              <a:ahLst/>
              <a:cxnLst/>
              <a:rect l="l" t="t" r="r" b="b"/>
              <a:pathLst>
                <a:path w="129539" h="330200">
                  <a:moveTo>
                    <a:pt x="0" y="329819"/>
                  </a:moveTo>
                  <a:lnTo>
                    <a:pt x="129235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812060" y="3160711"/>
              <a:ext cx="71120" cy="85090"/>
            </a:xfrm>
            <a:custGeom>
              <a:avLst/>
              <a:gdLst/>
              <a:ahLst/>
              <a:cxnLst/>
              <a:rect l="l" t="t" r="r" b="b"/>
              <a:pathLst>
                <a:path w="71120" h="85089">
                  <a:moveTo>
                    <a:pt x="63271" y="0"/>
                  </a:moveTo>
                  <a:lnTo>
                    <a:pt x="0" y="57048"/>
                  </a:lnTo>
                  <a:lnTo>
                    <a:pt x="70954" y="84848"/>
                  </a:lnTo>
                  <a:lnTo>
                    <a:pt x="632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483473" y="3191954"/>
              <a:ext cx="100965" cy="283210"/>
            </a:xfrm>
            <a:custGeom>
              <a:avLst/>
              <a:gdLst/>
              <a:ahLst/>
              <a:cxnLst/>
              <a:rect l="l" t="t" r="r" b="b"/>
              <a:pathLst>
                <a:path w="100965" h="283210">
                  <a:moveTo>
                    <a:pt x="0" y="283083"/>
                  </a:moveTo>
                  <a:lnTo>
                    <a:pt x="100914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544236" y="3132137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61480" y="0"/>
                  </a:moveTo>
                  <a:lnTo>
                    <a:pt x="0" y="58991"/>
                  </a:lnTo>
                  <a:lnTo>
                    <a:pt x="71780" y="84569"/>
                  </a:lnTo>
                  <a:lnTo>
                    <a:pt x="614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083050" y="2690812"/>
              <a:ext cx="495300" cy="368300"/>
            </a:xfrm>
            <a:custGeom>
              <a:avLst/>
              <a:gdLst/>
              <a:ahLst/>
              <a:cxnLst/>
              <a:rect l="l" t="t" r="r" b="b"/>
              <a:pathLst>
                <a:path w="495300" h="368300">
                  <a:moveTo>
                    <a:pt x="495300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495300" y="36830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5319077" y="3578097"/>
            <a:ext cx="83629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V</a:t>
            </a:r>
            <a:r>
              <a:rPr dirty="0" baseline="-21164" sz="1575">
                <a:latin typeface="Arial"/>
                <a:cs typeface="Arial"/>
              </a:rPr>
              <a:t>e</a:t>
            </a:r>
            <a:r>
              <a:rPr dirty="0" baseline="-21164" sz="1575" spc="157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-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Symbol"/>
                <a:cs typeface="Symbol"/>
              </a:rPr>
              <a:t>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Arial"/>
                <a:cs typeface="Arial"/>
              </a:rPr>
              <a:t>V</a:t>
            </a:r>
            <a:r>
              <a:rPr dirty="0" baseline="-21164" sz="1575" spc="-37">
                <a:latin typeface="Arial"/>
                <a:cs typeface="Arial"/>
              </a:rPr>
              <a:t>0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500177" y="3578097"/>
            <a:ext cx="14351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V</a:t>
            </a:r>
            <a:r>
              <a:rPr dirty="0" baseline="-21164" sz="1575">
                <a:latin typeface="Arial"/>
                <a:cs typeface="Arial"/>
              </a:rPr>
              <a:t>0</a:t>
            </a:r>
            <a:r>
              <a:rPr dirty="0" sz="1600">
                <a:latin typeface="Arial"/>
                <a:cs typeface="Arial"/>
              </a:rPr>
              <a:t>=A(V</a:t>
            </a:r>
            <a:r>
              <a:rPr dirty="0" baseline="-21164" sz="1575">
                <a:latin typeface="Arial"/>
                <a:cs typeface="Arial"/>
              </a:rPr>
              <a:t>e</a:t>
            </a:r>
            <a:r>
              <a:rPr dirty="0" baseline="-21164" sz="1575" spc="142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-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Symbol"/>
                <a:cs typeface="Symbol"/>
              </a:rPr>
              <a:t>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Arial"/>
                <a:cs typeface="Arial"/>
              </a:rPr>
              <a:t>V</a:t>
            </a:r>
            <a:r>
              <a:rPr dirty="0" baseline="-21164" sz="1575" spc="-37">
                <a:latin typeface="Arial"/>
                <a:cs typeface="Arial"/>
              </a:rPr>
              <a:t>0</a:t>
            </a:r>
            <a:r>
              <a:rPr dirty="0" sz="1600" spc="-25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161790" y="2716213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300473" y="2848800"/>
            <a:ext cx="93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4407308" y="4594612"/>
            <a:ext cx="859155" cy="0"/>
          </a:xfrm>
          <a:custGeom>
            <a:avLst/>
            <a:gdLst/>
            <a:ahLst/>
            <a:cxnLst/>
            <a:rect l="l" t="t" r="r" b="b"/>
            <a:pathLst>
              <a:path w="859154" h="0">
                <a:moveTo>
                  <a:pt x="0" y="0"/>
                </a:moveTo>
                <a:lnTo>
                  <a:pt x="858949" y="0"/>
                </a:lnTo>
              </a:path>
            </a:pathLst>
          </a:custGeom>
          <a:ln w="136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6596408" y="4594612"/>
            <a:ext cx="873125" cy="0"/>
          </a:xfrm>
          <a:custGeom>
            <a:avLst/>
            <a:gdLst/>
            <a:ahLst/>
            <a:cxnLst/>
            <a:rect l="l" t="t" r="r" b="b"/>
            <a:pathLst>
              <a:path w="873125" h="0">
                <a:moveTo>
                  <a:pt x="0" y="0"/>
                </a:moveTo>
                <a:lnTo>
                  <a:pt x="872759" y="0"/>
                </a:lnTo>
              </a:path>
            </a:pathLst>
          </a:custGeom>
          <a:ln w="136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6570842" y="4158985"/>
            <a:ext cx="864235" cy="79184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94615">
              <a:lnSpc>
                <a:spcPct val="100000"/>
              </a:lnSpc>
              <a:spcBef>
                <a:spcPts val="450"/>
              </a:spcBef>
            </a:pPr>
            <a:r>
              <a:rPr dirty="0" sz="2150" spc="-50" i="1">
                <a:latin typeface="Times New Roman"/>
                <a:cs typeface="Times New Roman"/>
              </a:rPr>
              <a:t>A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2150" spc="95">
                <a:latin typeface="Times New Roman"/>
                <a:cs typeface="Times New Roman"/>
              </a:rPr>
              <a:t>1</a:t>
            </a:r>
            <a:r>
              <a:rPr dirty="0" sz="2150" spc="95">
                <a:latin typeface="Symbol"/>
                <a:cs typeface="Symbol"/>
              </a:rPr>
              <a:t></a:t>
            </a:r>
            <a:r>
              <a:rPr dirty="0" sz="2150" spc="45">
                <a:latin typeface="Times New Roman"/>
                <a:cs typeface="Times New Roman"/>
              </a:rPr>
              <a:t> </a:t>
            </a:r>
            <a:r>
              <a:rPr dirty="0" sz="2150" i="1">
                <a:latin typeface="Times New Roman"/>
                <a:cs typeface="Times New Roman"/>
              </a:rPr>
              <a:t>A</a:t>
            </a:r>
            <a:r>
              <a:rPr dirty="0" sz="2150" spc="-335" i="1">
                <a:latin typeface="Times New Roman"/>
                <a:cs typeface="Times New Roman"/>
              </a:rPr>
              <a:t> </a:t>
            </a:r>
            <a:r>
              <a:rPr dirty="0" sz="2150">
                <a:latin typeface="Symbol"/>
                <a:cs typeface="Symbol"/>
              </a:rPr>
              <a:t></a:t>
            </a:r>
            <a:r>
              <a:rPr dirty="0" sz="2150" spc="-229">
                <a:latin typeface="Times New Roman"/>
                <a:cs typeface="Times New Roman"/>
              </a:rPr>
              <a:t> </a:t>
            </a:r>
            <a:r>
              <a:rPr dirty="0" sz="2300" spc="-50" i="1">
                <a:latin typeface="Symbol"/>
                <a:cs typeface="Symbol"/>
              </a:rPr>
              <a:t>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401170" y="4417335"/>
            <a:ext cx="279400" cy="35242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>
              <a:lnSpc>
                <a:spcPts val="2420"/>
              </a:lnSpc>
              <a:spcBef>
                <a:spcPts val="350"/>
              </a:spcBef>
            </a:pPr>
            <a:r>
              <a:rPr dirty="0" baseline="14211" sz="3225" spc="-82" i="1">
                <a:latin typeface="Times New Roman"/>
                <a:cs typeface="Times New Roman"/>
              </a:rPr>
              <a:t>V</a:t>
            </a:r>
            <a:r>
              <a:rPr dirty="0" sz="1250" spc="-55" i="1">
                <a:latin typeface="Times New Roman"/>
                <a:cs typeface="Times New Roman"/>
              </a:rPr>
              <a:t>in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189090" y="4562468"/>
            <a:ext cx="69850" cy="2178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50" i="1">
                <a:latin typeface="Times New Roman"/>
                <a:cs typeface="Times New Roman"/>
              </a:rPr>
              <a:t>f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301737" y="4417335"/>
            <a:ext cx="279400" cy="35242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>
              <a:lnSpc>
                <a:spcPts val="2420"/>
              </a:lnSpc>
              <a:spcBef>
                <a:spcPts val="350"/>
              </a:spcBef>
            </a:pPr>
            <a:r>
              <a:rPr dirty="0" baseline="14211" sz="3225" spc="-82" i="1">
                <a:latin typeface="Times New Roman"/>
                <a:cs typeface="Times New Roman"/>
              </a:rPr>
              <a:t>V</a:t>
            </a:r>
            <a:r>
              <a:rPr dirty="0" sz="1250" spc="-55" i="1">
                <a:latin typeface="Times New Roman"/>
                <a:cs typeface="Times New Roman"/>
              </a:rPr>
              <a:t>in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381646" y="4158985"/>
            <a:ext cx="864235" cy="79184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94615">
              <a:lnSpc>
                <a:spcPct val="100000"/>
              </a:lnSpc>
              <a:spcBef>
                <a:spcPts val="450"/>
              </a:spcBef>
            </a:pPr>
            <a:r>
              <a:rPr dirty="0" sz="2150" spc="-50" i="1">
                <a:latin typeface="Times New Roman"/>
                <a:cs typeface="Times New Roman"/>
              </a:rPr>
              <a:t>A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2150" spc="95">
                <a:latin typeface="Times New Roman"/>
                <a:cs typeface="Times New Roman"/>
              </a:rPr>
              <a:t>1</a:t>
            </a:r>
            <a:r>
              <a:rPr dirty="0" sz="2150" spc="95">
                <a:latin typeface="Symbol"/>
                <a:cs typeface="Symbol"/>
              </a:rPr>
              <a:t></a:t>
            </a:r>
            <a:r>
              <a:rPr dirty="0" sz="2150" spc="45">
                <a:latin typeface="Times New Roman"/>
                <a:cs typeface="Times New Roman"/>
              </a:rPr>
              <a:t> </a:t>
            </a:r>
            <a:r>
              <a:rPr dirty="0" sz="2150" i="1">
                <a:latin typeface="Times New Roman"/>
                <a:cs typeface="Times New Roman"/>
              </a:rPr>
              <a:t>A</a:t>
            </a:r>
            <a:r>
              <a:rPr dirty="0" sz="2150" spc="-335" i="1">
                <a:latin typeface="Times New Roman"/>
                <a:cs typeface="Times New Roman"/>
              </a:rPr>
              <a:t> </a:t>
            </a:r>
            <a:r>
              <a:rPr dirty="0" sz="2150">
                <a:latin typeface="Symbol"/>
                <a:cs typeface="Symbol"/>
              </a:rPr>
              <a:t></a:t>
            </a:r>
            <a:r>
              <a:rPr dirty="0" sz="2150" spc="-229">
                <a:latin typeface="Times New Roman"/>
                <a:cs typeface="Times New Roman"/>
              </a:rPr>
              <a:t> </a:t>
            </a:r>
            <a:r>
              <a:rPr dirty="0" sz="2300" spc="-50" i="1">
                <a:latin typeface="Symbol"/>
                <a:cs typeface="Symbol"/>
              </a:rPr>
              <a:t>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2413889" y="4378934"/>
            <a:ext cx="392430" cy="400050"/>
          </a:xfrm>
          <a:custGeom>
            <a:avLst/>
            <a:gdLst/>
            <a:ahLst/>
            <a:cxnLst/>
            <a:rect l="l" t="t" r="r" b="b"/>
            <a:pathLst>
              <a:path w="392430" h="400050">
                <a:moveTo>
                  <a:pt x="391947" y="0"/>
                </a:moveTo>
                <a:lnTo>
                  <a:pt x="0" y="0"/>
                </a:lnTo>
                <a:lnTo>
                  <a:pt x="0" y="399707"/>
                </a:lnTo>
                <a:lnTo>
                  <a:pt x="391947" y="399707"/>
                </a:lnTo>
                <a:lnTo>
                  <a:pt x="391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1517615" y="4295112"/>
            <a:ext cx="2859405" cy="460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291" sz="3225" i="1">
                <a:latin typeface="Times New Roman"/>
                <a:cs typeface="Times New Roman"/>
              </a:rPr>
              <a:t>V</a:t>
            </a:r>
            <a:r>
              <a:rPr dirty="0" baseline="-22222" sz="1875">
                <a:latin typeface="Times New Roman"/>
                <a:cs typeface="Times New Roman"/>
              </a:rPr>
              <a:t>0</a:t>
            </a:r>
            <a:r>
              <a:rPr dirty="0" baseline="-22222" sz="1875" spc="427">
                <a:latin typeface="Times New Roman"/>
                <a:cs typeface="Times New Roman"/>
              </a:rPr>
              <a:t> </a:t>
            </a:r>
            <a:r>
              <a:rPr dirty="0" baseline="1291" sz="3225">
                <a:latin typeface="Symbol"/>
                <a:cs typeface="Symbol"/>
              </a:rPr>
              <a:t></a:t>
            </a:r>
            <a:r>
              <a:rPr dirty="0" baseline="1291" sz="3225" spc="142">
                <a:latin typeface="Times New Roman"/>
                <a:cs typeface="Times New Roman"/>
              </a:rPr>
              <a:t> </a:t>
            </a:r>
            <a:r>
              <a:rPr dirty="0" baseline="1291" sz="3225" i="1">
                <a:latin typeface="Times New Roman"/>
                <a:cs typeface="Times New Roman"/>
              </a:rPr>
              <a:t>A</a:t>
            </a:r>
            <a:r>
              <a:rPr dirty="0" baseline="-1949" sz="4275">
                <a:latin typeface="Symbol"/>
                <a:cs typeface="Symbol"/>
              </a:rPr>
              <a:t></a:t>
            </a:r>
            <a:r>
              <a:rPr dirty="0" baseline="-1949" sz="4275" spc="60">
                <a:latin typeface="Times New Roman"/>
                <a:cs typeface="Times New Roman"/>
              </a:rPr>
              <a:t> </a:t>
            </a:r>
            <a:r>
              <a:rPr dirty="0" sz="2000" spc="-85" i="1">
                <a:latin typeface="Times New Roman"/>
                <a:cs typeface="Times New Roman"/>
              </a:rPr>
              <a:t>V</a:t>
            </a:r>
            <a:r>
              <a:rPr dirty="0" baseline="-21367" sz="1950" spc="-127" i="1">
                <a:latin typeface="Times New Roman"/>
                <a:cs typeface="Times New Roman"/>
              </a:rPr>
              <a:t>e</a:t>
            </a:r>
            <a:r>
              <a:rPr dirty="0" baseline="-21367" sz="1950" spc="44" i="1">
                <a:latin typeface="Times New Roman"/>
                <a:cs typeface="Times New Roman"/>
              </a:rPr>
              <a:t> </a:t>
            </a:r>
            <a:r>
              <a:rPr dirty="0" baseline="1291" sz="3225">
                <a:latin typeface="Symbol"/>
                <a:cs typeface="Symbol"/>
              </a:rPr>
              <a:t></a:t>
            </a:r>
            <a:r>
              <a:rPr dirty="0" baseline="1291" sz="3225" spc="-202">
                <a:latin typeface="Times New Roman"/>
                <a:cs typeface="Times New Roman"/>
              </a:rPr>
              <a:t> </a:t>
            </a:r>
            <a:r>
              <a:rPr dirty="0" baseline="1207" sz="3450" i="1">
                <a:latin typeface="Symbol"/>
                <a:cs typeface="Symbol"/>
              </a:rPr>
              <a:t></a:t>
            </a:r>
            <a:r>
              <a:rPr dirty="0" baseline="1291" sz="3225" i="1">
                <a:latin typeface="Times New Roman"/>
                <a:cs typeface="Times New Roman"/>
              </a:rPr>
              <a:t>V</a:t>
            </a:r>
            <a:r>
              <a:rPr dirty="0" baseline="-22222" sz="1875">
                <a:latin typeface="Times New Roman"/>
                <a:cs typeface="Times New Roman"/>
              </a:rPr>
              <a:t>0</a:t>
            </a:r>
            <a:r>
              <a:rPr dirty="0" baseline="-22222" sz="1875" spc="37">
                <a:latin typeface="Times New Roman"/>
                <a:cs typeface="Times New Roman"/>
              </a:rPr>
              <a:t> </a:t>
            </a:r>
            <a:r>
              <a:rPr dirty="0" baseline="-1949" sz="4275" spc="-367">
                <a:latin typeface="Symbol"/>
                <a:cs typeface="Symbol"/>
              </a:rPr>
              <a:t></a:t>
            </a:r>
            <a:r>
              <a:rPr dirty="0" baseline="-1949" sz="4275" spc="-450">
                <a:latin typeface="Times New Roman"/>
                <a:cs typeface="Times New Roman"/>
              </a:rPr>
              <a:t> </a:t>
            </a:r>
            <a:r>
              <a:rPr dirty="0" baseline="1291" sz="3225">
                <a:latin typeface="Symbol"/>
                <a:cs typeface="Symbol"/>
              </a:rPr>
              <a:t></a:t>
            </a:r>
            <a:r>
              <a:rPr dirty="0" baseline="1291" sz="3225" spc="-359">
                <a:latin typeface="Times New Roman"/>
                <a:cs typeface="Times New Roman"/>
              </a:rPr>
              <a:t> </a:t>
            </a:r>
            <a:r>
              <a:rPr dirty="0" baseline="1291" sz="3225" i="1">
                <a:latin typeface="Times New Roman"/>
                <a:cs typeface="Times New Roman"/>
              </a:rPr>
              <a:t>V</a:t>
            </a:r>
            <a:r>
              <a:rPr dirty="0" baseline="-22222" sz="1875">
                <a:latin typeface="Times New Roman"/>
                <a:cs typeface="Times New Roman"/>
              </a:rPr>
              <a:t>0</a:t>
            </a:r>
            <a:r>
              <a:rPr dirty="0" baseline="-22222" sz="1875" spc="532">
                <a:latin typeface="Times New Roman"/>
                <a:cs typeface="Times New Roman"/>
              </a:rPr>
              <a:t> </a:t>
            </a:r>
            <a:r>
              <a:rPr dirty="0" baseline="1291" sz="3225" spc="-75">
                <a:latin typeface="Symbol"/>
                <a:cs typeface="Symbol"/>
              </a:rPr>
              <a:t></a:t>
            </a:r>
            <a:endParaRPr baseline="1291" sz="3225">
              <a:latin typeface="Symbol"/>
              <a:cs typeface="Symbol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5266258" y="4377486"/>
            <a:ext cx="392430" cy="400050"/>
          </a:xfrm>
          <a:custGeom>
            <a:avLst/>
            <a:gdLst/>
            <a:ahLst/>
            <a:cxnLst/>
            <a:rect l="l" t="t" r="r" b="b"/>
            <a:pathLst>
              <a:path w="392429" h="400050">
                <a:moveTo>
                  <a:pt x="391947" y="0"/>
                </a:moveTo>
                <a:lnTo>
                  <a:pt x="0" y="0"/>
                </a:lnTo>
                <a:lnTo>
                  <a:pt x="0" y="399707"/>
                </a:lnTo>
                <a:lnTo>
                  <a:pt x="391947" y="399707"/>
                </a:lnTo>
                <a:lnTo>
                  <a:pt x="391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5345000" y="4379361"/>
            <a:ext cx="1195705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1310" algn="l"/>
                <a:tab pos="1030605" algn="l"/>
              </a:tabLst>
            </a:pPr>
            <a:r>
              <a:rPr dirty="0" sz="2000" spc="-50" i="1">
                <a:latin typeface="Times New Roman"/>
                <a:cs typeface="Times New Roman"/>
              </a:rPr>
              <a:t>V</a:t>
            </a:r>
            <a:r>
              <a:rPr dirty="0" sz="2000" i="1">
                <a:latin typeface="Times New Roman"/>
                <a:cs typeface="Times New Roman"/>
              </a:rPr>
              <a:t>	</a:t>
            </a:r>
            <a:r>
              <a:rPr dirty="0" baseline="1291" sz="3225">
                <a:latin typeface="Symbol"/>
                <a:cs typeface="Symbol"/>
              </a:rPr>
              <a:t></a:t>
            </a:r>
            <a:r>
              <a:rPr dirty="0" baseline="1291" sz="3225" spc="232">
                <a:latin typeface="Times New Roman"/>
                <a:cs typeface="Times New Roman"/>
              </a:rPr>
              <a:t> </a:t>
            </a:r>
            <a:r>
              <a:rPr dirty="0" baseline="1291" sz="3225" spc="-75" i="1">
                <a:latin typeface="Times New Roman"/>
                <a:cs typeface="Times New Roman"/>
              </a:rPr>
              <a:t>A</a:t>
            </a:r>
            <a:r>
              <a:rPr dirty="0" baseline="1291" sz="3225" i="1">
                <a:latin typeface="Times New Roman"/>
                <a:cs typeface="Times New Roman"/>
              </a:rPr>
              <a:t>	</a:t>
            </a:r>
            <a:r>
              <a:rPr dirty="0" baseline="1291" sz="3225" spc="-75">
                <a:latin typeface="Symbol"/>
                <a:cs typeface="Symbol"/>
              </a:rPr>
              <a:t></a:t>
            </a:r>
            <a:endParaRPr baseline="1291" sz="3225">
              <a:latin typeface="Symbol"/>
              <a:cs typeface="Symbo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473016" y="4549194"/>
            <a:ext cx="10096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50" i="1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330700" y="6134100"/>
            <a:ext cx="3332479" cy="338455"/>
          </a:xfrm>
          <a:prstGeom prst="rect">
            <a:avLst/>
          </a:prstGeom>
          <a:ln w="19050">
            <a:solidFill>
              <a:srgbClr val="006FC0"/>
            </a:solidFill>
          </a:ln>
        </p:spPr>
        <p:txBody>
          <a:bodyPr wrap="square" lIns="0" tIns="33019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59"/>
              </a:spcBef>
            </a:pPr>
            <a:r>
              <a:rPr dirty="0" sz="1600" b="1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dirty="0" baseline="-21164" sz="1575" b="1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dirty="0" baseline="-21164" sz="1575" spc="157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AF50"/>
                </a:solidFill>
                <a:latin typeface="Calibri"/>
                <a:cs typeface="Calibri"/>
              </a:rPr>
              <a:t>sólo</a:t>
            </a:r>
            <a:r>
              <a:rPr dirty="0" sz="1600" spc="-2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AF50"/>
                </a:solidFill>
                <a:latin typeface="Calibri"/>
                <a:cs typeface="Calibri"/>
              </a:rPr>
              <a:t>depende</a:t>
            </a:r>
            <a:r>
              <a:rPr dirty="0" sz="1600" spc="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AF50"/>
                </a:solidFill>
                <a:latin typeface="Calibri"/>
                <a:cs typeface="Calibri"/>
              </a:rPr>
              <a:t>de</a:t>
            </a:r>
            <a:r>
              <a:rPr dirty="0" sz="1600" spc="-2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AF50"/>
                </a:solidFill>
                <a:latin typeface="Calibri"/>
                <a:cs typeface="Calibri"/>
              </a:rPr>
              <a:t>la</a:t>
            </a:r>
            <a:r>
              <a:rPr dirty="0" sz="1600" spc="-2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AF50"/>
                </a:solidFill>
                <a:latin typeface="Calibri"/>
                <a:cs typeface="Calibri"/>
              </a:rPr>
              <a:t>realimentación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452" y="1065339"/>
            <a:ext cx="54635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AO</a:t>
            </a:r>
            <a:r>
              <a:rPr dirty="0" sz="2800" spc="-100"/>
              <a:t> </a:t>
            </a:r>
            <a:r>
              <a:rPr dirty="0" sz="2800"/>
              <a:t>realimentado</a:t>
            </a:r>
            <a:r>
              <a:rPr dirty="0" sz="2800" spc="-95"/>
              <a:t> </a:t>
            </a:r>
            <a:r>
              <a:rPr dirty="0" sz="2800" spc="-10"/>
              <a:t>negativamente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274002" y="1635252"/>
            <a:ext cx="8809355" cy="2762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9560" indent="-252729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"/>
              <a:tabLst>
                <a:tab pos="289560" algn="l"/>
              </a:tabLst>
            </a:pP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Realimentación</a:t>
            </a:r>
            <a:r>
              <a:rPr dirty="0" sz="2400" spc="-8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negativa:</a:t>
            </a:r>
            <a:r>
              <a:rPr dirty="0" sz="2400" spc="-5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sistema</a:t>
            </a:r>
            <a:r>
              <a:rPr dirty="0" sz="2400" spc="-6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AF50"/>
                </a:solidFill>
                <a:latin typeface="Times New Roman"/>
                <a:cs typeface="Times New Roman"/>
              </a:rPr>
              <a:t>estable</a:t>
            </a:r>
            <a:endParaRPr sz="2400">
              <a:latin typeface="Times New Roman"/>
              <a:cs typeface="Times New Roman"/>
            </a:endParaRPr>
          </a:p>
          <a:p>
            <a:pPr marL="289560" indent="-252729">
              <a:lnSpc>
                <a:spcPct val="100000"/>
              </a:lnSpc>
              <a:buSzPct val="95833"/>
              <a:buFont typeface="Wingdings"/>
              <a:buChar char=""/>
              <a:tabLst>
                <a:tab pos="289560" algn="l"/>
              </a:tabLst>
            </a:pP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Realimentación</a:t>
            </a:r>
            <a:r>
              <a:rPr dirty="0" sz="2400" spc="-11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negativa:</a:t>
            </a:r>
            <a:r>
              <a:rPr dirty="0" sz="2400" spc="-8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comportamiento</a:t>
            </a:r>
            <a:r>
              <a:rPr dirty="0" sz="2400" spc="-10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AF50"/>
                </a:solidFill>
                <a:latin typeface="Times New Roman"/>
                <a:cs typeface="Times New Roman"/>
              </a:rPr>
              <a:t>lineal</a:t>
            </a:r>
            <a:endParaRPr sz="2400">
              <a:latin typeface="Times New Roman"/>
              <a:cs typeface="Times New Roman"/>
            </a:endParaRPr>
          </a:p>
          <a:p>
            <a:pPr marL="289560" indent="-252729">
              <a:lnSpc>
                <a:spcPct val="100000"/>
              </a:lnSpc>
              <a:buSzPct val="95833"/>
              <a:buFont typeface="Wingdings"/>
              <a:buChar char=""/>
              <a:tabLst>
                <a:tab pos="289560" algn="l"/>
              </a:tabLst>
            </a:pPr>
            <a:r>
              <a:rPr dirty="0" sz="2400">
                <a:latin typeface="Times New Roman"/>
                <a:cs typeface="Times New Roman"/>
              </a:rPr>
              <a:t>Realimentación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positiva: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sistema</a:t>
            </a:r>
            <a:r>
              <a:rPr dirty="0" sz="2400" spc="-10">
                <a:latin typeface="Times New Roman"/>
                <a:cs typeface="Times New Roman"/>
              </a:rPr>
              <a:t> inestable.</a:t>
            </a:r>
            <a:r>
              <a:rPr dirty="0" sz="2400" spc="-1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Aplicación: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osciladores</a:t>
            </a:r>
            <a:endParaRPr sz="2400">
              <a:latin typeface="Times New Roman"/>
              <a:cs typeface="Times New Roman"/>
            </a:endParaRPr>
          </a:p>
          <a:p>
            <a:pPr algn="just" marL="289560" indent="-252729">
              <a:lnSpc>
                <a:spcPts val="2855"/>
              </a:lnSpc>
              <a:spcBef>
                <a:spcPts val="1440"/>
              </a:spcBef>
              <a:buSzPct val="95833"/>
              <a:buFont typeface="Wingdings"/>
              <a:buChar char=""/>
              <a:tabLst>
                <a:tab pos="289560" algn="l"/>
              </a:tabLst>
            </a:pP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Ganancia</a:t>
            </a:r>
            <a:r>
              <a:rPr dirty="0" sz="2400" spc="-4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Ideal</a:t>
            </a:r>
            <a:r>
              <a:rPr dirty="0" sz="2400" spc="-3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en</a:t>
            </a:r>
            <a:r>
              <a:rPr dirty="0" sz="2400" spc="-3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Lazo</a:t>
            </a:r>
            <a:r>
              <a:rPr dirty="0" sz="2400" spc="-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Cerrado</a:t>
            </a:r>
            <a:r>
              <a:rPr dirty="0" sz="2400" spc="-3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(A</a:t>
            </a:r>
            <a:r>
              <a:rPr dirty="0" baseline="-20833" sz="2400" b="1">
                <a:solidFill>
                  <a:srgbClr val="00AF50"/>
                </a:solidFill>
                <a:latin typeface="Times New Roman"/>
                <a:cs typeface="Times New Roman"/>
              </a:rPr>
              <a:t>f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)</a:t>
            </a:r>
            <a:r>
              <a:rPr dirty="0" sz="2400" spc="-1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=</a:t>
            </a:r>
            <a:r>
              <a:rPr dirty="0" sz="2400" spc="-4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00AF50"/>
                </a:solidFill>
                <a:latin typeface="Times New Roman"/>
                <a:cs typeface="Times New Roman"/>
              </a:rPr>
              <a:t>1/β</a:t>
            </a:r>
            <a:endParaRPr sz="2400">
              <a:latin typeface="Times New Roman"/>
              <a:cs typeface="Times New Roman"/>
            </a:endParaRPr>
          </a:p>
          <a:p>
            <a:pPr algn="just" marL="55244" marR="29845" indent="314960">
              <a:lnSpc>
                <a:spcPts val="2880"/>
              </a:lnSpc>
              <a:spcBef>
                <a:spcPts val="70"/>
              </a:spcBef>
              <a:buClr>
                <a:srgbClr val="000000"/>
              </a:buClr>
              <a:buFont typeface="Wingdings"/>
              <a:buChar char=""/>
              <a:tabLst>
                <a:tab pos="370205" algn="l"/>
              </a:tabLst>
            </a:pP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La</a:t>
            </a:r>
            <a:r>
              <a:rPr dirty="0" sz="2400" spc="235" b="1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ganancia</a:t>
            </a:r>
            <a:r>
              <a:rPr dirty="0" sz="2400" spc="229" b="1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en</a:t>
            </a:r>
            <a:r>
              <a:rPr dirty="0" sz="2400" spc="235" b="1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lazo</a:t>
            </a:r>
            <a:r>
              <a:rPr dirty="0" sz="2400" spc="235" b="1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cerrado</a:t>
            </a:r>
            <a:r>
              <a:rPr dirty="0" sz="2400" spc="235" b="1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sólo</a:t>
            </a:r>
            <a:r>
              <a:rPr dirty="0" sz="2400" spc="235" b="1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depende</a:t>
            </a:r>
            <a:r>
              <a:rPr dirty="0" sz="2400" spc="240" b="1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de</a:t>
            </a:r>
            <a:r>
              <a:rPr dirty="0" sz="2400" spc="240" b="1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la</a:t>
            </a:r>
            <a:r>
              <a:rPr dirty="0" sz="2400" spc="229" b="1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red</a:t>
            </a:r>
            <a:r>
              <a:rPr dirty="0" sz="2400" spc="240" b="1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dirty="0" sz="2400" spc="-25" b="1">
                <a:solidFill>
                  <a:srgbClr val="00AF50"/>
                </a:solidFill>
                <a:latin typeface="Times New Roman"/>
                <a:cs typeface="Times New Roman"/>
              </a:rPr>
              <a:t>de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realimentación</a:t>
            </a:r>
            <a:r>
              <a:rPr dirty="0" sz="2400" spc="16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y</a:t>
            </a:r>
            <a:r>
              <a:rPr dirty="0" sz="2400" spc="16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es</a:t>
            </a:r>
            <a:r>
              <a:rPr dirty="0" sz="2400" spc="15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independiente</a:t>
            </a:r>
            <a:r>
              <a:rPr dirty="0" sz="2400" spc="15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de</a:t>
            </a:r>
            <a:r>
              <a:rPr dirty="0" sz="2400" spc="17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las</a:t>
            </a:r>
            <a:r>
              <a:rPr dirty="0" sz="2400" spc="17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propiedades</a:t>
            </a:r>
            <a:r>
              <a:rPr dirty="0" sz="2400" spc="15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internas</a:t>
            </a:r>
            <a:r>
              <a:rPr dirty="0" sz="2400" spc="16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00AF50"/>
                </a:solidFill>
                <a:latin typeface="Times New Roman"/>
                <a:cs typeface="Times New Roman"/>
              </a:rPr>
              <a:t>del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AO:</a:t>
            </a:r>
            <a:r>
              <a:rPr dirty="0" sz="2400" spc="-15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A,</a:t>
            </a:r>
            <a:r>
              <a:rPr dirty="0" sz="2400" spc="-4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50"/>
                </a:solidFill>
                <a:latin typeface="Times New Roman"/>
                <a:cs typeface="Times New Roman"/>
              </a:rPr>
              <a:t>re,</a:t>
            </a:r>
            <a:r>
              <a:rPr dirty="0" sz="2400" spc="-3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00AF50"/>
                </a:solidFill>
                <a:latin typeface="Times New Roman"/>
                <a:cs typeface="Times New Roman"/>
              </a:rPr>
              <a:t>ro…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598" y="4190026"/>
            <a:ext cx="3782835" cy="26065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362228" y="5147779"/>
            <a:ext cx="1021080" cy="3200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sz="1600" b="1">
                <a:latin typeface="Arial"/>
                <a:cs typeface="Arial"/>
              </a:rPr>
              <a:t>A</a:t>
            </a:r>
            <a:r>
              <a:rPr dirty="0" baseline="-21164" sz="1575" b="1">
                <a:latin typeface="Arial"/>
                <a:cs typeface="Arial"/>
              </a:rPr>
              <a:t>f</a:t>
            </a:r>
            <a:r>
              <a:rPr dirty="0" baseline="-21164" sz="1575" spc="644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→1/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50" b="1">
                <a:latin typeface="Symbol"/>
                <a:cs typeface="Symbol"/>
              </a:rPr>
              <a:t>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07586" y="6240398"/>
            <a:ext cx="2230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9933"/>
                </a:solidFill>
                <a:latin typeface="Arial"/>
                <a:cs typeface="Arial"/>
              </a:rPr>
              <a:t>Cortocircuito</a:t>
            </a:r>
            <a:r>
              <a:rPr dirty="0" sz="1800" spc="-100" b="1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9933"/>
                </a:solidFill>
                <a:latin typeface="Arial"/>
                <a:cs typeface="Arial"/>
              </a:rPr>
              <a:t>Virtual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729337" y="4913856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628" y="0"/>
                </a:lnTo>
              </a:path>
            </a:pathLst>
          </a:custGeom>
          <a:ln w="132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889876" y="4709082"/>
            <a:ext cx="1035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5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94809" y="4882297"/>
            <a:ext cx="1035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5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21311" y="5147707"/>
            <a:ext cx="1035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5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68082" y="4655301"/>
            <a:ext cx="1123950" cy="4013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98450" algn="l"/>
                <a:tab pos="601345" algn="l"/>
              </a:tabLst>
            </a:pPr>
            <a:r>
              <a:rPr dirty="0" sz="2450" spc="-50">
                <a:latin typeface="Times New Roman"/>
                <a:cs typeface="Times New Roman"/>
              </a:rPr>
              <a:t>;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100" spc="-50" i="1">
                <a:latin typeface="Times New Roman"/>
                <a:cs typeface="Times New Roman"/>
              </a:rPr>
              <a:t>A</a:t>
            </a:r>
            <a:r>
              <a:rPr dirty="0" sz="2100" i="1">
                <a:latin typeface="Times New Roman"/>
                <a:cs typeface="Times New Roman"/>
              </a:rPr>
              <a:t>	</a:t>
            </a:r>
            <a:r>
              <a:rPr dirty="0" sz="2100">
                <a:latin typeface="Symbol"/>
                <a:cs typeface="Symbol"/>
              </a:rPr>
              <a:t></a:t>
            </a:r>
            <a:r>
              <a:rPr dirty="0" sz="2100" spc="-114">
                <a:latin typeface="Times New Roman"/>
                <a:cs typeface="Times New Roman"/>
              </a:rPr>
              <a:t> </a:t>
            </a:r>
            <a:r>
              <a:rPr dirty="0" sz="2100" spc="-50">
                <a:latin typeface="Symbol"/>
                <a:cs typeface="Symbol"/>
              </a:rPr>
              <a:t>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59229" y="4882297"/>
            <a:ext cx="1466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25" i="1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0405" y="4655301"/>
            <a:ext cx="1997075" cy="4013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02590" algn="l"/>
                <a:tab pos="1109980" algn="l"/>
                <a:tab pos="1648460" algn="l"/>
              </a:tabLst>
            </a:pPr>
            <a:r>
              <a:rPr dirty="0" sz="2450" spc="-50" i="1">
                <a:latin typeface="Times New Roman"/>
                <a:cs typeface="Times New Roman"/>
              </a:rPr>
              <a:t>V</a:t>
            </a:r>
            <a:r>
              <a:rPr dirty="0" sz="2450" i="1">
                <a:latin typeface="Times New Roman"/>
                <a:cs typeface="Times New Roman"/>
              </a:rPr>
              <a:t>	</a:t>
            </a:r>
            <a:r>
              <a:rPr dirty="0" sz="2450">
                <a:latin typeface="Symbol"/>
                <a:cs typeface="Symbol"/>
              </a:rPr>
              <a:t></a:t>
            </a:r>
            <a:r>
              <a:rPr dirty="0" sz="2450" spc="-180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(</a:t>
            </a:r>
            <a:r>
              <a:rPr dirty="0" sz="2450" spc="-25" i="1">
                <a:latin typeface="Times New Roman"/>
                <a:cs typeface="Times New Roman"/>
              </a:rPr>
              <a:t>v</a:t>
            </a:r>
            <a:r>
              <a:rPr dirty="0" sz="2450" i="1">
                <a:latin typeface="Times New Roman"/>
                <a:cs typeface="Times New Roman"/>
              </a:rPr>
              <a:t>	</a:t>
            </a:r>
            <a:r>
              <a:rPr dirty="0" sz="2450">
                <a:latin typeface="Symbol"/>
                <a:cs typeface="Symbol"/>
              </a:rPr>
              <a:t></a:t>
            </a:r>
            <a:r>
              <a:rPr dirty="0" sz="2450" spc="-310">
                <a:latin typeface="Times New Roman"/>
                <a:cs typeface="Times New Roman"/>
              </a:rPr>
              <a:t> </a:t>
            </a:r>
            <a:r>
              <a:rPr dirty="0" sz="2450" spc="-50" i="1">
                <a:latin typeface="Times New Roman"/>
                <a:cs typeface="Times New Roman"/>
              </a:rPr>
              <a:t>v</a:t>
            </a:r>
            <a:r>
              <a:rPr dirty="0" sz="2450" i="1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)</a:t>
            </a:r>
            <a:r>
              <a:rPr dirty="0" sz="2450" spc="-150">
                <a:latin typeface="Times New Roman"/>
                <a:cs typeface="Times New Roman"/>
              </a:rPr>
              <a:t> </a:t>
            </a:r>
            <a:r>
              <a:rPr dirty="0" sz="2450" spc="-5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738993" y="4515613"/>
            <a:ext cx="177165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00" spc="-50" i="1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757156" y="4909536"/>
            <a:ext cx="217170" cy="4013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spc="-50" i="1">
                <a:latin typeface="Times New Roman"/>
                <a:cs typeface="Times New Roman"/>
              </a:rPr>
              <a:t>A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18693" y="4724448"/>
            <a:ext cx="197485" cy="4013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spc="-50">
                <a:latin typeface="Symbol"/>
                <a:cs typeface="Symbol"/>
              </a:rPr>
              <a:t>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32620" y="4767751"/>
            <a:ext cx="197485" cy="4013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spc="-50">
                <a:latin typeface="Symbol"/>
                <a:cs typeface="Symbol"/>
              </a:rPr>
              <a:t>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46948" y="5454650"/>
            <a:ext cx="2484755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309370" algn="l"/>
              </a:tabLst>
            </a:pPr>
            <a:r>
              <a:rPr dirty="0" sz="2300" i="1">
                <a:latin typeface="Times New Roman"/>
                <a:cs typeface="Times New Roman"/>
              </a:rPr>
              <a:t>V</a:t>
            </a:r>
            <a:r>
              <a:rPr dirty="0" baseline="-25641" sz="1950">
                <a:latin typeface="Times New Roman"/>
                <a:cs typeface="Times New Roman"/>
              </a:rPr>
              <a:t>0</a:t>
            </a:r>
            <a:r>
              <a:rPr dirty="0" baseline="-25641" sz="1950" spc="532">
                <a:latin typeface="Times New Roman"/>
                <a:cs typeface="Times New Roman"/>
              </a:rPr>
              <a:t> </a:t>
            </a:r>
            <a:r>
              <a:rPr dirty="0" sz="2650">
                <a:latin typeface="Symbol"/>
                <a:cs typeface="Symbol"/>
              </a:rPr>
              <a:t></a:t>
            </a:r>
            <a:r>
              <a:rPr dirty="0" sz="2650" spc="-180">
                <a:latin typeface="Times New Roman"/>
                <a:cs typeface="Times New Roman"/>
              </a:rPr>
              <a:t> </a:t>
            </a:r>
            <a:r>
              <a:rPr dirty="0" sz="2300" spc="75">
                <a:latin typeface="Times New Roman"/>
                <a:cs typeface="Times New Roman"/>
              </a:rPr>
              <a:t>0</a:t>
            </a:r>
            <a:r>
              <a:rPr dirty="0" sz="2650" spc="75">
                <a:latin typeface="Symbol"/>
                <a:cs typeface="Symbol"/>
              </a:rPr>
              <a:t>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i="1">
                <a:latin typeface="Times New Roman"/>
                <a:cs typeface="Times New Roman"/>
              </a:rPr>
              <a:t>V</a:t>
            </a:r>
            <a:r>
              <a:rPr dirty="0" baseline="-25641" sz="1950" i="1">
                <a:latin typeface="Times New Roman"/>
                <a:cs typeface="Times New Roman"/>
              </a:rPr>
              <a:t>in</a:t>
            </a:r>
            <a:r>
              <a:rPr dirty="0" baseline="-25641" sz="1950" spc="592" i="1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</a:t>
            </a:r>
            <a:r>
              <a:rPr dirty="0" sz="2300" spc="-105">
                <a:latin typeface="Times New Roman"/>
                <a:cs typeface="Times New Roman"/>
              </a:rPr>
              <a:t> </a:t>
            </a:r>
            <a:r>
              <a:rPr dirty="0" sz="2300" spc="-20">
                <a:latin typeface="Times New Roman"/>
                <a:cs typeface="Times New Roman"/>
              </a:rPr>
              <a:t>0</a:t>
            </a:r>
            <a:r>
              <a:rPr dirty="0" sz="2300" spc="-145">
                <a:latin typeface="Times New Roman"/>
                <a:cs typeface="Times New Roman"/>
              </a:rPr>
              <a:t> </a:t>
            </a:r>
            <a:r>
              <a:rPr dirty="0" sz="2300" spc="-50">
                <a:latin typeface="Symbol"/>
                <a:cs typeface="Symbol"/>
              </a:rPr>
              <a:t>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145264" y="5527443"/>
            <a:ext cx="1063625" cy="459740"/>
          </a:xfrm>
          <a:prstGeom prst="rect">
            <a:avLst/>
          </a:prstGeom>
          <a:ln w="14431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7625">
              <a:lnSpc>
                <a:spcPts val="2740"/>
              </a:lnSpc>
            </a:pPr>
            <a:r>
              <a:rPr dirty="0" sz="2300" i="1">
                <a:latin typeface="Times New Roman"/>
                <a:cs typeface="Times New Roman"/>
              </a:rPr>
              <a:t>v</a:t>
            </a:r>
            <a:r>
              <a:rPr dirty="0" baseline="-19916" sz="3975">
                <a:latin typeface="Symbol"/>
                <a:cs typeface="Symbol"/>
              </a:rPr>
              <a:t></a:t>
            </a:r>
            <a:r>
              <a:rPr dirty="0" baseline="-19916" sz="3975" spc="120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</a:t>
            </a:r>
            <a:r>
              <a:rPr dirty="0" sz="2300" spc="-100">
                <a:latin typeface="Times New Roman"/>
                <a:cs typeface="Times New Roman"/>
              </a:rPr>
              <a:t> </a:t>
            </a:r>
            <a:r>
              <a:rPr dirty="0" sz="2300" spc="-35" i="1">
                <a:latin typeface="Times New Roman"/>
                <a:cs typeface="Times New Roman"/>
              </a:rPr>
              <a:t>v</a:t>
            </a:r>
            <a:r>
              <a:rPr dirty="0" baseline="-12578" sz="3975" spc="-52">
                <a:latin typeface="Symbol"/>
                <a:cs typeface="Symbol"/>
              </a:rPr>
              <a:t></a:t>
            </a:r>
            <a:endParaRPr baseline="-12578" sz="3975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205037"/>
            <a:ext cx="228600" cy="2879725"/>
          </a:xfrm>
          <a:custGeom>
            <a:avLst/>
            <a:gdLst/>
            <a:ahLst/>
            <a:cxnLst/>
            <a:rect l="l" t="t" r="r" b="b"/>
            <a:pathLst>
              <a:path w="228600" h="2879725">
                <a:moveTo>
                  <a:pt x="228600" y="0"/>
                </a:moveTo>
                <a:lnTo>
                  <a:pt x="0" y="0"/>
                </a:lnTo>
                <a:lnTo>
                  <a:pt x="0" y="2879725"/>
                </a:lnTo>
                <a:lnTo>
                  <a:pt x="228600" y="2879725"/>
                </a:lnTo>
                <a:lnTo>
                  <a:pt x="228600" y="0"/>
                </a:lnTo>
                <a:close/>
              </a:path>
            </a:pathLst>
          </a:custGeom>
          <a:solidFill>
            <a:srgbClr val="F17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752987" y="28004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8802" y="984313"/>
            <a:ext cx="13830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0"/>
              <a:t>Temario</a:t>
            </a:r>
            <a:endParaRPr sz="2800"/>
          </a:p>
        </p:txBody>
      </p:sp>
      <p:sp>
        <p:nvSpPr>
          <p:cNvPr id="5" name="object 5" descr=""/>
          <p:cNvSpPr txBox="1"/>
          <p:nvPr/>
        </p:nvSpPr>
        <p:spPr>
          <a:xfrm>
            <a:off x="591502" y="1703959"/>
            <a:ext cx="8202295" cy="441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Tema</a:t>
            </a:r>
            <a:r>
              <a:rPr dirty="0" sz="1800" spc="-55" b="1" i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1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.</a:t>
            </a:r>
            <a:r>
              <a:rPr dirty="0" sz="18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Amplificador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Operacional.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Amplificación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ganancia.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Modelo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ideal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del </a:t>
            </a:r>
            <a:r>
              <a:rPr dirty="0" sz="1800">
                <a:latin typeface="Arial"/>
                <a:cs typeface="Arial"/>
              </a:rPr>
              <a:t>amplificación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operacional.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Circuitos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lineales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amplificador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operacional.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Amplificador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lazo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abierto.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426084">
              <a:lnSpc>
                <a:spcPct val="100000"/>
              </a:lnSpc>
            </a:pP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Tema</a:t>
            </a:r>
            <a:r>
              <a:rPr dirty="0" sz="1800" spc="-35" b="1" i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2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Diodo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rectificación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Modelo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ideal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diodo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DC.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Diodo</a:t>
            </a:r>
            <a:r>
              <a:rPr dirty="0" sz="1800" spc="-10">
                <a:latin typeface="Arial"/>
                <a:cs typeface="Arial"/>
              </a:rPr>
              <a:t> Zener. </a:t>
            </a:r>
            <a:r>
              <a:rPr dirty="0" sz="1800">
                <a:latin typeface="Arial"/>
                <a:cs typeface="Arial"/>
              </a:rPr>
              <a:t>Circuitos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combinaciones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diodos,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circuitos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rectificadores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limitadores.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Tema</a:t>
            </a:r>
            <a:r>
              <a:rPr dirty="0" sz="1800" spc="-50" b="1" i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3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.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Transistor.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Modelo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circuital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DC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Transistor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bipolar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Transistor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efecto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campo.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Punto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trabajo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zonas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funcionamiento. Circuitos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 spc="-10">
                <a:latin typeface="Arial"/>
                <a:cs typeface="Arial"/>
              </a:rPr>
              <a:t>polarización.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45720">
              <a:lnSpc>
                <a:spcPct val="100000"/>
              </a:lnSpc>
            </a:pP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Tema</a:t>
            </a:r>
            <a:r>
              <a:rPr dirty="0" sz="1800" spc="-50" b="1" i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4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.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Amplificación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transistores.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Modelos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pequeña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señal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BJT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y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45">
                <a:latin typeface="Arial"/>
                <a:cs typeface="Arial"/>
              </a:rPr>
              <a:t> FET.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Circuitos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amplificadores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entrada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simple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componentes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discretos.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45415">
              <a:lnSpc>
                <a:spcPct val="100000"/>
              </a:lnSpc>
            </a:pP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Tema</a:t>
            </a:r>
            <a:r>
              <a:rPr dirty="0" sz="1800" spc="-40" b="1" i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5</a:t>
            </a:r>
            <a:r>
              <a:rPr dirty="0" sz="1800" b="1">
                <a:solidFill>
                  <a:srgbClr val="0095C7"/>
                </a:solidFill>
                <a:latin typeface="Arial"/>
                <a:cs typeface="Arial"/>
              </a:rPr>
              <a:t>.</a:t>
            </a:r>
            <a:r>
              <a:rPr dirty="0" sz="1800" spc="-30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Respuesta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frecuen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ia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Modelo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pequeña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señal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transistor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alta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frecuencia.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Aproximación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polo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dominante.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Constantes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tiempo.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" y="860488"/>
            <a:ext cx="43249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Montajes</a:t>
            </a:r>
            <a:r>
              <a:rPr dirty="0" sz="2800" spc="-75"/>
              <a:t> </a:t>
            </a:r>
            <a:r>
              <a:rPr dirty="0" sz="2800"/>
              <a:t>lineales</a:t>
            </a:r>
            <a:r>
              <a:rPr dirty="0" sz="2800" spc="-90"/>
              <a:t> </a:t>
            </a:r>
            <a:r>
              <a:rPr dirty="0" sz="2800"/>
              <a:t>con</a:t>
            </a:r>
            <a:r>
              <a:rPr dirty="0" sz="2800" spc="-175"/>
              <a:t> </a:t>
            </a:r>
            <a:r>
              <a:rPr dirty="0" sz="2800" spc="-25"/>
              <a:t>AO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30812" y="955675"/>
            <a:ext cx="3602354" cy="727075"/>
          </a:xfrm>
          <a:prstGeom prst="rect">
            <a:avLst/>
          </a:prstGeom>
          <a:ln w="38100">
            <a:solidFill>
              <a:srgbClr val="F179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505"/>
              </a:spcBef>
            </a:pPr>
            <a:r>
              <a:rPr dirty="0" sz="1800" b="1">
                <a:latin typeface="Arial"/>
                <a:cs typeface="Arial"/>
              </a:rPr>
              <a:t>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AO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es</a:t>
            </a:r>
            <a:r>
              <a:rPr dirty="0" sz="1800" spc="-20" b="1">
                <a:latin typeface="Arial"/>
                <a:cs typeface="Arial"/>
              </a:rPr>
              <a:t> ideal</a:t>
            </a:r>
            <a:endParaRPr sz="18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10"/>
              </a:spcBef>
            </a:pPr>
            <a:r>
              <a:rPr dirty="0" sz="1850">
                <a:latin typeface="Times New Roman"/>
                <a:cs typeface="Times New Roman"/>
              </a:rPr>
              <a:t>(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17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55" i="1">
                <a:latin typeface="Times New Roman"/>
                <a:cs typeface="Times New Roman"/>
              </a:rPr>
              <a:t>v</a:t>
            </a:r>
            <a:r>
              <a:rPr dirty="0" baseline="-23809" sz="1575" spc="-82">
                <a:latin typeface="Symbol"/>
                <a:cs typeface="Symbol"/>
              </a:rPr>
              <a:t></a:t>
            </a:r>
            <a:r>
              <a:rPr dirty="0" baseline="-23809" sz="1575" spc="-172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;</a:t>
            </a:r>
            <a:r>
              <a:rPr dirty="0" sz="1850" spc="-5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41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1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</a:t>
            </a:r>
            <a:r>
              <a:rPr dirty="0" baseline="-23809" sz="1575" spc="390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35">
                <a:latin typeface="Times New Roman"/>
                <a:cs typeface="Times New Roman"/>
              </a:rPr>
              <a:t>0;</a:t>
            </a:r>
            <a:r>
              <a:rPr dirty="0" sz="1850" spc="-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s</a:t>
            </a:r>
            <a:r>
              <a:rPr dirty="0" baseline="-23809" sz="1575" spc="412" i="1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65" i="1">
                <a:latin typeface="Times New Roman"/>
                <a:cs typeface="Times New Roman"/>
              </a:rPr>
              <a:t>v</a:t>
            </a:r>
            <a:r>
              <a:rPr dirty="0" baseline="-23809" sz="1575" spc="-97">
                <a:latin typeface="Times New Roman"/>
                <a:cs typeface="Times New Roman"/>
              </a:rPr>
              <a:t>0</a:t>
            </a:r>
            <a:r>
              <a:rPr dirty="0" baseline="-23809" sz="1575" spc="-112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562773" y="4851814"/>
            <a:ext cx="7133590" cy="1731645"/>
            <a:chOff x="1562773" y="4851814"/>
            <a:chExt cx="7133590" cy="173164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137" y="4851814"/>
              <a:ext cx="4657907" cy="1731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2773" y="5011508"/>
              <a:ext cx="3411685" cy="276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0423" y="5502846"/>
              <a:ext cx="1237581" cy="481101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56552" y="1498981"/>
            <a:ext cx="22987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000" spc="-10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F2F9F"/>
                </a:solidFill>
                <a:latin typeface="Calibri"/>
                <a:cs typeface="Calibri"/>
              </a:rPr>
              <a:t>inversor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794937" y="2079910"/>
            <a:ext cx="2312035" cy="1884045"/>
            <a:chOff x="1794937" y="2079910"/>
            <a:chExt cx="2312035" cy="1884045"/>
          </a:xfrm>
        </p:grpSpPr>
        <p:sp>
          <p:nvSpPr>
            <p:cNvPr id="11" name="object 11" descr=""/>
            <p:cNvSpPr/>
            <p:nvPr/>
          </p:nvSpPr>
          <p:spPr>
            <a:xfrm>
              <a:off x="3188019" y="2225370"/>
              <a:ext cx="339090" cy="169545"/>
            </a:xfrm>
            <a:custGeom>
              <a:avLst/>
              <a:gdLst/>
              <a:ahLst/>
              <a:cxnLst/>
              <a:rect l="l" t="t" r="r" b="b"/>
              <a:pathLst>
                <a:path w="339089" h="169544">
                  <a:moveTo>
                    <a:pt x="0" y="84606"/>
                  </a:moveTo>
                  <a:lnTo>
                    <a:pt x="28252" y="0"/>
                  </a:lnTo>
                  <a:lnTo>
                    <a:pt x="84739" y="169213"/>
                  </a:lnTo>
                  <a:lnTo>
                    <a:pt x="141262" y="0"/>
                  </a:lnTo>
                  <a:lnTo>
                    <a:pt x="197749" y="169213"/>
                  </a:lnTo>
                  <a:lnTo>
                    <a:pt x="254236" y="0"/>
                  </a:lnTo>
                  <a:lnTo>
                    <a:pt x="310740" y="169213"/>
                  </a:lnTo>
                  <a:lnTo>
                    <a:pt x="338993" y="84606"/>
                  </a:lnTo>
                </a:path>
              </a:pathLst>
            </a:custGeom>
            <a:ln w="68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40551" y="2817545"/>
              <a:ext cx="339090" cy="169545"/>
            </a:xfrm>
            <a:custGeom>
              <a:avLst/>
              <a:gdLst/>
              <a:ahLst/>
              <a:cxnLst/>
              <a:rect l="l" t="t" r="r" b="b"/>
              <a:pathLst>
                <a:path w="339089" h="169544">
                  <a:moveTo>
                    <a:pt x="0" y="84606"/>
                  </a:moveTo>
                  <a:lnTo>
                    <a:pt x="28252" y="0"/>
                  </a:lnTo>
                  <a:lnTo>
                    <a:pt x="84739" y="169213"/>
                  </a:lnTo>
                  <a:lnTo>
                    <a:pt x="141262" y="0"/>
                  </a:lnTo>
                  <a:lnTo>
                    <a:pt x="197749" y="169213"/>
                  </a:lnTo>
                  <a:lnTo>
                    <a:pt x="254236" y="0"/>
                  </a:lnTo>
                  <a:lnTo>
                    <a:pt x="310740" y="169213"/>
                  </a:lnTo>
                  <a:lnTo>
                    <a:pt x="338993" y="84606"/>
                  </a:lnTo>
                </a:path>
              </a:pathLst>
            </a:custGeom>
            <a:ln w="68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086324" y="2732960"/>
              <a:ext cx="542925" cy="676910"/>
            </a:xfrm>
            <a:custGeom>
              <a:avLst/>
              <a:gdLst/>
              <a:ahLst/>
              <a:cxnLst/>
              <a:rect l="l" t="t" r="r" b="b"/>
              <a:pathLst>
                <a:path w="542925" h="676910">
                  <a:moveTo>
                    <a:pt x="0" y="0"/>
                  </a:moveTo>
                  <a:lnTo>
                    <a:pt x="0" y="676765"/>
                  </a:lnTo>
                  <a:lnTo>
                    <a:pt x="542375" y="338382"/>
                  </a:lnTo>
                  <a:lnTo>
                    <a:pt x="0" y="0"/>
                  </a:lnTo>
                  <a:close/>
                </a:path>
              </a:pathLst>
            </a:custGeom>
            <a:ln w="6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018525" y="2732963"/>
              <a:ext cx="678180" cy="676910"/>
            </a:xfrm>
            <a:custGeom>
              <a:avLst/>
              <a:gdLst/>
              <a:ahLst/>
              <a:cxnLst/>
              <a:rect l="l" t="t" r="r" b="b"/>
              <a:pathLst>
                <a:path w="678179" h="676910">
                  <a:moveTo>
                    <a:pt x="0" y="169191"/>
                  </a:moveTo>
                  <a:lnTo>
                    <a:pt x="67805" y="169191"/>
                  </a:lnTo>
                </a:path>
                <a:path w="678179" h="676910">
                  <a:moveTo>
                    <a:pt x="0" y="507574"/>
                  </a:moveTo>
                  <a:lnTo>
                    <a:pt x="67805" y="507574"/>
                  </a:lnTo>
                </a:path>
                <a:path w="678179" h="676910">
                  <a:moveTo>
                    <a:pt x="338993" y="0"/>
                  </a:moveTo>
                  <a:lnTo>
                    <a:pt x="338993" y="169191"/>
                  </a:lnTo>
                </a:path>
                <a:path w="678179" h="676910">
                  <a:moveTo>
                    <a:pt x="677968" y="338382"/>
                  </a:moveTo>
                  <a:lnTo>
                    <a:pt x="610180" y="338382"/>
                  </a:lnTo>
                </a:path>
                <a:path w="678179" h="676910">
                  <a:moveTo>
                    <a:pt x="338993" y="676765"/>
                  </a:moveTo>
                  <a:lnTo>
                    <a:pt x="338993" y="507574"/>
                  </a:lnTo>
                </a:path>
              </a:pathLst>
            </a:custGeom>
            <a:ln w="64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79538" y="2902155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89" h="0">
                  <a:moveTo>
                    <a:pt x="0" y="0"/>
                  </a:moveTo>
                  <a:lnTo>
                    <a:pt x="338993" y="0"/>
                  </a:lnTo>
                </a:path>
              </a:pathLst>
            </a:custGeom>
            <a:ln w="7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815139" y="2309980"/>
              <a:ext cx="373380" cy="592455"/>
            </a:xfrm>
            <a:custGeom>
              <a:avLst/>
              <a:gdLst/>
              <a:ahLst/>
              <a:cxnLst/>
              <a:rect l="l" t="t" r="r" b="b"/>
              <a:pathLst>
                <a:path w="373380" h="592455">
                  <a:moveTo>
                    <a:pt x="372878" y="0"/>
                  </a:moveTo>
                  <a:lnTo>
                    <a:pt x="0" y="0"/>
                  </a:lnTo>
                  <a:lnTo>
                    <a:pt x="0" y="592181"/>
                  </a:lnTo>
                </a:path>
              </a:pathLst>
            </a:custGeom>
            <a:ln w="6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527005" y="2309981"/>
              <a:ext cx="373380" cy="762000"/>
            </a:xfrm>
            <a:custGeom>
              <a:avLst/>
              <a:gdLst/>
              <a:ahLst/>
              <a:cxnLst/>
              <a:rect l="l" t="t" r="r" b="b"/>
              <a:pathLst>
                <a:path w="373379" h="762000">
                  <a:moveTo>
                    <a:pt x="0" y="0"/>
                  </a:moveTo>
                  <a:lnTo>
                    <a:pt x="372878" y="0"/>
                  </a:lnTo>
                  <a:lnTo>
                    <a:pt x="372878" y="761372"/>
                  </a:lnTo>
                </a:path>
              </a:pathLst>
            </a:custGeom>
            <a:ln w="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696498" y="3071347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89" h="0">
                  <a:moveTo>
                    <a:pt x="0" y="0"/>
                  </a:moveTo>
                  <a:lnTo>
                    <a:pt x="338993" y="0"/>
                  </a:lnTo>
                </a:path>
              </a:pathLst>
            </a:custGeom>
            <a:ln w="7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2251" y="3025819"/>
              <a:ext cx="74257" cy="91058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865969" y="2902157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80" h="0">
                  <a:moveTo>
                    <a:pt x="0" y="0"/>
                  </a:moveTo>
                  <a:lnTo>
                    <a:pt x="474587" y="0"/>
                  </a:lnTo>
                </a:path>
              </a:pathLst>
            </a:custGeom>
            <a:ln w="7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4937" y="2856628"/>
              <a:ext cx="74257" cy="9105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698517" y="3232080"/>
              <a:ext cx="233679" cy="727710"/>
            </a:xfrm>
            <a:custGeom>
              <a:avLst/>
              <a:gdLst/>
              <a:ahLst/>
              <a:cxnLst/>
              <a:rect l="l" t="t" r="r" b="b"/>
              <a:pathLst>
                <a:path w="233680" h="727710">
                  <a:moveTo>
                    <a:pt x="77743" y="727530"/>
                  </a:moveTo>
                  <a:lnTo>
                    <a:pt x="155487" y="727530"/>
                  </a:lnTo>
                </a:path>
                <a:path w="233680" h="727710">
                  <a:moveTo>
                    <a:pt x="38871" y="679026"/>
                  </a:moveTo>
                  <a:lnTo>
                    <a:pt x="194358" y="679026"/>
                  </a:lnTo>
                </a:path>
                <a:path w="233680" h="727710">
                  <a:moveTo>
                    <a:pt x="0" y="630523"/>
                  </a:moveTo>
                  <a:lnTo>
                    <a:pt x="233230" y="630523"/>
                  </a:lnTo>
                </a:path>
                <a:path w="233680" h="727710">
                  <a:moveTo>
                    <a:pt x="116615" y="0"/>
                  </a:moveTo>
                  <a:lnTo>
                    <a:pt x="116615" y="630523"/>
                  </a:lnTo>
                </a:path>
              </a:pathLst>
            </a:custGeom>
            <a:ln w="64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815123" y="3232083"/>
              <a:ext cx="203835" cy="8890"/>
            </a:xfrm>
            <a:custGeom>
              <a:avLst/>
              <a:gdLst/>
              <a:ahLst/>
              <a:cxnLst/>
              <a:rect l="l" t="t" r="r" b="b"/>
              <a:pathLst>
                <a:path w="203835" h="8889">
                  <a:moveTo>
                    <a:pt x="203399" y="8460"/>
                  </a:moveTo>
                  <a:lnTo>
                    <a:pt x="0" y="0"/>
                  </a:lnTo>
                </a:path>
              </a:pathLst>
            </a:custGeom>
            <a:ln w="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815130" y="2140790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 h="0">
                  <a:moveTo>
                    <a:pt x="0" y="0"/>
                  </a:moveTo>
                  <a:lnTo>
                    <a:pt x="253608" y="0"/>
                  </a:lnTo>
                </a:path>
              </a:pathLst>
            </a:custGeom>
            <a:ln w="7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056535" y="2079910"/>
              <a:ext cx="97790" cy="121920"/>
            </a:xfrm>
            <a:custGeom>
              <a:avLst/>
              <a:gdLst/>
              <a:ahLst/>
              <a:cxnLst/>
              <a:rect l="l" t="t" r="r" b="b"/>
              <a:pathLst>
                <a:path w="97789" h="121919">
                  <a:moveTo>
                    <a:pt x="0" y="121762"/>
                  </a:moveTo>
                  <a:lnTo>
                    <a:pt x="0" y="0"/>
                  </a:lnTo>
                  <a:lnTo>
                    <a:pt x="97583" y="60881"/>
                  </a:lnTo>
                  <a:lnTo>
                    <a:pt x="0" y="121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3241656" y="1945462"/>
            <a:ext cx="23177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400" spc="-25">
                <a:latin typeface="Arial"/>
                <a:cs typeface="Arial"/>
              </a:rPr>
              <a:t>R</a:t>
            </a:r>
            <a:r>
              <a:rPr dirty="0" baseline="-12345" sz="1350" spc="-37">
                <a:latin typeface="Arial"/>
                <a:cs typeface="Arial"/>
              </a:rPr>
              <a:t>2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387408" y="2537637"/>
            <a:ext cx="23177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400" spc="-25">
                <a:latin typeface="Arial"/>
                <a:cs typeface="Arial"/>
              </a:rPr>
              <a:t>R</a:t>
            </a:r>
            <a:r>
              <a:rPr dirty="0" baseline="-12345" sz="1350" spc="-37">
                <a:latin typeface="Arial"/>
                <a:cs typeface="Arial"/>
              </a:rPr>
              <a:t>1</a:t>
            </a:r>
            <a:endParaRPr baseline="-12345" sz="135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929953" y="2672087"/>
            <a:ext cx="342900" cy="121920"/>
            <a:chOff x="1929953" y="2672087"/>
            <a:chExt cx="342900" cy="121920"/>
          </a:xfrm>
        </p:grpSpPr>
        <p:sp>
          <p:nvSpPr>
            <p:cNvPr id="29" name="object 29" descr=""/>
            <p:cNvSpPr/>
            <p:nvPr/>
          </p:nvSpPr>
          <p:spPr>
            <a:xfrm>
              <a:off x="1933763" y="2732968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 h="0">
                  <a:moveTo>
                    <a:pt x="0" y="0"/>
                  </a:moveTo>
                  <a:lnTo>
                    <a:pt x="253608" y="0"/>
                  </a:lnTo>
                </a:path>
              </a:pathLst>
            </a:custGeom>
            <a:ln w="7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175166" y="2672087"/>
              <a:ext cx="97790" cy="121920"/>
            </a:xfrm>
            <a:custGeom>
              <a:avLst/>
              <a:gdLst/>
              <a:ahLst/>
              <a:cxnLst/>
              <a:rect l="l" t="t" r="r" b="b"/>
              <a:pathLst>
                <a:path w="97789" h="121919">
                  <a:moveTo>
                    <a:pt x="0" y="121762"/>
                  </a:moveTo>
                  <a:lnTo>
                    <a:pt x="0" y="0"/>
                  </a:lnTo>
                  <a:lnTo>
                    <a:pt x="97583" y="60881"/>
                  </a:lnTo>
                  <a:lnTo>
                    <a:pt x="0" y="121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1989385" y="2444583"/>
            <a:ext cx="16002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400" spc="-25">
                <a:latin typeface="Arial"/>
                <a:cs typeface="Arial"/>
              </a:rPr>
              <a:t>i</a:t>
            </a:r>
            <a:r>
              <a:rPr dirty="0" baseline="-12345" sz="1350" spc="-37">
                <a:latin typeface="Arial"/>
                <a:cs typeface="Arial"/>
              </a:rPr>
              <a:t>1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870749" y="1835491"/>
            <a:ext cx="16002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400" spc="-25">
                <a:latin typeface="Arial"/>
                <a:cs typeface="Arial"/>
              </a:rPr>
              <a:t>i</a:t>
            </a:r>
            <a:r>
              <a:rPr dirty="0" baseline="-12345" sz="1350" spc="-37">
                <a:latin typeface="Arial"/>
                <a:cs typeface="Arial"/>
              </a:rPr>
              <a:t>1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523560" y="2791430"/>
            <a:ext cx="224154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400" spc="-25">
                <a:latin typeface="Arial"/>
                <a:cs typeface="Arial"/>
              </a:rPr>
              <a:t>V</a:t>
            </a:r>
            <a:r>
              <a:rPr dirty="0" baseline="-12345" sz="1350" spc="-37">
                <a:latin typeface="Arial"/>
                <a:cs typeface="Arial"/>
              </a:rPr>
              <a:t>e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243135" y="2960624"/>
            <a:ext cx="12128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14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338847" y="3048052"/>
            <a:ext cx="72390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50"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130219" y="2766052"/>
            <a:ext cx="4826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00" spc="-14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112281" y="3112891"/>
            <a:ext cx="8382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00" spc="-210"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170060" y="3176861"/>
            <a:ext cx="104139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-5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083482" y="3176861"/>
            <a:ext cx="104139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-5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819780" y="2607571"/>
            <a:ext cx="147002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10515" algn="l"/>
                <a:tab pos="944880" algn="l"/>
              </a:tabLst>
            </a:pPr>
            <a:r>
              <a:rPr dirty="0" sz="2100" spc="-50" i="1">
                <a:latin typeface="Times New Roman"/>
                <a:cs typeface="Times New Roman"/>
              </a:rPr>
              <a:t>V</a:t>
            </a:r>
            <a:r>
              <a:rPr dirty="0" sz="2100" i="1">
                <a:latin typeface="Times New Roman"/>
                <a:cs typeface="Times New Roman"/>
              </a:rPr>
              <a:t>	</a:t>
            </a:r>
            <a:r>
              <a:rPr dirty="0" sz="2100">
                <a:latin typeface="Symbol"/>
                <a:cs typeface="Symbol"/>
              </a:rPr>
              <a:t></a:t>
            </a:r>
            <a:r>
              <a:rPr dirty="0" sz="2100" spc="-190">
                <a:latin typeface="Times New Roman"/>
                <a:cs typeface="Times New Roman"/>
              </a:rPr>
              <a:t> </a:t>
            </a:r>
            <a:r>
              <a:rPr dirty="0" sz="2100" spc="-50">
                <a:latin typeface="Times New Roman"/>
                <a:cs typeface="Times New Roman"/>
              </a:rPr>
              <a:t>0</a:t>
            </a:r>
            <a:r>
              <a:rPr dirty="0" sz="2100">
                <a:latin typeface="Times New Roman"/>
                <a:cs typeface="Times New Roman"/>
              </a:rPr>
              <a:t>	0</a:t>
            </a:r>
            <a:r>
              <a:rPr dirty="0" sz="2100" spc="-185">
                <a:latin typeface="Times New Roman"/>
                <a:cs typeface="Times New Roman"/>
              </a:rPr>
              <a:t> </a:t>
            </a:r>
            <a:r>
              <a:rPr dirty="0" sz="2100" spc="65">
                <a:latin typeface="Symbol"/>
                <a:cs typeface="Symbol"/>
              </a:rPr>
              <a:t></a:t>
            </a:r>
            <a:r>
              <a:rPr dirty="0" sz="2100" spc="65" i="1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790142" y="2679525"/>
            <a:ext cx="311277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674370" algn="l"/>
                <a:tab pos="1479550" algn="l"/>
              </a:tabLst>
            </a:pPr>
            <a:r>
              <a:rPr dirty="0" u="heavy" sz="1200" spc="27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1200" spc="-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heavy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1200" spc="500" i="1">
                <a:latin typeface="Times New Roman"/>
                <a:cs typeface="Times New Roman"/>
              </a:rPr>
              <a:t> </a:t>
            </a:r>
            <a:r>
              <a:rPr dirty="0" u="none" baseline="-21164" sz="3150">
                <a:latin typeface="Symbol"/>
                <a:cs typeface="Symbol"/>
              </a:rPr>
              <a:t></a:t>
            </a:r>
            <a:r>
              <a:rPr dirty="0" u="none" baseline="-21164" sz="3150">
                <a:latin typeface="Times New Roman"/>
                <a:cs typeface="Times New Roman"/>
              </a:rPr>
              <a:t> </a:t>
            </a:r>
            <a:r>
              <a:rPr dirty="0" u="heavy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s</a:t>
            </a:r>
            <a:r>
              <a:rPr dirty="0" u="heavy" sz="1200" spc="4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1200" spc="200" i="1">
                <a:latin typeface="Times New Roman"/>
                <a:cs typeface="Times New Roman"/>
              </a:rPr>
              <a:t> </a:t>
            </a:r>
            <a:r>
              <a:rPr dirty="0" u="none" baseline="-21164" sz="3150">
                <a:latin typeface="Symbol"/>
                <a:cs typeface="Symbol"/>
              </a:rPr>
              <a:t></a:t>
            </a:r>
            <a:r>
              <a:rPr dirty="0" u="none" baseline="-21164" sz="3150" spc="7">
                <a:latin typeface="Times New Roman"/>
                <a:cs typeface="Times New Roman"/>
              </a:rPr>
              <a:t> </a:t>
            </a:r>
            <a:r>
              <a:rPr dirty="0" u="heavy" sz="1200" spc="-17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baseline="14550" sz="3150" i="1">
                <a:latin typeface="Times New Roman"/>
                <a:cs typeface="Times New Roman"/>
              </a:rPr>
              <a:t>V</a:t>
            </a:r>
            <a:r>
              <a:rPr dirty="0" u="heavy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heavy" sz="1200" spc="254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1200" spc="270" i="1">
                <a:latin typeface="Times New Roman"/>
                <a:cs typeface="Times New Roman"/>
              </a:rPr>
              <a:t> </a:t>
            </a:r>
            <a:r>
              <a:rPr dirty="0" u="none" baseline="-21164" sz="3150">
                <a:latin typeface="Symbol"/>
                <a:cs typeface="Symbol"/>
              </a:rPr>
              <a:t></a:t>
            </a:r>
            <a:r>
              <a:rPr dirty="0" u="none" baseline="-21164" sz="3150" spc="-37">
                <a:latin typeface="Times New Roman"/>
                <a:cs typeface="Times New Roman"/>
              </a:rPr>
              <a:t> </a:t>
            </a:r>
            <a:r>
              <a:rPr dirty="0" u="none" baseline="-21164" sz="3150">
                <a:latin typeface="Symbol"/>
                <a:cs typeface="Symbol"/>
              </a:rPr>
              <a:t></a:t>
            </a:r>
            <a:r>
              <a:rPr dirty="0" u="none" baseline="-21164" sz="3150" spc="-300">
                <a:latin typeface="Times New Roman"/>
                <a:cs typeface="Times New Roman"/>
              </a:rPr>
              <a:t> </a:t>
            </a:r>
            <a:r>
              <a:rPr dirty="0" u="heavy" sz="1200" spc="-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baseline="14550" sz="3150" spc="-37" i="1">
                <a:latin typeface="Times New Roman"/>
                <a:cs typeface="Times New Roman"/>
              </a:rPr>
              <a:t>R</a:t>
            </a:r>
            <a:r>
              <a:rPr dirty="0" u="heavy" sz="12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sz="1200" spc="5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030606" y="2992775"/>
            <a:ext cx="19113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50" i="1">
                <a:latin typeface="Times New Roman"/>
                <a:cs typeface="Times New Roman"/>
              </a:rPr>
              <a:t>R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927092" y="2992775"/>
            <a:ext cx="19113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50" i="1">
                <a:latin typeface="Times New Roman"/>
                <a:cs typeface="Times New Roman"/>
              </a:rPr>
              <a:t>R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739022" y="3062508"/>
            <a:ext cx="33718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baseline="14550" sz="3150" spc="-37" i="1">
                <a:latin typeface="Times New Roman"/>
                <a:cs typeface="Times New Roman"/>
              </a:rPr>
              <a:t>V</a:t>
            </a:r>
            <a:r>
              <a:rPr dirty="0" sz="1200" spc="-25" i="1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567848" y="2992775"/>
            <a:ext cx="28130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sz="2100" spc="-25" i="1">
                <a:latin typeface="Times New Roman"/>
                <a:cs typeface="Times New Roman"/>
              </a:rPr>
              <a:t>R</a:t>
            </a:r>
            <a:r>
              <a:rPr dirty="0" baseline="-25462" sz="1800" spc="-37">
                <a:latin typeface="Times New Roman"/>
                <a:cs typeface="Times New Roman"/>
              </a:rPr>
              <a:t>1</a:t>
            </a:r>
            <a:endParaRPr baseline="-25462" sz="1800">
              <a:latin typeface="Times New Roman"/>
              <a:cs typeface="Times New Roman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6701434" y="2505075"/>
            <a:ext cx="1371600" cy="1009650"/>
            <a:chOff x="6701434" y="2505075"/>
            <a:chExt cx="1371600" cy="1009650"/>
          </a:xfrm>
        </p:grpSpPr>
        <p:sp>
          <p:nvSpPr>
            <p:cNvPr id="47" name="object 47" descr=""/>
            <p:cNvSpPr/>
            <p:nvPr/>
          </p:nvSpPr>
          <p:spPr>
            <a:xfrm>
              <a:off x="6710959" y="2514600"/>
              <a:ext cx="1352550" cy="990600"/>
            </a:xfrm>
            <a:custGeom>
              <a:avLst/>
              <a:gdLst/>
              <a:ahLst/>
              <a:cxnLst/>
              <a:rect l="l" t="t" r="r" b="b"/>
              <a:pathLst>
                <a:path w="1352550" h="990600">
                  <a:moveTo>
                    <a:pt x="0" y="0"/>
                  </a:moveTo>
                  <a:lnTo>
                    <a:pt x="1351953" y="0"/>
                  </a:lnTo>
                  <a:lnTo>
                    <a:pt x="1351953" y="990600"/>
                  </a:lnTo>
                  <a:lnTo>
                    <a:pt x="0" y="990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4141" y="3026397"/>
              <a:ext cx="485911" cy="400100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95666" y="3924515"/>
            <a:ext cx="1854549" cy="43704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5835" y="4285910"/>
            <a:ext cx="1854552" cy="27699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14043" y="3922725"/>
            <a:ext cx="1854568" cy="276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" y="860488"/>
            <a:ext cx="43249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Montajes</a:t>
            </a:r>
            <a:r>
              <a:rPr dirty="0" sz="2800" spc="-75"/>
              <a:t> </a:t>
            </a:r>
            <a:r>
              <a:rPr dirty="0" sz="2800"/>
              <a:t>lineales</a:t>
            </a:r>
            <a:r>
              <a:rPr dirty="0" sz="2800" spc="-90"/>
              <a:t> </a:t>
            </a:r>
            <a:r>
              <a:rPr dirty="0" sz="2800"/>
              <a:t>con</a:t>
            </a:r>
            <a:r>
              <a:rPr dirty="0" sz="2800" spc="-175"/>
              <a:t> </a:t>
            </a:r>
            <a:r>
              <a:rPr dirty="0" sz="2800" spc="-25"/>
              <a:t>AO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6740" y="1645031"/>
            <a:ext cx="23945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000" spc="-8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F2F9F"/>
                </a:solidFill>
                <a:latin typeface="Calibri"/>
                <a:cs typeface="Calibri"/>
              </a:rPr>
              <a:t>Sumador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401" y="2481435"/>
            <a:ext cx="3109747" cy="17680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508" y="4849459"/>
            <a:ext cx="1854555" cy="2769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731" y="4486275"/>
            <a:ext cx="1854553" cy="2770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9272" y="3328644"/>
            <a:ext cx="4260514" cy="478078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127500" y="4219575"/>
            <a:ext cx="2892425" cy="777875"/>
            <a:chOff x="4127500" y="4219575"/>
            <a:chExt cx="2892425" cy="77787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7025" y="4371060"/>
              <a:ext cx="2873374" cy="46085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137025" y="4229100"/>
              <a:ext cx="2873375" cy="758825"/>
            </a:xfrm>
            <a:custGeom>
              <a:avLst/>
              <a:gdLst/>
              <a:ahLst/>
              <a:cxnLst/>
              <a:rect l="l" t="t" r="r" b="b"/>
              <a:pathLst>
                <a:path w="2873375" h="758825">
                  <a:moveTo>
                    <a:pt x="0" y="0"/>
                  </a:moveTo>
                  <a:lnTo>
                    <a:pt x="2873375" y="0"/>
                  </a:lnTo>
                  <a:lnTo>
                    <a:pt x="2873375" y="758825"/>
                  </a:lnTo>
                  <a:lnTo>
                    <a:pt x="0" y="75882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401252" y="5411787"/>
            <a:ext cx="46996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Amplificador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utilizado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mezcla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audio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30812" y="955675"/>
            <a:ext cx="3602354" cy="727075"/>
          </a:xfrm>
          <a:prstGeom prst="rect">
            <a:avLst/>
          </a:prstGeom>
          <a:ln w="38100">
            <a:solidFill>
              <a:srgbClr val="F179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505"/>
              </a:spcBef>
            </a:pPr>
            <a:r>
              <a:rPr dirty="0" sz="1800" b="1">
                <a:latin typeface="Arial"/>
                <a:cs typeface="Arial"/>
              </a:rPr>
              <a:t>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AO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es</a:t>
            </a:r>
            <a:r>
              <a:rPr dirty="0" sz="1800" spc="-20" b="1">
                <a:latin typeface="Arial"/>
                <a:cs typeface="Arial"/>
              </a:rPr>
              <a:t> ideal</a:t>
            </a:r>
            <a:endParaRPr sz="18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10"/>
              </a:spcBef>
            </a:pPr>
            <a:r>
              <a:rPr dirty="0" sz="1850">
                <a:latin typeface="Times New Roman"/>
                <a:cs typeface="Times New Roman"/>
              </a:rPr>
              <a:t>(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17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55" i="1">
                <a:latin typeface="Times New Roman"/>
                <a:cs typeface="Times New Roman"/>
              </a:rPr>
              <a:t>v</a:t>
            </a:r>
            <a:r>
              <a:rPr dirty="0" baseline="-23809" sz="1575" spc="-82">
                <a:latin typeface="Symbol"/>
                <a:cs typeface="Symbol"/>
              </a:rPr>
              <a:t></a:t>
            </a:r>
            <a:r>
              <a:rPr dirty="0" baseline="-23809" sz="1575" spc="-172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;</a:t>
            </a:r>
            <a:r>
              <a:rPr dirty="0" sz="1850" spc="-5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41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1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</a:t>
            </a:r>
            <a:r>
              <a:rPr dirty="0" baseline="-23809" sz="1575" spc="390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35">
                <a:latin typeface="Times New Roman"/>
                <a:cs typeface="Times New Roman"/>
              </a:rPr>
              <a:t>0;</a:t>
            </a:r>
            <a:r>
              <a:rPr dirty="0" sz="1850" spc="-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s</a:t>
            </a:r>
            <a:r>
              <a:rPr dirty="0" baseline="-23809" sz="1575" spc="412" i="1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65" i="1">
                <a:latin typeface="Times New Roman"/>
                <a:cs typeface="Times New Roman"/>
              </a:rPr>
              <a:t>v</a:t>
            </a:r>
            <a:r>
              <a:rPr dirty="0" baseline="-23809" sz="1575" spc="-97">
                <a:latin typeface="Times New Roman"/>
                <a:cs typeface="Times New Roman"/>
              </a:rPr>
              <a:t>0</a:t>
            </a:r>
            <a:r>
              <a:rPr dirty="0" baseline="-23809" sz="1575" spc="-112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" y="860488"/>
            <a:ext cx="43249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Montajes</a:t>
            </a:r>
            <a:r>
              <a:rPr dirty="0" sz="2800" spc="-75"/>
              <a:t> </a:t>
            </a:r>
            <a:r>
              <a:rPr dirty="0" sz="2800"/>
              <a:t>lineales</a:t>
            </a:r>
            <a:r>
              <a:rPr dirty="0" sz="2800" spc="-90"/>
              <a:t> </a:t>
            </a:r>
            <a:r>
              <a:rPr dirty="0" sz="2800"/>
              <a:t>con</a:t>
            </a:r>
            <a:r>
              <a:rPr dirty="0" sz="2800" spc="-175"/>
              <a:t> </a:t>
            </a:r>
            <a:r>
              <a:rPr dirty="0" sz="2800" spc="-25"/>
              <a:t>AO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5777" y="1716468"/>
            <a:ext cx="26295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000" spc="-7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no</a:t>
            </a:r>
            <a:r>
              <a:rPr dirty="0" sz="2000" spc="-4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F2F9F"/>
                </a:solidFill>
                <a:latin typeface="Calibri"/>
                <a:cs typeface="Calibri"/>
              </a:rPr>
              <a:t>inversor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67571" y="2472760"/>
            <a:ext cx="2161540" cy="2652395"/>
            <a:chOff x="867571" y="2472760"/>
            <a:chExt cx="2161540" cy="2652395"/>
          </a:xfrm>
        </p:grpSpPr>
        <p:sp>
          <p:nvSpPr>
            <p:cNvPr id="6" name="object 6" descr=""/>
            <p:cNvSpPr/>
            <p:nvPr/>
          </p:nvSpPr>
          <p:spPr>
            <a:xfrm>
              <a:off x="1564607" y="2477522"/>
              <a:ext cx="636905" cy="756920"/>
            </a:xfrm>
            <a:custGeom>
              <a:avLst/>
              <a:gdLst/>
              <a:ahLst/>
              <a:cxnLst/>
              <a:rect l="l" t="t" r="r" b="b"/>
              <a:pathLst>
                <a:path w="636905" h="756919">
                  <a:moveTo>
                    <a:pt x="10009" y="756703"/>
                  </a:moveTo>
                  <a:lnTo>
                    <a:pt x="0" y="0"/>
                  </a:lnTo>
                  <a:lnTo>
                    <a:pt x="636642" y="409471"/>
                  </a:lnTo>
                  <a:lnTo>
                    <a:pt x="10009" y="7567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43782" y="2681764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19" h="0">
                  <a:moveTo>
                    <a:pt x="591445" y="0"/>
                  </a:moveTo>
                  <a:lnTo>
                    <a:pt x="0" y="1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43782" y="2992631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19" h="0">
                  <a:moveTo>
                    <a:pt x="591445" y="0"/>
                  </a:moveTo>
                  <a:lnTo>
                    <a:pt x="0" y="1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99821" y="2887485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 h="0">
                  <a:moveTo>
                    <a:pt x="719500" y="0"/>
                  </a:moveTo>
                  <a:lnTo>
                    <a:pt x="0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571" y="2639096"/>
              <a:ext cx="79256" cy="8380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1334" y="2820435"/>
              <a:ext cx="77732" cy="8380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385566" y="3606076"/>
              <a:ext cx="89535" cy="79375"/>
            </a:xfrm>
            <a:custGeom>
              <a:avLst/>
              <a:gdLst/>
              <a:ahLst/>
              <a:cxnLst/>
              <a:rect l="l" t="t" r="r" b="b"/>
              <a:pathLst>
                <a:path w="89535" h="79375">
                  <a:moveTo>
                    <a:pt x="89359" y="78907"/>
                  </a:moveTo>
                  <a:lnTo>
                    <a:pt x="0" y="0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82603" y="3534603"/>
              <a:ext cx="98425" cy="67945"/>
            </a:xfrm>
            <a:custGeom>
              <a:avLst/>
              <a:gdLst/>
              <a:ahLst/>
              <a:cxnLst/>
              <a:rect l="l" t="t" r="r" b="b"/>
              <a:pathLst>
                <a:path w="98425" h="67945">
                  <a:moveTo>
                    <a:pt x="98236" y="0"/>
                  </a:moveTo>
                  <a:lnTo>
                    <a:pt x="0" y="6752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88505" y="3451735"/>
              <a:ext cx="89535" cy="79375"/>
            </a:xfrm>
            <a:custGeom>
              <a:avLst/>
              <a:gdLst/>
              <a:ahLst/>
              <a:cxnLst/>
              <a:rect l="l" t="t" r="r" b="b"/>
              <a:pathLst>
                <a:path w="89535" h="79375">
                  <a:moveTo>
                    <a:pt x="89359" y="78907"/>
                  </a:moveTo>
                  <a:lnTo>
                    <a:pt x="0" y="0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85542" y="3380261"/>
              <a:ext cx="98425" cy="67945"/>
            </a:xfrm>
            <a:custGeom>
              <a:avLst/>
              <a:gdLst/>
              <a:ahLst/>
              <a:cxnLst/>
              <a:rect l="l" t="t" r="r" b="b"/>
              <a:pathLst>
                <a:path w="98425" h="67945">
                  <a:moveTo>
                    <a:pt x="98236" y="0"/>
                  </a:moveTo>
                  <a:lnTo>
                    <a:pt x="0" y="6752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91445" y="3297393"/>
              <a:ext cx="89535" cy="79375"/>
            </a:xfrm>
            <a:custGeom>
              <a:avLst/>
              <a:gdLst/>
              <a:ahLst/>
              <a:cxnLst/>
              <a:rect l="l" t="t" r="r" b="b"/>
              <a:pathLst>
                <a:path w="89535" h="79375">
                  <a:moveTo>
                    <a:pt x="89359" y="78907"/>
                  </a:moveTo>
                  <a:lnTo>
                    <a:pt x="0" y="0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88482" y="3225919"/>
              <a:ext cx="98425" cy="67945"/>
            </a:xfrm>
            <a:custGeom>
              <a:avLst/>
              <a:gdLst/>
              <a:ahLst/>
              <a:cxnLst/>
              <a:rect l="l" t="t" r="r" b="b"/>
              <a:pathLst>
                <a:path w="98425" h="67945">
                  <a:moveTo>
                    <a:pt x="98236" y="0"/>
                  </a:moveTo>
                  <a:lnTo>
                    <a:pt x="0" y="6752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394385" y="3143051"/>
              <a:ext cx="89535" cy="79375"/>
            </a:xfrm>
            <a:custGeom>
              <a:avLst/>
              <a:gdLst/>
              <a:ahLst/>
              <a:cxnLst/>
              <a:rect l="l" t="t" r="r" b="b"/>
              <a:pathLst>
                <a:path w="89535" h="79375">
                  <a:moveTo>
                    <a:pt x="89359" y="78907"/>
                  </a:moveTo>
                  <a:lnTo>
                    <a:pt x="0" y="0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391423" y="3071578"/>
              <a:ext cx="98425" cy="67945"/>
            </a:xfrm>
            <a:custGeom>
              <a:avLst/>
              <a:gdLst/>
              <a:ahLst/>
              <a:cxnLst/>
              <a:rect l="l" t="t" r="r" b="b"/>
              <a:pathLst>
                <a:path w="98425" h="67944">
                  <a:moveTo>
                    <a:pt x="98236" y="0"/>
                  </a:moveTo>
                  <a:lnTo>
                    <a:pt x="0" y="6752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483364" y="2867673"/>
              <a:ext cx="0" cy="215265"/>
            </a:xfrm>
            <a:custGeom>
              <a:avLst/>
              <a:gdLst/>
              <a:ahLst/>
              <a:cxnLst/>
              <a:rect l="l" t="t" r="r" b="b"/>
              <a:pathLst>
                <a:path w="0" h="215264">
                  <a:moveTo>
                    <a:pt x="0" y="0"/>
                  </a:moveTo>
                  <a:lnTo>
                    <a:pt x="1" y="214852"/>
                  </a:lnTo>
                </a:path>
              </a:pathLst>
            </a:custGeom>
            <a:ln w="91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457450" y="3685984"/>
              <a:ext cx="1905" cy="434340"/>
            </a:xfrm>
            <a:custGeom>
              <a:avLst/>
              <a:gdLst/>
              <a:ahLst/>
              <a:cxnLst/>
              <a:rect l="l" t="t" r="r" b="b"/>
              <a:pathLst>
                <a:path w="1905" h="434339">
                  <a:moveTo>
                    <a:pt x="0" y="0"/>
                  </a:moveTo>
                  <a:lnTo>
                    <a:pt x="1524" y="434315"/>
                  </a:lnTo>
                </a:path>
              </a:pathLst>
            </a:custGeom>
            <a:ln w="91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382274" y="4711174"/>
              <a:ext cx="57150" cy="85090"/>
            </a:xfrm>
            <a:custGeom>
              <a:avLst/>
              <a:gdLst/>
              <a:ahLst/>
              <a:cxnLst/>
              <a:rect l="l" t="t" r="r" b="b"/>
              <a:pathLst>
                <a:path w="57150" h="85089">
                  <a:moveTo>
                    <a:pt x="57008" y="8464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378966" y="4631419"/>
              <a:ext cx="67310" cy="77470"/>
            </a:xfrm>
            <a:custGeom>
              <a:avLst/>
              <a:gdLst/>
              <a:ahLst/>
              <a:cxnLst/>
              <a:rect l="l" t="t" r="r" b="b"/>
              <a:pathLst>
                <a:path w="67310" h="77470">
                  <a:moveTo>
                    <a:pt x="66817" y="0"/>
                  </a:moveTo>
                  <a:lnTo>
                    <a:pt x="0" y="77129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385455" y="4544135"/>
              <a:ext cx="57150" cy="85090"/>
            </a:xfrm>
            <a:custGeom>
              <a:avLst/>
              <a:gdLst/>
              <a:ahLst/>
              <a:cxnLst/>
              <a:rect l="l" t="t" r="r" b="b"/>
              <a:pathLst>
                <a:path w="57150" h="85089">
                  <a:moveTo>
                    <a:pt x="57008" y="8464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382147" y="4464380"/>
              <a:ext cx="67310" cy="77470"/>
            </a:xfrm>
            <a:custGeom>
              <a:avLst/>
              <a:gdLst/>
              <a:ahLst/>
              <a:cxnLst/>
              <a:rect l="l" t="t" r="r" b="b"/>
              <a:pathLst>
                <a:path w="67310" h="77470">
                  <a:moveTo>
                    <a:pt x="66817" y="0"/>
                  </a:moveTo>
                  <a:lnTo>
                    <a:pt x="0" y="77129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388637" y="4377096"/>
              <a:ext cx="57150" cy="85090"/>
            </a:xfrm>
            <a:custGeom>
              <a:avLst/>
              <a:gdLst/>
              <a:ahLst/>
              <a:cxnLst/>
              <a:rect l="l" t="t" r="r" b="b"/>
              <a:pathLst>
                <a:path w="57150" h="85089">
                  <a:moveTo>
                    <a:pt x="57008" y="8464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385329" y="4297342"/>
              <a:ext cx="67310" cy="77470"/>
            </a:xfrm>
            <a:custGeom>
              <a:avLst/>
              <a:gdLst/>
              <a:ahLst/>
              <a:cxnLst/>
              <a:rect l="l" t="t" r="r" b="b"/>
              <a:pathLst>
                <a:path w="67310" h="77470">
                  <a:moveTo>
                    <a:pt x="66817" y="0"/>
                  </a:moveTo>
                  <a:lnTo>
                    <a:pt x="0" y="77129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391817" y="4210058"/>
              <a:ext cx="57150" cy="85090"/>
            </a:xfrm>
            <a:custGeom>
              <a:avLst/>
              <a:gdLst/>
              <a:ahLst/>
              <a:cxnLst/>
              <a:rect l="l" t="t" r="r" b="b"/>
              <a:pathLst>
                <a:path w="57150" h="85089">
                  <a:moveTo>
                    <a:pt x="57008" y="8464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388509" y="4130303"/>
              <a:ext cx="67310" cy="77470"/>
            </a:xfrm>
            <a:custGeom>
              <a:avLst/>
              <a:gdLst/>
              <a:ahLst/>
              <a:cxnLst/>
              <a:rect l="l" t="t" r="r" b="b"/>
              <a:pathLst>
                <a:path w="67310" h="77470">
                  <a:moveTo>
                    <a:pt x="66817" y="0"/>
                  </a:moveTo>
                  <a:lnTo>
                    <a:pt x="0" y="77129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437634" y="4792303"/>
              <a:ext cx="0" cy="271780"/>
            </a:xfrm>
            <a:custGeom>
              <a:avLst/>
              <a:gdLst/>
              <a:ahLst/>
              <a:cxnLst/>
              <a:rect l="l" t="t" r="r" b="b"/>
              <a:pathLst>
                <a:path w="0" h="271779">
                  <a:moveTo>
                    <a:pt x="0" y="0"/>
                  </a:moveTo>
                  <a:lnTo>
                    <a:pt x="0" y="271248"/>
                  </a:lnTo>
                </a:path>
              </a:pathLst>
            </a:custGeom>
            <a:ln w="91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358369" y="5063549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39" h="0">
                  <a:moveTo>
                    <a:pt x="0" y="0"/>
                  </a:moveTo>
                  <a:lnTo>
                    <a:pt x="179854" y="1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301961" y="5063549"/>
              <a:ext cx="61594" cy="56515"/>
            </a:xfrm>
            <a:custGeom>
              <a:avLst/>
              <a:gdLst/>
              <a:ahLst/>
              <a:cxnLst/>
              <a:rect l="l" t="t" r="r" b="b"/>
              <a:pathLst>
                <a:path w="61594" h="56514">
                  <a:moveTo>
                    <a:pt x="60980" y="0"/>
                  </a:moveTo>
                  <a:lnTo>
                    <a:pt x="0" y="5638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379702" y="5063549"/>
              <a:ext cx="62865" cy="56515"/>
            </a:xfrm>
            <a:custGeom>
              <a:avLst/>
              <a:gdLst/>
              <a:ahLst/>
              <a:cxnLst/>
              <a:rect l="l" t="t" r="r" b="b"/>
              <a:pathLst>
                <a:path w="62864" h="56514">
                  <a:moveTo>
                    <a:pt x="62505" y="0"/>
                  </a:moveTo>
                  <a:lnTo>
                    <a:pt x="0" y="5638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472686" y="5063549"/>
              <a:ext cx="61594" cy="56515"/>
            </a:xfrm>
            <a:custGeom>
              <a:avLst/>
              <a:gdLst/>
              <a:ahLst/>
              <a:cxnLst/>
              <a:rect l="l" t="t" r="r" b="b"/>
              <a:pathLst>
                <a:path w="61594" h="56514">
                  <a:moveTo>
                    <a:pt x="60980" y="0"/>
                  </a:moveTo>
                  <a:lnTo>
                    <a:pt x="0" y="5638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42263" y="2992629"/>
              <a:ext cx="0" cy="848994"/>
            </a:xfrm>
            <a:custGeom>
              <a:avLst/>
              <a:gdLst/>
              <a:ahLst/>
              <a:cxnLst/>
              <a:rect l="l" t="t" r="r" b="b"/>
              <a:pathLst>
                <a:path w="0" h="848995">
                  <a:moveTo>
                    <a:pt x="0" y="0"/>
                  </a:moveTo>
                  <a:lnTo>
                    <a:pt x="0" y="848808"/>
                  </a:lnTo>
                </a:path>
              </a:pathLst>
            </a:custGeom>
            <a:ln w="9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39215" y="3867322"/>
              <a:ext cx="1506220" cy="0"/>
            </a:xfrm>
            <a:custGeom>
              <a:avLst/>
              <a:gdLst/>
              <a:ahLst/>
              <a:cxnLst/>
              <a:rect l="l" t="t" r="r" b="b"/>
              <a:pathLst>
                <a:path w="1506220" h="0">
                  <a:moveTo>
                    <a:pt x="0" y="0"/>
                  </a:moveTo>
                  <a:lnTo>
                    <a:pt x="1506024" y="1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2518791" y="3221462"/>
            <a:ext cx="305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Times New Roman"/>
                <a:cs typeface="Times New Roman"/>
              </a:rPr>
              <a:t>R</a:t>
            </a:r>
            <a:r>
              <a:rPr dirty="0" baseline="-20833" sz="1800" spc="-37">
                <a:latin typeface="Times New Roman"/>
                <a:cs typeface="Times New Roman"/>
              </a:rPr>
              <a:t>1</a:t>
            </a:r>
            <a:endParaRPr baseline="-20833" sz="18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524650" y="4304036"/>
            <a:ext cx="305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Times New Roman"/>
                <a:cs typeface="Times New Roman"/>
              </a:rPr>
              <a:t>R</a:t>
            </a:r>
            <a:r>
              <a:rPr dirty="0" baseline="-20833" sz="1800" spc="-37">
                <a:latin typeface="Times New Roman"/>
                <a:cs typeface="Times New Roman"/>
              </a:rPr>
              <a:t>2</a:t>
            </a:r>
            <a:endParaRPr baseline="-20833" sz="18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615490" y="2437311"/>
            <a:ext cx="250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Times New Roman"/>
                <a:cs typeface="Times New Roman"/>
              </a:rPr>
              <a:t>v</a:t>
            </a:r>
            <a:r>
              <a:rPr dirty="0" baseline="-20833" sz="1800" spc="-37">
                <a:latin typeface="Times New Roman"/>
                <a:cs typeface="Times New Roman"/>
              </a:rPr>
              <a:t>s</a:t>
            </a:r>
            <a:endParaRPr baseline="-20833" sz="18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26191" y="2483345"/>
            <a:ext cx="258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Times New Roman"/>
                <a:cs typeface="Times New Roman"/>
              </a:rPr>
              <a:t>v</a:t>
            </a:r>
            <a:r>
              <a:rPr dirty="0" baseline="-20833" sz="1800" spc="-37">
                <a:latin typeface="Times New Roman"/>
                <a:cs typeface="Times New Roman"/>
              </a:rPr>
              <a:t>e</a:t>
            </a:r>
            <a:endParaRPr baseline="-20833" sz="18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575243" y="2529378"/>
            <a:ext cx="1295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Times New Roman"/>
                <a:cs typeface="Times New Roman"/>
              </a:rPr>
              <a:t>+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575243" y="2803672"/>
            <a:ext cx="76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003829" y="2386453"/>
            <a:ext cx="3835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Times New Roman"/>
                <a:cs typeface="Times New Roman"/>
              </a:rPr>
              <a:t>i</a:t>
            </a:r>
            <a:r>
              <a:rPr dirty="0" baseline="-21604" sz="1350" spc="-30">
                <a:latin typeface="Times New Roman"/>
                <a:cs typeface="Times New Roman"/>
              </a:rPr>
              <a:t>+</a:t>
            </a:r>
            <a:r>
              <a:rPr dirty="0" sz="1400" spc="-20">
                <a:latin typeface="Times New Roman"/>
                <a:cs typeface="Times New Roman"/>
              </a:rPr>
              <a:t>=0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003850" y="2722889"/>
            <a:ext cx="3562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i</a:t>
            </a:r>
            <a:r>
              <a:rPr dirty="0" baseline="-21604" sz="1350">
                <a:latin typeface="Times New Roman"/>
                <a:cs typeface="Times New Roman"/>
              </a:rPr>
              <a:t>-</a:t>
            </a:r>
            <a:r>
              <a:rPr dirty="0" sz="1400" spc="-25">
                <a:latin typeface="Times New Roman"/>
                <a:cs typeface="Times New Roman"/>
              </a:rPr>
              <a:t>=0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249313" y="2627409"/>
            <a:ext cx="2122805" cy="2246630"/>
            <a:chOff x="249313" y="2627409"/>
            <a:chExt cx="2122805" cy="2246630"/>
          </a:xfrm>
        </p:grpSpPr>
        <p:sp>
          <p:nvSpPr>
            <p:cNvPr id="46" name="object 46" descr=""/>
            <p:cNvSpPr/>
            <p:nvPr/>
          </p:nvSpPr>
          <p:spPr>
            <a:xfrm>
              <a:off x="1210545" y="2652811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4" h="0">
                  <a:moveTo>
                    <a:pt x="0" y="0"/>
                  </a:moveTo>
                  <a:lnTo>
                    <a:pt x="175789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373658" y="2627409"/>
              <a:ext cx="76835" cy="50800"/>
            </a:xfrm>
            <a:custGeom>
              <a:avLst/>
              <a:gdLst/>
              <a:ahLst/>
              <a:cxnLst/>
              <a:rect l="l" t="t" r="r" b="b"/>
              <a:pathLst>
                <a:path w="76834" h="50800">
                  <a:moveTo>
                    <a:pt x="0" y="50798"/>
                  </a:moveTo>
                  <a:lnTo>
                    <a:pt x="2" y="0"/>
                  </a:lnTo>
                  <a:lnTo>
                    <a:pt x="76222" y="25402"/>
                  </a:lnTo>
                  <a:lnTo>
                    <a:pt x="0" y="507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210545" y="2956059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4" h="0">
                  <a:moveTo>
                    <a:pt x="0" y="0"/>
                  </a:moveTo>
                  <a:lnTo>
                    <a:pt x="175789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373657" y="2930657"/>
              <a:ext cx="76835" cy="50800"/>
            </a:xfrm>
            <a:custGeom>
              <a:avLst/>
              <a:gdLst/>
              <a:ahLst/>
              <a:cxnLst/>
              <a:rect l="l" t="t" r="r" b="b"/>
              <a:pathLst>
                <a:path w="76834" h="50800">
                  <a:moveTo>
                    <a:pt x="0" y="50798"/>
                  </a:moveTo>
                  <a:lnTo>
                    <a:pt x="2" y="0"/>
                  </a:lnTo>
                  <a:lnTo>
                    <a:pt x="76222" y="25402"/>
                  </a:lnTo>
                  <a:lnTo>
                    <a:pt x="0" y="507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313" y="4596498"/>
              <a:ext cx="1854555" cy="27699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525" y="4259084"/>
              <a:ext cx="1854555" cy="276999"/>
            </a:xfrm>
            <a:prstGeom prst="rect">
              <a:avLst/>
            </a:prstGeom>
          </p:spPr>
        </p:pic>
      </p:grpSp>
      <p:sp>
        <p:nvSpPr>
          <p:cNvPr id="52" name="object 52" descr=""/>
          <p:cNvSpPr/>
          <p:nvPr/>
        </p:nvSpPr>
        <p:spPr>
          <a:xfrm>
            <a:off x="3146315" y="3848475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 h="0">
                <a:moveTo>
                  <a:pt x="0" y="0"/>
                </a:moveTo>
                <a:lnTo>
                  <a:pt x="594683" y="0"/>
                </a:lnTo>
              </a:path>
            </a:pathLst>
          </a:custGeom>
          <a:ln w="101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3864545" y="3821352"/>
            <a:ext cx="85090" cy="1682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0" i="1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3311250" y="3552201"/>
            <a:ext cx="254635" cy="2717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dirty="0" sz="1600" spc="-25" i="1">
                <a:latin typeface="Times New Roman"/>
                <a:cs typeface="Times New Roman"/>
              </a:rPr>
              <a:t>R</a:t>
            </a:r>
            <a:r>
              <a:rPr dirty="0" baseline="-24691" sz="1350" spc="-37">
                <a:latin typeface="Times New Roman"/>
                <a:cs typeface="Times New Roman"/>
              </a:rPr>
              <a:t>2</a:t>
            </a:r>
            <a:endParaRPr baseline="-24691" sz="135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3744364" y="3681969"/>
            <a:ext cx="151130" cy="2717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600" spc="-50" i="1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127449" y="3842177"/>
            <a:ext cx="622300" cy="2717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dirty="0" sz="1600" spc="-10" i="1">
                <a:latin typeface="Times New Roman"/>
                <a:cs typeface="Times New Roman"/>
              </a:rPr>
              <a:t>R</a:t>
            </a:r>
            <a:r>
              <a:rPr dirty="0" baseline="-24691" sz="1350" spc="-15">
                <a:latin typeface="Times New Roman"/>
                <a:cs typeface="Times New Roman"/>
              </a:rPr>
              <a:t>1</a:t>
            </a:r>
            <a:r>
              <a:rPr dirty="0" baseline="-24691" sz="1350" spc="112">
                <a:latin typeface="Times New Roman"/>
                <a:cs typeface="Times New Roman"/>
              </a:rPr>
              <a:t> </a:t>
            </a:r>
            <a:r>
              <a:rPr dirty="0" sz="1600">
                <a:latin typeface="Symbol"/>
                <a:cs typeface="Symbol"/>
              </a:rPr>
              <a:t></a:t>
            </a:r>
            <a:r>
              <a:rPr dirty="0" sz="1600" spc="-100">
                <a:latin typeface="Times New Roman"/>
                <a:cs typeface="Times New Roman"/>
              </a:rPr>
              <a:t> </a:t>
            </a:r>
            <a:r>
              <a:rPr dirty="0" sz="1600" spc="-25" i="1">
                <a:latin typeface="Times New Roman"/>
                <a:cs typeface="Times New Roman"/>
              </a:rPr>
              <a:t>R</a:t>
            </a:r>
            <a:r>
              <a:rPr dirty="0" baseline="-24691" sz="1350" spc="-37">
                <a:latin typeface="Times New Roman"/>
                <a:cs typeface="Times New Roman"/>
              </a:rPr>
              <a:t>2</a:t>
            </a:r>
            <a:endParaRPr baseline="-24691" sz="1350">
              <a:latin typeface="Times New Roman"/>
              <a:cs typeface="Times New Roman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2835471" y="3821351"/>
            <a:ext cx="90805" cy="1682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0">
                <a:latin typeface="Symbol"/>
                <a:cs typeface="Symbol"/>
              </a:rPr>
              <a:t></a:t>
            </a:r>
            <a:endParaRPr sz="900">
              <a:latin typeface="Symbol"/>
              <a:cs typeface="Symbo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2716855" y="3681969"/>
            <a:ext cx="391795" cy="2717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65430" algn="l"/>
              </a:tabLst>
            </a:pPr>
            <a:r>
              <a:rPr dirty="0" sz="1600" spc="-50" i="1">
                <a:latin typeface="Times New Roman"/>
                <a:cs typeface="Times New Roman"/>
              </a:rPr>
              <a:t>V</a:t>
            </a:r>
            <a:r>
              <a:rPr dirty="0" sz="1600" i="1">
                <a:latin typeface="Times New Roman"/>
                <a:cs typeface="Times New Roman"/>
              </a:rPr>
              <a:t>	</a:t>
            </a:r>
            <a:r>
              <a:rPr dirty="0" sz="1600" spc="-5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776376" y="3038575"/>
            <a:ext cx="9715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5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233688" y="3038575"/>
            <a:ext cx="9715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5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3810597" y="2845766"/>
            <a:ext cx="1790064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69900" algn="l"/>
                <a:tab pos="1705610" algn="l"/>
              </a:tabLst>
            </a:pPr>
            <a:r>
              <a:rPr dirty="0" sz="1100" spc="-50" i="1">
                <a:latin typeface="Times New Roman"/>
                <a:cs typeface="Times New Roman"/>
              </a:rPr>
              <a:t>e</a:t>
            </a:r>
            <a:r>
              <a:rPr dirty="0" sz="1100" i="1">
                <a:latin typeface="Times New Roman"/>
                <a:cs typeface="Times New Roman"/>
              </a:rPr>
              <a:t>	</a:t>
            </a:r>
            <a:r>
              <a:rPr dirty="0" sz="1100" spc="-50">
                <a:latin typeface="Symbol"/>
                <a:cs typeface="Symbol"/>
              </a:rPr>
              <a:t>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50" i="1"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870126" y="2521947"/>
            <a:ext cx="175895" cy="321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50" spc="-50" i="1">
                <a:latin typeface="Times New Roman"/>
                <a:cs typeface="Times New Roman"/>
              </a:rPr>
              <a:t>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3644882" y="2678150"/>
            <a:ext cx="2311400" cy="321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324485" algn="l"/>
                <a:tab pos="797560" algn="l"/>
                <a:tab pos="1379855" algn="l"/>
                <a:tab pos="1707514" algn="l"/>
                <a:tab pos="2029460" algn="l"/>
              </a:tabLst>
            </a:pPr>
            <a:r>
              <a:rPr dirty="0" sz="1950" spc="-50" i="1">
                <a:latin typeface="Times New Roman"/>
                <a:cs typeface="Times New Roman"/>
              </a:rPr>
              <a:t>V</a:t>
            </a:r>
            <a:r>
              <a:rPr dirty="0" sz="1950" i="1">
                <a:latin typeface="Times New Roman"/>
                <a:cs typeface="Times New Roman"/>
              </a:rPr>
              <a:t>	</a:t>
            </a:r>
            <a:r>
              <a:rPr dirty="0" sz="1950" spc="-20">
                <a:latin typeface="Symbol"/>
                <a:cs typeface="Symbol"/>
              </a:rPr>
              <a:t></a:t>
            </a:r>
            <a:r>
              <a:rPr dirty="0" sz="1950" spc="-215">
                <a:latin typeface="Times New Roman"/>
                <a:cs typeface="Times New Roman"/>
              </a:rPr>
              <a:t> </a:t>
            </a:r>
            <a:r>
              <a:rPr dirty="0" sz="1950" spc="-50" i="1">
                <a:latin typeface="Times New Roman"/>
                <a:cs typeface="Times New Roman"/>
              </a:rPr>
              <a:t>V</a:t>
            </a:r>
            <a:r>
              <a:rPr dirty="0" sz="1950" i="1">
                <a:latin typeface="Times New Roman"/>
                <a:cs typeface="Times New Roman"/>
              </a:rPr>
              <a:t>	</a:t>
            </a:r>
            <a:r>
              <a:rPr dirty="0" sz="1950">
                <a:latin typeface="Symbol"/>
                <a:cs typeface="Symbol"/>
              </a:rPr>
              <a:t></a:t>
            </a:r>
            <a:r>
              <a:rPr dirty="0" sz="1950">
                <a:latin typeface="Times New Roman"/>
                <a:cs typeface="Times New Roman"/>
              </a:rPr>
              <a:t> </a:t>
            </a:r>
            <a:r>
              <a:rPr dirty="0" u="sng" baseline="37878" sz="16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7878" sz="1650" spc="-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sng" baseline="37878" sz="16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baseline="37878" sz="1650" spc="-187">
                <a:latin typeface="Times New Roman"/>
                <a:cs typeface="Times New Roman"/>
              </a:rPr>
              <a:t> </a:t>
            </a:r>
            <a:r>
              <a:rPr dirty="0" u="none" sz="1950" i="1">
                <a:latin typeface="Times New Roman"/>
                <a:cs typeface="Times New Roman"/>
              </a:rPr>
              <a:t>V	</a:t>
            </a:r>
            <a:r>
              <a:rPr dirty="0" u="none" sz="1950" spc="-50">
                <a:latin typeface="Symbol"/>
                <a:cs typeface="Symbol"/>
              </a:rPr>
              <a:t>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4649711" y="2870874"/>
            <a:ext cx="617855" cy="321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50" i="1">
                <a:latin typeface="Times New Roman"/>
                <a:cs typeface="Times New Roman"/>
              </a:rPr>
              <a:t>R</a:t>
            </a:r>
            <a:r>
              <a:rPr dirty="0" sz="1950" spc="300" i="1">
                <a:latin typeface="Times New Roman"/>
                <a:cs typeface="Times New Roman"/>
              </a:rPr>
              <a:t> </a:t>
            </a:r>
            <a:r>
              <a:rPr dirty="0" sz="1950">
                <a:latin typeface="Symbol"/>
                <a:cs typeface="Symbol"/>
              </a:rPr>
              <a:t></a:t>
            </a:r>
            <a:r>
              <a:rPr dirty="0" sz="1950" spc="-80">
                <a:latin typeface="Times New Roman"/>
                <a:cs typeface="Times New Roman"/>
              </a:rPr>
              <a:t> </a:t>
            </a:r>
            <a:r>
              <a:rPr dirty="0" sz="1950" spc="-50" i="1">
                <a:latin typeface="Times New Roman"/>
                <a:cs typeface="Times New Roman"/>
              </a:rPr>
              <a:t>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5932695" y="2585520"/>
            <a:ext cx="1329055" cy="6070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2295"/>
              </a:lnSpc>
              <a:spcBef>
                <a:spcPts val="90"/>
              </a:spcBef>
            </a:pPr>
            <a:r>
              <a:rPr dirty="0" baseline="14245" sz="2925" spc="-1710" i="1">
                <a:latin typeface="Times New Roman"/>
                <a:cs typeface="Times New Roman"/>
              </a:rPr>
              <a:t>V</a:t>
            </a:r>
            <a:r>
              <a:rPr dirty="0" u="sng" sz="1100" spc="26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sng" sz="1100" spc="3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1100" spc="215" i="1">
                <a:latin typeface="Times New Roman"/>
                <a:cs typeface="Times New Roman"/>
              </a:rPr>
              <a:t> </a:t>
            </a:r>
            <a:r>
              <a:rPr dirty="0" u="none" baseline="-21367" sz="2925">
                <a:latin typeface="Symbol"/>
                <a:cs typeface="Symbol"/>
              </a:rPr>
              <a:t></a:t>
            </a:r>
            <a:r>
              <a:rPr dirty="0" u="none" baseline="-21367" sz="2925" spc="-44">
                <a:latin typeface="Times New Roman"/>
                <a:cs typeface="Times New Roman"/>
              </a:rPr>
              <a:t> </a:t>
            </a:r>
            <a:r>
              <a:rPr dirty="0" u="sng" sz="1100" spc="-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baseline="14245" sz="2925" spc="-44" i="1">
                <a:latin typeface="Times New Roman"/>
                <a:cs typeface="Times New Roman"/>
              </a:rPr>
              <a:t>R</a:t>
            </a:r>
            <a:r>
              <a:rPr dirty="0" u="sng" sz="1100" spc="-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sz="1100" spc="1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baseline="14245" sz="2925">
                <a:latin typeface="Symbol"/>
                <a:cs typeface="Symbol"/>
              </a:rPr>
              <a:t></a:t>
            </a:r>
            <a:r>
              <a:rPr dirty="0" u="none" baseline="14245" sz="2925" spc="-135">
                <a:latin typeface="Times New Roman"/>
                <a:cs typeface="Times New Roman"/>
              </a:rPr>
              <a:t> </a:t>
            </a:r>
            <a:r>
              <a:rPr dirty="0" u="none" baseline="14245" sz="2925" spc="-37" i="1">
                <a:latin typeface="Times New Roman"/>
                <a:cs typeface="Times New Roman"/>
              </a:rPr>
              <a:t>R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sng" sz="1100" spc="5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50800">
              <a:lnSpc>
                <a:spcPts val="2295"/>
              </a:lnSpc>
              <a:tabLst>
                <a:tab pos="807720" algn="l"/>
              </a:tabLst>
            </a:pPr>
            <a:r>
              <a:rPr dirty="0" sz="1950" spc="-25" i="1">
                <a:latin typeface="Times New Roman"/>
                <a:cs typeface="Times New Roman"/>
              </a:rPr>
              <a:t>V</a:t>
            </a:r>
            <a:r>
              <a:rPr dirty="0" baseline="-25252" sz="1650" spc="-37" i="1">
                <a:latin typeface="Times New Roman"/>
                <a:cs typeface="Times New Roman"/>
              </a:rPr>
              <a:t>e</a:t>
            </a:r>
            <a:r>
              <a:rPr dirty="0" baseline="-25252" sz="1650" i="1">
                <a:latin typeface="Times New Roman"/>
                <a:cs typeface="Times New Roman"/>
              </a:rPr>
              <a:t>	</a:t>
            </a:r>
            <a:r>
              <a:rPr dirty="0" sz="1950" spc="-25" i="1">
                <a:latin typeface="Times New Roman"/>
                <a:cs typeface="Times New Roman"/>
              </a:rPr>
              <a:t>R</a:t>
            </a:r>
            <a:r>
              <a:rPr dirty="0" baseline="-25252" sz="1650" spc="-37">
                <a:latin typeface="Times New Roman"/>
                <a:cs typeface="Times New Roman"/>
              </a:rPr>
              <a:t>2</a:t>
            </a:r>
            <a:endParaRPr baseline="-25252" sz="1650">
              <a:latin typeface="Times New Roman"/>
              <a:cs typeface="Times New Roman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5928334" y="2413000"/>
            <a:ext cx="1442720" cy="967105"/>
          </a:xfrm>
          <a:custGeom>
            <a:avLst/>
            <a:gdLst/>
            <a:ahLst/>
            <a:cxnLst/>
            <a:rect l="l" t="t" r="r" b="b"/>
            <a:pathLst>
              <a:path w="1442720" h="967104">
                <a:moveTo>
                  <a:pt x="0" y="0"/>
                </a:moveTo>
                <a:lnTo>
                  <a:pt x="1442427" y="0"/>
                </a:lnTo>
                <a:lnTo>
                  <a:pt x="1442427" y="966787"/>
                </a:lnTo>
                <a:lnTo>
                  <a:pt x="0" y="96678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7" name="object 6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69284" y="4484484"/>
            <a:ext cx="1854550" cy="437057"/>
          </a:xfrm>
          <a:prstGeom prst="rect">
            <a:avLst/>
          </a:prstGeom>
        </p:spPr>
      </p:pic>
      <p:sp>
        <p:nvSpPr>
          <p:cNvPr id="68" name="object 68" descr=""/>
          <p:cNvSpPr/>
          <p:nvPr/>
        </p:nvSpPr>
        <p:spPr>
          <a:xfrm>
            <a:off x="3122612" y="3536950"/>
            <a:ext cx="643255" cy="822325"/>
          </a:xfrm>
          <a:custGeom>
            <a:avLst/>
            <a:gdLst/>
            <a:ahLst/>
            <a:cxnLst/>
            <a:rect l="l" t="t" r="r" b="b"/>
            <a:pathLst>
              <a:path w="643254" h="822325">
                <a:moveTo>
                  <a:pt x="0" y="411162"/>
                </a:moveTo>
                <a:lnTo>
                  <a:pt x="2504" y="359587"/>
                </a:lnTo>
                <a:lnTo>
                  <a:pt x="9818" y="309924"/>
                </a:lnTo>
                <a:lnTo>
                  <a:pt x="21638" y="262558"/>
                </a:lnTo>
                <a:lnTo>
                  <a:pt x="37665" y="217874"/>
                </a:lnTo>
                <a:lnTo>
                  <a:pt x="57596" y="176257"/>
                </a:lnTo>
                <a:lnTo>
                  <a:pt x="81131" y="138094"/>
                </a:lnTo>
                <a:lnTo>
                  <a:pt x="107968" y="103769"/>
                </a:lnTo>
                <a:lnTo>
                  <a:pt x="137806" y="73667"/>
                </a:lnTo>
                <a:lnTo>
                  <a:pt x="170343" y="48174"/>
                </a:lnTo>
                <a:lnTo>
                  <a:pt x="205279" y="27676"/>
                </a:lnTo>
                <a:lnTo>
                  <a:pt x="242311" y="12557"/>
                </a:lnTo>
                <a:lnTo>
                  <a:pt x="281139" y="3203"/>
                </a:lnTo>
                <a:lnTo>
                  <a:pt x="321462" y="0"/>
                </a:lnTo>
                <a:lnTo>
                  <a:pt x="361787" y="3203"/>
                </a:lnTo>
                <a:lnTo>
                  <a:pt x="400618" y="12557"/>
                </a:lnTo>
                <a:lnTo>
                  <a:pt x="437652" y="27676"/>
                </a:lnTo>
                <a:lnTo>
                  <a:pt x="472589" y="48174"/>
                </a:lnTo>
                <a:lnTo>
                  <a:pt x="505128" y="73667"/>
                </a:lnTo>
                <a:lnTo>
                  <a:pt x="534966" y="103769"/>
                </a:lnTo>
                <a:lnTo>
                  <a:pt x="561804" y="138094"/>
                </a:lnTo>
                <a:lnTo>
                  <a:pt x="585339" y="176257"/>
                </a:lnTo>
                <a:lnTo>
                  <a:pt x="605271" y="217874"/>
                </a:lnTo>
                <a:lnTo>
                  <a:pt x="621298" y="262558"/>
                </a:lnTo>
                <a:lnTo>
                  <a:pt x="633119" y="309924"/>
                </a:lnTo>
                <a:lnTo>
                  <a:pt x="640432" y="359587"/>
                </a:lnTo>
                <a:lnTo>
                  <a:pt x="642937" y="411162"/>
                </a:lnTo>
                <a:lnTo>
                  <a:pt x="640432" y="462737"/>
                </a:lnTo>
                <a:lnTo>
                  <a:pt x="633119" y="512400"/>
                </a:lnTo>
                <a:lnTo>
                  <a:pt x="621298" y="559766"/>
                </a:lnTo>
                <a:lnTo>
                  <a:pt x="605271" y="604450"/>
                </a:lnTo>
                <a:lnTo>
                  <a:pt x="585339" y="646067"/>
                </a:lnTo>
                <a:lnTo>
                  <a:pt x="561804" y="684230"/>
                </a:lnTo>
                <a:lnTo>
                  <a:pt x="534966" y="718555"/>
                </a:lnTo>
                <a:lnTo>
                  <a:pt x="505128" y="748657"/>
                </a:lnTo>
                <a:lnTo>
                  <a:pt x="472589" y="774150"/>
                </a:lnTo>
                <a:lnTo>
                  <a:pt x="437652" y="794648"/>
                </a:lnTo>
                <a:lnTo>
                  <a:pt x="400618" y="809767"/>
                </a:lnTo>
                <a:lnTo>
                  <a:pt x="361787" y="819121"/>
                </a:lnTo>
                <a:lnTo>
                  <a:pt x="321462" y="822325"/>
                </a:lnTo>
                <a:lnTo>
                  <a:pt x="281139" y="819121"/>
                </a:lnTo>
                <a:lnTo>
                  <a:pt x="242311" y="809767"/>
                </a:lnTo>
                <a:lnTo>
                  <a:pt x="205279" y="794648"/>
                </a:lnTo>
                <a:lnTo>
                  <a:pt x="170343" y="774150"/>
                </a:lnTo>
                <a:lnTo>
                  <a:pt x="137806" y="748657"/>
                </a:lnTo>
                <a:lnTo>
                  <a:pt x="107968" y="718555"/>
                </a:lnTo>
                <a:lnTo>
                  <a:pt x="81131" y="684230"/>
                </a:lnTo>
                <a:lnTo>
                  <a:pt x="57596" y="646067"/>
                </a:lnTo>
                <a:lnTo>
                  <a:pt x="37665" y="604450"/>
                </a:lnTo>
                <a:lnTo>
                  <a:pt x="21638" y="559766"/>
                </a:lnTo>
                <a:lnTo>
                  <a:pt x="9818" y="512400"/>
                </a:lnTo>
                <a:lnTo>
                  <a:pt x="2504" y="462737"/>
                </a:lnTo>
                <a:lnTo>
                  <a:pt x="0" y="411162"/>
                </a:lnTo>
                <a:close/>
              </a:path>
            </a:pathLst>
          </a:custGeom>
          <a:ln w="9525">
            <a:solidFill>
              <a:srgbClr val="00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3688715" y="3309873"/>
            <a:ext cx="151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009900"/>
                </a:solidFill>
                <a:latin typeface="Symbol"/>
                <a:cs typeface="Symbol"/>
              </a:rPr>
              <a:t>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5230812" y="955675"/>
            <a:ext cx="3602354" cy="727075"/>
          </a:xfrm>
          <a:prstGeom prst="rect">
            <a:avLst/>
          </a:prstGeom>
          <a:ln w="38100">
            <a:solidFill>
              <a:srgbClr val="F179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505"/>
              </a:spcBef>
            </a:pPr>
            <a:r>
              <a:rPr dirty="0" sz="1800" b="1">
                <a:latin typeface="Arial"/>
                <a:cs typeface="Arial"/>
              </a:rPr>
              <a:t>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AO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es</a:t>
            </a:r>
            <a:r>
              <a:rPr dirty="0" sz="1800" spc="-20" b="1">
                <a:latin typeface="Arial"/>
                <a:cs typeface="Arial"/>
              </a:rPr>
              <a:t> ideal</a:t>
            </a:r>
            <a:endParaRPr sz="18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10"/>
              </a:spcBef>
            </a:pPr>
            <a:r>
              <a:rPr dirty="0" sz="1850">
                <a:latin typeface="Times New Roman"/>
                <a:cs typeface="Times New Roman"/>
              </a:rPr>
              <a:t>(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17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55" i="1">
                <a:latin typeface="Times New Roman"/>
                <a:cs typeface="Times New Roman"/>
              </a:rPr>
              <a:t>v</a:t>
            </a:r>
            <a:r>
              <a:rPr dirty="0" baseline="-23809" sz="1575" spc="-82">
                <a:latin typeface="Symbol"/>
                <a:cs typeface="Symbol"/>
              </a:rPr>
              <a:t></a:t>
            </a:r>
            <a:r>
              <a:rPr dirty="0" baseline="-23809" sz="1575" spc="-172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;</a:t>
            </a:r>
            <a:r>
              <a:rPr dirty="0" sz="1850" spc="-5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41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1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</a:t>
            </a:r>
            <a:r>
              <a:rPr dirty="0" baseline="-23809" sz="1575" spc="390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35">
                <a:latin typeface="Times New Roman"/>
                <a:cs typeface="Times New Roman"/>
              </a:rPr>
              <a:t>0;</a:t>
            </a:r>
            <a:r>
              <a:rPr dirty="0" sz="1850" spc="-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s</a:t>
            </a:r>
            <a:r>
              <a:rPr dirty="0" baseline="-23809" sz="1575" spc="412" i="1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65" i="1">
                <a:latin typeface="Times New Roman"/>
                <a:cs typeface="Times New Roman"/>
              </a:rPr>
              <a:t>v</a:t>
            </a:r>
            <a:r>
              <a:rPr dirty="0" baseline="-23809" sz="1575" spc="-97">
                <a:latin typeface="Times New Roman"/>
                <a:cs typeface="Times New Roman"/>
              </a:rPr>
              <a:t>0</a:t>
            </a:r>
            <a:r>
              <a:rPr dirty="0" baseline="-23809" sz="1575" spc="-112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3249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Montajes</a:t>
            </a:r>
            <a:r>
              <a:rPr dirty="0" sz="2800" spc="-75"/>
              <a:t> </a:t>
            </a:r>
            <a:r>
              <a:rPr dirty="0" sz="2800"/>
              <a:t>lineales</a:t>
            </a:r>
            <a:r>
              <a:rPr dirty="0" sz="2800" spc="-90"/>
              <a:t> </a:t>
            </a:r>
            <a:r>
              <a:rPr dirty="0" sz="2800"/>
              <a:t>con</a:t>
            </a:r>
            <a:r>
              <a:rPr dirty="0" sz="2800" spc="-175"/>
              <a:t> </a:t>
            </a:r>
            <a:r>
              <a:rPr dirty="0" sz="2800" spc="-25"/>
              <a:t>AO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521652" y="1376743"/>
            <a:ext cx="35217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000" spc="-8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seguidor</a:t>
            </a:r>
            <a:r>
              <a:rPr dirty="0" sz="2000" spc="-5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dirty="0" sz="2000" spc="-5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F2F9F"/>
                </a:solidFill>
                <a:latin typeface="Calibri"/>
                <a:cs typeface="Calibri"/>
              </a:rPr>
              <a:t>tensión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621262" y="3413778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 h="0">
                <a:moveTo>
                  <a:pt x="0" y="0"/>
                </a:moveTo>
                <a:lnTo>
                  <a:pt x="233343" y="0"/>
                </a:lnTo>
              </a:path>
            </a:pathLst>
          </a:custGeom>
          <a:ln w="115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910301" y="3192647"/>
            <a:ext cx="327660" cy="3594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50" spc="-80">
                <a:latin typeface="Symbol"/>
                <a:cs typeface="Symbol"/>
              </a:rPr>
              <a:t></a:t>
            </a:r>
            <a:r>
              <a:rPr dirty="0" sz="2150" spc="-285">
                <a:latin typeface="Times New Roman"/>
                <a:cs typeface="Times New Roman"/>
              </a:rPr>
              <a:t> </a:t>
            </a:r>
            <a:r>
              <a:rPr dirty="0" sz="2150" spc="-50">
                <a:latin typeface="Times New Roman"/>
                <a:cs typeface="Times New Roman"/>
              </a:rPr>
              <a:t>1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96575" y="2957328"/>
            <a:ext cx="256540" cy="811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 marR="30480">
              <a:lnSpc>
                <a:spcPct val="119900"/>
              </a:lnSpc>
              <a:spcBef>
                <a:spcPts val="90"/>
              </a:spcBef>
            </a:pPr>
            <a:r>
              <a:rPr dirty="0" sz="2150" spc="-35" i="1">
                <a:latin typeface="Times New Roman"/>
                <a:cs typeface="Times New Roman"/>
              </a:rPr>
              <a:t>v</a:t>
            </a:r>
            <a:r>
              <a:rPr dirty="0" baseline="-24444" sz="1875" spc="-52" i="1">
                <a:latin typeface="Times New Roman"/>
                <a:cs typeface="Times New Roman"/>
              </a:rPr>
              <a:t>s</a:t>
            </a:r>
            <a:r>
              <a:rPr dirty="0" baseline="-24444" sz="1875" spc="-52" i="1">
                <a:latin typeface="Times New Roman"/>
                <a:cs typeface="Times New Roman"/>
              </a:rPr>
              <a:t> </a:t>
            </a:r>
            <a:r>
              <a:rPr dirty="0" sz="2150" spc="-60" i="1">
                <a:latin typeface="Times New Roman"/>
                <a:cs typeface="Times New Roman"/>
              </a:rPr>
              <a:t>v</a:t>
            </a:r>
            <a:r>
              <a:rPr dirty="0" baseline="-24444" sz="1875" spc="-89" i="1">
                <a:latin typeface="Times New Roman"/>
                <a:cs typeface="Times New Roman"/>
              </a:rPr>
              <a:t>e</a:t>
            </a:r>
            <a:endParaRPr baseline="-24444" sz="1875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79606" y="2562227"/>
            <a:ext cx="144843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800" spc="-40" i="1">
                <a:latin typeface="Times New Roman"/>
                <a:cs typeface="Times New Roman"/>
              </a:rPr>
              <a:t>R</a:t>
            </a:r>
            <a:r>
              <a:rPr dirty="0" baseline="-23809" sz="1575" spc="-60">
                <a:latin typeface="Times New Roman"/>
                <a:cs typeface="Times New Roman"/>
              </a:rPr>
              <a:t>1</a:t>
            </a:r>
            <a:r>
              <a:rPr dirty="0" baseline="-23809" sz="1575" spc="202">
                <a:latin typeface="Times New Roman"/>
                <a:cs typeface="Times New Roman"/>
              </a:rPr>
              <a:t> </a:t>
            </a:r>
            <a:r>
              <a:rPr dirty="0" sz="1800" b="1">
                <a:latin typeface="Symbol"/>
                <a:cs typeface="Symbol"/>
              </a:rPr>
              <a:t>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0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60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R</a:t>
            </a:r>
            <a:r>
              <a:rPr dirty="0" baseline="-23809" sz="1575">
                <a:latin typeface="Times New Roman"/>
                <a:cs typeface="Times New Roman"/>
              </a:rPr>
              <a:t>2</a:t>
            </a:r>
            <a:r>
              <a:rPr dirty="0" baseline="-23809" sz="1575" spc="300">
                <a:latin typeface="Times New Roman"/>
                <a:cs typeface="Times New Roman"/>
              </a:rPr>
              <a:t> </a:t>
            </a:r>
            <a:r>
              <a:rPr dirty="0" sz="1800" b="1">
                <a:latin typeface="Symbol"/>
                <a:cs typeface="Symbol"/>
              </a:rPr>
              <a:t>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 spc="-50" b="1">
                <a:latin typeface="Symbol"/>
                <a:cs typeface="Symbol"/>
              </a:rPr>
              <a:t>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0085" y="2505083"/>
            <a:ext cx="176530" cy="3873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50" spc="-50">
                <a:latin typeface="Times New Roman"/>
                <a:cs typeface="Times New Roman"/>
              </a:rPr>
              <a:t>v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61560" y="2679976"/>
            <a:ext cx="11430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50">
                <a:latin typeface="Times New Roman"/>
                <a:cs typeface="Times New Roman"/>
              </a:rPr>
              <a:t>e</a:t>
            </a:r>
            <a:endParaRPr sz="155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001396" y="2262337"/>
            <a:ext cx="2559050" cy="1450975"/>
            <a:chOff x="1001396" y="2262337"/>
            <a:chExt cx="2559050" cy="1450975"/>
          </a:xfrm>
        </p:grpSpPr>
        <p:sp>
          <p:nvSpPr>
            <p:cNvPr id="12" name="object 12" descr=""/>
            <p:cNvSpPr/>
            <p:nvPr/>
          </p:nvSpPr>
          <p:spPr>
            <a:xfrm>
              <a:off x="1782792" y="2268052"/>
              <a:ext cx="677545" cy="812800"/>
            </a:xfrm>
            <a:custGeom>
              <a:avLst/>
              <a:gdLst/>
              <a:ahLst/>
              <a:cxnLst/>
              <a:rect l="l" t="t" r="r" b="b"/>
              <a:pathLst>
                <a:path w="677544" h="812800">
                  <a:moveTo>
                    <a:pt x="22035" y="812396"/>
                  </a:moveTo>
                  <a:lnTo>
                    <a:pt x="0" y="0"/>
                  </a:lnTo>
                  <a:lnTo>
                    <a:pt x="677375" y="449192"/>
                  </a:lnTo>
                  <a:lnTo>
                    <a:pt x="22035" y="812396"/>
                  </a:lnTo>
                  <a:close/>
                </a:path>
              </a:pathLst>
            </a:custGeom>
            <a:ln w="11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89761" y="2484953"/>
              <a:ext cx="701675" cy="0"/>
            </a:xfrm>
            <a:custGeom>
              <a:avLst/>
              <a:gdLst/>
              <a:ahLst/>
              <a:cxnLst/>
              <a:rect l="l" t="t" r="r" b="b"/>
              <a:pathLst>
                <a:path w="701675" h="0">
                  <a:moveTo>
                    <a:pt x="701466" y="0"/>
                  </a:moveTo>
                  <a:lnTo>
                    <a:pt x="0" y="1"/>
                  </a:lnTo>
                </a:path>
              </a:pathLst>
            </a:custGeom>
            <a:ln w="10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89761" y="2854572"/>
              <a:ext cx="701675" cy="0"/>
            </a:xfrm>
            <a:custGeom>
              <a:avLst/>
              <a:gdLst/>
              <a:ahLst/>
              <a:cxnLst/>
              <a:rect l="l" t="t" r="r" b="b"/>
              <a:pathLst>
                <a:path w="701675" h="0">
                  <a:moveTo>
                    <a:pt x="701466" y="0"/>
                  </a:moveTo>
                  <a:lnTo>
                    <a:pt x="0" y="1"/>
                  </a:lnTo>
                </a:path>
              </a:pathLst>
            </a:custGeom>
            <a:ln w="10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436784" y="2704922"/>
              <a:ext cx="1026160" cy="0"/>
            </a:xfrm>
            <a:custGeom>
              <a:avLst/>
              <a:gdLst/>
              <a:ahLst/>
              <a:cxnLst/>
              <a:rect l="l" t="t" r="r" b="b"/>
              <a:pathLst>
                <a:path w="1026160" h="0">
                  <a:moveTo>
                    <a:pt x="1026074" y="0"/>
                  </a:moveTo>
                  <a:lnTo>
                    <a:pt x="0" y="1"/>
                  </a:lnTo>
                </a:path>
              </a:pathLst>
            </a:custGeom>
            <a:ln w="10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396" y="2434468"/>
              <a:ext cx="91971" cy="9916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8269" y="2649028"/>
              <a:ext cx="91971" cy="99161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862370" y="2697710"/>
              <a:ext cx="1905" cy="1010285"/>
            </a:xfrm>
            <a:custGeom>
              <a:avLst/>
              <a:gdLst/>
              <a:ahLst/>
              <a:cxnLst/>
              <a:rect l="l" t="t" r="r" b="b"/>
              <a:pathLst>
                <a:path w="1905" h="1010285">
                  <a:moveTo>
                    <a:pt x="0" y="0"/>
                  </a:moveTo>
                  <a:lnTo>
                    <a:pt x="1803" y="1009684"/>
                  </a:lnTo>
                </a:path>
              </a:pathLst>
            </a:custGeom>
            <a:ln w="108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87953" y="2854572"/>
              <a:ext cx="0" cy="824230"/>
            </a:xfrm>
            <a:custGeom>
              <a:avLst/>
              <a:gdLst/>
              <a:ahLst/>
              <a:cxnLst/>
              <a:rect l="l" t="t" r="r" b="b"/>
              <a:pathLst>
                <a:path w="0" h="824229">
                  <a:moveTo>
                    <a:pt x="0" y="0"/>
                  </a:moveTo>
                  <a:lnTo>
                    <a:pt x="1" y="823965"/>
                  </a:lnTo>
                </a:path>
              </a:pathLst>
            </a:custGeom>
            <a:ln w="108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98773" y="3678553"/>
              <a:ext cx="1769110" cy="0"/>
            </a:xfrm>
            <a:custGeom>
              <a:avLst/>
              <a:gdLst/>
              <a:ahLst/>
              <a:cxnLst/>
              <a:rect l="l" t="t" r="r" b="b"/>
              <a:pathLst>
                <a:path w="1769110" h="0">
                  <a:moveTo>
                    <a:pt x="0" y="0"/>
                  </a:moveTo>
                  <a:lnTo>
                    <a:pt x="1769015" y="1"/>
                  </a:lnTo>
                </a:path>
              </a:pathLst>
            </a:custGeom>
            <a:ln w="10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3447612" y="2253336"/>
            <a:ext cx="16065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50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582856" y="2410199"/>
            <a:ext cx="95885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5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816073" y="2337854"/>
            <a:ext cx="15303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100" spc="-50">
                <a:latin typeface="Times New Roman"/>
                <a:cs typeface="Times New Roman"/>
              </a:rPr>
              <a:t>+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816073" y="2662397"/>
            <a:ext cx="9017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100" spc="-50">
                <a:latin typeface="Times New Roman"/>
                <a:cs typeface="Times New Roman"/>
              </a:rPr>
              <a:t>-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69188" y="2138695"/>
            <a:ext cx="440055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spc="-20">
                <a:latin typeface="Times New Roman"/>
                <a:cs typeface="Times New Roman"/>
              </a:rPr>
              <a:t>i</a:t>
            </a:r>
            <a:r>
              <a:rPr dirty="0" baseline="-20202" sz="1650" spc="-30">
                <a:latin typeface="Times New Roman"/>
                <a:cs typeface="Times New Roman"/>
              </a:rPr>
              <a:t>+</a:t>
            </a:r>
            <a:r>
              <a:rPr dirty="0" sz="1650" spc="-20">
                <a:latin typeface="Times New Roman"/>
                <a:cs typeface="Times New Roman"/>
              </a:rPr>
              <a:t>=0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169213" y="2536762"/>
            <a:ext cx="407670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>
                <a:latin typeface="Times New Roman"/>
                <a:cs typeface="Times New Roman"/>
              </a:rPr>
              <a:t>i</a:t>
            </a:r>
            <a:r>
              <a:rPr dirty="0" baseline="-20202" sz="1650">
                <a:latin typeface="Times New Roman"/>
                <a:cs typeface="Times New Roman"/>
              </a:rPr>
              <a:t>-</a:t>
            </a:r>
            <a:r>
              <a:rPr dirty="0" sz="1650" spc="-25">
                <a:latin typeface="Times New Roman"/>
                <a:cs typeface="Times New Roman"/>
              </a:rPr>
              <a:t>=0</a:t>
            </a:r>
            <a:endParaRPr sz="1650">
              <a:latin typeface="Times New Roman"/>
              <a:cs typeface="Times New Roman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407131" y="2422443"/>
            <a:ext cx="283210" cy="419100"/>
            <a:chOff x="1407131" y="2422443"/>
            <a:chExt cx="283210" cy="419100"/>
          </a:xfrm>
        </p:grpSpPr>
        <p:sp>
          <p:nvSpPr>
            <p:cNvPr id="28" name="object 28" descr=""/>
            <p:cNvSpPr/>
            <p:nvPr/>
          </p:nvSpPr>
          <p:spPr>
            <a:xfrm>
              <a:off x="1407132" y="2452498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80" h="0">
                  <a:moveTo>
                    <a:pt x="0" y="0"/>
                  </a:moveTo>
                  <a:lnTo>
                    <a:pt x="207971" y="0"/>
                  </a:lnTo>
                </a:path>
              </a:pathLst>
            </a:custGeom>
            <a:ln w="10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600092" y="2422443"/>
              <a:ext cx="90170" cy="60325"/>
            </a:xfrm>
            <a:custGeom>
              <a:avLst/>
              <a:gdLst/>
              <a:ahLst/>
              <a:cxnLst/>
              <a:rect l="l" t="t" r="r" b="b"/>
              <a:pathLst>
                <a:path w="90169" h="60325">
                  <a:moveTo>
                    <a:pt x="0" y="60104"/>
                  </a:moveTo>
                  <a:lnTo>
                    <a:pt x="3" y="0"/>
                  </a:lnTo>
                  <a:lnTo>
                    <a:pt x="90170" y="30056"/>
                  </a:lnTo>
                  <a:lnTo>
                    <a:pt x="0" y="6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407131" y="2811300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80" h="0">
                  <a:moveTo>
                    <a:pt x="0" y="0"/>
                  </a:moveTo>
                  <a:lnTo>
                    <a:pt x="207971" y="0"/>
                  </a:lnTo>
                </a:path>
              </a:pathLst>
            </a:custGeom>
            <a:ln w="10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600092" y="2781244"/>
              <a:ext cx="90170" cy="60325"/>
            </a:xfrm>
            <a:custGeom>
              <a:avLst/>
              <a:gdLst/>
              <a:ahLst/>
              <a:cxnLst/>
              <a:rect l="l" t="t" r="r" b="b"/>
              <a:pathLst>
                <a:path w="90169" h="60325">
                  <a:moveTo>
                    <a:pt x="0" y="60104"/>
                  </a:moveTo>
                  <a:lnTo>
                    <a:pt x="3" y="0"/>
                  </a:lnTo>
                  <a:lnTo>
                    <a:pt x="90170" y="30056"/>
                  </a:lnTo>
                  <a:lnTo>
                    <a:pt x="0" y="6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725" y="4279188"/>
            <a:ext cx="1854841" cy="27693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987" y="3916083"/>
            <a:ext cx="1854835" cy="276936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4720" y="5236893"/>
            <a:ext cx="1539516" cy="127334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4879" y="5020855"/>
            <a:ext cx="1854542" cy="57624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95143" y="5782259"/>
            <a:ext cx="1854555" cy="578230"/>
          </a:xfrm>
          <a:prstGeom prst="rect">
            <a:avLst/>
          </a:prstGeom>
        </p:spPr>
      </p:pic>
      <p:sp>
        <p:nvSpPr>
          <p:cNvPr id="37" name="object 37" descr=""/>
          <p:cNvSpPr txBox="1"/>
          <p:nvPr/>
        </p:nvSpPr>
        <p:spPr>
          <a:xfrm>
            <a:off x="4212590" y="4243387"/>
            <a:ext cx="3653154" cy="1969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Buffer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adaptador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impedancias</a:t>
            </a:r>
            <a:endParaRPr sz="2000">
              <a:latin typeface="Arial"/>
              <a:cs typeface="Arial"/>
            </a:endParaRPr>
          </a:p>
          <a:p>
            <a:pPr marL="328295" marR="5080">
              <a:lnSpc>
                <a:spcPct val="284700"/>
              </a:lnSpc>
              <a:spcBef>
                <a:spcPts val="61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8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entrada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una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carga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ideal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8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salida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generador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ideal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230812" y="955675"/>
            <a:ext cx="3602354" cy="727075"/>
          </a:xfrm>
          <a:prstGeom prst="rect">
            <a:avLst/>
          </a:prstGeom>
          <a:ln w="38100">
            <a:solidFill>
              <a:srgbClr val="F179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505"/>
              </a:spcBef>
            </a:pPr>
            <a:r>
              <a:rPr dirty="0" sz="1800" b="1">
                <a:latin typeface="Arial"/>
                <a:cs typeface="Arial"/>
              </a:rPr>
              <a:t>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AO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es</a:t>
            </a:r>
            <a:r>
              <a:rPr dirty="0" sz="1800" spc="-20" b="1">
                <a:latin typeface="Arial"/>
                <a:cs typeface="Arial"/>
              </a:rPr>
              <a:t> ideal</a:t>
            </a:r>
            <a:endParaRPr sz="18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10"/>
              </a:spcBef>
            </a:pPr>
            <a:r>
              <a:rPr dirty="0" sz="1850">
                <a:latin typeface="Times New Roman"/>
                <a:cs typeface="Times New Roman"/>
              </a:rPr>
              <a:t>(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17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55" i="1">
                <a:latin typeface="Times New Roman"/>
                <a:cs typeface="Times New Roman"/>
              </a:rPr>
              <a:t>v</a:t>
            </a:r>
            <a:r>
              <a:rPr dirty="0" baseline="-23809" sz="1575" spc="-82">
                <a:latin typeface="Symbol"/>
                <a:cs typeface="Symbol"/>
              </a:rPr>
              <a:t></a:t>
            </a:r>
            <a:r>
              <a:rPr dirty="0" baseline="-23809" sz="1575" spc="-172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;</a:t>
            </a:r>
            <a:r>
              <a:rPr dirty="0" sz="1850" spc="-5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41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1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</a:t>
            </a:r>
            <a:r>
              <a:rPr dirty="0" baseline="-23809" sz="1575" spc="390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35">
                <a:latin typeface="Times New Roman"/>
                <a:cs typeface="Times New Roman"/>
              </a:rPr>
              <a:t>0;</a:t>
            </a:r>
            <a:r>
              <a:rPr dirty="0" sz="1850" spc="-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s</a:t>
            </a:r>
            <a:r>
              <a:rPr dirty="0" baseline="-23809" sz="1575" spc="412" i="1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65" i="1">
                <a:latin typeface="Times New Roman"/>
                <a:cs typeface="Times New Roman"/>
              </a:rPr>
              <a:t>v</a:t>
            </a:r>
            <a:r>
              <a:rPr dirty="0" baseline="-23809" sz="1575" spc="-97">
                <a:latin typeface="Times New Roman"/>
                <a:cs typeface="Times New Roman"/>
              </a:rPr>
              <a:t>0</a:t>
            </a:r>
            <a:r>
              <a:rPr dirty="0" baseline="-23809" sz="1575" spc="-112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767941"/>
            <a:ext cx="4324985" cy="916305"/>
          </a:xfrm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2800"/>
              <a:t>Montajes</a:t>
            </a:r>
            <a:r>
              <a:rPr dirty="0" sz="2800" spc="-75"/>
              <a:t> </a:t>
            </a:r>
            <a:r>
              <a:rPr dirty="0" sz="2800"/>
              <a:t>lineales</a:t>
            </a:r>
            <a:r>
              <a:rPr dirty="0" sz="2800" spc="-90"/>
              <a:t> </a:t>
            </a:r>
            <a:r>
              <a:rPr dirty="0" sz="2800"/>
              <a:t>con</a:t>
            </a:r>
            <a:r>
              <a:rPr dirty="0" sz="2800" spc="-175"/>
              <a:t> </a:t>
            </a:r>
            <a:r>
              <a:rPr dirty="0" sz="2800" spc="-25"/>
              <a:t>AO</a:t>
            </a:r>
            <a:endParaRPr sz="2800"/>
          </a:p>
          <a:p>
            <a:pPr marL="228600">
              <a:lnSpc>
                <a:spcPct val="100000"/>
              </a:lnSpc>
              <a:spcBef>
                <a:spcPts val="525"/>
              </a:spcBef>
            </a:pP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000" spc="-10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Integrador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905055" y="2998734"/>
            <a:ext cx="2287905" cy="762635"/>
            <a:chOff x="1905055" y="2998734"/>
            <a:chExt cx="2287905" cy="762635"/>
          </a:xfrm>
        </p:grpSpPr>
        <p:sp>
          <p:nvSpPr>
            <p:cNvPr id="5" name="object 5" descr=""/>
            <p:cNvSpPr/>
            <p:nvPr/>
          </p:nvSpPr>
          <p:spPr>
            <a:xfrm>
              <a:off x="2658014" y="3003496"/>
              <a:ext cx="589915" cy="753110"/>
            </a:xfrm>
            <a:custGeom>
              <a:avLst/>
              <a:gdLst/>
              <a:ahLst/>
              <a:cxnLst/>
              <a:rect l="l" t="t" r="r" b="b"/>
              <a:pathLst>
                <a:path w="589914" h="753110">
                  <a:moveTo>
                    <a:pt x="7572" y="752792"/>
                  </a:moveTo>
                  <a:lnTo>
                    <a:pt x="0" y="0"/>
                  </a:lnTo>
                  <a:lnTo>
                    <a:pt x="589376" y="468243"/>
                  </a:lnTo>
                  <a:lnTo>
                    <a:pt x="7572" y="752792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09817" y="3207577"/>
              <a:ext cx="755015" cy="0"/>
            </a:xfrm>
            <a:custGeom>
              <a:avLst/>
              <a:gdLst/>
              <a:ahLst/>
              <a:cxnLst/>
              <a:rect l="l" t="t" r="r" b="b"/>
              <a:pathLst>
                <a:path w="755014" h="0">
                  <a:moveTo>
                    <a:pt x="754394" y="1"/>
                  </a:moveTo>
                  <a:lnTo>
                    <a:pt x="0" y="0"/>
                  </a:lnTo>
                </a:path>
              </a:pathLst>
            </a:custGeom>
            <a:ln w="9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304565" y="3564280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 h="0">
                  <a:moveTo>
                    <a:pt x="359646" y="0"/>
                  </a:moveTo>
                  <a:lnTo>
                    <a:pt x="0" y="1"/>
                  </a:lnTo>
                </a:path>
              </a:pathLst>
            </a:custGeom>
            <a:ln w="9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220485" y="3424039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 h="0">
                  <a:moveTo>
                    <a:pt x="888482" y="0"/>
                  </a:moveTo>
                  <a:lnTo>
                    <a:pt x="0" y="1"/>
                  </a:lnTo>
                </a:path>
              </a:pathLst>
            </a:custGeom>
            <a:ln w="9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2015" y="3372211"/>
              <a:ext cx="80782" cy="91451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899415" y="2991247"/>
            <a:ext cx="27051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spc="-25">
                <a:latin typeface="Times New Roman"/>
                <a:cs typeface="Times New Roman"/>
              </a:rPr>
              <a:t>v</a:t>
            </a:r>
            <a:r>
              <a:rPr dirty="0" baseline="-21367" sz="1950" spc="-37">
                <a:latin typeface="Times New Roman"/>
                <a:cs typeface="Times New Roman"/>
              </a:rPr>
              <a:t>s</a:t>
            </a:r>
            <a:endParaRPr baseline="-21367" sz="19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699305" y="3042058"/>
            <a:ext cx="110489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99305" y="3347034"/>
            <a:ext cx="16954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>
                <a:latin typeface="Times New Roman"/>
                <a:cs typeface="Times New Roman"/>
              </a:rPr>
              <a:t>+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940568" y="2576489"/>
            <a:ext cx="2685415" cy="1490980"/>
            <a:chOff x="940568" y="2576489"/>
            <a:chExt cx="2685415" cy="1490980"/>
          </a:xfrm>
        </p:grpSpPr>
        <p:sp>
          <p:nvSpPr>
            <p:cNvPr id="14" name="object 14" descr=""/>
            <p:cNvSpPr/>
            <p:nvPr/>
          </p:nvSpPr>
          <p:spPr>
            <a:xfrm>
              <a:off x="1077723" y="3216724"/>
              <a:ext cx="0" cy="260985"/>
            </a:xfrm>
            <a:custGeom>
              <a:avLst/>
              <a:gdLst/>
              <a:ahLst/>
              <a:cxnLst/>
              <a:rect l="l" t="t" r="r" b="b"/>
              <a:pathLst>
                <a:path w="0" h="260985">
                  <a:moveTo>
                    <a:pt x="0" y="0"/>
                  </a:moveTo>
                  <a:lnTo>
                    <a:pt x="0" y="260677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330" y="3472819"/>
              <a:ext cx="195083" cy="23321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85343" y="3698426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w="0" h="300354">
                  <a:moveTo>
                    <a:pt x="0" y="0"/>
                  </a:moveTo>
                  <a:lnTo>
                    <a:pt x="0" y="300303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03047" y="3998727"/>
              <a:ext cx="184785" cy="0"/>
            </a:xfrm>
            <a:custGeom>
              <a:avLst/>
              <a:gdLst/>
              <a:ahLst/>
              <a:cxnLst/>
              <a:rect l="l" t="t" r="r" b="b"/>
              <a:pathLst>
                <a:path w="184784" h="0">
                  <a:moveTo>
                    <a:pt x="0" y="0"/>
                  </a:moveTo>
                  <a:lnTo>
                    <a:pt x="184388" y="1"/>
                  </a:lnTo>
                </a:path>
              </a:pathLst>
            </a:custGeom>
            <a:ln w="91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45140" y="399872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78" y="0"/>
                  </a:moveTo>
                  <a:lnTo>
                    <a:pt x="0" y="64029"/>
                  </a:lnTo>
                </a:path>
              </a:pathLst>
            </a:custGeom>
            <a:ln w="91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25913" y="3998728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78" y="0"/>
                  </a:moveTo>
                  <a:lnTo>
                    <a:pt x="0" y="64029"/>
                  </a:lnTo>
                </a:path>
              </a:pathLst>
            </a:custGeom>
            <a:ln w="91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20401" y="399872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64002" y="0"/>
                  </a:moveTo>
                  <a:lnTo>
                    <a:pt x="0" y="64029"/>
                  </a:lnTo>
                </a:path>
              </a:pathLst>
            </a:custGeom>
            <a:ln w="91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303022" y="3573429"/>
              <a:ext cx="0" cy="302260"/>
            </a:xfrm>
            <a:custGeom>
              <a:avLst/>
              <a:gdLst/>
              <a:ahLst/>
              <a:cxnLst/>
              <a:rect l="l" t="t" r="r" b="b"/>
              <a:pathLst>
                <a:path w="0" h="302260">
                  <a:moveTo>
                    <a:pt x="0" y="0"/>
                  </a:moveTo>
                  <a:lnTo>
                    <a:pt x="0" y="301828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222250" y="3875254"/>
              <a:ext cx="184785" cy="0"/>
            </a:xfrm>
            <a:custGeom>
              <a:avLst/>
              <a:gdLst/>
              <a:ahLst/>
              <a:cxnLst/>
              <a:rect l="l" t="t" r="r" b="b"/>
              <a:pathLst>
                <a:path w="184785" h="0">
                  <a:moveTo>
                    <a:pt x="0" y="0"/>
                  </a:moveTo>
                  <a:lnTo>
                    <a:pt x="184388" y="1"/>
                  </a:lnTo>
                </a:path>
              </a:pathLst>
            </a:custGeom>
            <a:ln w="91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164344" y="3875255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78" y="0"/>
                  </a:moveTo>
                  <a:lnTo>
                    <a:pt x="0" y="64029"/>
                  </a:lnTo>
                </a:path>
              </a:pathLst>
            </a:custGeom>
            <a:ln w="91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245116" y="3875255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78" y="0"/>
                  </a:moveTo>
                  <a:lnTo>
                    <a:pt x="0" y="64029"/>
                  </a:lnTo>
                </a:path>
              </a:pathLst>
            </a:custGeom>
            <a:ln w="91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339604" y="3875256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78" y="0"/>
                  </a:moveTo>
                  <a:lnTo>
                    <a:pt x="0" y="64029"/>
                  </a:lnTo>
                </a:path>
              </a:pathLst>
            </a:custGeom>
            <a:ln w="91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62050" y="3123631"/>
              <a:ext cx="90805" cy="102870"/>
            </a:xfrm>
            <a:custGeom>
              <a:avLst/>
              <a:gdLst/>
              <a:ahLst/>
              <a:cxnLst/>
              <a:rect l="l" t="t" r="r" b="b"/>
              <a:pathLst>
                <a:path w="90805" h="102869">
                  <a:moveTo>
                    <a:pt x="0" y="102840"/>
                  </a:moveTo>
                  <a:lnTo>
                    <a:pt x="9049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256732" y="3119775"/>
              <a:ext cx="88265" cy="105410"/>
            </a:xfrm>
            <a:custGeom>
              <a:avLst/>
              <a:gdLst/>
              <a:ahLst/>
              <a:cxnLst/>
              <a:rect l="l" t="t" r="r" b="b"/>
              <a:pathLst>
                <a:path w="88265" h="105410">
                  <a:moveTo>
                    <a:pt x="88212" y="104831"/>
                  </a:moveTo>
                  <a:lnTo>
                    <a:pt x="0" y="0"/>
                  </a:lnTo>
                </a:path>
              </a:pathLst>
            </a:custGeom>
            <a:ln w="9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349142" y="3117922"/>
              <a:ext cx="90805" cy="102870"/>
            </a:xfrm>
            <a:custGeom>
              <a:avLst/>
              <a:gdLst/>
              <a:ahLst/>
              <a:cxnLst/>
              <a:rect l="l" t="t" r="r" b="b"/>
              <a:pathLst>
                <a:path w="90805" h="102869">
                  <a:moveTo>
                    <a:pt x="0" y="102840"/>
                  </a:moveTo>
                  <a:lnTo>
                    <a:pt x="9049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443824" y="3114066"/>
              <a:ext cx="88265" cy="105410"/>
            </a:xfrm>
            <a:custGeom>
              <a:avLst/>
              <a:gdLst/>
              <a:ahLst/>
              <a:cxnLst/>
              <a:rect l="l" t="t" r="r" b="b"/>
              <a:pathLst>
                <a:path w="88265" h="105410">
                  <a:moveTo>
                    <a:pt x="88212" y="104831"/>
                  </a:moveTo>
                  <a:lnTo>
                    <a:pt x="0" y="0"/>
                  </a:lnTo>
                </a:path>
              </a:pathLst>
            </a:custGeom>
            <a:ln w="9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536236" y="3112215"/>
              <a:ext cx="90805" cy="102870"/>
            </a:xfrm>
            <a:custGeom>
              <a:avLst/>
              <a:gdLst/>
              <a:ahLst/>
              <a:cxnLst/>
              <a:rect l="l" t="t" r="r" b="b"/>
              <a:pathLst>
                <a:path w="90805" h="102869">
                  <a:moveTo>
                    <a:pt x="0" y="102840"/>
                  </a:moveTo>
                  <a:lnTo>
                    <a:pt x="9049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630918" y="3108358"/>
              <a:ext cx="88265" cy="105410"/>
            </a:xfrm>
            <a:custGeom>
              <a:avLst/>
              <a:gdLst/>
              <a:ahLst/>
              <a:cxnLst/>
              <a:rect l="l" t="t" r="r" b="b"/>
              <a:pathLst>
                <a:path w="88264" h="105410">
                  <a:moveTo>
                    <a:pt x="88212" y="104831"/>
                  </a:moveTo>
                  <a:lnTo>
                    <a:pt x="0" y="0"/>
                  </a:lnTo>
                </a:path>
              </a:pathLst>
            </a:custGeom>
            <a:ln w="9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723330" y="3106506"/>
              <a:ext cx="90805" cy="102870"/>
            </a:xfrm>
            <a:custGeom>
              <a:avLst/>
              <a:gdLst/>
              <a:ahLst/>
              <a:cxnLst/>
              <a:rect l="l" t="t" r="r" b="b"/>
              <a:pathLst>
                <a:path w="90805" h="102869">
                  <a:moveTo>
                    <a:pt x="0" y="102840"/>
                  </a:moveTo>
                  <a:lnTo>
                    <a:pt x="9049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818012" y="3102650"/>
              <a:ext cx="88265" cy="105410"/>
            </a:xfrm>
            <a:custGeom>
              <a:avLst/>
              <a:gdLst/>
              <a:ahLst/>
              <a:cxnLst/>
              <a:rect l="l" t="t" r="r" b="b"/>
              <a:pathLst>
                <a:path w="88264" h="105410">
                  <a:moveTo>
                    <a:pt x="88212" y="104831"/>
                  </a:moveTo>
                  <a:lnTo>
                    <a:pt x="0" y="0"/>
                  </a:lnTo>
                </a:path>
              </a:pathLst>
            </a:custGeom>
            <a:ln w="9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76207" y="3216727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 h="0">
                  <a:moveTo>
                    <a:pt x="83812" y="0"/>
                  </a:moveTo>
                  <a:lnTo>
                    <a:pt x="0" y="0"/>
                  </a:lnTo>
                </a:path>
              </a:pathLst>
            </a:custGeom>
            <a:ln w="91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246634" y="2693885"/>
              <a:ext cx="0" cy="516890"/>
            </a:xfrm>
            <a:custGeom>
              <a:avLst/>
              <a:gdLst/>
              <a:ahLst/>
              <a:cxnLst/>
              <a:rect l="l" t="t" r="r" b="b"/>
              <a:pathLst>
                <a:path w="0" h="516889">
                  <a:moveTo>
                    <a:pt x="0" y="516741"/>
                  </a:moveTo>
                  <a:lnTo>
                    <a:pt x="0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246634" y="2693865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10" h="0">
                  <a:moveTo>
                    <a:pt x="0" y="0"/>
                  </a:moveTo>
                  <a:lnTo>
                    <a:pt x="486155" y="1"/>
                  </a:lnTo>
                </a:path>
              </a:pathLst>
            </a:custGeom>
            <a:ln w="9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732792" y="2576489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w="0" h="201294">
                  <a:moveTo>
                    <a:pt x="0" y="0"/>
                  </a:moveTo>
                  <a:lnTo>
                    <a:pt x="1" y="20121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821184" y="2576490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w="0" h="201294">
                  <a:moveTo>
                    <a:pt x="0" y="0"/>
                  </a:moveTo>
                  <a:lnTo>
                    <a:pt x="1" y="20121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821184" y="2693866"/>
              <a:ext cx="800100" cy="0"/>
            </a:xfrm>
            <a:custGeom>
              <a:avLst/>
              <a:gdLst/>
              <a:ahLst/>
              <a:cxnLst/>
              <a:rect l="l" t="t" r="r" b="b"/>
              <a:pathLst>
                <a:path w="800100" h="0">
                  <a:moveTo>
                    <a:pt x="0" y="0"/>
                  </a:moveTo>
                  <a:lnTo>
                    <a:pt x="800098" y="1"/>
                  </a:lnTo>
                </a:path>
              </a:pathLst>
            </a:custGeom>
            <a:ln w="9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621286" y="2693867"/>
              <a:ext cx="0" cy="730250"/>
            </a:xfrm>
            <a:custGeom>
              <a:avLst/>
              <a:gdLst/>
              <a:ahLst/>
              <a:cxnLst/>
              <a:rect l="l" t="t" r="r" b="b"/>
              <a:pathLst>
                <a:path w="0" h="730250">
                  <a:moveTo>
                    <a:pt x="0" y="0"/>
                  </a:moveTo>
                  <a:lnTo>
                    <a:pt x="0" y="730188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352550" y="3384550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 h="0">
                  <a:moveTo>
                    <a:pt x="0" y="0"/>
                  </a:moveTo>
                  <a:lnTo>
                    <a:pt x="4191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758952" y="334644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4124" y="3429863"/>
              <a:ext cx="378038" cy="276999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1482316" y="2719655"/>
            <a:ext cx="178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55447" y="3313588"/>
            <a:ext cx="27940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spc="-25">
                <a:latin typeface="Times New Roman"/>
                <a:cs typeface="Times New Roman"/>
              </a:rPr>
              <a:t>v</a:t>
            </a:r>
            <a:r>
              <a:rPr dirty="0" baseline="-21367" sz="1950" spc="-37">
                <a:latin typeface="Times New Roman"/>
                <a:cs typeface="Times New Roman"/>
              </a:rPr>
              <a:t>e</a:t>
            </a:r>
            <a:endParaRPr baseline="-21367" sz="195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673529" y="2210006"/>
            <a:ext cx="19558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919549" y="2217738"/>
            <a:ext cx="1401445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550" i="1">
                <a:latin typeface="Times New Roman"/>
                <a:cs typeface="Times New Roman"/>
              </a:rPr>
              <a:t>V</a:t>
            </a:r>
            <a:r>
              <a:rPr dirty="0" baseline="-24691" sz="1350" i="1">
                <a:latin typeface="Times New Roman"/>
                <a:cs typeface="Times New Roman"/>
              </a:rPr>
              <a:t>C</a:t>
            </a:r>
            <a:r>
              <a:rPr dirty="0" baseline="-24691" sz="1350" spc="562" i="1">
                <a:latin typeface="Times New Roman"/>
                <a:cs typeface="Times New Roman"/>
              </a:rPr>
              <a:t> </a:t>
            </a:r>
            <a:r>
              <a:rPr dirty="0" sz="1550">
                <a:latin typeface="Symbol"/>
                <a:cs typeface="Symbol"/>
              </a:rPr>
              <a:t></a:t>
            </a:r>
            <a:r>
              <a:rPr dirty="0" sz="1550" spc="-3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0</a:t>
            </a:r>
            <a:r>
              <a:rPr dirty="0" sz="1550" spc="-135">
                <a:latin typeface="Times New Roman"/>
                <a:cs typeface="Times New Roman"/>
              </a:rPr>
              <a:t> </a:t>
            </a:r>
            <a:r>
              <a:rPr dirty="0" sz="1550">
                <a:latin typeface="Symbol"/>
                <a:cs typeface="Symbol"/>
              </a:rPr>
              <a:t></a:t>
            </a:r>
            <a:r>
              <a:rPr dirty="0" sz="1550" i="1">
                <a:latin typeface="Times New Roman"/>
                <a:cs typeface="Times New Roman"/>
              </a:rPr>
              <a:t>V</a:t>
            </a:r>
            <a:r>
              <a:rPr dirty="0" baseline="-24691" sz="1350" i="1">
                <a:latin typeface="Times New Roman"/>
                <a:cs typeface="Times New Roman"/>
              </a:rPr>
              <a:t>s</a:t>
            </a:r>
            <a:r>
              <a:rPr dirty="0" baseline="-24691" sz="1350" spc="517" i="1">
                <a:latin typeface="Times New Roman"/>
                <a:cs typeface="Times New Roman"/>
              </a:rPr>
              <a:t> </a:t>
            </a:r>
            <a:r>
              <a:rPr dirty="0" sz="1550">
                <a:latin typeface="Symbol"/>
                <a:cs typeface="Symbol"/>
              </a:rPr>
              <a:t></a:t>
            </a:r>
            <a:r>
              <a:rPr dirty="0" sz="1550" spc="-10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Symbol"/>
                <a:cs typeface="Symbol"/>
              </a:rPr>
              <a:t></a:t>
            </a:r>
            <a:r>
              <a:rPr dirty="0" sz="1550" spc="-25" i="1">
                <a:latin typeface="Times New Roman"/>
                <a:cs typeface="Times New Roman"/>
              </a:rPr>
              <a:t>V</a:t>
            </a:r>
            <a:r>
              <a:rPr dirty="0" baseline="-24691" sz="1350" spc="-37" i="1">
                <a:latin typeface="Times New Roman"/>
                <a:cs typeface="Times New Roman"/>
              </a:rPr>
              <a:t>s</a:t>
            </a:r>
            <a:endParaRPr baseline="-24691" sz="1350">
              <a:latin typeface="Times New Roman"/>
              <a:cs typeface="Times New Roman"/>
            </a:endParaRPr>
          </a:p>
        </p:txBody>
      </p:sp>
      <p:pic>
        <p:nvPicPr>
          <p:cNvPr id="48" name="object 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2185" y="4667837"/>
            <a:ext cx="1854542" cy="276996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0396" y="4304652"/>
            <a:ext cx="1854555" cy="276999"/>
          </a:xfrm>
          <a:prstGeom prst="rect">
            <a:avLst/>
          </a:prstGeom>
        </p:spPr>
      </p:pic>
      <p:sp>
        <p:nvSpPr>
          <p:cNvPr id="50" name="object 50" descr=""/>
          <p:cNvSpPr/>
          <p:nvPr/>
        </p:nvSpPr>
        <p:spPr>
          <a:xfrm>
            <a:off x="4758601" y="3395303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 h="0">
                <a:moveTo>
                  <a:pt x="0" y="0"/>
                </a:moveTo>
                <a:lnTo>
                  <a:pt x="244125" y="0"/>
                </a:lnTo>
              </a:path>
            </a:pathLst>
          </a:custGeom>
          <a:ln w="127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5490977" y="3395303"/>
            <a:ext cx="436880" cy="0"/>
          </a:xfrm>
          <a:custGeom>
            <a:avLst/>
            <a:gdLst/>
            <a:ahLst/>
            <a:cxnLst/>
            <a:rect l="l" t="t" r="r" b="b"/>
            <a:pathLst>
              <a:path w="436879" h="0">
                <a:moveTo>
                  <a:pt x="0" y="0"/>
                </a:moveTo>
                <a:lnTo>
                  <a:pt x="436466" y="0"/>
                </a:lnTo>
              </a:path>
            </a:pathLst>
          </a:custGeom>
          <a:ln w="127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6306747" y="3395303"/>
            <a:ext cx="436880" cy="0"/>
          </a:xfrm>
          <a:custGeom>
            <a:avLst/>
            <a:gdLst/>
            <a:ahLst/>
            <a:cxnLst/>
            <a:rect l="l" t="t" r="r" b="b"/>
            <a:pathLst>
              <a:path w="436879" h="0">
                <a:moveTo>
                  <a:pt x="0" y="0"/>
                </a:moveTo>
                <a:lnTo>
                  <a:pt x="436466" y="0"/>
                </a:lnTo>
              </a:path>
            </a:pathLst>
          </a:custGeom>
          <a:ln w="127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7017603" y="3395303"/>
            <a:ext cx="379730" cy="0"/>
          </a:xfrm>
          <a:custGeom>
            <a:avLst/>
            <a:gdLst/>
            <a:ahLst/>
            <a:cxnLst/>
            <a:rect l="l" t="t" r="r" b="b"/>
            <a:pathLst>
              <a:path w="379729" h="0">
                <a:moveTo>
                  <a:pt x="0" y="0"/>
                </a:moveTo>
                <a:lnTo>
                  <a:pt x="379302" y="0"/>
                </a:lnTo>
              </a:path>
            </a:pathLst>
          </a:custGeom>
          <a:ln w="127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4377478" y="3189127"/>
            <a:ext cx="624840" cy="5372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ts val="1995"/>
              </a:lnSpc>
              <a:spcBef>
                <a:spcPts val="130"/>
              </a:spcBef>
            </a:pPr>
            <a:r>
              <a:rPr dirty="0" sz="2000" i="1">
                <a:latin typeface="Times New Roman"/>
                <a:cs typeface="Times New Roman"/>
              </a:rPr>
              <a:t>i</a:t>
            </a:r>
            <a:r>
              <a:rPr dirty="0" sz="2000" spc="25" i="1">
                <a:latin typeface="Times New Roman"/>
                <a:cs typeface="Times New Roman"/>
              </a:rPr>
              <a:t> </a:t>
            </a:r>
            <a:r>
              <a:rPr dirty="0" sz="2000">
                <a:latin typeface="Symbol"/>
                <a:cs typeface="Symbol"/>
              </a:rPr>
              <a:t>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baseline="36111" sz="3000" spc="-52" i="1">
                <a:latin typeface="Times New Roman"/>
                <a:cs typeface="Times New Roman"/>
              </a:rPr>
              <a:t>V</a:t>
            </a:r>
            <a:r>
              <a:rPr dirty="0" baseline="38647" sz="1725" spc="-52" i="1">
                <a:latin typeface="Times New Roman"/>
                <a:cs typeface="Times New Roman"/>
              </a:rPr>
              <a:t>e</a:t>
            </a:r>
            <a:endParaRPr baseline="38647" sz="1725">
              <a:latin typeface="Times New Roman"/>
              <a:cs typeface="Times New Roman"/>
            </a:endParaRPr>
          </a:p>
          <a:p>
            <a:pPr algn="r" marR="31115">
              <a:lnSpc>
                <a:spcPts val="1995"/>
              </a:lnSpc>
            </a:pPr>
            <a:r>
              <a:rPr dirty="0" sz="2000" spc="-50" i="1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020516" y="2966389"/>
            <a:ext cx="2389505" cy="7594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82930" marR="30480" indent="-532765">
              <a:lnSpc>
                <a:spcPct val="120400"/>
              </a:lnSpc>
              <a:spcBef>
                <a:spcPts val="90"/>
              </a:spcBef>
              <a:tabLst>
                <a:tab pos="1398905" algn="l"/>
                <a:tab pos="2020570" algn="l"/>
              </a:tabLst>
            </a:pPr>
            <a:r>
              <a:rPr dirty="0" baseline="-36111" sz="3000">
                <a:latin typeface="Symbol"/>
                <a:cs typeface="Symbol"/>
              </a:rPr>
              <a:t></a:t>
            </a:r>
            <a:r>
              <a:rPr dirty="0" baseline="-36111" sz="3000" spc="-157">
                <a:latin typeface="Times New Roman"/>
                <a:cs typeface="Times New Roman"/>
              </a:rPr>
              <a:t> </a:t>
            </a:r>
            <a:r>
              <a:rPr dirty="0" baseline="-36111" sz="3000" i="1">
                <a:latin typeface="Times New Roman"/>
                <a:cs typeface="Times New Roman"/>
              </a:rPr>
              <a:t>C</a:t>
            </a:r>
            <a:r>
              <a:rPr dirty="0" baseline="-36111" sz="3000" spc="60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dV</a:t>
            </a:r>
            <a:r>
              <a:rPr dirty="0" baseline="-24154" sz="1725" i="1">
                <a:latin typeface="Times New Roman"/>
                <a:cs typeface="Times New Roman"/>
              </a:rPr>
              <a:t>C</a:t>
            </a:r>
            <a:r>
              <a:rPr dirty="0" baseline="-24154" sz="1725" spc="187" i="1">
                <a:latin typeface="Times New Roman"/>
                <a:cs typeface="Times New Roman"/>
              </a:rPr>
              <a:t>  </a:t>
            </a:r>
            <a:r>
              <a:rPr dirty="0" baseline="-36111" sz="3000">
                <a:latin typeface="Symbol"/>
                <a:cs typeface="Symbol"/>
              </a:rPr>
              <a:t></a:t>
            </a:r>
            <a:r>
              <a:rPr dirty="0" baseline="-36111" sz="3000" spc="179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dV</a:t>
            </a:r>
            <a:r>
              <a:rPr dirty="0" baseline="-24154" sz="1725" i="1">
                <a:latin typeface="Times New Roman"/>
                <a:cs typeface="Times New Roman"/>
              </a:rPr>
              <a:t>C</a:t>
            </a:r>
            <a:r>
              <a:rPr dirty="0" baseline="-24154" sz="1725" spc="232" i="1">
                <a:latin typeface="Times New Roman"/>
                <a:cs typeface="Times New Roman"/>
              </a:rPr>
              <a:t>  </a:t>
            </a:r>
            <a:r>
              <a:rPr dirty="0" baseline="-36111" sz="3000">
                <a:latin typeface="Symbol"/>
                <a:cs typeface="Symbol"/>
              </a:rPr>
              <a:t></a:t>
            </a:r>
            <a:r>
              <a:rPr dirty="0" baseline="-36111" sz="3000" spc="697">
                <a:latin typeface="Times New Roman"/>
                <a:cs typeface="Times New Roman"/>
              </a:rPr>
              <a:t> </a:t>
            </a:r>
            <a:r>
              <a:rPr dirty="0" sz="2000" spc="-25" i="1">
                <a:latin typeface="Times New Roman"/>
                <a:cs typeface="Times New Roman"/>
              </a:rPr>
              <a:t>V</a:t>
            </a:r>
            <a:r>
              <a:rPr dirty="0" baseline="-24154" sz="1725" spc="-37" i="1">
                <a:latin typeface="Times New Roman"/>
                <a:cs typeface="Times New Roman"/>
              </a:rPr>
              <a:t>e</a:t>
            </a:r>
            <a:r>
              <a:rPr dirty="0" baseline="-24154" sz="1725" spc="-37" i="1">
                <a:latin typeface="Times New Roman"/>
                <a:cs typeface="Times New Roman"/>
              </a:rPr>
              <a:t> </a:t>
            </a:r>
            <a:r>
              <a:rPr dirty="0" sz="2000" spc="-25" i="1">
                <a:latin typeface="Times New Roman"/>
                <a:cs typeface="Times New Roman"/>
              </a:rPr>
              <a:t>dt</a:t>
            </a:r>
            <a:r>
              <a:rPr dirty="0" sz="2000" i="1">
                <a:latin typeface="Times New Roman"/>
                <a:cs typeface="Times New Roman"/>
              </a:rPr>
              <a:t>	</a:t>
            </a:r>
            <a:r>
              <a:rPr dirty="0" sz="2000" spc="-25" i="1">
                <a:latin typeface="Times New Roman"/>
                <a:cs typeface="Times New Roman"/>
              </a:rPr>
              <a:t>dt</a:t>
            </a:r>
            <a:r>
              <a:rPr dirty="0" sz="2000" i="1">
                <a:latin typeface="Times New Roman"/>
                <a:cs typeface="Times New Roman"/>
              </a:rPr>
              <a:t>	</a:t>
            </a:r>
            <a:r>
              <a:rPr dirty="0" sz="2000" spc="-25" i="1">
                <a:latin typeface="Times New Roman"/>
                <a:cs typeface="Times New Roman"/>
              </a:rPr>
              <a:t>RC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4383368" y="4507376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 h="0">
                <a:moveTo>
                  <a:pt x="0" y="0"/>
                </a:moveTo>
                <a:lnTo>
                  <a:pt x="368418" y="0"/>
                </a:lnTo>
              </a:path>
            </a:pathLst>
          </a:custGeom>
          <a:ln w="11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5171409" y="4507376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 h="0">
                <a:moveTo>
                  <a:pt x="0" y="0"/>
                </a:moveTo>
                <a:lnTo>
                  <a:pt x="352183" y="0"/>
                </a:lnTo>
              </a:path>
            </a:pathLst>
          </a:custGeom>
          <a:ln w="11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6483979" y="4507376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 h="0">
                <a:moveTo>
                  <a:pt x="0" y="0"/>
                </a:moveTo>
                <a:lnTo>
                  <a:pt x="352183" y="0"/>
                </a:lnTo>
              </a:path>
            </a:pathLst>
          </a:custGeom>
          <a:ln w="118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4360248" y="4161395"/>
            <a:ext cx="39116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850" spc="-25" i="1">
                <a:latin typeface="Times New Roman"/>
                <a:cs typeface="Times New Roman"/>
              </a:rPr>
              <a:t>dV</a:t>
            </a:r>
            <a:r>
              <a:rPr dirty="0" baseline="-25252" sz="1650" spc="-37" i="1">
                <a:latin typeface="Times New Roman"/>
                <a:cs typeface="Times New Roman"/>
              </a:rPr>
              <a:t>s</a:t>
            </a:r>
            <a:endParaRPr baseline="-25252" sz="1650">
              <a:latin typeface="Times New Roman"/>
              <a:cs typeface="Times New Roman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990101" y="4477808"/>
            <a:ext cx="121666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141730" algn="l"/>
              </a:tabLst>
            </a:pPr>
            <a:r>
              <a:rPr dirty="0" sz="1100" spc="-50" i="1">
                <a:latin typeface="Times New Roman"/>
                <a:cs typeface="Times New Roman"/>
              </a:rPr>
              <a:t>s</a:t>
            </a:r>
            <a:r>
              <a:rPr dirty="0" sz="1100" i="1">
                <a:latin typeface="Times New Roman"/>
                <a:cs typeface="Times New Roman"/>
              </a:rPr>
              <a:t>	</a:t>
            </a:r>
            <a:r>
              <a:rPr dirty="0" sz="1100" spc="-50" i="1"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777310" y="4314878"/>
            <a:ext cx="1077595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802005" algn="l"/>
              </a:tabLst>
            </a:pP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10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</a:t>
            </a:r>
            <a:r>
              <a:rPr dirty="0" sz="1850" spc="285">
                <a:latin typeface="Times New Roman"/>
                <a:cs typeface="Times New Roman"/>
              </a:rPr>
              <a:t> </a:t>
            </a:r>
            <a:r>
              <a:rPr dirty="0" baseline="36036" sz="2775" spc="-37" i="1">
                <a:latin typeface="Times New Roman"/>
                <a:cs typeface="Times New Roman"/>
              </a:rPr>
              <a:t>V</a:t>
            </a:r>
            <a:r>
              <a:rPr dirty="0" baseline="35353" sz="1650" spc="-37" i="1">
                <a:latin typeface="Times New Roman"/>
                <a:cs typeface="Times New Roman"/>
              </a:rPr>
              <a:t>e</a:t>
            </a:r>
            <a:r>
              <a:rPr dirty="0" baseline="35353" sz="1650" i="1">
                <a:latin typeface="Times New Roman"/>
                <a:cs typeface="Times New Roman"/>
              </a:rPr>
              <a:t>	</a:t>
            </a:r>
            <a:r>
              <a:rPr dirty="0" sz="1850" spc="-60">
                <a:latin typeface="Symbol"/>
                <a:cs typeface="Symbol"/>
              </a:rPr>
              <a:t>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5824119" y="4195187"/>
            <a:ext cx="1607820" cy="4572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303530" algn="l"/>
                <a:tab pos="775335" algn="l"/>
                <a:tab pos="1056640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5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Symbol"/>
                <a:cs typeface="Symbol"/>
              </a:rPr>
              <a:t></a:t>
            </a:r>
            <a:r>
              <a:rPr dirty="0" sz="1850">
                <a:latin typeface="Times New Roman"/>
                <a:cs typeface="Times New Roman"/>
              </a:rPr>
              <a:t>	</a:t>
            </a:r>
            <a:r>
              <a:rPr dirty="0" baseline="36036" sz="2775" spc="-75">
                <a:latin typeface="Times New Roman"/>
                <a:cs typeface="Times New Roman"/>
              </a:rPr>
              <a:t>1</a:t>
            </a:r>
            <a:r>
              <a:rPr dirty="0" baseline="36036" sz="2775">
                <a:latin typeface="Times New Roman"/>
                <a:cs typeface="Times New Roman"/>
              </a:rPr>
              <a:t>	</a:t>
            </a:r>
            <a:r>
              <a:rPr dirty="0" baseline="-13888" sz="4200" spc="112">
                <a:latin typeface="Symbol"/>
                <a:cs typeface="Symbol"/>
              </a:rPr>
              <a:t></a:t>
            </a:r>
            <a:r>
              <a:rPr dirty="0" sz="1850" spc="75" i="1">
                <a:latin typeface="Times New Roman"/>
                <a:cs typeface="Times New Roman"/>
              </a:rPr>
              <a:t>V</a:t>
            </a:r>
            <a:r>
              <a:rPr dirty="0" sz="1850" spc="50" i="1">
                <a:latin typeface="Times New Roman"/>
                <a:cs typeface="Times New Roman"/>
              </a:rPr>
              <a:t> </a:t>
            </a:r>
            <a:r>
              <a:rPr dirty="0" sz="1850" spc="-25" i="1">
                <a:latin typeface="Times New Roman"/>
                <a:cs typeface="Times New Roman"/>
              </a:rPr>
              <a:t>dt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4457344" y="4502194"/>
            <a:ext cx="21209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-25" i="1">
                <a:latin typeface="Times New Roman"/>
                <a:cs typeface="Times New Roman"/>
              </a:rPr>
              <a:t>dt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5181059" y="4502194"/>
            <a:ext cx="164465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324610" algn="l"/>
              </a:tabLst>
            </a:pPr>
            <a:r>
              <a:rPr dirty="0" sz="1850" spc="-25" i="1">
                <a:latin typeface="Times New Roman"/>
                <a:cs typeface="Times New Roman"/>
              </a:rPr>
              <a:t>RC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 spc="-25" i="1">
                <a:latin typeface="Times New Roman"/>
                <a:cs typeface="Times New Roman"/>
              </a:rPr>
              <a:t>RC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5" name="object 65" descr=""/>
          <p:cNvSpPr/>
          <p:nvPr/>
        </p:nvSpPr>
        <p:spPr>
          <a:xfrm>
            <a:off x="5848350" y="4067175"/>
            <a:ext cx="1592580" cy="840105"/>
          </a:xfrm>
          <a:custGeom>
            <a:avLst/>
            <a:gdLst/>
            <a:ahLst/>
            <a:cxnLst/>
            <a:rect l="l" t="t" r="r" b="b"/>
            <a:pathLst>
              <a:path w="1592579" h="840104">
                <a:moveTo>
                  <a:pt x="0" y="0"/>
                </a:moveTo>
                <a:lnTo>
                  <a:pt x="1592262" y="0"/>
                </a:lnTo>
                <a:lnTo>
                  <a:pt x="1592262" y="839787"/>
                </a:lnTo>
                <a:lnTo>
                  <a:pt x="0" y="83978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6" name="object 6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7013" y="5317533"/>
            <a:ext cx="4219574" cy="1148958"/>
          </a:xfrm>
          <a:prstGeom prst="rect">
            <a:avLst/>
          </a:prstGeom>
        </p:spPr>
      </p:pic>
      <p:grpSp>
        <p:nvGrpSpPr>
          <p:cNvPr id="67" name="object 67" descr=""/>
          <p:cNvGrpSpPr/>
          <p:nvPr/>
        </p:nvGrpSpPr>
        <p:grpSpPr>
          <a:xfrm>
            <a:off x="4927600" y="5946775"/>
            <a:ext cx="1611630" cy="860425"/>
            <a:chOff x="4927600" y="5946775"/>
            <a:chExt cx="1611630" cy="860425"/>
          </a:xfrm>
        </p:grpSpPr>
        <p:sp>
          <p:nvSpPr>
            <p:cNvPr id="68" name="object 68" descr=""/>
            <p:cNvSpPr/>
            <p:nvPr/>
          </p:nvSpPr>
          <p:spPr>
            <a:xfrm>
              <a:off x="4937125" y="5956300"/>
              <a:ext cx="1592580" cy="841375"/>
            </a:xfrm>
            <a:custGeom>
              <a:avLst/>
              <a:gdLst/>
              <a:ahLst/>
              <a:cxnLst/>
              <a:rect l="l" t="t" r="r" b="b"/>
              <a:pathLst>
                <a:path w="1592579" h="841375">
                  <a:moveTo>
                    <a:pt x="0" y="0"/>
                  </a:moveTo>
                  <a:lnTo>
                    <a:pt x="1592262" y="0"/>
                  </a:lnTo>
                  <a:lnTo>
                    <a:pt x="1592262" y="841375"/>
                  </a:lnTo>
                  <a:lnTo>
                    <a:pt x="0" y="84137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709920" y="6370781"/>
              <a:ext cx="696595" cy="0"/>
            </a:xfrm>
            <a:custGeom>
              <a:avLst/>
              <a:gdLst/>
              <a:ahLst/>
              <a:cxnLst/>
              <a:rect l="l" t="t" r="r" b="b"/>
              <a:pathLst>
                <a:path w="696595" h="0">
                  <a:moveTo>
                    <a:pt x="0" y="0"/>
                  </a:moveTo>
                  <a:lnTo>
                    <a:pt x="695996" y="0"/>
                  </a:lnTo>
                </a:path>
              </a:pathLst>
            </a:custGeom>
            <a:ln w="130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5230812" y="955675"/>
            <a:ext cx="3602354" cy="727075"/>
          </a:xfrm>
          <a:prstGeom prst="rect">
            <a:avLst/>
          </a:prstGeom>
          <a:ln w="38100">
            <a:solidFill>
              <a:srgbClr val="F179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505"/>
              </a:spcBef>
            </a:pPr>
            <a:r>
              <a:rPr dirty="0" sz="1800" b="1">
                <a:latin typeface="Arial"/>
                <a:cs typeface="Arial"/>
              </a:rPr>
              <a:t>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AO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es</a:t>
            </a:r>
            <a:r>
              <a:rPr dirty="0" sz="1800" spc="-20" b="1">
                <a:latin typeface="Arial"/>
                <a:cs typeface="Arial"/>
              </a:rPr>
              <a:t> ideal</a:t>
            </a:r>
            <a:endParaRPr sz="18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10"/>
              </a:spcBef>
            </a:pPr>
            <a:r>
              <a:rPr dirty="0" sz="1850">
                <a:latin typeface="Times New Roman"/>
                <a:cs typeface="Times New Roman"/>
              </a:rPr>
              <a:t>(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17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55" i="1">
                <a:latin typeface="Times New Roman"/>
                <a:cs typeface="Times New Roman"/>
              </a:rPr>
              <a:t>v</a:t>
            </a:r>
            <a:r>
              <a:rPr dirty="0" baseline="-23809" sz="1575" spc="-82">
                <a:latin typeface="Symbol"/>
                <a:cs typeface="Symbol"/>
              </a:rPr>
              <a:t></a:t>
            </a:r>
            <a:r>
              <a:rPr dirty="0" baseline="-23809" sz="1575" spc="-172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;</a:t>
            </a:r>
            <a:r>
              <a:rPr dirty="0" sz="1850" spc="-5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41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1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</a:t>
            </a:r>
            <a:r>
              <a:rPr dirty="0" baseline="-23809" sz="1575" spc="390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35">
                <a:latin typeface="Times New Roman"/>
                <a:cs typeface="Times New Roman"/>
              </a:rPr>
              <a:t>0;</a:t>
            </a:r>
            <a:r>
              <a:rPr dirty="0" sz="1850" spc="-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s</a:t>
            </a:r>
            <a:r>
              <a:rPr dirty="0" baseline="-23809" sz="1575" spc="412" i="1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65" i="1">
                <a:latin typeface="Times New Roman"/>
                <a:cs typeface="Times New Roman"/>
              </a:rPr>
              <a:t>v</a:t>
            </a:r>
            <a:r>
              <a:rPr dirty="0" baseline="-23809" sz="1575" spc="-97">
                <a:latin typeface="Times New Roman"/>
                <a:cs typeface="Times New Roman"/>
              </a:rPr>
              <a:t>0</a:t>
            </a:r>
            <a:r>
              <a:rPr dirty="0" baseline="-23809" sz="1575" spc="-112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1" name="object 71" descr=""/>
          <p:cNvSpPr/>
          <p:nvPr/>
        </p:nvSpPr>
        <p:spPr>
          <a:xfrm>
            <a:off x="4764176" y="5544320"/>
            <a:ext cx="615950" cy="0"/>
          </a:xfrm>
          <a:custGeom>
            <a:avLst/>
            <a:gdLst/>
            <a:ahLst/>
            <a:cxnLst/>
            <a:rect l="l" t="t" r="r" b="b"/>
            <a:pathLst>
              <a:path w="615950" h="0">
                <a:moveTo>
                  <a:pt x="0" y="0"/>
                </a:moveTo>
                <a:lnTo>
                  <a:pt x="615839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5663927" y="5544320"/>
            <a:ext cx="615315" cy="0"/>
          </a:xfrm>
          <a:custGeom>
            <a:avLst/>
            <a:gdLst/>
            <a:ahLst/>
            <a:cxnLst/>
            <a:rect l="l" t="t" r="r" b="b"/>
            <a:pathLst>
              <a:path w="615314" h="0">
                <a:moveTo>
                  <a:pt x="0" y="0"/>
                </a:moveTo>
                <a:lnTo>
                  <a:pt x="615143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6671537" y="5544320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 h="0">
                <a:moveTo>
                  <a:pt x="0" y="0"/>
                </a:moveTo>
                <a:lnTo>
                  <a:pt x="252598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7208049" y="5544320"/>
            <a:ext cx="785495" cy="0"/>
          </a:xfrm>
          <a:custGeom>
            <a:avLst/>
            <a:gdLst/>
            <a:ahLst/>
            <a:cxnLst/>
            <a:rect l="l" t="t" r="r" b="b"/>
            <a:pathLst>
              <a:path w="785495" h="0">
                <a:moveTo>
                  <a:pt x="0" y="0"/>
                </a:moveTo>
                <a:lnTo>
                  <a:pt x="784934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 txBox="1"/>
          <p:nvPr/>
        </p:nvSpPr>
        <p:spPr>
          <a:xfrm>
            <a:off x="6707425" y="5525554"/>
            <a:ext cx="1271905" cy="3638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87680" algn="l"/>
              </a:tabLst>
            </a:pPr>
            <a:r>
              <a:rPr dirty="0" sz="2100" spc="-50" i="1">
                <a:latin typeface="Times New Roman"/>
                <a:cs typeface="Times New Roman"/>
              </a:rPr>
              <a:t>R</a:t>
            </a:r>
            <a:r>
              <a:rPr dirty="0" sz="2100" i="1">
                <a:latin typeface="Times New Roman"/>
                <a:cs typeface="Times New Roman"/>
              </a:rPr>
              <a:t>	</a:t>
            </a:r>
            <a:r>
              <a:rPr dirty="0" sz="2100" spc="85">
                <a:latin typeface="Times New Roman"/>
                <a:cs typeface="Times New Roman"/>
              </a:rPr>
              <a:t>1/</a:t>
            </a:r>
            <a:r>
              <a:rPr dirty="0" sz="2100" spc="305">
                <a:latin typeface="Times New Roman"/>
                <a:cs typeface="Times New Roman"/>
              </a:rPr>
              <a:t> </a:t>
            </a:r>
            <a:r>
              <a:rPr dirty="0" sz="2100" spc="-25" i="1">
                <a:latin typeface="Times New Roman"/>
                <a:cs typeface="Times New Roman"/>
              </a:rPr>
              <a:t>j</a:t>
            </a:r>
            <a:r>
              <a:rPr dirty="0" sz="2200" spc="-25" i="1">
                <a:latin typeface="Symbol"/>
                <a:cs typeface="Symbol"/>
              </a:rPr>
              <a:t></a:t>
            </a:r>
            <a:r>
              <a:rPr dirty="0" sz="2100" spc="-25" i="1">
                <a:latin typeface="Times New Roman"/>
                <a:cs typeface="Times New Roman"/>
              </a:rPr>
              <a:t>C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4705023" y="5159936"/>
            <a:ext cx="310642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2708910" algn="l"/>
              </a:tabLst>
            </a:pP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25462" sz="1800" i="1">
                <a:latin typeface="Times New Roman"/>
                <a:cs typeface="Times New Roman"/>
              </a:rPr>
              <a:t>e</a:t>
            </a:r>
            <a:r>
              <a:rPr dirty="0" baseline="-25462" sz="1800" spc="405" i="1">
                <a:latin typeface="Times New Roman"/>
                <a:cs typeface="Times New Roman"/>
              </a:rPr>
              <a:t> </a:t>
            </a:r>
            <a:r>
              <a:rPr dirty="0" sz="2100">
                <a:latin typeface="Symbol"/>
                <a:cs typeface="Symbol"/>
              </a:rPr>
              <a:t></a:t>
            </a:r>
            <a:r>
              <a:rPr dirty="0" sz="2100" spc="-204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0</a:t>
            </a:r>
            <a:r>
              <a:rPr dirty="0" sz="2100" spc="95">
                <a:latin typeface="Times New Roman"/>
                <a:cs typeface="Times New Roman"/>
              </a:rPr>
              <a:t> </a:t>
            </a:r>
            <a:r>
              <a:rPr dirty="0" baseline="-35714" sz="3150">
                <a:latin typeface="Symbol"/>
                <a:cs typeface="Symbol"/>
              </a:rPr>
              <a:t></a:t>
            </a:r>
            <a:r>
              <a:rPr dirty="0" baseline="-35714" sz="3150" spc="142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0</a:t>
            </a:r>
            <a:r>
              <a:rPr dirty="0" sz="2100" spc="-200">
                <a:latin typeface="Times New Roman"/>
                <a:cs typeface="Times New Roman"/>
              </a:rPr>
              <a:t> </a:t>
            </a:r>
            <a:r>
              <a:rPr dirty="0" sz="2100">
                <a:latin typeface="Symbol"/>
                <a:cs typeface="Symbol"/>
              </a:rPr>
              <a:t>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25462" sz="1800" i="1">
                <a:latin typeface="Times New Roman"/>
                <a:cs typeface="Times New Roman"/>
              </a:rPr>
              <a:t>s</a:t>
            </a:r>
            <a:r>
              <a:rPr dirty="0" baseline="-25462" sz="1800" spc="195" i="1">
                <a:latin typeface="Times New Roman"/>
                <a:cs typeface="Times New Roman"/>
              </a:rPr>
              <a:t>  </a:t>
            </a:r>
            <a:r>
              <a:rPr dirty="0" baseline="-35714" sz="3150">
                <a:latin typeface="Symbol"/>
                <a:cs typeface="Symbol"/>
              </a:rPr>
              <a:t></a:t>
            </a:r>
            <a:r>
              <a:rPr dirty="0" baseline="-35714" sz="3150" spc="-150">
                <a:latin typeface="Times New Roman"/>
                <a:cs typeface="Times New Roman"/>
              </a:rPr>
              <a:t> </a:t>
            </a:r>
            <a:r>
              <a:rPr dirty="0" sz="2100" spc="-25" i="1">
                <a:latin typeface="Times New Roman"/>
                <a:cs typeface="Times New Roman"/>
              </a:rPr>
              <a:t>V</a:t>
            </a:r>
            <a:r>
              <a:rPr dirty="0" baseline="-25462" sz="1800" spc="-37" i="1">
                <a:latin typeface="Times New Roman"/>
                <a:cs typeface="Times New Roman"/>
              </a:rPr>
              <a:t>e</a:t>
            </a:r>
            <a:r>
              <a:rPr dirty="0" baseline="-25462" sz="1800" i="1">
                <a:latin typeface="Times New Roman"/>
                <a:cs typeface="Times New Roman"/>
              </a:rPr>
              <a:t>	</a:t>
            </a:r>
            <a:r>
              <a:rPr dirty="0" sz="2100" spc="-25">
                <a:latin typeface="Symbol"/>
                <a:cs typeface="Symbol"/>
              </a:rPr>
              <a:t></a:t>
            </a:r>
            <a:r>
              <a:rPr dirty="0" sz="2100" spc="-25" i="1">
                <a:latin typeface="Times New Roman"/>
                <a:cs typeface="Times New Roman"/>
              </a:rPr>
              <a:t>V</a:t>
            </a:r>
            <a:r>
              <a:rPr dirty="0" baseline="-25462" sz="1800" spc="-37" i="1">
                <a:latin typeface="Times New Roman"/>
                <a:cs typeface="Times New Roman"/>
              </a:rPr>
              <a:t>s</a:t>
            </a:r>
            <a:endParaRPr baseline="-25462" sz="1800">
              <a:latin typeface="Times New Roman"/>
              <a:cs typeface="Times New Roman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4981743" y="5540005"/>
            <a:ext cx="114173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7885" algn="l"/>
              </a:tabLst>
            </a:pPr>
            <a:r>
              <a:rPr dirty="0" sz="2100" spc="-50" i="1">
                <a:latin typeface="Times New Roman"/>
                <a:cs typeface="Times New Roman"/>
              </a:rPr>
              <a:t>R</a:t>
            </a:r>
            <a:r>
              <a:rPr dirty="0" sz="2100" i="1">
                <a:latin typeface="Times New Roman"/>
                <a:cs typeface="Times New Roman"/>
              </a:rPr>
              <a:t>	</a:t>
            </a:r>
            <a:r>
              <a:rPr dirty="0" sz="2100" spc="-25" i="1">
                <a:latin typeface="Times New Roman"/>
                <a:cs typeface="Times New Roman"/>
              </a:rPr>
              <a:t>Zc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6982508" y="5331261"/>
            <a:ext cx="17208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100" spc="-5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5166988" y="6339571"/>
            <a:ext cx="7239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5750457" y="5950220"/>
            <a:ext cx="668020" cy="7607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25400" marR="30480" indent="149225">
              <a:lnSpc>
                <a:spcPct val="115700"/>
              </a:lnSpc>
              <a:spcBef>
                <a:spcPts val="65"/>
              </a:spcBef>
            </a:pPr>
            <a:r>
              <a:rPr dirty="0" sz="2050" spc="-25" i="1">
                <a:latin typeface="Times New Roman"/>
                <a:cs typeface="Times New Roman"/>
              </a:rPr>
              <a:t>V</a:t>
            </a:r>
            <a:r>
              <a:rPr dirty="0" baseline="-25462" sz="1800" spc="-37" i="1">
                <a:latin typeface="Times New Roman"/>
                <a:cs typeface="Times New Roman"/>
              </a:rPr>
              <a:t>e</a:t>
            </a:r>
            <a:r>
              <a:rPr dirty="0" baseline="-25462" sz="1800" spc="-37" i="1">
                <a:latin typeface="Times New Roman"/>
                <a:cs typeface="Times New Roman"/>
              </a:rPr>
              <a:t> </a:t>
            </a:r>
            <a:r>
              <a:rPr dirty="0" sz="2050" spc="-20" i="1">
                <a:latin typeface="Times New Roman"/>
                <a:cs typeface="Times New Roman"/>
              </a:rPr>
              <a:t>j</a:t>
            </a:r>
            <a:r>
              <a:rPr dirty="0" sz="2150" spc="-20" i="1">
                <a:latin typeface="Symbol"/>
                <a:cs typeface="Symbol"/>
              </a:rPr>
              <a:t></a:t>
            </a:r>
            <a:r>
              <a:rPr dirty="0" sz="2050" spc="-20" i="1">
                <a:latin typeface="Times New Roman"/>
                <a:cs typeface="Times New Roman"/>
              </a:rPr>
              <a:t>RC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5012552" y="6160654"/>
            <a:ext cx="66992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306070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V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>
                <a:latin typeface="Symbol"/>
                <a:cs typeface="Symbol"/>
              </a:rPr>
              <a:t></a:t>
            </a:r>
            <a:r>
              <a:rPr dirty="0" sz="2050" spc="-25">
                <a:latin typeface="Times New Roman"/>
                <a:cs typeface="Times New Roman"/>
              </a:rPr>
              <a:t> </a:t>
            </a:r>
            <a:r>
              <a:rPr dirty="0" sz="2050" spc="-50">
                <a:latin typeface="Symbol"/>
                <a:cs typeface="Symbol"/>
              </a:rPr>
              <a:t></a:t>
            </a:r>
            <a:endParaRPr sz="20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3249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Montajes</a:t>
            </a:r>
            <a:r>
              <a:rPr dirty="0" sz="2800" spc="-75"/>
              <a:t> </a:t>
            </a:r>
            <a:r>
              <a:rPr dirty="0" sz="2800"/>
              <a:t>lineales</a:t>
            </a:r>
            <a:r>
              <a:rPr dirty="0" sz="2800" spc="-90"/>
              <a:t> </a:t>
            </a:r>
            <a:r>
              <a:rPr dirty="0" sz="2800"/>
              <a:t>con</a:t>
            </a:r>
            <a:r>
              <a:rPr dirty="0" sz="2800" spc="-175"/>
              <a:t> </a:t>
            </a:r>
            <a:r>
              <a:rPr dirty="0" sz="2800" spc="-25"/>
              <a:t>AO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547052" y="1716468"/>
            <a:ext cx="2487930" cy="10744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000" spc="-10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F2F9F"/>
                </a:solidFill>
                <a:latin typeface="Calibri"/>
                <a:cs typeface="Calibri"/>
              </a:rPr>
              <a:t>Derivador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2000">
              <a:latin typeface="Calibri"/>
              <a:cs typeface="Calibri"/>
            </a:endParaRPr>
          </a:p>
          <a:p>
            <a:pPr marL="1563370">
              <a:lnSpc>
                <a:spcPct val="100000"/>
              </a:lnSpc>
            </a:pPr>
            <a:r>
              <a:rPr dirty="0" sz="1800" spc="-5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607" y="4993322"/>
            <a:ext cx="1854552" cy="276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827" y="4630140"/>
            <a:ext cx="1854555" cy="276999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725723" y="435635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 h="0">
                <a:moveTo>
                  <a:pt x="0" y="0"/>
                </a:moveTo>
                <a:lnTo>
                  <a:pt x="362824" y="0"/>
                </a:lnTo>
              </a:path>
            </a:pathLst>
          </a:custGeom>
          <a:ln w="116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179243" y="4167685"/>
            <a:ext cx="912494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sz="1850" spc="5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90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C</a:t>
            </a:r>
            <a:r>
              <a:rPr dirty="0" sz="1850" spc="40" i="1">
                <a:latin typeface="Times New Roman"/>
                <a:cs typeface="Times New Roman"/>
              </a:rPr>
              <a:t> </a:t>
            </a:r>
            <a:r>
              <a:rPr dirty="0" baseline="36036" sz="2775" spc="-37" i="1">
                <a:latin typeface="Times New Roman"/>
                <a:cs typeface="Times New Roman"/>
              </a:rPr>
              <a:t>dV</a:t>
            </a:r>
            <a:r>
              <a:rPr dirty="0" baseline="37037" sz="1575" spc="-37" i="1">
                <a:latin typeface="Times New Roman"/>
                <a:cs typeface="Times New Roman"/>
              </a:rPr>
              <a:t>e</a:t>
            </a:r>
            <a:endParaRPr baseline="37037" sz="1575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98246" y="4351021"/>
            <a:ext cx="208915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25" i="1">
                <a:latin typeface="Times New Roman"/>
                <a:cs typeface="Times New Roman"/>
              </a:rPr>
              <a:t>dt</a:t>
            </a:r>
            <a:endParaRPr sz="185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8423" y="2855963"/>
            <a:ext cx="2108606" cy="443318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1476016" y="3205772"/>
            <a:ext cx="2085975" cy="734060"/>
            <a:chOff x="1476016" y="3205772"/>
            <a:chExt cx="2085975" cy="734060"/>
          </a:xfrm>
        </p:grpSpPr>
        <p:sp>
          <p:nvSpPr>
            <p:cNvPr id="12" name="object 12" descr=""/>
            <p:cNvSpPr/>
            <p:nvPr/>
          </p:nvSpPr>
          <p:spPr>
            <a:xfrm>
              <a:off x="1984743" y="3210534"/>
              <a:ext cx="602615" cy="724535"/>
            </a:xfrm>
            <a:custGeom>
              <a:avLst/>
              <a:gdLst/>
              <a:ahLst/>
              <a:cxnLst/>
              <a:rect l="l" t="t" r="r" b="b"/>
              <a:pathLst>
                <a:path w="602614" h="724535">
                  <a:moveTo>
                    <a:pt x="21970" y="724179"/>
                  </a:moveTo>
                  <a:lnTo>
                    <a:pt x="0" y="0"/>
                  </a:lnTo>
                  <a:lnTo>
                    <a:pt x="602500" y="402386"/>
                  </a:lnTo>
                  <a:lnTo>
                    <a:pt x="21970" y="7241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80779" y="3395165"/>
              <a:ext cx="513080" cy="3810"/>
            </a:xfrm>
            <a:custGeom>
              <a:avLst/>
              <a:gdLst/>
              <a:ahLst/>
              <a:cxnLst/>
              <a:rect l="l" t="t" r="r" b="b"/>
              <a:pathLst>
                <a:path w="513080" h="3810">
                  <a:moveTo>
                    <a:pt x="512825" y="0"/>
                  </a:moveTo>
                  <a:lnTo>
                    <a:pt x="0" y="326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24365" y="3734301"/>
              <a:ext cx="369570" cy="0"/>
            </a:xfrm>
            <a:custGeom>
              <a:avLst/>
              <a:gdLst/>
              <a:ahLst/>
              <a:cxnLst/>
              <a:rect l="l" t="t" r="r" b="b"/>
              <a:pathLst>
                <a:path w="369569" h="0">
                  <a:moveTo>
                    <a:pt x="36923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565041" y="3600602"/>
              <a:ext cx="911860" cy="0"/>
            </a:xfrm>
            <a:custGeom>
              <a:avLst/>
              <a:gdLst/>
              <a:ahLst/>
              <a:cxnLst/>
              <a:rect l="l" t="t" r="r" b="b"/>
              <a:pathLst>
                <a:path w="911860" h="0">
                  <a:moveTo>
                    <a:pt x="911364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0435" y="3550192"/>
              <a:ext cx="81318" cy="89407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3261611" y="3192302"/>
            <a:ext cx="250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Times New Roman"/>
                <a:cs typeface="Times New Roman"/>
              </a:rPr>
              <a:t>v</a:t>
            </a:r>
            <a:r>
              <a:rPr dirty="0" baseline="-20833" sz="1800" spc="-37">
                <a:latin typeface="Times New Roman"/>
                <a:cs typeface="Times New Roman"/>
              </a:rPr>
              <a:t>s</a:t>
            </a:r>
            <a:endParaRPr baseline="-20833" sz="18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13249" y="3120774"/>
            <a:ext cx="101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13249" y="3486534"/>
            <a:ext cx="172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866484" y="2793998"/>
            <a:ext cx="2117090" cy="1408430"/>
            <a:chOff x="866484" y="2793998"/>
            <a:chExt cx="2117090" cy="1408430"/>
          </a:xfrm>
        </p:grpSpPr>
        <p:sp>
          <p:nvSpPr>
            <p:cNvPr id="21" name="object 21" descr=""/>
            <p:cNvSpPr/>
            <p:nvPr/>
          </p:nvSpPr>
          <p:spPr>
            <a:xfrm>
              <a:off x="1006554" y="3395165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w="0" h="247014">
                  <a:moveTo>
                    <a:pt x="0" y="0"/>
                  </a:moveTo>
                  <a:lnTo>
                    <a:pt x="0" y="24669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21988" y="3641863"/>
              <a:ext cx="189230" cy="213360"/>
            </a:xfrm>
            <a:custGeom>
              <a:avLst/>
              <a:gdLst/>
              <a:ahLst/>
              <a:cxnLst/>
              <a:rect l="l" t="t" r="r" b="b"/>
              <a:pathLst>
                <a:path w="189230" h="213360">
                  <a:moveTo>
                    <a:pt x="0" y="106565"/>
                  </a:moveTo>
                  <a:lnTo>
                    <a:pt x="7431" y="65086"/>
                  </a:lnTo>
                  <a:lnTo>
                    <a:pt x="27698" y="31213"/>
                  </a:lnTo>
                  <a:lnTo>
                    <a:pt x="57757" y="8374"/>
                  </a:lnTo>
                  <a:lnTo>
                    <a:pt x="94564" y="0"/>
                  </a:lnTo>
                  <a:lnTo>
                    <a:pt x="131369" y="8374"/>
                  </a:lnTo>
                  <a:lnTo>
                    <a:pt x="161423" y="31213"/>
                  </a:lnTo>
                  <a:lnTo>
                    <a:pt x="181685" y="65086"/>
                  </a:lnTo>
                  <a:lnTo>
                    <a:pt x="189115" y="106565"/>
                  </a:lnTo>
                  <a:lnTo>
                    <a:pt x="181685" y="148044"/>
                  </a:lnTo>
                  <a:lnTo>
                    <a:pt x="161423" y="181917"/>
                  </a:lnTo>
                  <a:lnTo>
                    <a:pt x="131369" y="204756"/>
                  </a:lnTo>
                  <a:lnTo>
                    <a:pt x="94564" y="213131"/>
                  </a:lnTo>
                  <a:lnTo>
                    <a:pt x="57757" y="204756"/>
                  </a:lnTo>
                  <a:lnTo>
                    <a:pt x="27698" y="181917"/>
                  </a:lnTo>
                  <a:lnTo>
                    <a:pt x="7431" y="148044"/>
                  </a:lnTo>
                  <a:lnTo>
                    <a:pt x="0" y="1065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14242" y="385163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w="0" h="285750">
                  <a:moveTo>
                    <a:pt x="0" y="0"/>
                  </a:moveTo>
                  <a:lnTo>
                    <a:pt x="0" y="28529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31213" y="4136933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30" h="0">
                  <a:moveTo>
                    <a:pt x="0" y="0"/>
                  </a:moveTo>
                  <a:lnTo>
                    <a:pt x="1891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71246" y="4136933"/>
              <a:ext cx="64769" cy="60960"/>
            </a:xfrm>
            <a:custGeom>
              <a:avLst/>
              <a:gdLst/>
              <a:ahLst/>
              <a:cxnLst/>
              <a:rect l="l" t="t" r="r" b="b"/>
              <a:pathLst>
                <a:path w="64769" h="60960">
                  <a:moveTo>
                    <a:pt x="64579" y="0"/>
                  </a:moveTo>
                  <a:lnTo>
                    <a:pt x="0" y="6041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54275" y="4136933"/>
              <a:ext cx="64769" cy="60960"/>
            </a:xfrm>
            <a:custGeom>
              <a:avLst/>
              <a:gdLst/>
              <a:ahLst/>
              <a:cxnLst/>
              <a:rect l="l" t="t" r="r" b="b"/>
              <a:pathLst>
                <a:path w="64769" h="60960">
                  <a:moveTo>
                    <a:pt x="64579" y="0"/>
                  </a:moveTo>
                  <a:lnTo>
                    <a:pt x="0" y="6041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051142" y="4136933"/>
              <a:ext cx="64769" cy="60960"/>
            </a:xfrm>
            <a:custGeom>
              <a:avLst/>
              <a:gdLst/>
              <a:ahLst/>
              <a:cxnLst/>
              <a:rect l="l" t="t" r="r" b="b"/>
              <a:pathLst>
                <a:path w="64769" h="60960">
                  <a:moveTo>
                    <a:pt x="64579" y="0"/>
                  </a:moveTo>
                  <a:lnTo>
                    <a:pt x="0" y="6041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625238" y="374408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w="0" h="285750">
                  <a:moveTo>
                    <a:pt x="0" y="0"/>
                  </a:moveTo>
                  <a:lnTo>
                    <a:pt x="0" y="285254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542209" y="4029333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30" h="0">
                  <a:moveTo>
                    <a:pt x="0" y="0"/>
                  </a:moveTo>
                  <a:lnTo>
                    <a:pt x="1891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482242" y="4029333"/>
              <a:ext cx="64769" cy="60960"/>
            </a:xfrm>
            <a:custGeom>
              <a:avLst/>
              <a:gdLst/>
              <a:ahLst/>
              <a:cxnLst/>
              <a:rect l="l" t="t" r="r" b="b"/>
              <a:pathLst>
                <a:path w="64769" h="60960">
                  <a:moveTo>
                    <a:pt x="64579" y="0"/>
                  </a:moveTo>
                  <a:lnTo>
                    <a:pt x="0" y="6040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565271" y="4029333"/>
              <a:ext cx="64769" cy="60960"/>
            </a:xfrm>
            <a:custGeom>
              <a:avLst/>
              <a:gdLst/>
              <a:ahLst/>
              <a:cxnLst/>
              <a:rect l="l" t="t" r="r" b="b"/>
              <a:pathLst>
                <a:path w="64769" h="60960">
                  <a:moveTo>
                    <a:pt x="64579" y="0"/>
                  </a:moveTo>
                  <a:lnTo>
                    <a:pt x="0" y="6040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662139" y="4029333"/>
              <a:ext cx="64769" cy="60960"/>
            </a:xfrm>
            <a:custGeom>
              <a:avLst/>
              <a:gdLst/>
              <a:ahLst/>
              <a:cxnLst/>
              <a:rect l="l" t="t" r="r" b="b"/>
              <a:pathLst>
                <a:path w="64769" h="60960">
                  <a:moveTo>
                    <a:pt x="64579" y="0"/>
                  </a:moveTo>
                  <a:lnTo>
                    <a:pt x="0" y="6040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867776" y="2820267"/>
              <a:ext cx="93345" cy="99695"/>
            </a:xfrm>
            <a:custGeom>
              <a:avLst/>
              <a:gdLst/>
              <a:ahLst/>
              <a:cxnLst/>
              <a:rect l="l" t="t" r="r" b="b"/>
              <a:pathLst>
                <a:path w="93344" h="99694">
                  <a:moveTo>
                    <a:pt x="0" y="99072"/>
                  </a:moveTo>
                  <a:lnTo>
                    <a:pt x="9298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964809" y="2816315"/>
              <a:ext cx="90805" cy="101600"/>
            </a:xfrm>
            <a:custGeom>
              <a:avLst/>
              <a:gdLst/>
              <a:ahLst/>
              <a:cxnLst/>
              <a:rect l="l" t="t" r="r" b="b"/>
              <a:pathLst>
                <a:path w="90805" h="101600">
                  <a:moveTo>
                    <a:pt x="90779" y="10111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059630" y="2814416"/>
              <a:ext cx="93345" cy="99695"/>
            </a:xfrm>
            <a:custGeom>
              <a:avLst/>
              <a:gdLst/>
              <a:ahLst/>
              <a:cxnLst/>
              <a:rect l="l" t="t" r="r" b="b"/>
              <a:pathLst>
                <a:path w="93344" h="99694">
                  <a:moveTo>
                    <a:pt x="0" y="99072"/>
                  </a:moveTo>
                  <a:lnTo>
                    <a:pt x="9298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156663" y="2810464"/>
              <a:ext cx="90805" cy="101600"/>
            </a:xfrm>
            <a:custGeom>
              <a:avLst/>
              <a:gdLst/>
              <a:ahLst/>
              <a:cxnLst/>
              <a:rect l="l" t="t" r="r" b="b"/>
              <a:pathLst>
                <a:path w="90805" h="101600">
                  <a:moveTo>
                    <a:pt x="90779" y="10111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251483" y="2808564"/>
              <a:ext cx="93345" cy="99695"/>
            </a:xfrm>
            <a:custGeom>
              <a:avLst/>
              <a:gdLst/>
              <a:ahLst/>
              <a:cxnLst/>
              <a:rect l="l" t="t" r="r" b="b"/>
              <a:pathLst>
                <a:path w="93344" h="99694">
                  <a:moveTo>
                    <a:pt x="0" y="99072"/>
                  </a:moveTo>
                  <a:lnTo>
                    <a:pt x="9298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348517" y="2804613"/>
              <a:ext cx="90805" cy="101600"/>
            </a:xfrm>
            <a:custGeom>
              <a:avLst/>
              <a:gdLst/>
              <a:ahLst/>
              <a:cxnLst/>
              <a:rect l="l" t="t" r="r" b="b"/>
              <a:pathLst>
                <a:path w="90805" h="101600">
                  <a:moveTo>
                    <a:pt x="90779" y="10111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443338" y="2802713"/>
              <a:ext cx="93345" cy="99695"/>
            </a:xfrm>
            <a:custGeom>
              <a:avLst/>
              <a:gdLst/>
              <a:ahLst/>
              <a:cxnLst/>
              <a:rect l="l" t="t" r="r" b="b"/>
              <a:pathLst>
                <a:path w="93344" h="99694">
                  <a:moveTo>
                    <a:pt x="0" y="99072"/>
                  </a:moveTo>
                  <a:lnTo>
                    <a:pt x="9298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540372" y="2798761"/>
              <a:ext cx="90805" cy="101600"/>
            </a:xfrm>
            <a:custGeom>
              <a:avLst/>
              <a:gdLst/>
              <a:ahLst/>
              <a:cxnLst/>
              <a:rect l="l" t="t" r="r" b="b"/>
              <a:pathLst>
                <a:path w="90805" h="101600">
                  <a:moveTo>
                    <a:pt x="90779" y="10111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06048" y="3395165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5" h="0">
                  <a:moveTo>
                    <a:pt x="38242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564295" y="2907661"/>
              <a:ext cx="0" cy="490855"/>
            </a:xfrm>
            <a:custGeom>
              <a:avLst/>
              <a:gdLst/>
              <a:ahLst/>
              <a:cxnLst/>
              <a:rect l="l" t="t" r="r" b="b"/>
              <a:pathLst>
                <a:path w="0" h="490854">
                  <a:moveTo>
                    <a:pt x="0" y="49076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564295" y="2907659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60" h="0">
                  <a:moveTo>
                    <a:pt x="0" y="0"/>
                  </a:moveTo>
                  <a:lnTo>
                    <a:pt x="30184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388470" y="3292446"/>
              <a:ext cx="0" cy="191135"/>
            </a:xfrm>
            <a:custGeom>
              <a:avLst/>
              <a:gdLst/>
              <a:ahLst/>
              <a:cxnLst/>
              <a:rect l="l" t="t" r="r" b="b"/>
              <a:pathLst>
                <a:path w="0" h="191135">
                  <a:moveTo>
                    <a:pt x="0" y="0"/>
                  </a:moveTo>
                  <a:lnTo>
                    <a:pt x="0" y="19076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480779" y="3292446"/>
              <a:ext cx="0" cy="191135"/>
            </a:xfrm>
            <a:custGeom>
              <a:avLst/>
              <a:gdLst/>
              <a:ahLst/>
              <a:cxnLst/>
              <a:rect l="l" t="t" r="r" b="b"/>
              <a:pathLst>
                <a:path w="0" h="191135">
                  <a:moveTo>
                    <a:pt x="0" y="0"/>
                  </a:moveTo>
                  <a:lnTo>
                    <a:pt x="0" y="19076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633906" y="2907659"/>
              <a:ext cx="344805" cy="0"/>
            </a:xfrm>
            <a:custGeom>
              <a:avLst/>
              <a:gdLst/>
              <a:ahLst/>
              <a:cxnLst/>
              <a:rect l="l" t="t" r="r" b="b"/>
              <a:pathLst>
                <a:path w="344805" h="0">
                  <a:moveTo>
                    <a:pt x="0" y="0"/>
                  </a:moveTo>
                  <a:lnTo>
                    <a:pt x="34432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978232" y="2907659"/>
              <a:ext cx="0" cy="693420"/>
            </a:xfrm>
            <a:custGeom>
              <a:avLst/>
              <a:gdLst/>
              <a:ahLst/>
              <a:cxnLst/>
              <a:rect l="l" t="t" r="r" b="b"/>
              <a:pathLst>
                <a:path w="0" h="693420">
                  <a:moveTo>
                    <a:pt x="0" y="0"/>
                  </a:moveTo>
                  <a:lnTo>
                    <a:pt x="0" y="6929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521652" y="3539695"/>
            <a:ext cx="2794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spc="-25">
                <a:latin typeface="Times New Roman"/>
                <a:cs typeface="Times New Roman"/>
              </a:rPr>
              <a:t>v</a:t>
            </a:r>
            <a:r>
              <a:rPr dirty="0" baseline="-21367" sz="1950" spc="-37">
                <a:latin typeface="Times New Roman"/>
                <a:cs typeface="Times New Roman"/>
              </a:rPr>
              <a:t>e</a:t>
            </a:r>
            <a:endParaRPr baseline="-21367" sz="1950">
              <a:latin typeface="Times New Roman"/>
              <a:cs typeface="Times New Roman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199075" y="3011428"/>
            <a:ext cx="1955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1112837" y="3511547"/>
            <a:ext cx="482600" cy="360045"/>
            <a:chOff x="1112837" y="3511547"/>
            <a:chExt cx="482600" cy="360045"/>
          </a:xfrm>
        </p:grpSpPr>
        <p:sp>
          <p:nvSpPr>
            <p:cNvPr id="51" name="object 51" descr=""/>
            <p:cNvSpPr/>
            <p:nvPr/>
          </p:nvSpPr>
          <p:spPr>
            <a:xfrm>
              <a:off x="1112837" y="3549649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 h="0">
                  <a:moveTo>
                    <a:pt x="0" y="0"/>
                  </a:moveTo>
                  <a:lnTo>
                    <a:pt x="4191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519240" y="351154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5713" y="3594315"/>
              <a:ext cx="378021" cy="276999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4592637" y="3540125"/>
            <a:ext cx="2338705" cy="666750"/>
            <a:chOff x="4592637" y="3540125"/>
            <a:chExt cx="2338705" cy="666750"/>
          </a:xfrm>
        </p:grpSpPr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8436" y="3664991"/>
              <a:ext cx="2222899" cy="443331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4602162" y="3549650"/>
              <a:ext cx="1605280" cy="647700"/>
            </a:xfrm>
            <a:custGeom>
              <a:avLst/>
              <a:gdLst/>
              <a:ahLst/>
              <a:cxnLst/>
              <a:rect l="l" t="t" r="r" b="b"/>
              <a:pathLst>
                <a:path w="1605279" h="647700">
                  <a:moveTo>
                    <a:pt x="0" y="0"/>
                  </a:moveTo>
                  <a:lnTo>
                    <a:pt x="1604962" y="0"/>
                  </a:lnTo>
                  <a:lnTo>
                    <a:pt x="1604962" y="647700"/>
                  </a:lnTo>
                  <a:lnTo>
                    <a:pt x="0" y="6477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5230812" y="955675"/>
            <a:ext cx="3602354" cy="727075"/>
          </a:xfrm>
          <a:prstGeom prst="rect">
            <a:avLst/>
          </a:prstGeom>
          <a:ln w="38100">
            <a:solidFill>
              <a:srgbClr val="F179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505"/>
              </a:spcBef>
            </a:pPr>
            <a:r>
              <a:rPr dirty="0" sz="1800" b="1">
                <a:latin typeface="Arial"/>
                <a:cs typeface="Arial"/>
              </a:rPr>
              <a:t>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AO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es</a:t>
            </a:r>
            <a:r>
              <a:rPr dirty="0" sz="1800" spc="-20" b="1">
                <a:latin typeface="Arial"/>
                <a:cs typeface="Arial"/>
              </a:rPr>
              <a:t> ideal</a:t>
            </a:r>
            <a:endParaRPr sz="18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10"/>
              </a:spcBef>
            </a:pPr>
            <a:r>
              <a:rPr dirty="0" sz="1850">
                <a:latin typeface="Times New Roman"/>
                <a:cs typeface="Times New Roman"/>
              </a:rPr>
              <a:t>(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17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55" i="1">
                <a:latin typeface="Times New Roman"/>
                <a:cs typeface="Times New Roman"/>
              </a:rPr>
              <a:t>v</a:t>
            </a:r>
            <a:r>
              <a:rPr dirty="0" baseline="-23809" sz="1575" spc="-82">
                <a:latin typeface="Symbol"/>
                <a:cs typeface="Symbol"/>
              </a:rPr>
              <a:t></a:t>
            </a:r>
            <a:r>
              <a:rPr dirty="0" baseline="-23809" sz="1575" spc="-172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;</a:t>
            </a:r>
            <a:r>
              <a:rPr dirty="0" sz="1850" spc="-5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41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1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</a:t>
            </a:r>
            <a:r>
              <a:rPr dirty="0" baseline="-23809" sz="1575" spc="390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35">
                <a:latin typeface="Times New Roman"/>
                <a:cs typeface="Times New Roman"/>
              </a:rPr>
              <a:t>0;</a:t>
            </a:r>
            <a:r>
              <a:rPr dirty="0" sz="1850" spc="-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s</a:t>
            </a:r>
            <a:r>
              <a:rPr dirty="0" baseline="-23809" sz="1575" spc="412" i="1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65" i="1">
                <a:latin typeface="Times New Roman"/>
                <a:cs typeface="Times New Roman"/>
              </a:rPr>
              <a:t>v</a:t>
            </a:r>
            <a:r>
              <a:rPr dirty="0" baseline="-23809" sz="1575" spc="-97">
                <a:latin typeface="Times New Roman"/>
                <a:cs typeface="Times New Roman"/>
              </a:rPr>
              <a:t>0</a:t>
            </a:r>
            <a:r>
              <a:rPr dirty="0" baseline="-23809" sz="1575" spc="-112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8" name="object 58" descr=""/>
          <p:cNvSpPr/>
          <p:nvPr/>
        </p:nvSpPr>
        <p:spPr>
          <a:xfrm>
            <a:off x="4369592" y="5275069"/>
            <a:ext cx="669925" cy="0"/>
          </a:xfrm>
          <a:custGeom>
            <a:avLst/>
            <a:gdLst/>
            <a:ahLst/>
            <a:cxnLst/>
            <a:rect l="l" t="t" r="r" b="b"/>
            <a:pathLst>
              <a:path w="669925" h="0">
                <a:moveTo>
                  <a:pt x="0" y="0"/>
                </a:moveTo>
                <a:lnTo>
                  <a:pt x="669540" y="0"/>
                </a:lnTo>
              </a:path>
            </a:pathLst>
          </a:custGeom>
          <a:ln w="143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5347802" y="5275069"/>
            <a:ext cx="669290" cy="0"/>
          </a:xfrm>
          <a:custGeom>
            <a:avLst/>
            <a:gdLst/>
            <a:ahLst/>
            <a:cxnLst/>
            <a:rect l="l" t="t" r="r" b="b"/>
            <a:pathLst>
              <a:path w="669289" h="0">
                <a:moveTo>
                  <a:pt x="0" y="0"/>
                </a:moveTo>
                <a:lnTo>
                  <a:pt x="668783" y="0"/>
                </a:lnTo>
              </a:path>
            </a:pathLst>
          </a:custGeom>
          <a:ln w="143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6443276" y="5275069"/>
            <a:ext cx="853440" cy="0"/>
          </a:xfrm>
          <a:custGeom>
            <a:avLst/>
            <a:gdLst/>
            <a:ahLst/>
            <a:cxnLst/>
            <a:rect l="l" t="t" r="r" b="b"/>
            <a:pathLst>
              <a:path w="853440" h="0">
                <a:moveTo>
                  <a:pt x="0" y="0"/>
                </a:moveTo>
                <a:lnTo>
                  <a:pt x="853380" y="0"/>
                </a:lnTo>
              </a:path>
            </a:pathLst>
          </a:custGeom>
          <a:ln w="143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7605326" y="5275069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 h="0">
                <a:moveTo>
                  <a:pt x="0" y="0"/>
                </a:moveTo>
                <a:lnTo>
                  <a:pt x="441821" y="0"/>
                </a:lnTo>
              </a:path>
            </a:pathLst>
          </a:custGeom>
          <a:ln w="143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 txBox="1"/>
          <p:nvPr/>
        </p:nvSpPr>
        <p:spPr>
          <a:xfrm>
            <a:off x="4284314" y="4812376"/>
            <a:ext cx="3673475" cy="836294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500"/>
              </a:spcBef>
              <a:tabLst>
                <a:tab pos="2439035" algn="l"/>
              </a:tabLst>
            </a:pPr>
            <a:r>
              <a:rPr dirty="0" sz="2250" i="1">
                <a:latin typeface="Times New Roman"/>
                <a:cs typeface="Times New Roman"/>
              </a:rPr>
              <a:t>V</a:t>
            </a:r>
            <a:r>
              <a:rPr dirty="0" baseline="-25641" sz="1950" i="1">
                <a:latin typeface="Times New Roman"/>
                <a:cs typeface="Times New Roman"/>
              </a:rPr>
              <a:t>e</a:t>
            </a:r>
            <a:r>
              <a:rPr dirty="0" baseline="-25641" sz="1950" spc="427" i="1">
                <a:latin typeface="Times New Roman"/>
                <a:cs typeface="Times New Roman"/>
              </a:rPr>
              <a:t> </a:t>
            </a:r>
            <a:r>
              <a:rPr dirty="0" sz="2250">
                <a:latin typeface="Symbol"/>
                <a:cs typeface="Symbol"/>
              </a:rPr>
              <a:t></a:t>
            </a:r>
            <a:r>
              <a:rPr dirty="0" sz="2250" spc="-21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0</a:t>
            </a:r>
            <a:r>
              <a:rPr dirty="0" sz="2250" spc="114">
                <a:latin typeface="Times New Roman"/>
                <a:cs typeface="Times New Roman"/>
              </a:rPr>
              <a:t> </a:t>
            </a:r>
            <a:r>
              <a:rPr dirty="0" baseline="-35802" sz="3375">
                <a:latin typeface="Symbol"/>
                <a:cs typeface="Symbol"/>
              </a:rPr>
              <a:t></a:t>
            </a:r>
            <a:r>
              <a:rPr dirty="0" baseline="-35802" sz="3375" spc="157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0</a:t>
            </a:r>
            <a:r>
              <a:rPr dirty="0" sz="2250" spc="-215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Symbol"/>
                <a:cs typeface="Symbol"/>
              </a:rPr>
              <a:t></a:t>
            </a:r>
            <a:r>
              <a:rPr dirty="0" sz="2250" spc="-25" i="1">
                <a:latin typeface="Times New Roman"/>
                <a:cs typeface="Times New Roman"/>
              </a:rPr>
              <a:t>V</a:t>
            </a:r>
            <a:r>
              <a:rPr dirty="0" baseline="-25641" sz="1950" spc="-37" i="1">
                <a:latin typeface="Times New Roman"/>
                <a:cs typeface="Times New Roman"/>
              </a:rPr>
              <a:t>s</a:t>
            </a:r>
            <a:r>
              <a:rPr dirty="0" baseline="-25641" sz="1950" i="1">
                <a:latin typeface="Times New Roman"/>
                <a:cs typeface="Times New Roman"/>
              </a:rPr>
              <a:t>	</a:t>
            </a:r>
            <a:r>
              <a:rPr dirty="0" sz="2250" spc="-25" i="1">
                <a:latin typeface="Times New Roman"/>
                <a:cs typeface="Times New Roman"/>
              </a:rPr>
              <a:t>V</a:t>
            </a:r>
            <a:r>
              <a:rPr dirty="0" baseline="-25641" sz="1950" spc="-37" i="1">
                <a:latin typeface="Times New Roman"/>
                <a:cs typeface="Times New Roman"/>
              </a:rPr>
              <a:t>e</a:t>
            </a:r>
            <a:endParaRPr baseline="-25641" sz="1950">
              <a:latin typeface="Times New Roman"/>
              <a:cs typeface="Times New Roman"/>
            </a:endParaRPr>
          </a:p>
          <a:p>
            <a:pPr marL="276225">
              <a:lnSpc>
                <a:spcPct val="100000"/>
              </a:lnSpc>
              <a:spcBef>
                <a:spcPts val="400"/>
              </a:spcBef>
              <a:tabLst>
                <a:tab pos="1313180" algn="l"/>
                <a:tab pos="2145030" algn="l"/>
                <a:tab pos="3457575" algn="l"/>
              </a:tabLst>
            </a:pPr>
            <a:r>
              <a:rPr dirty="0" sz="2250" spc="-25" i="1">
                <a:latin typeface="Times New Roman"/>
                <a:cs typeface="Times New Roman"/>
              </a:rPr>
              <a:t>Zc</a:t>
            </a:r>
            <a:r>
              <a:rPr dirty="0" sz="2250" i="1">
                <a:latin typeface="Times New Roman"/>
                <a:cs typeface="Times New Roman"/>
              </a:rPr>
              <a:t>	</a:t>
            </a:r>
            <a:r>
              <a:rPr dirty="0" sz="2250" spc="-50" i="1">
                <a:latin typeface="Times New Roman"/>
                <a:cs typeface="Times New Roman"/>
              </a:rPr>
              <a:t>R</a:t>
            </a:r>
            <a:r>
              <a:rPr dirty="0" sz="2250" i="1">
                <a:latin typeface="Times New Roman"/>
                <a:cs typeface="Times New Roman"/>
              </a:rPr>
              <a:t>	</a:t>
            </a:r>
            <a:r>
              <a:rPr dirty="0" sz="2250" spc="114">
                <a:latin typeface="Times New Roman"/>
                <a:cs typeface="Times New Roman"/>
              </a:rPr>
              <a:t>1/</a:t>
            </a:r>
            <a:r>
              <a:rPr dirty="0" sz="2250" spc="325">
                <a:latin typeface="Times New Roman"/>
                <a:cs typeface="Times New Roman"/>
              </a:rPr>
              <a:t> </a:t>
            </a:r>
            <a:r>
              <a:rPr dirty="0" sz="2250" spc="-25" i="1">
                <a:latin typeface="Times New Roman"/>
                <a:cs typeface="Times New Roman"/>
              </a:rPr>
              <a:t>j</a:t>
            </a:r>
            <a:r>
              <a:rPr dirty="0" sz="2400" spc="-25" i="1">
                <a:latin typeface="Symbol"/>
                <a:cs typeface="Symbol"/>
              </a:rPr>
              <a:t></a:t>
            </a:r>
            <a:r>
              <a:rPr dirty="0" sz="2250" spc="-25" i="1">
                <a:latin typeface="Times New Roman"/>
                <a:cs typeface="Times New Roman"/>
              </a:rPr>
              <a:t>C</a:t>
            </a:r>
            <a:r>
              <a:rPr dirty="0" sz="2250" i="1">
                <a:latin typeface="Times New Roman"/>
                <a:cs typeface="Times New Roman"/>
              </a:rPr>
              <a:t>	</a:t>
            </a:r>
            <a:r>
              <a:rPr dirty="0" sz="2250" spc="-50" i="1">
                <a:latin typeface="Times New Roman"/>
                <a:cs typeface="Times New Roman"/>
              </a:rPr>
              <a:t>R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076525" y="5044594"/>
            <a:ext cx="312420" cy="3740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250" spc="-50">
                <a:latin typeface="Symbol"/>
                <a:cs typeface="Symbol"/>
              </a:rPr>
              <a:t>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335771" y="4858578"/>
            <a:ext cx="702310" cy="3740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-35802" sz="3375">
                <a:latin typeface="Symbol"/>
                <a:cs typeface="Symbol"/>
              </a:rPr>
              <a:t></a:t>
            </a:r>
            <a:r>
              <a:rPr dirty="0" baseline="-35802" sz="3375" spc="232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Symbol"/>
                <a:cs typeface="Symbol"/>
              </a:rPr>
              <a:t></a:t>
            </a:r>
            <a:r>
              <a:rPr dirty="0" sz="2250" spc="-25" i="1">
                <a:latin typeface="Times New Roman"/>
                <a:cs typeface="Times New Roman"/>
              </a:rPr>
              <a:t>V</a:t>
            </a:r>
            <a:r>
              <a:rPr dirty="0" baseline="-25641" sz="1950" spc="-37" i="1">
                <a:latin typeface="Times New Roman"/>
                <a:cs typeface="Times New Roman"/>
              </a:rPr>
              <a:t>s</a:t>
            </a:r>
            <a:endParaRPr baseline="-25641" sz="1950">
              <a:latin typeface="Times New Roman"/>
              <a:cs typeface="Times New Roman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4556125" y="5799137"/>
            <a:ext cx="2176780" cy="704850"/>
          </a:xfrm>
          <a:prstGeom prst="rect">
            <a:avLst/>
          </a:prstGeom>
          <a:ln w="19050">
            <a:solidFill>
              <a:srgbClr val="006FC0"/>
            </a:solidFill>
          </a:ln>
        </p:spPr>
        <p:txBody>
          <a:bodyPr wrap="square" lIns="0" tIns="86995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685"/>
              </a:spcBef>
            </a:pPr>
            <a:r>
              <a:rPr dirty="0" sz="2650" i="1">
                <a:latin typeface="Times New Roman"/>
                <a:cs typeface="Times New Roman"/>
              </a:rPr>
              <a:t>V</a:t>
            </a:r>
            <a:r>
              <a:rPr dirty="0" baseline="-25089" sz="2325" i="1">
                <a:latin typeface="Times New Roman"/>
                <a:cs typeface="Times New Roman"/>
              </a:rPr>
              <a:t>s</a:t>
            </a:r>
            <a:r>
              <a:rPr dirty="0" baseline="-25089" sz="2325" spc="104" i="1">
                <a:latin typeface="Times New Roman"/>
                <a:cs typeface="Times New Roman"/>
              </a:rPr>
              <a:t>  </a:t>
            </a:r>
            <a:r>
              <a:rPr dirty="0" sz="2650">
                <a:latin typeface="Symbol"/>
                <a:cs typeface="Symbol"/>
              </a:rPr>
              <a:t></a:t>
            </a:r>
            <a:r>
              <a:rPr dirty="0" sz="2650" spc="-50">
                <a:latin typeface="Times New Roman"/>
                <a:cs typeface="Times New Roman"/>
              </a:rPr>
              <a:t> </a:t>
            </a:r>
            <a:r>
              <a:rPr dirty="0" sz="2650">
                <a:latin typeface="Symbol"/>
                <a:cs typeface="Symbol"/>
              </a:rPr>
              <a:t></a:t>
            </a:r>
            <a:r>
              <a:rPr dirty="0" sz="2650" spc="-90">
                <a:latin typeface="Times New Roman"/>
                <a:cs typeface="Times New Roman"/>
              </a:rPr>
              <a:t> </a:t>
            </a:r>
            <a:r>
              <a:rPr dirty="0" sz="2650" spc="-10" i="1">
                <a:latin typeface="Times New Roman"/>
                <a:cs typeface="Times New Roman"/>
              </a:rPr>
              <a:t>j</a:t>
            </a:r>
            <a:r>
              <a:rPr dirty="0" sz="2800" spc="-10" i="1">
                <a:latin typeface="Symbol"/>
                <a:cs typeface="Symbol"/>
              </a:rPr>
              <a:t></a:t>
            </a:r>
            <a:r>
              <a:rPr dirty="0" sz="2650" spc="-10" i="1">
                <a:latin typeface="Times New Roman"/>
                <a:cs typeface="Times New Roman"/>
              </a:rPr>
              <a:t>RCV</a:t>
            </a:r>
            <a:r>
              <a:rPr dirty="0" baseline="-25089" sz="2325" spc="-15" i="1">
                <a:latin typeface="Times New Roman"/>
                <a:cs typeface="Times New Roman"/>
              </a:rPr>
              <a:t>e</a:t>
            </a:r>
            <a:endParaRPr baseline="-25089" sz="232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3249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Montajes</a:t>
            </a:r>
            <a:r>
              <a:rPr dirty="0" sz="2800" spc="-75"/>
              <a:t> </a:t>
            </a:r>
            <a:r>
              <a:rPr dirty="0" sz="2800"/>
              <a:t>lineales</a:t>
            </a:r>
            <a:r>
              <a:rPr dirty="0" sz="2800" spc="-90"/>
              <a:t> </a:t>
            </a:r>
            <a:r>
              <a:rPr dirty="0" sz="2800"/>
              <a:t>con</a:t>
            </a:r>
            <a:r>
              <a:rPr dirty="0" sz="2800" spc="-175"/>
              <a:t> </a:t>
            </a:r>
            <a:r>
              <a:rPr dirty="0" sz="2800" spc="-25"/>
              <a:t>AO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801052" y="1573593"/>
            <a:ext cx="4448810" cy="8661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000" spc="-10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F2F9F"/>
                </a:solidFill>
                <a:latin typeface="Calibri"/>
                <a:cs typeface="Calibri"/>
              </a:rPr>
              <a:t>Diferencial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Amplificador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básico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instrumentación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780861" y="2784411"/>
            <a:ext cx="2629535" cy="2586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Circuitos</a:t>
            </a:r>
            <a:r>
              <a:rPr dirty="0" sz="1400" spc="-4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dirty="0" sz="1400" spc="-1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52525"/>
                </a:solidFill>
                <a:latin typeface="Arial"/>
                <a:cs typeface="Arial"/>
              </a:rPr>
              <a:t>acondicionamiento </a:t>
            </a:r>
            <a:r>
              <a:rPr dirty="0" sz="1400" b="1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dirty="0" sz="1400" spc="-30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252525"/>
                </a:solidFill>
                <a:latin typeface="Arial"/>
                <a:cs typeface="Arial"/>
              </a:rPr>
              <a:t>señal</a:t>
            </a:r>
            <a:r>
              <a:rPr dirty="0" sz="1400" spc="-40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que</a:t>
            </a:r>
            <a:r>
              <a:rPr dirty="0" sz="1400" spc="-3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minimizan</a:t>
            </a:r>
            <a:r>
              <a:rPr dirty="0" sz="1400" spc="-5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dirty="0" sz="1400" spc="-2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52525"/>
                </a:solidFill>
                <a:latin typeface="Arial"/>
                <a:cs typeface="Arial"/>
              </a:rPr>
              <a:t>ruido.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Amplifican</a:t>
            </a:r>
            <a:r>
              <a:rPr dirty="0" sz="1400" spc="-6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señales</a:t>
            </a:r>
            <a:r>
              <a:rPr dirty="0" sz="1400" spc="-6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52525"/>
                </a:solidFill>
                <a:latin typeface="Arial"/>
                <a:cs typeface="Arial"/>
              </a:rPr>
              <a:t>débiles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procedentes</a:t>
            </a:r>
            <a:r>
              <a:rPr dirty="0" sz="1400" spc="-6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dirty="0" sz="1400" spc="-4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52525"/>
                </a:solidFill>
                <a:latin typeface="Arial"/>
                <a:cs typeface="Arial"/>
              </a:rPr>
              <a:t>sensores.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252525"/>
                </a:solidFill>
                <a:latin typeface="Arial"/>
                <a:cs typeface="Arial"/>
              </a:rPr>
              <a:t>Aplicaciones</a:t>
            </a:r>
            <a:r>
              <a:rPr dirty="0" sz="1400" spc="-1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389890">
              <a:lnSpc>
                <a:spcPct val="100000"/>
              </a:lnSpc>
            </a:pP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Acondicionar</a:t>
            </a:r>
            <a:r>
              <a:rPr dirty="0" sz="1400" spc="-6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la</a:t>
            </a:r>
            <a:r>
              <a:rPr dirty="0" sz="1400" spc="-2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salida</a:t>
            </a:r>
            <a:r>
              <a:rPr dirty="0" sz="1400" spc="-3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dirty="0" sz="1400" spc="-4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252525"/>
                </a:solidFill>
                <a:latin typeface="Arial"/>
                <a:cs typeface="Arial"/>
              </a:rPr>
              <a:t>un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puente</a:t>
            </a:r>
            <a:r>
              <a:rPr dirty="0" sz="1400" spc="-5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dirty="0" sz="1400" spc="-2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52525"/>
                </a:solidFill>
                <a:latin typeface="Arial"/>
                <a:cs typeface="Arial"/>
              </a:rPr>
              <a:t>Wheatstone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365760">
              <a:lnSpc>
                <a:spcPct val="100000"/>
              </a:lnSpc>
            </a:pP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Amplificar</a:t>
            </a:r>
            <a:r>
              <a:rPr dirty="0" sz="1400" spc="-4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52525"/>
                </a:solidFill>
                <a:latin typeface="Arial"/>
                <a:cs typeface="Arial"/>
              </a:rPr>
              <a:t>señales</a:t>
            </a:r>
            <a:r>
              <a:rPr dirty="0" sz="1400" spc="-4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52525"/>
                </a:solidFill>
                <a:latin typeface="Arial"/>
                <a:cs typeface="Arial"/>
              </a:rPr>
              <a:t>eléctricas biológicas.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63" y="5785624"/>
            <a:ext cx="1854551" cy="2770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574" y="5422379"/>
            <a:ext cx="1854555" cy="27703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324" y="2633664"/>
            <a:ext cx="3391325" cy="262967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1957" y="3303339"/>
            <a:ext cx="1939837" cy="43218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60121" y="4167412"/>
            <a:ext cx="1610756" cy="455505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3205162" y="5389562"/>
            <a:ext cx="2633980" cy="782955"/>
            <a:chOff x="3205162" y="5389562"/>
            <a:chExt cx="2633980" cy="782955"/>
          </a:xfrm>
        </p:grpSpPr>
        <p:sp>
          <p:nvSpPr>
            <p:cNvPr id="12" name="object 12" descr=""/>
            <p:cNvSpPr/>
            <p:nvPr/>
          </p:nvSpPr>
          <p:spPr>
            <a:xfrm>
              <a:off x="3214687" y="5399087"/>
              <a:ext cx="2614930" cy="763905"/>
            </a:xfrm>
            <a:custGeom>
              <a:avLst/>
              <a:gdLst/>
              <a:ahLst/>
              <a:cxnLst/>
              <a:rect l="l" t="t" r="r" b="b"/>
              <a:pathLst>
                <a:path w="2614929" h="763904">
                  <a:moveTo>
                    <a:pt x="0" y="0"/>
                  </a:moveTo>
                  <a:lnTo>
                    <a:pt x="2614612" y="0"/>
                  </a:lnTo>
                  <a:lnTo>
                    <a:pt x="2614612" y="763587"/>
                  </a:lnTo>
                  <a:lnTo>
                    <a:pt x="0" y="76358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8146" y="5554323"/>
              <a:ext cx="2293536" cy="494374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230812" y="955675"/>
            <a:ext cx="3602354" cy="727075"/>
          </a:xfrm>
          <a:prstGeom prst="rect">
            <a:avLst/>
          </a:prstGeom>
          <a:ln w="38100">
            <a:solidFill>
              <a:srgbClr val="F179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505"/>
              </a:spcBef>
            </a:pPr>
            <a:r>
              <a:rPr dirty="0" sz="1800" b="1">
                <a:latin typeface="Arial"/>
                <a:cs typeface="Arial"/>
              </a:rPr>
              <a:t>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AO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es</a:t>
            </a:r>
            <a:r>
              <a:rPr dirty="0" sz="1800" spc="-20" b="1">
                <a:latin typeface="Arial"/>
                <a:cs typeface="Arial"/>
              </a:rPr>
              <a:t> ideal</a:t>
            </a:r>
            <a:endParaRPr sz="18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10"/>
              </a:spcBef>
            </a:pPr>
            <a:r>
              <a:rPr dirty="0" sz="1850">
                <a:latin typeface="Times New Roman"/>
                <a:cs typeface="Times New Roman"/>
              </a:rPr>
              <a:t>(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17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55" i="1">
                <a:latin typeface="Times New Roman"/>
                <a:cs typeface="Times New Roman"/>
              </a:rPr>
              <a:t>v</a:t>
            </a:r>
            <a:r>
              <a:rPr dirty="0" baseline="-23809" sz="1575" spc="-82">
                <a:latin typeface="Symbol"/>
                <a:cs typeface="Symbol"/>
              </a:rPr>
              <a:t></a:t>
            </a:r>
            <a:r>
              <a:rPr dirty="0" baseline="-23809" sz="1575" spc="-172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;</a:t>
            </a:r>
            <a:r>
              <a:rPr dirty="0" sz="1850" spc="-5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</a:t>
            </a:r>
            <a:r>
              <a:rPr dirty="0" baseline="-23809" sz="1575" spc="412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1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>
                <a:latin typeface="Symbol"/>
                <a:cs typeface="Symbol"/>
              </a:rPr>
              <a:t></a:t>
            </a:r>
            <a:r>
              <a:rPr dirty="0" baseline="-23809" sz="1575" spc="390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35">
                <a:latin typeface="Times New Roman"/>
                <a:cs typeface="Times New Roman"/>
              </a:rPr>
              <a:t>0;</a:t>
            </a:r>
            <a:r>
              <a:rPr dirty="0" sz="1850" spc="-2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s</a:t>
            </a:r>
            <a:r>
              <a:rPr dirty="0" baseline="-23809" sz="1575" spc="412" i="1">
                <a:latin typeface="Times New Roman"/>
                <a:cs typeface="Times New Roman"/>
              </a:rPr>
              <a:t> </a:t>
            </a:r>
            <a:r>
              <a:rPr dirty="0" sz="1850" spc="-90">
                <a:latin typeface="Symbol"/>
                <a:cs typeface="Symbol"/>
              </a:rPr>
              <a:t>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-65" i="1">
                <a:latin typeface="Times New Roman"/>
                <a:cs typeface="Times New Roman"/>
              </a:rPr>
              <a:t>v</a:t>
            </a:r>
            <a:r>
              <a:rPr dirty="0" baseline="-23809" sz="1575" spc="-97">
                <a:latin typeface="Times New Roman"/>
                <a:cs typeface="Times New Roman"/>
              </a:rPr>
              <a:t>0</a:t>
            </a:r>
            <a:r>
              <a:rPr dirty="0" baseline="-23809" sz="1575" spc="-112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58993" y="2837682"/>
            <a:ext cx="145986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26769" algn="l"/>
                <a:tab pos="1341120" algn="l"/>
              </a:tabLst>
            </a:pPr>
            <a:r>
              <a:rPr dirty="0" sz="1000" spc="-50" i="1">
                <a:latin typeface="Times New Roman"/>
                <a:cs typeface="Times New Roman"/>
              </a:rPr>
              <a:t>e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imes New Roman"/>
                <a:cs typeface="Times New Roman"/>
              </a:rPr>
              <a:t>0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cc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70118" y="2684463"/>
            <a:ext cx="1451610" cy="295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sz="1750" spc="370" i="1">
                <a:latin typeface="Times New Roman"/>
                <a:cs typeface="Times New Roman"/>
              </a:rPr>
              <a:t> </a:t>
            </a:r>
            <a:r>
              <a:rPr dirty="0" sz="1750" spc="-75">
                <a:latin typeface="Symbol"/>
                <a:cs typeface="Symbol"/>
              </a:rPr>
              <a:t></a:t>
            </a:r>
            <a:r>
              <a:rPr dirty="0" sz="1750" spc="-8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0 </a:t>
            </a:r>
            <a:r>
              <a:rPr dirty="0" sz="1750" spc="-130">
                <a:latin typeface="Symbol"/>
                <a:cs typeface="Symbol"/>
              </a:rPr>
              <a:t></a:t>
            </a:r>
            <a:r>
              <a:rPr dirty="0" sz="1750" spc="-6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sz="1750" spc="455" i="1">
                <a:latin typeface="Times New Roman"/>
                <a:cs typeface="Times New Roman"/>
              </a:rPr>
              <a:t> </a:t>
            </a:r>
            <a:r>
              <a:rPr dirty="0" sz="1750" spc="-70">
                <a:latin typeface="Symbol"/>
                <a:cs typeface="Symbol"/>
              </a:rPr>
              <a:t></a:t>
            </a:r>
            <a:r>
              <a:rPr dirty="0" sz="1750" spc="-60">
                <a:latin typeface="Times New Roman"/>
                <a:cs typeface="Times New Roman"/>
              </a:rPr>
              <a:t> </a:t>
            </a:r>
            <a:r>
              <a:rPr dirty="0" sz="1750" spc="-60">
                <a:latin typeface="Symbol"/>
                <a:cs typeface="Symbol"/>
              </a:rPr>
              <a:t></a:t>
            </a:r>
            <a:r>
              <a:rPr dirty="0" sz="1750" spc="-60" i="1">
                <a:latin typeface="Times New Roman"/>
                <a:cs typeface="Times New Roman"/>
              </a:rPr>
              <a:t>V</a:t>
            </a:r>
            <a:endParaRPr sz="175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2062" y="1479550"/>
            <a:ext cx="231775" cy="1111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8627" y="1333919"/>
            <a:ext cx="7233284" cy="12649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494665" indent="-456565">
              <a:lnSpc>
                <a:spcPct val="100000"/>
              </a:lnSpc>
              <a:spcBef>
                <a:spcPts val="580"/>
              </a:spcBef>
              <a:buChar char="•"/>
              <a:tabLst>
                <a:tab pos="494665" algn="l"/>
                <a:tab pos="4977765" algn="l"/>
              </a:tabLst>
            </a:pPr>
            <a:r>
              <a:rPr dirty="0" sz="2000">
                <a:latin typeface="Arial"/>
                <a:cs typeface="Arial"/>
              </a:rPr>
              <a:t>Un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realimentación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satura</a:t>
            </a:r>
            <a:r>
              <a:rPr dirty="0" sz="2000">
                <a:latin typeface="Arial"/>
                <a:cs typeface="Arial"/>
              </a:rPr>
              <a:t>	circuitos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lineales</a:t>
            </a:r>
            <a:endParaRPr sz="2000">
              <a:latin typeface="Arial"/>
              <a:cs typeface="Arial"/>
            </a:endParaRPr>
          </a:p>
          <a:p>
            <a:pPr marL="495300" marR="488315" indent="-457200">
              <a:lnSpc>
                <a:spcPct val="120000"/>
              </a:lnSpc>
              <a:buChar char="•"/>
              <a:tabLst>
                <a:tab pos="495300" algn="l"/>
              </a:tabLst>
            </a:pPr>
            <a:r>
              <a:rPr dirty="0" sz="2000">
                <a:latin typeface="Arial"/>
                <a:cs typeface="Arial"/>
              </a:rPr>
              <a:t>Los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circuitos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lineales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tienen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muchas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aplicaciones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en </a:t>
            </a:r>
            <a:r>
              <a:rPr dirty="0" sz="2000">
                <a:latin typeface="Arial"/>
                <a:cs typeface="Arial"/>
              </a:rPr>
              <a:t>procesamiento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señal.</a:t>
            </a:r>
            <a:endParaRPr sz="2000">
              <a:latin typeface="Arial"/>
              <a:cs typeface="Arial"/>
            </a:endParaRPr>
          </a:p>
          <a:p>
            <a:pPr algn="ctr" marR="382905">
              <a:lnSpc>
                <a:spcPts val="1110"/>
              </a:lnSpc>
            </a:pPr>
            <a:r>
              <a:rPr dirty="0" baseline="7936" sz="1575" spc="-30">
                <a:latin typeface="Arial"/>
                <a:cs typeface="Arial"/>
              </a:rPr>
              <a:t>V</a:t>
            </a:r>
            <a:r>
              <a:rPr dirty="0" sz="700" spc="-20">
                <a:latin typeface="Arial"/>
                <a:cs typeface="Arial"/>
              </a:rPr>
              <a:t>pos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191155" y="2623824"/>
            <a:ext cx="1143635" cy="955675"/>
            <a:chOff x="3191155" y="2623824"/>
            <a:chExt cx="1143635" cy="955675"/>
          </a:xfrm>
        </p:grpSpPr>
        <p:sp>
          <p:nvSpPr>
            <p:cNvPr id="7" name="object 7" descr=""/>
            <p:cNvSpPr/>
            <p:nvPr/>
          </p:nvSpPr>
          <p:spPr>
            <a:xfrm>
              <a:off x="3603967" y="2626426"/>
              <a:ext cx="462280" cy="521334"/>
            </a:xfrm>
            <a:custGeom>
              <a:avLst/>
              <a:gdLst/>
              <a:ahLst/>
              <a:cxnLst/>
              <a:rect l="l" t="t" r="r" b="b"/>
              <a:pathLst>
                <a:path w="462279" h="521335">
                  <a:moveTo>
                    <a:pt x="0" y="0"/>
                  </a:moveTo>
                  <a:lnTo>
                    <a:pt x="0" y="521162"/>
                  </a:lnTo>
                  <a:lnTo>
                    <a:pt x="462197" y="260581"/>
                  </a:lnTo>
                  <a:lnTo>
                    <a:pt x="0" y="0"/>
                  </a:lnTo>
                  <a:close/>
                </a:path>
              </a:pathLst>
            </a:custGeom>
            <a:ln w="51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546193" y="2626428"/>
              <a:ext cx="577850" cy="521334"/>
            </a:xfrm>
            <a:custGeom>
              <a:avLst/>
              <a:gdLst/>
              <a:ahLst/>
              <a:cxnLst/>
              <a:rect l="l" t="t" r="r" b="b"/>
              <a:pathLst>
                <a:path w="577850" h="521335">
                  <a:moveTo>
                    <a:pt x="0" y="130290"/>
                  </a:moveTo>
                  <a:lnTo>
                    <a:pt x="57782" y="130290"/>
                  </a:lnTo>
                </a:path>
                <a:path w="577850" h="521335">
                  <a:moveTo>
                    <a:pt x="0" y="390872"/>
                  </a:moveTo>
                  <a:lnTo>
                    <a:pt x="57782" y="390872"/>
                  </a:lnTo>
                </a:path>
                <a:path w="577850" h="521335">
                  <a:moveTo>
                    <a:pt x="288881" y="0"/>
                  </a:moveTo>
                  <a:lnTo>
                    <a:pt x="288881" y="130290"/>
                  </a:lnTo>
                </a:path>
                <a:path w="577850" h="521335">
                  <a:moveTo>
                    <a:pt x="577747" y="260581"/>
                  </a:moveTo>
                  <a:lnTo>
                    <a:pt x="519980" y="260581"/>
                  </a:lnTo>
                </a:path>
                <a:path w="577850" h="521335">
                  <a:moveTo>
                    <a:pt x="288881" y="521162"/>
                  </a:moveTo>
                  <a:lnTo>
                    <a:pt x="288881" y="390872"/>
                  </a:lnTo>
                </a:path>
              </a:pathLst>
            </a:custGeom>
            <a:ln w="5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57317" y="2756718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 h="0">
                  <a:moveTo>
                    <a:pt x="0" y="0"/>
                  </a:moveTo>
                  <a:lnTo>
                    <a:pt x="288881" y="0"/>
                  </a:lnTo>
                </a:path>
              </a:pathLst>
            </a:custGeom>
            <a:ln w="5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23944" y="2887011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 h="0">
                  <a:moveTo>
                    <a:pt x="0" y="0"/>
                  </a:moveTo>
                  <a:lnTo>
                    <a:pt x="150218" y="0"/>
                  </a:lnTo>
                </a:path>
              </a:pathLst>
            </a:custGeom>
            <a:ln w="5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274153" y="2854434"/>
              <a:ext cx="57785" cy="65405"/>
            </a:xfrm>
            <a:custGeom>
              <a:avLst/>
              <a:gdLst/>
              <a:ahLst/>
              <a:cxnLst/>
              <a:rect l="l" t="t" r="r" b="b"/>
              <a:pathLst>
                <a:path w="57785" h="65405">
                  <a:moveTo>
                    <a:pt x="57782" y="32576"/>
                  </a:moveTo>
                  <a:lnTo>
                    <a:pt x="55512" y="19895"/>
                  </a:lnTo>
                  <a:lnTo>
                    <a:pt x="49321" y="9540"/>
                  </a:lnTo>
                  <a:lnTo>
                    <a:pt x="40138" y="2559"/>
                  </a:lnTo>
                  <a:lnTo>
                    <a:pt x="28891" y="0"/>
                  </a:lnTo>
                  <a:lnTo>
                    <a:pt x="17650" y="2559"/>
                  </a:lnTo>
                  <a:lnTo>
                    <a:pt x="8466" y="9540"/>
                  </a:lnTo>
                  <a:lnTo>
                    <a:pt x="2272" y="19895"/>
                  </a:lnTo>
                  <a:lnTo>
                    <a:pt x="0" y="32576"/>
                  </a:lnTo>
                  <a:lnTo>
                    <a:pt x="2272" y="45258"/>
                  </a:lnTo>
                  <a:lnTo>
                    <a:pt x="8466" y="55613"/>
                  </a:lnTo>
                  <a:lnTo>
                    <a:pt x="17650" y="62594"/>
                  </a:lnTo>
                  <a:lnTo>
                    <a:pt x="28891" y="65153"/>
                  </a:lnTo>
                  <a:lnTo>
                    <a:pt x="40138" y="62594"/>
                  </a:lnTo>
                  <a:lnTo>
                    <a:pt x="49321" y="55613"/>
                  </a:lnTo>
                  <a:lnTo>
                    <a:pt x="55512" y="45258"/>
                  </a:lnTo>
                  <a:lnTo>
                    <a:pt x="57782" y="32576"/>
                  </a:lnTo>
                  <a:close/>
                </a:path>
              </a:pathLst>
            </a:custGeom>
            <a:ln w="51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193757" y="2724141"/>
              <a:ext cx="57785" cy="65405"/>
            </a:xfrm>
            <a:custGeom>
              <a:avLst/>
              <a:gdLst/>
              <a:ahLst/>
              <a:cxnLst/>
              <a:rect l="l" t="t" r="r" b="b"/>
              <a:pathLst>
                <a:path w="57785" h="65405">
                  <a:moveTo>
                    <a:pt x="57782" y="32576"/>
                  </a:moveTo>
                  <a:lnTo>
                    <a:pt x="55512" y="19895"/>
                  </a:lnTo>
                  <a:lnTo>
                    <a:pt x="49321" y="9540"/>
                  </a:lnTo>
                  <a:lnTo>
                    <a:pt x="40138" y="2559"/>
                  </a:lnTo>
                  <a:lnTo>
                    <a:pt x="28891" y="0"/>
                  </a:lnTo>
                  <a:lnTo>
                    <a:pt x="17650" y="2559"/>
                  </a:lnTo>
                  <a:lnTo>
                    <a:pt x="8466" y="9540"/>
                  </a:lnTo>
                  <a:lnTo>
                    <a:pt x="2272" y="19895"/>
                  </a:lnTo>
                  <a:lnTo>
                    <a:pt x="0" y="32576"/>
                  </a:lnTo>
                  <a:lnTo>
                    <a:pt x="2272" y="45258"/>
                  </a:lnTo>
                  <a:lnTo>
                    <a:pt x="8466" y="55613"/>
                  </a:lnTo>
                  <a:lnTo>
                    <a:pt x="17650" y="62594"/>
                  </a:lnTo>
                  <a:lnTo>
                    <a:pt x="28891" y="65153"/>
                  </a:lnTo>
                  <a:lnTo>
                    <a:pt x="40138" y="62594"/>
                  </a:lnTo>
                  <a:lnTo>
                    <a:pt x="49321" y="55613"/>
                  </a:lnTo>
                  <a:lnTo>
                    <a:pt x="55512" y="45258"/>
                  </a:lnTo>
                  <a:lnTo>
                    <a:pt x="57782" y="32576"/>
                  </a:lnTo>
                  <a:close/>
                </a:path>
              </a:pathLst>
            </a:custGeom>
            <a:ln w="51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273492" y="3016302"/>
              <a:ext cx="198755" cy="560705"/>
            </a:xfrm>
            <a:custGeom>
              <a:avLst/>
              <a:gdLst/>
              <a:ahLst/>
              <a:cxnLst/>
              <a:rect l="l" t="t" r="r" b="b"/>
              <a:pathLst>
                <a:path w="198754" h="560704">
                  <a:moveTo>
                    <a:pt x="66251" y="560255"/>
                  </a:moveTo>
                  <a:lnTo>
                    <a:pt x="132502" y="560255"/>
                  </a:lnTo>
                </a:path>
                <a:path w="198754" h="560704">
                  <a:moveTo>
                    <a:pt x="33125" y="522903"/>
                  </a:moveTo>
                  <a:lnTo>
                    <a:pt x="165627" y="522903"/>
                  </a:lnTo>
                </a:path>
                <a:path w="198754" h="560704">
                  <a:moveTo>
                    <a:pt x="0" y="485552"/>
                  </a:moveTo>
                  <a:lnTo>
                    <a:pt x="198753" y="485552"/>
                  </a:lnTo>
                </a:path>
                <a:path w="198754" h="560704">
                  <a:moveTo>
                    <a:pt x="99376" y="0"/>
                  </a:moveTo>
                  <a:lnTo>
                    <a:pt x="99376" y="485552"/>
                  </a:lnTo>
                </a:path>
              </a:pathLst>
            </a:custGeom>
            <a:ln w="5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372861" y="3016302"/>
              <a:ext cx="173355" cy="1270"/>
            </a:xfrm>
            <a:custGeom>
              <a:avLst/>
              <a:gdLst/>
              <a:ahLst/>
              <a:cxnLst/>
              <a:rect l="l" t="t" r="r" b="b"/>
              <a:pathLst>
                <a:path w="173354" h="1269">
                  <a:moveTo>
                    <a:pt x="173331" y="999"/>
                  </a:moveTo>
                  <a:lnTo>
                    <a:pt x="0" y="0"/>
                  </a:lnTo>
                </a:path>
              </a:pathLst>
            </a:custGeom>
            <a:ln w="5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413867" y="2798816"/>
            <a:ext cx="107314" cy="1911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-50">
                <a:latin typeface="Arial"/>
                <a:cs typeface="Arial"/>
              </a:rPr>
              <a:t>V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495430" y="2866145"/>
            <a:ext cx="13652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25">
                <a:latin typeface="Arial"/>
                <a:cs typeface="Arial"/>
              </a:rPr>
              <a:t>out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641380" y="2904905"/>
            <a:ext cx="41275" cy="1911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050" spc="-75"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41420" y="2668525"/>
            <a:ext cx="781685" cy="1911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684530" algn="l"/>
              </a:tabLst>
            </a:pPr>
            <a:r>
              <a:rPr dirty="0" sz="1050" spc="-25">
                <a:latin typeface="Arial"/>
                <a:cs typeface="Arial"/>
              </a:rPr>
              <a:t>V</a:t>
            </a:r>
            <a:r>
              <a:rPr dirty="0" baseline="-11904" sz="1050" spc="-37">
                <a:latin typeface="Arial"/>
                <a:cs typeface="Arial"/>
              </a:rPr>
              <a:t>e</a:t>
            </a:r>
            <a:r>
              <a:rPr dirty="0" baseline="-11904" sz="1050">
                <a:latin typeface="Arial"/>
                <a:cs typeface="Arial"/>
              </a:rPr>
              <a:t>	</a:t>
            </a:r>
            <a:r>
              <a:rPr dirty="0" baseline="2645" sz="1575" spc="-75">
                <a:latin typeface="Arial"/>
                <a:cs typeface="Arial"/>
              </a:rPr>
              <a:t>+</a:t>
            </a:r>
            <a:endParaRPr baseline="2645" sz="1575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755721" y="3150609"/>
            <a:ext cx="107314" cy="1911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-50">
                <a:latin typeface="Arial"/>
                <a:cs typeface="Arial"/>
              </a:rPr>
              <a:t>V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837283" y="3217936"/>
            <a:ext cx="15811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30">
                <a:latin typeface="Arial"/>
                <a:cs typeface="Arial"/>
              </a:rPr>
              <a:t>neg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328816" y="2994023"/>
            <a:ext cx="1594485" cy="297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baseline="-25000" sz="1500" i="1">
                <a:latin typeface="Times New Roman"/>
                <a:cs typeface="Times New Roman"/>
              </a:rPr>
              <a:t>e</a:t>
            </a:r>
            <a:r>
              <a:rPr dirty="0" baseline="-25000" sz="1500" spc="135" i="1">
                <a:latin typeface="Times New Roman"/>
                <a:cs typeface="Times New Roman"/>
              </a:rPr>
              <a:t> </a:t>
            </a:r>
            <a:r>
              <a:rPr dirty="0" sz="1750" spc="-75">
                <a:latin typeface="Symbol"/>
                <a:cs typeface="Symbol"/>
              </a:rPr>
              <a:t></a:t>
            </a:r>
            <a:r>
              <a:rPr dirty="0" sz="1750" spc="-8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0</a:t>
            </a:r>
            <a:r>
              <a:rPr dirty="0" sz="1750" spc="-60">
                <a:latin typeface="Times New Roman"/>
                <a:cs typeface="Times New Roman"/>
              </a:rPr>
              <a:t> </a:t>
            </a:r>
            <a:r>
              <a:rPr dirty="0" sz="1750" spc="-130">
                <a:latin typeface="Symbol"/>
                <a:cs typeface="Symbol"/>
              </a:rPr>
              <a:t></a:t>
            </a:r>
            <a:r>
              <a:rPr dirty="0" sz="1750" spc="-6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baseline="-25000" sz="1500">
                <a:latin typeface="Times New Roman"/>
                <a:cs typeface="Times New Roman"/>
              </a:rPr>
              <a:t>0</a:t>
            </a:r>
            <a:r>
              <a:rPr dirty="0" baseline="-25000" sz="1500" spc="330">
                <a:latin typeface="Times New Roman"/>
                <a:cs typeface="Times New Roman"/>
              </a:rPr>
              <a:t> </a:t>
            </a:r>
            <a:r>
              <a:rPr dirty="0" sz="1750" spc="-70">
                <a:latin typeface="Symbol"/>
                <a:cs typeface="Symbol"/>
              </a:rPr>
              <a:t></a:t>
            </a:r>
            <a:r>
              <a:rPr dirty="0" sz="1750" spc="-60">
                <a:latin typeface="Times New Roman"/>
                <a:cs typeface="Times New Roman"/>
              </a:rPr>
              <a:t> </a:t>
            </a:r>
            <a:r>
              <a:rPr dirty="0" sz="1750" spc="-25">
                <a:latin typeface="Symbol"/>
                <a:cs typeface="Symbol"/>
              </a:rPr>
              <a:t></a:t>
            </a:r>
            <a:r>
              <a:rPr dirty="0" sz="1750" spc="-25" i="1">
                <a:latin typeface="Times New Roman"/>
                <a:cs typeface="Times New Roman"/>
              </a:rPr>
              <a:t>V</a:t>
            </a:r>
            <a:r>
              <a:rPr dirty="0" baseline="-25000" sz="1500" spc="-37" i="1">
                <a:latin typeface="Times New Roman"/>
                <a:cs typeface="Times New Roman"/>
              </a:rPr>
              <a:t>cc</a:t>
            </a:r>
            <a:endParaRPr baseline="-25000" sz="1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Montajes</a:t>
            </a:r>
            <a:r>
              <a:rPr dirty="0" sz="2800" spc="-50"/>
              <a:t> </a:t>
            </a:r>
            <a:r>
              <a:rPr dirty="0" sz="2800"/>
              <a:t>no</a:t>
            </a:r>
            <a:r>
              <a:rPr dirty="0" sz="2800" spc="-60"/>
              <a:t> </a:t>
            </a:r>
            <a:r>
              <a:rPr dirty="0" sz="2800"/>
              <a:t>lineales</a:t>
            </a:r>
            <a:r>
              <a:rPr dirty="0" sz="2800" spc="-65"/>
              <a:t> </a:t>
            </a:r>
            <a:r>
              <a:rPr dirty="0" sz="2800"/>
              <a:t>con</a:t>
            </a:r>
            <a:r>
              <a:rPr dirty="0" sz="2800" spc="-150"/>
              <a:t> </a:t>
            </a:r>
            <a:r>
              <a:rPr dirty="0" sz="2800"/>
              <a:t>AO.</a:t>
            </a:r>
            <a:r>
              <a:rPr dirty="0" sz="2800" spc="-65"/>
              <a:t> </a:t>
            </a:r>
            <a:r>
              <a:rPr dirty="0" sz="2000"/>
              <a:t>Comparador</a:t>
            </a:r>
            <a:r>
              <a:rPr dirty="0" sz="2000" spc="-80"/>
              <a:t> </a:t>
            </a:r>
            <a:r>
              <a:rPr dirty="0" sz="2000"/>
              <a:t>lazo</a:t>
            </a:r>
            <a:r>
              <a:rPr dirty="0" sz="2000" spc="-65"/>
              <a:t> </a:t>
            </a:r>
            <a:r>
              <a:rPr dirty="0" sz="2000" spc="-10"/>
              <a:t>abierto.</a:t>
            </a:r>
            <a:endParaRPr sz="2000"/>
          </a:p>
        </p:txBody>
      </p:sp>
      <p:sp>
        <p:nvSpPr>
          <p:cNvPr id="23" name="object 23" descr=""/>
          <p:cNvSpPr txBox="1"/>
          <p:nvPr/>
        </p:nvSpPr>
        <p:spPr>
          <a:xfrm>
            <a:off x="547014" y="3594466"/>
            <a:ext cx="64173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Comparador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en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Lazo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Abierto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y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Detector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Polaridad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2047974" y="4109778"/>
            <a:ext cx="968375" cy="687070"/>
            <a:chOff x="2047974" y="4109778"/>
            <a:chExt cx="968375" cy="687070"/>
          </a:xfrm>
        </p:grpSpPr>
        <p:sp>
          <p:nvSpPr>
            <p:cNvPr id="25" name="object 25" descr=""/>
            <p:cNvSpPr/>
            <p:nvPr/>
          </p:nvSpPr>
          <p:spPr>
            <a:xfrm>
              <a:off x="2052736" y="4114541"/>
              <a:ext cx="561975" cy="677545"/>
            </a:xfrm>
            <a:custGeom>
              <a:avLst/>
              <a:gdLst/>
              <a:ahLst/>
              <a:cxnLst/>
              <a:rect l="l" t="t" r="r" b="b"/>
              <a:pathLst>
                <a:path w="561975" h="677545">
                  <a:moveTo>
                    <a:pt x="23482" y="677214"/>
                  </a:moveTo>
                  <a:lnTo>
                    <a:pt x="0" y="0"/>
                  </a:lnTo>
                  <a:lnTo>
                    <a:pt x="561860" y="378790"/>
                  </a:lnTo>
                  <a:lnTo>
                    <a:pt x="23482" y="6772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592336" y="4479159"/>
              <a:ext cx="351155" cy="1905"/>
            </a:xfrm>
            <a:custGeom>
              <a:avLst/>
              <a:gdLst/>
              <a:ahLst/>
              <a:cxnLst/>
              <a:rect l="l" t="t" r="r" b="b"/>
              <a:pathLst>
                <a:path w="351155" h="1904">
                  <a:moveTo>
                    <a:pt x="351116" y="0"/>
                  </a:moveTo>
                  <a:lnTo>
                    <a:pt x="0" y="157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9534" y="4442954"/>
              <a:ext cx="76492" cy="83413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2872546" y="4460849"/>
            <a:ext cx="2705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Times New Roman"/>
                <a:cs typeface="Times New Roman"/>
              </a:rPr>
              <a:t>v</a:t>
            </a:r>
            <a:r>
              <a:rPr dirty="0" baseline="-21367" sz="1950" spc="-37">
                <a:latin typeface="Times New Roman"/>
                <a:cs typeface="Times New Roman"/>
              </a:rPr>
              <a:t>s</a:t>
            </a:r>
            <a:endParaRPr baseline="-21367" sz="19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105398" y="4197949"/>
            <a:ext cx="126364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0">
                <a:latin typeface="Times New Roman"/>
                <a:cs typeface="Times New Roman"/>
              </a:rPr>
              <a:t>_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24889" y="4378838"/>
            <a:ext cx="2794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Times New Roman"/>
                <a:cs typeface="Times New Roman"/>
              </a:rPr>
              <a:t>v</a:t>
            </a:r>
            <a:r>
              <a:rPr dirty="0" baseline="-21367" sz="1950" spc="-37">
                <a:latin typeface="Times New Roman"/>
                <a:cs typeface="Times New Roman"/>
              </a:rPr>
              <a:t>e</a:t>
            </a:r>
            <a:endParaRPr baseline="-21367" sz="1950">
              <a:latin typeface="Times New Roman"/>
              <a:cs typeface="Times New Roman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308116" y="4292032"/>
            <a:ext cx="749935" cy="1086485"/>
            <a:chOff x="1308116" y="4292032"/>
            <a:chExt cx="749935" cy="1086485"/>
          </a:xfrm>
        </p:grpSpPr>
        <p:sp>
          <p:nvSpPr>
            <p:cNvPr id="32" name="object 32" descr=""/>
            <p:cNvSpPr/>
            <p:nvPr/>
          </p:nvSpPr>
          <p:spPr>
            <a:xfrm>
              <a:off x="1438266" y="4296794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w="0" h="228600">
                  <a:moveTo>
                    <a:pt x="0" y="0"/>
                  </a:moveTo>
                  <a:lnTo>
                    <a:pt x="0" y="22819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359896" y="4524990"/>
              <a:ext cx="175260" cy="197485"/>
            </a:xfrm>
            <a:custGeom>
              <a:avLst/>
              <a:gdLst/>
              <a:ahLst/>
              <a:cxnLst/>
              <a:rect l="l" t="t" r="r" b="b"/>
              <a:pathLst>
                <a:path w="175259" h="197485">
                  <a:moveTo>
                    <a:pt x="0" y="98577"/>
                  </a:moveTo>
                  <a:lnTo>
                    <a:pt x="6885" y="60205"/>
                  </a:lnTo>
                  <a:lnTo>
                    <a:pt x="25665" y="28871"/>
                  </a:lnTo>
                  <a:lnTo>
                    <a:pt x="53519" y="7746"/>
                  </a:lnTo>
                  <a:lnTo>
                    <a:pt x="87630" y="0"/>
                  </a:lnTo>
                  <a:lnTo>
                    <a:pt x="121740" y="7746"/>
                  </a:lnTo>
                  <a:lnTo>
                    <a:pt x="149594" y="28871"/>
                  </a:lnTo>
                  <a:lnTo>
                    <a:pt x="168374" y="60205"/>
                  </a:lnTo>
                  <a:lnTo>
                    <a:pt x="175260" y="98577"/>
                  </a:lnTo>
                  <a:lnTo>
                    <a:pt x="168374" y="136949"/>
                  </a:lnTo>
                  <a:lnTo>
                    <a:pt x="149594" y="168282"/>
                  </a:lnTo>
                  <a:lnTo>
                    <a:pt x="121740" y="189408"/>
                  </a:lnTo>
                  <a:lnTo>
                    <a:pt x="87630" y="197154"/>
                  </a:lnTo>
                  <a:lnTo>
                    <a:pt x="53519" y="189408"/>
                  </a:lnTo>
                  <a:lnTo>
                    <a:pt x="25665" y="168282"/>
                  </a:lnTo>
                  <a:lnTo>
                    <a:pt x="6885" y="136949"/>
                  </a:lnTo>
                  <a:lnTo>
                    <a:pt x="0" y="985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445390" y="4719039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w="0" h="264160">
                  <a:moveTo>
                    <a:pt x="0" y="0"/>
                  </a:moveTo>
                  <a:lnTo>
                    <a:pt x="0" y="26390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368446" y="4982941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59" h="0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312878" y="4982941"/>
              <a:ext cx="60325" cy="55880"/>
            </a:xfrm>
            <a:custGeom>
              <a:avLst/>
              <a:gdLst/>
              <a:ahLst/>
              <a:cxnLst/>
              <a:rect l="l" t="t" r="r" b="b"/>
              <a:pathLst>
                <a:path w="60325" h="55879">
                  <a:moveTo>
                    <a:pt x="59842" y="0"/>
                  </a:moveTo>
                  <a:lnTo>
                    <a:pt x="0" y="5588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389823" y="4982941"/>
              <a:ext cx="60325" cy="55880"/>
            </a:xfrm>
            <a:custGeom>
              <a:avLst/>
              <a:gdLst/>
              <a:ahLst/>
              <a:cxnLst/>
              <a:rect l="l" t="t" r="r" b="b"/>
              <a:pathLst>
                <a:path w="60325" h="55879">
                  <a:moveTo>
                    <a:pt x="59842" y="0"/>
                  </a:moveTo>
                  <a:lnTo>
                    <a:pt x="0" y="5588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479591" y="4982941"/>
              <a:ext cx="60325" cy="55880"/>
            </a:xfrm>
            <a:custGeom>
              <a:avLst/>
              <a:gdLst/>
              <a:ahLst/>
              <a:cxnLst/>
              <a:rect l="l" t="t" r="r" b="b"/>
              <a:pathLst>
                <a:path w="60325" h="55879">
                  <a:moveTo>
                    <a:pt x="59842" y="0"/>
                  </a:moveTo>
                  <a:lnTo>
                    <a:pt x="0" y="5588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373" y="4600164"/>
              <a:ext cx="262669" cy="443433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888478" y="5040401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w="0" h="267335">
                  <a:moveTo>
                    <a:pt x="0" y="0"/>
                  </a:moveTo>
                  <a:lnTo>
                    <a:pt x="0" y="2672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800136" y="5317091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60" h="0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744567" y="5317091"/>
              <a:ext cx="60325" cy="57150"/>
            </a:xfrm>
            <a:custGeom>
              <a:avLst/>
              <a:gdLst/>
              <a:ahLst/>
              <a:cxnLst/>
              <a:rect l="l" t="t" r="r" b="b"/>
              <a:pathLst>
                <a:path w="60325" h="57150">
                  <a:moveTo>
                    <a:pt x="59842" y="0"/>
                  </a:moveTo>
                  <a:lnTo>
                    <a:pt x="0" y="5659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821512" y="5317091"/>
              <a:ext cx="60325" cy="57150"/>
            </a:xfrm>
            <a:custGeom>
              <a:avLst/>
              <a:gdLst/>
              <a:ahLst/>
              <a:cxnLst/>
              <a:rect l="l" t="t" r="r" b="b"/>
              <a:pathLst>
                <a:path w="60325" h="57150">
                  <a:moveTo>
                    <a:pt x="59842" y="0"/>
                  </a:moveTo>
                  <a:lnTo>
                    <a:pt x="0" y="5659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911281" y="5317091"/>
              <a:ext cx="60325" cy="57150"/>
            </a:xfrm>
            <a:custGeom>
              <a:avLst/>
              <a:gdLst/>
              <a:ahLst/>
              <a:cxnLst/>
              <a:rect l="l" t="t" r="r" b="b"/>
              <a:pathLst>
                <a:path w="60325" h="57150">
                  <a:moveTo>
                    <a:pt x="59842" y="0"/>
                  </a:moveTo>
                  <a:lnTo>
                    <a:pt x="0" y="5659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1545682" y="4699548"/>
            <a:ext cx="2609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Times New Roman"/>
                <a:cs typeface="Times New Roman"/>
              </a:rPr>
              <a:t>v</a:t>
            </a:r>
            <a:r>
              <a:rPr dirty="0" baseline="-21367" sz="1950" spc="-37">
                <a:latin typeface="Times New Roman"/>
                <a:cs typeface="Times New Roman"/>
              </a:rPr>
              <a:t>r</a:t>
            </a:r>
            <a:endParaRPr baseline="-21367" sz="195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1438266" y="4295221"/>
            <a:ext cx="624840" cy="1905"/>
          </a:xfrm>
          <a:custGeom>
            <a:avLst/>
            <a:gdLst/>
            <a:ahLst/>
            <a:cxnLst/>
            <a:rect l="l" t="t" r="r" b="b"/>
            <a:pathLst>
              <a:path w="624839" h="1904">
                <a:moveTo>
                  <a:pt x="0" y="1574"/>
                </a:moveTo>
                <a:lnTo>
                  <a:pt x="62459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7" name="object 47" descr=""/>
          <p:cNvGrpSpPr/>
          <p:nvPr/>
        </p:nvGrpSpPr>
        <p:grpSpPr>
          <a:xfrm>
            <a:off x="5285452" y="4069858"/>
            <a:ext cx="3608070" cy="2320290"/>
            <a:chOff x="5285452" y="4069858"/>
            <a:chExt cx="3608070" cy="2320290"/>
          </a:xfrm>
        </p:grpSpPr>
        <p:sp>
          <p:nvSpPr>
            <p:cNvPr id="48" name="object 48" descr=""/>
            <p:cNvSpPr/>
            <p:nvPr/>
          </p:nvSpPr>
          <p:spPr>
            <a:xfrm>
              <a:off x="5317699" y="5555095"/>
              <a:ext cx="3509645" cy="7620"/>
            </a:xfrm>
            <a:custGeom>
              <a:avLst/>
              <a:gdLst/>
              <a:ahLst/>
              <a:cxnLst/>
              <a:rect l="l" t="t" r="r" b="b"/>
              <a:pathLst>
                <a:path w="3509645" h="7620">
                  <a:moveTo>
                    <a:pt x="0" y="0"/>
                  </a:moveTo>
                  <a:lnTo>
                    <a:pt x="3509530" y="7061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309577" y="5971561"/>
              <a:ext cx="3509645" cy="7620"/>
            </a:xfrm>
            <a:custGeom>
              <a:avLst/>
              <a:gdLst/>
              <a:ahLst/>
              <a:cxnLst/>
              <a:rect l="l" t="t" r="r" b="b"/>
              <a:pathLst>
                <a:path w="3509645" h="7620">
                  <a:moveTo>
                    <a:pt x="0" y="0"/>
                  </a:moveTo>
                  <a:lnTo>
                    <a:pt x="3509530" y="7061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675687" y="4088805"/>
              <a:ext cx="0" cy="2063750"/>
            </a:xfrm>
            <a:custGeom>
              <a:avLst/>
              <a:gdLst/>
              <a:ahLst/>
              <a:cxnLst/>
              <a:rect l="l" t="t" r="r" b="b"/>
              <a:pathLst>
                <a:path w="0" h="2063750">
                  <a:moveTo>
                    <a:pt x="0" y="206322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671404" y="598608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 h="0">
                  <a:moveTo>
                    <a:pt x="0" y="0"/>
                  </a:moveTo>
                  <a:lnTo>
                    <a:pt x="228" y="0"/>
                  </a:lnTo>
                </a:path>
              </a:pathLst>
            </a:custGeom>
            <a:ln w="254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317714" y="4729521"/>
              <a:ext cx="3509645" cy="7620"/>
            </a:xfrm>
            <a:custGeom>
              <a:avLst/>
              <a:gdLst/>
              <a:ahLst/>
              <a:cxnLst/>
              <a:rect l="l" t="t" r="r" b="b"/>
              <a:pathLst>
                <a:path w="3509645" h="7620">
                  <a:moveTo>
                    <a:pt x="0" y="0"/>
                  </a:moveTo>
                  <a:lnTo>
                    <a:pt x="3509530" y="7061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369060" y="4184154"/>
              <a:ext cx="5715" cy="2197735"/>
            </a:xfrm>
            <a:custGeom>
              <a:avLst/>
              <a:gdLst/>
              <a:ahLst/>
              <a:cxnLst/>
              <a:rect l="l" t="t" r="r" b="b"/>
              <a:pathLst>
                <a:path w="5714" h="2197735">
                  <a:moveTo>
                    <a:pt x="0" y="2197595"/>
                  </a:moveTo>
                  <a:lnTo>
                    <a:pt x="5143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336075" y="4069858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392" y="0"/>
                  </a:moveTo>
                  <a:lnTo>
                    <a:pt x="0" y="126911"/>
                  </a:lnTo>
                  <a:lnTo>
                    <a:pt x="76200" y="127088"/>
                  </a:lnTo>
                  <a:lnTo>
                    <a:pt x="38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293390" y="6095527"/>
              <a:ext cx="3463925" cy="6350"/>
            </a:xfrm>
            <a:custGeom>
              <a:avLst/>
              <a:gdLst/>
              <a:ahLst/>
              <a:cxnLst/>
              <a:rect l="l" t="t" r="r" b="b"/>
              <a:pathLst>
                <a:path w="3463925" h="6350">
                  <a:moveTo>
                    <a:pt x="0" y="0"/>
                  </a:moveTo>
                  <a:lnTo>
                    <a:pt x="3463861" y="5943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744482" y="6063345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139" y="0"/>
                  </a:moveTo>
                  <a:lnTo>
                    <a:pt x="0" y="76199"/>
                  </a:lnTo>
                  <a:lnTo>
                    <a:pt x="127076" y="3832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293390" y="5001003"/>
              <a:ext cx="3485515" cy="5080"/>
            </a:xfrm>
            <a:custGeom>
              <a:avLst/>
              <a:gdLst/>
              <a:ahLst/>
              <a:cxnLst/>
              <a:rect l="l" t="t" r="r" b="b"/>
              <a:pathLst>
                <a:path w="3485515" h="5079">
                  <a:moveTo>
                    <a:pt x="0" y="0"/>
                  </a:moveTo>
                  <a:lnTo>
                    <a:pt x="3485489" y="476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766128" y="4967639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101" y="0"/>
                  </a:moveTo>
                  <a:lnTo>
                    <a:pt x="0" y="76200"/>
                  </a:lnTo>
                  <a:lnTo>
                    <a:pt x="127050" y="3827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4305317" y="4312652"/>
            <a:ext cx="7626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Tensión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la </a:t>
            </a:r>
            <a:r>
              <a:rPr dirty="0" sz="1200" spc="-10">
                <a:latin typeface="Times New Roman"/>
                <a:cs typeface="Times New Roman"/>
              </a:rPr>
              <a:t>entrada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156372" y="4602922"/>
            <a:ext cx="118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i="1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5238668" y="4689790"/>
            <a:ext cx="654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 i="1">
                <a:latin typeface="Times New Roman"/>
                <a:cs typeface="Times New Roman"/>
              </a:rPr>
              <a:t>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5039086" y="4994493"/>
            <a:ext cx="231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25" i="1">
                <a:latin typeface="Times New Roman"/>
                <a:cs typeface="Times New Roman"/>
              </a:rPr>
              <a:t>V</a:t>
            </a:r>
            <a:r>
              <a:rPr dirty="0" baseline="-21604" sz="1350" spc="-37" i="1">
                <a:latin typeface="Times New Roman"/>
                <a:cs typeface="Times New Roman"/>
              </a:rPr>
              <a:t>s</a:t>
            </a:r>
            <a:endParaRPr baseline="-21604" sz="1350">
              <a:latin typeface="Times New Roman"/>
              <a:cs typeface="Times New Roman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8769671" y="4999405"/>
            <a:ext cx="787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0" i="1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8775005" y="6068111"/>
            <a:ext cx="787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0" i="1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5105289" y="3986466"/>
            <a:ext cx="2374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5" i="1">
                <a:latin typeface="Times New Roman"/>
                <a:cs typeface="Times New Roman"/>
              </a:rPr>
              <a:t>V</a:t>
            </a:r>
            <a:r>
              <a:rPr dirty="0" baseline="-21164" sz="1575" spc="-37" i="1">
                <a:latin typeface="Times New Roman"/>
                <a:cs typeface="Times New Roman"/>
              </a:rPr>
              <a:t>e</a:t>
            </a:r>
            <a:endParaRPr baseline="-21164" sz="1575">
              <a:latin typeface="Times New Roman"/>
              <a:cs typeface="Times New Roman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5720505" y="5552061"/>
            <a:ext cx="2232660" cy="4445"/>
          </a:xfrm>
          <a:custGeom>
            <a:avLst/>
            <a:gdLst/>
            <a:ahLst/>
            <a:cxnLst/>
            <a:rect l="l" t="t" r="r" b="b"/>
            <a:pathLst>
              <a:path w="2232659" h="4445">
                <a:moveTo>
                  <a:pt x="0" y="4190"/>
                </a:moveTo>
                <a:lnTo>
                  <a:pt x="2232647" y="0"/>
                </a:lnTo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4290738" y="5357811"/>
            <a:ext cx="9683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Tensión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baseline="-29100" sz="1575" spc="-75" i="1">
                <a:latin typeface="Times New Roman"/>
                <a:cs typeface="Times New Roman"/>
              </a:rPr>
              <a:t>V</a:t>
            </a:r>
            <a:endParaRPr baseline="-29100" sz="1575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dirty="0" sz="1200" spc="-10">
                <a:latin typeface="Times New Roman"/>
                <a:cs typeface="Times New Roman"/>
              </a:rPr>
              <a:t>salida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208333" y="5529071"/>
            <a:ext cx="1314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 i="1">
                <a:latin typeface="Times New Roman"/>
                <a:cs typeface="Times New Roman"/>
              </a:rPr>
              <a:t>pos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109047" y="5880501"/>
            <a:ext cx="2203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i="1">
                <a:latin typeface="Times New Roman"/>
                <a:cs typeface="Times New Roman"/>
              </a:rPr>
              <a:t>V</a:t>
            </a:r>
            <a:r>
              <a:rPr dirty="0" sz="600" spc="-20" i="1">
                <a:latin typeface="Times New Roman"/>
                <a:cs typeface="Times New Roman"/>
              </a:rPr>
              <a:t>neg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5350409" y="4102394"/>
            <a:ext cx="3147060" cy="2056130"/>
            <a:chOff x="5350409" y="4102394"/>
            <a:chExt cx="3147060" cy="2056130"/>
          </a:xfrm>
        </p:grpSpPr>
        <p:sp>
          <p:nvSpPr>
            <p:cNvPr id="71" name="object 71" descr=""/>
            <p:cNvSpPr/>
            <p:nvPr/>
          </p:nvSpPr>
          <p:spPr>
            <a:xfrm>
              <a:off x="7939276" y="4108744"/>
              <a:ext cx="9525" cy="2043430"/>
            </a:xfrm>
            <a:custGeom>
              <a:avLst/>
              <a:gdLst/>
              <a:ahLst/>
              <a:cxnLst/>
              <a:rect l="l" t="t" r="r" b="b"/>
              <a:pathLst>
                <a:path w="9525" h="2043429">
                  <a:moveTo>
                    <a:pt x="9334" y="204329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946101" y="5556214"/>
              <a:ext cx="1905" cy="424180"/>
            </a:xfrm>
            <a:custGeom>
              <a:avLst/>
              <a:gdLst/>
              <a:ahLst/>
              <a:cxnLst/>
              <a:rect l="l" t="t" r="r" b="b"/>
              <a:pathLst>
                <a:path w="1904" h="424179">
                  <a:moveTo>
                    <a:pt x="0" y="0"/>
                  </a:moveTo>
                  <a:lnTo>
                    <a:pt x="1346" y="423811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5363109" y="4925933"/>
              <a:ext cx="197485" cy="1270"/>
            </a:xfrm>
            <a:custGeom>
              <a:avLst/>
              <a:gdLst/>
              <a:ahLst/>
              <a:cxnLst/>
              <a:rect l="l" t="t" r="r" b="b"/>
              <a:pathLst>
                <a:path w="197485" h="1270">
                  <a:moveTo>
                    <a:pt x="0" y="0"/>
                  </a:moveTo>
                  <a:lnTo>
                    <a:pt x="197319" y="12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553296" y="4339621"/>
              <a:ext cx="514984" cy="589915"/>
            </a:xfrm>
            <a:custGeom>
              <a:avLst/>
              <a:gdLst/>
              <a:ahLst/>
              <a:cxnLst/>
              <a:rect l="l" t="t" r="r" b="b"/>
              <a:pathLst>
                <a:path w="514985" h="589914">
                  <a:moveTo>
                    <a:pt x="0" y="589635"/>
                  </a:moveTo>
                  <a:lnTo>
                    <a:pt x="51483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064077" y="4343299"/>
              <a:ext cx="1447800" cy="1270"/>
            </a:xfrm>
            <a:custGeom>
              <a:avLst/>
              <a:gdLst/>
              <a:ahLst/>
              <a:cxnLst/>
              <a:rect l="l" t="t" r="r" b="b"/>
              <a:pathLst>
                <a:path w="1447800" h="1270">
                  <a:moveTo>
                    <a:pt x="0" y="0"/>
                  </a:moveTo>
                  <a:lnTo>
                    <a:pt x="1447215" y="12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495072" y="4339614"/>
              <a:ext cx="717550" cy="615950"/>
            </a:xfrm>
            <a:custGeom>
              <a:avLst/>
              <a:gdLst/>
              <a:ahLst/>
              <a:cxnLst/>
              <a:rect l="l" t="t" r="r" b="b"/>
              <a:pathLst>
                <a:path w="717550" h="615950">
                  <a:moveTo>
                    <a:pt x="0" y="0"/>
                  </a:moveTo>
                  <a:lnTo>
                    <a:pt x="717524" y="61544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204489" y="4955053"/>
              <a:ext cx="280035" cy="1270"/>
            </a:xfrm>
            <a:custGeom>
              <a:avLst/>
              <a:gdLst/>
              <a:ahLst/>
              <a:cxnLst/>
              <a:rect l="l" t="t" r="r" b="b"/>
              <a:pathLst>
                <a:path w="280034" h="1270">
                  <a:moveTo>
                    <a:pt x="0" y="0"/>
                  </a:moveTo>
                  <a:lnTo>
                    <a:pt x="279717" y="12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720506" y="5556252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w="0" h="412750">
                  <a:moveTo>
                    <a:pt x="0" y="0"/>
                  </a:moveTo>
                  <a:lnTo>
                    <a:pt x="0" y="412750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362770" y="5972187"/>
              <a:ext cx="356870" cy="0"/>
            </a:xfrm>
            <a:custGeom>
              <a:avLst/>
              <a:gdLst/>
              <a:ahLst/>
              <a:cxnLst/>
              <a:rect l="l" t="t" r="r" b="b"/>
              <a:pathLst>
                <a:path w="356870" h="0">
                  <a:moveTo>
                    <a:pt x="0" y="0"/>
                  </a:moveTo>
                  <a:lnTo>
                    <a:pt x="356730" y="0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945049" y="5979558"/>
              <a:ext cx="458470" cy="0"/>
            </a:xfrm>
            <a:custGeom>
              <a:avLst/>
              <a:gdLst/>
              <a:ahLst/>
              <a:cxnLst/>
              <a:rect l="l" t="t" r="r" b="b"/>
              <a:pathLst>
                <a:path w="458470" h="0">
                  <a:moveTo>
                    <a:pt x="0" y="0"/>
                  </a:moveTo>
                  <a:lnTo>
                    <a:pt x="458076" y="0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 txBox="1"/>
          <p:nvPr/>
        </p:nvSpPr>
        <p:spPr>
          <a:xfrm>
            <a:off x="483552" y="5613463"/>
            <a:ext cx="9861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Si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</a:t>
            </a:r>
            <a:r>
              <a:rPr dirty="0" baseline="-21367" sz="1950">
                <a:latin typeface="Times New Roman"/>
                <a:cs typeface="Times New Roman"/>
              </a:rPr>
              <a:t>e</a:t>
            </a:r>
            <a:r>
              <a:rPr dirty="0" baseline="-21367" sz="1950" spc="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&gt; </a:t>
            </a:r>
            <a:r>
              <a:rPr dirty="0" sz="2000" spc="-35">
                <a:latin typeface="Times New Roman"/>
                <a:cs typeface="Times New Roman"/>
              </a:rPr>
              <a:t>v</a:t>
            </a:r>
            <a:r>
              <a:rPr dirty="0" baseline="-21367" sz="1950" spc="-52">
                <a:latin typeface="Times New Roman"/>
                <a:cs typeface="Times New Roman"/>
              </a:rPr>
              <a:t>r</a:t>
            </a:r>
            <a:endParaRPr baseline="-21367" sz="1950">
              <a:latin typeface="Times New Roman"/>
              <a:cs typeface="Times New Roman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774378" y="5613463"/>
            <a:ext cx="11747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(v</a:t>
            </a:r>
            <a:r>
              <a:rPr dirty="0" baseline="-21367" sz="195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-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</a:t>
            </a:r>
            <a:r>
              <a:rPr dirty="0" baseline="-21367" sz="1950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) &gt; </a:t>
            </a:r>
            <a:r>
              <a:rPr dirty="0" sz="2000" spc="-5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3190450" y="5613463"/>
            <a:ext cx="101409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v</a:t>
            </a:r>
            <a:r>
              <a:rPr dirty="0" baseline="-21367" sz="1950">
                <a:latin typeface="Times New Roman"/>
                <a:cs typeface="Times New Roman"/>
              </a:rPr>
              <a:t>0</a:t>
            </a:r>
            <a:r>
              <a:rPr dirty="0" baseline="-21367" sz="1950" spc="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=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+V</a:t>
            </a:r>
            <a:r>
              <a:rPr dirty="0" baseline="-21367" sz="1950" spc="-30">
                <a:latin typeface="Times New Roman"/>
                <a:cs typeface="Times New Roman"/>
              </a:rPr>
              <a:t>cc</a:t>
            </a:r>
            <a:endParaRPr baseline="-21367" sz="1950">
              <a:latin typeface="Times New Roman"/>
              <a:cs typeface="Times New Roman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508952" y="5918263"/>
            <a:ext cx="8782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Si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</a:t>
            </a:r>
            <a:r>
              <a:rPr dirty="0" sz="2000" spc="4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&lt;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Times New Roman"/>
                <a:cs typeface="Times New Roman"/>
              </a:rPr>
              <a:t>v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911288" y="6066091"/>
            <a:ext cx="53340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63550" algn="l"/>
              </a:tabLst>
            </a:pPr>
            <a:r>
              <a:rPr dirty="0" sz="1300" spc="-50">
                <a:latin typeface="Times New Roman"/>
                <a:cs typeface="Times New Roman"/>
              </a:rPr>
              <a:t>e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50"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2013140" y="6066091"/>
            <a:ext cx="429259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0045" algn="l"/>
              </a:tabLst>
            </a:pPr>
            <a:r>
              <a:rPr dirty="0" sz="1300" spc="-50">
                <a:latin typeface="Times New Roman"/>
                <a:cs typeface="Times New Roman"/>
              </a:rPr>
              <a:t>e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50"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1799778" y="5918263"/>
            <a:ext cx="11239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(v</a:t>
            </a:r>
            <a:r>
              <a:rPr dirty="0" sz="2000" spc="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-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)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&lt;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3215850" y="5918263"/>
            <a:ext cx="7543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v</a:t>
            </a:r>
            <a:r>
              <a:rPr dirty="0" sz="2000" spc="4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=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-</a:t>
            </a:r>
            <a:r>
              <a:rPr dirty="0" sz="2000" spc="-50">
                <a:latin typeface="Times New Roman"/>
                <a:cs typeface="Times New Roman"/>
              </a:rPr>
              <a:t>V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3343592" y="6066091"/>
            <a:ext cx="77724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14045" algn="l"/>
              </a:tabLst>
            </a:pPr>
            <a:r>
              <a:rPr dirty="0" sz="1300" spc="-50">
                <a:latin typeface="Times New Roman"/>
                <a:cs typeface="Times New Roman"/>
              </a:rPr>
              <a:t>0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5">
                <a:latin typeface="Times New Roman"/>
                <a:cs typeface="Times New Roman"/>
              </a:rPr>
              <a:t>cc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90" name="object 9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6250" y="5745247"/>
            <a:ext cx="220687" cy="103720"/>
          </a:xfrm>
          <a:prstGeom prst="rect">
            <a:avLst/>
          </a:prstGeom>
        </p:spPr>
      </p:pic>
      <p:pic>
        <p:nvPicPr>
          <p:cNvPr id="91" name="object 9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6853" y="5777624"/>
            <a:ext cx="220687" cy="103720"/>
          </a:xfrm>
          <a:prstGeom prst="rect">
            <a:avLst/>
          </a:prstGeom>
        </p:spPr>
      </p:pic>
      <p:pic>
        <p:nvPicPr>
          <p:cNvPr id="92" name="object 9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0417" y="6088164"/>
            <a:ext cx="220687" cy="103720"/>
          </a:xfrm>
          <a:prstGeom prst="rect">
            <a:avLst/>
          </a:prstGeom>
        </p:spPr>
      </p:pic>
      <p:pic>
        <p:nvPicPr>
          <p:cNvPr id="93" name="object 9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6853" y="6088164"/>
            <a:ext cx="220687" cy="103720"/>
          </a:xfrm>
          <a:prstGeom prst="rect">
            <a:avLst/>
          </a:prstGeom>
        </p:spPr>
      </p:pic>
      <p:sp>
        <p:nvSpPr>
          <p:cNvPr id="94" name="object 94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Montajes</a:t>
            </a:r>
            <a:r>
              <a:rPr dirty="0" sz="2800" spc="-50"/>
              <a:t> </a:t>
            </a:r>
            <a:r>
              <a:rPr dirty="0" sz="2800"/>
              <a:t>no</a:t>
            </a:r>
            <a:r>
              <a:rPr dirty="0" sz="2800" spc="-60"/>
              <a:t> </a:t>
            </a:r>
            <a:r>
              <a:rPr dirty="0" sz="2800"/>
              <a:t>lineales</a:t>
            </a:r>
            <a:r>
              <a:rPr dirty="0" sz="2800" spc="-65"/>
              <a:t> </a:t>
            </a:r>
            <a:r>
              <a:rPr dirty="0" sz="2800"/>
              <a:t>con</a:t>
            </a:r>
            <a:r>
              <a:rPr dirty="0" sz="2800" spc="-150"/>
              <a:t> </a:t>
            </a:r>
            <a:r>
              <a:rPr dirty="0" sz="2800"/>
              <a:t>AO.</a:t>
            </a:r>
            <a:r>
              <a:rPr dirty="0" sz="2800" spc="-65"/>
              <a:t> </a:t>
            </a:r>
            <a:r>
              <a:rPr dirty="0" sz="2000"/>
              <a:t>Comparador</a:t>
            </a:r>
            <a:r>
              <a:rPr dirty="0" sz="2000" spc="-80"/>
              <a:t> </a:t>
            </a:r>
            <a:r>
              <a:rPr dirty="0" sz="2000"/>
              <a:t>lazo</a:t>
            </a:r>
            <a:r>
              <a:rPr dirty="0" sz="2000" spc="-65"/>
              <a:t> </a:t>
            </a:r>
            <a:r>
              <a:rPr dirty="0" sz="2000" spc="-10"/>
              <a:t>abierto.</a:t>
            </a:r>
            <a:endParaRPr sz="2000"/>
          </a:p>
        </p:txBody>
      </p:sp>
      <p:grpSp>
        <p:nvGrpSpPr>
          <p:cNvPr id="4" name="object 4" descr=""/>
          <p:cNvGrpSpPr/>
          <p:nvPr/>
        </p:nvGrpSpPr>
        <p:grpSpPr>
          <a:xfrm>
            <a:off x="2686050" y="2320927"/>
            <a:ext cx="4237355" cy="2995930"/>
            <a:chOff x="2686050" y="2320927"/>
            <a:chExt cx="4237355" cy="2995930"/>
          </a:xfrm>
        </p:grpSpPr>
        <p:sp>
          <p:nvSpPr>
            <p:cNvPr id="5" name="object 5" descr=""/>
            <p:cNvSpPr/>
            <p:nvPr/>
          </p:nvSpPr>
          <p:spPr>
            <a:xfrm>
              <a:off x="2722562" y="4537075"/>
              <a:ext cx="4123054" cy="9525"/>
            </a:xfrm>
            <a:custGeom>
              <a:avLst/>
              <a:gdLst/>
              <a:ahLst/>
              <a:cxnLst/>
              <a:rect l="l" t="t" r="r" b="b"/>
              <a:pathLst>
                <a:path w="4123054" h="9525">
                  <a:moveTo>
                    <a:pt x="0" y="0"/>
                  </a:moveTo>
                  <a:lnTo>
                    <a:pt x="4122737" y="9525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13037" y="5075237"/>
              <a:ext cx="4123054" cy="9525"/>
            </a:xfrm>
            <a:custGeom>
              <a:avLst/>
              <a:gdLst/>
              <a:ahLst/>
              <a:cxnLst/>
              <a:rect l="l" t="t" r="r" b="b"/>
              <a:pathLst>
                <a:path w="4123054" h="9525">
                  <a:moveTo>
                    <a:pt x="0" y="0"/>
                  </a:moveTo>
                  <a:lnTo>
                    <a:pt x="4122737" y="9525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22562" y="3470275"/>
              <a:ext cx="4123054" cy="9525"/>
            </a:xfrm>
            <a:custGeom>
              <a:avLst/>
              <a:gdLst/>
              <a:ahLst/>
              <a:cxnLst/>
              <a:rect l="l" t="t" r="r" b="b"/>
              <a:pathLst>
                <a:path w="4123054" h="9525">
                  <a:moveTo>
                    <a:pt x="0" y="0"/>
                  </a:moveTo>
                  <a:lnTo>
                    <a:pt x="4122737" y="9525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195637" y="2387599"/>
              <a:ext cx="0" cy="2921000"/>
            </a:xfrm>
            <a:custGeom>
              <a:avLst/>
              <a:gdLst/>
              <a:ahLst/>
              <a:cxnLst/>
              <a:rect l="l" t="t" r="r" b="b"/>
              <a:pathLst>
                <a:path w="0" h="2921000">
                  <a:moveTo>
                    <a:pt x="0" y="29210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70187" y="5073650"/>
              <a:ext cx="425450" cy="0"/>
            </a:xfrm>
            <a:custGeom>
              <a:avLst/>
              <a:gdLst/>
              <a:ahLst/>
              <a:cxnLst/>
              <a:rect l="l" t="t" r="r" b="b"/>
              <a:pathLst>
                <a:path w="425450" h="0">
                  <a:moveTo>
                    <a:pt x="0" y="0"/>
                  </a:moveTo>
                  <a:lnTo>
                    <a:pt x="425450" y="0"/>
                  </a:lnTo>
                </a:path>
              </a:pathLst>
            </a:custGeom>
            <a:ln w="254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76400" y="3473451"/>
              <a:ext cx="419100" cy="304165"/>
            </a:xfrm>
            <a:custGeom>
              <a:avLst/>
              <a:gdLst/>
              <a:ahLst/>
              <a:cxnLst/>
              <a:rect l="l" t="t" r="r" b="b"/>
              <a:pathLst>
                <a:path w="419100" h="304164">
                  <a:moveTo>
                    <a:pt x="0" y="296811"/>
                  </a:moveTo>
                  <a:lnTo>
                    <a:pt x="17061" y="297725"/>
                  </a:lnTo>
                  <a:lnTo>
                    <a:pt x="41876" y="298753"/>
                  </a:lnTo>
                  <a:lnTo>
                    <a:pt x="68471" y="300006"/>
                  </a:lnTo>
                  <a:lnTo>
                    <a:pt x="90868" y="301599"/>
                  </a:lnTo>
                  <a:lnTo>
                    <a:pt x="113078" y="302776"/>
                  </a:lnTo>
                  <a:lnTo>
                    <a:pt x="135286" y="303842"/>
                  </a:lnTo>
                  <a:lnTo>
                    <a:pt x="154951" y="303787"/>
                  </a:lnTo>
                  <a:lnTo>
                    <a:pt x="169532" y="301599"/>
                  </a:lnTo>
                  <a:lnTo>
                    <a:pt x="173919" y="296435"/>
                  </a:lnTo>
                  <a:lnTo>
                    <a:pt x="176144" y="288131"/>
                  </a:lnTo>
                  <a:lnTo>
                    <a:pt x="178113" y="279378"/>
                  </a:lnTo>
                  <a:lnTo>
                    <a:pt x="181737" y="272872"/>
                  </a:lnTo>
                  <a:lnTo>
                    <a:pt x="187159" y="269290"/>
                  </a:lnTo>
                  <a:lnTo>
                    <a:pt x="192582" y="269290"/>
                  </a:lnTo>
                  <a:lnTo>
                    <a:pt x="198018" y="268084"/>
                  </a:lnTo>
                  <a:lnTo>
                    <a:pt x="203904" y="274105"/>
                  </a:lnTo>
                  <a:lnTo>
                    <a:pt x="209538" y="281251"/>
                  </a:lnTo>
                  <a:lnTo>
                    <a:pt x="215175" y="286600"/>
                  </a:lnTo>
                  <a:lnTo>
                    <a:pt x="221068" y="287235"/>
                  </a:lnTo>
                  <a:lnTo>
                    <a:pt x="228317" y="284223"/>
                  </a:lnTo>
                  <a:lnTo>
                    <a:pt x="236326" y="281100"/>
                  </a:lnTo>
                  <a:lnTo>
                    <a:pt x="242809" y="278650"/>
                  </a:lnTo>
                  <a:lnTo>
                    <a:pt x="245478" y="277660"/>
                  </a:lnTo>
                  <a:lnTo>
                    <a:pt x="249401" y="257521"/>
                  </a:lnTo>
                  <a:lnTo>
                    <a:pt x="255482" y="237718"/>
                  </a:lnTo>
                  <a:lnTo>
                    <a:pt x="264359" y="219935"/>
                  </a:lnTo>
                  <a:lnTo>
                    <a:pt x="276669" y="205854"/>
                  </a:lnTo>
                  <a:lnTo>
                    <a:pt x="279387" y="201066"/>
                  </a:lnTo>
                  <a:lnTo>
                    <a:pt x="283451" y="197472"/>
                  </a:lnTo>
                  <a:lnTo>
                    <a:pt x="284810" y="191490"/>
                  </a:lnTo>
                  <a:lnTo>
                    <a:pt x="285640" y="180549"/>
                  </a:lnTo>
                  <a:lnTo>
                    <a:pt x="285324" y="169497"/>
                  </a:lnTo>
                  <a:lnTo>
                    <a:pt x="285771" y="158668"/>
                  </a:lnTo>
                  <a:lnTo>
                    <a:pt x="288886" y="148399"/>
                  </a:lnTo>
                  <a:lnTo>
                    <a:pt x="293058" y="142215"/>
                  </a:lnTo>
                  <a:lnTo>
                    <a:pt x="298883" y="137487"/>
                  </a:lnTo>
                  <a:lnTo>
                    <a:pt x="305472" y="133429"/>
                  </a:lnTo>
                  <a:lnTo>
                    <a:pt x="311937" y="129260"/>
                  </a:lnTo>
                  <a:lnTo>
                    <a:pt x="316001" y="125666"/>
                  </a:lnTo>
                  <a:lnTo>
                    <a:pt x="324142" y="119684"/>
                  </a:lnTo>
                  <a:lnTo>
                    <a:pt x="332956" y="101487"/>
                  </a:lnTo>
                  <a:lnTo>
                    <a:pt x="336686" y="93502"/>
                  </a:lnTo>
                  <a:lnTo>
                    <a:pt x="340926" y="90229"/>
                  </a:lnTo>
                  <a:lnTo>
                    <a:pt x="351269" y="86169"/>
                  </a:lnTo>
                  <a:lnTo>
                    <a:pt x="358515" y="74334"/>
                  </a:lnTo>
                  <a:lnTo>
                    <a:pt x="370595" y="55205"/>
                  </a:lnTo>
                  <a:lnTo>
                    <a:pt x="382166" y="37197"/>
                  </a:lnTo>
                  <a:lnTo>
                    <a:pt x="387883" y="28727"/>
                  </a:lnTo>
                  <a:lnTo>
                    <a:pt x="401531" y="17670"/>
                  </a:lnTo>
                  <a:lnTo>
                    <a:pt x="407552" y="13011"/>
                  </a:lnTo>
                  <a:lnTo>
                    <a:pt x="411539" y="9028"/>
                  </a:lnTo>
                  <a:lnTo>
                    <a:pt x="41908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825730" y="3521075"/>
              <a:ext cx="339090" cy="221615"/>
            </a:xfrm>
            <a:custGeom>
              <a:avLst/>
              <a:gdLst/>
              <a:ahLst/>
              <a:cxnLst/>
              <a:rect l="l" t="t" r="r" b="b"/>
              <a:pathLst>
                <a:path w="339089" h="221614">
                  <a:moveTo>
                    <a:pt x="0" y="0"/>
                  </a:moveTo>
                  <a:lnTo>
                    <a:pt x="4387" y="53102"/>
                  </a:lnTo>
                  <a:lnTo>
                    <a:pt x="1922" y="77036"/>
                  </a:lnTo>
                  <a:lnTo>
                    <a:pt x="8113" y="87680"/>
                  </a:lnTo>
                  <a:lnTo>
                    <a:pt x="38468" y="100914"/>
                  </a:lnTo>
                  <a:lnTo>
                    <a:pt x="61525" y="129498"/>
                  </a:lnTo>
                  <a:lnTo>
                    <a:pt x="74802" y="156614"/>
                  </a:lnTo>
                  <a:lnTo>
                    <a:pt x="86796" y="180795"/>
                  </a:lnTo>
                  <a:lnTo>
                    <a:pt x="106003" y="200572"/>
                  </a:lnTo>
                  <a:lnTo>
                    <a:pt x="140918" y="214477"/>
                  </a:lnTo>
                  <a:lnTo>
                    <a:pt x="200037" y="221043"/>
                  </a:lnTo>
                  <a:lnTo>
                    <a:pt x="234661" y="221547"/>
                  </a:lnTo>
                  <a:lnTo>
                    <a:pt x="269284" y="221491"/>
                  </a:lnTo>
                  <a:lnTo>
                    <a:pt x="303907" y="221211"/>
                  </a:lnTo>
                  <a:lnTo>
                    <a:pt x="338531" y="2210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807073" y="5083175"/>
              <a:ext cx="360680" cy="0"/>
            </a:xfrm>
            <a:custGeom>
              <a:avLst/>
              <a:gdLst/>
              <a:ahLst/>
              <a:cxnLst/>
              <a:rect l="l" t="t" r="r" b="b"/>
              <a:pathLst>
                <a:path w="360679" h="0">
                  <a:moveTo>
                    <a:pt x="0" y="0"/>
                  </a:moveTo>
                  <a:lnTo>
                    <a:pt x="360362" y="0"/>
                  </a:lnTo>
                </a:path>
              </a:pathLst>
            </a:custGeom>
            <a:ln w="254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770187" y="2435224"/>
              <a:ext cx="6350" cy="2873375"/>
            </a:xfrm>
            <a:custGeom>
              <a:avLst/>
              <a:gdLst/>
              <a:ahLst/>
              <a:cxnLst/>
              <a:rect l="l" t="t" r="r" b="b"/>
              <a:pathLst>
                <a:path w="6350" h="2873375">
                  <a:moveTo>
                    <a:pt x="0" y="2873375"/>
                  </a:moveTo>
                  <a:lnTo>
                    <a:pt x="6108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38173" y="2320927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366" y="0"/>
                  </a:moveTo>
                  <a:lnTo>
                    <a:pt x="0" y="126923"/>
                  </a:lnTo>
                  <a:lnTo>
                    <a:pt x="76200" y="127076"/>
                  </a:lnTo>
                  <a:lnTo>
                    <a:pt x="383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93987" y="5235575"/>
              <a:ext cx="4089400" cy="8255"/>
            </a:xfrm>
            <a:custGeom>
              <a:avLst/>
              <a:gdLst/>
              <a:ahLst/>
              <a:cxnLst/>
              <a:rect l="l" t="t" r="r" b="b"/>
              <a:pathLst>
                <a:path w="4089400" h="8254">
                  <a:moveTo>
                    <a:pt x="0" y="0"/>
                  </a:moveTo>
                  <a:lnTo>
                    <a:pt x="4089400" y="772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770609" y="5205167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152" y="0"/>
                  </a:moveTo>
                  <a:lnTo>
                    <a:pt x="0" y="76200"/>
                  </a:lnTo>
                  <a:lnTo>
                    <a:pt x="127076" y="3834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693987" y="3821112"/>
              <a:ext cx="4114800" cy="6350"/>
            </a:xfrm>
            <a:custGeom>
              <a:avLst/>
              <a:gdLst/>
              <a:ahLst/>
              <a:cxnLst/>
              <a:rect l="l" t="t" r="r" b="b"/>
              <a:pathLst>
                <a:path w="4114800" h="6350">
                  <a:moveTo>
                    <a:pt x="0" y="0"/>
                  </a:moveTo>
                  <a:lnTo>
                    <a:pt x="4114800" y="617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796032" y="3789166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114" y="0"/>
                  </a:moveTo>
                  <a:lnTo>
                    <a:pt x="0" y="76200"/>
                  </a:lnTo>
                  <a:lnTo>
                    <a:pt x="127050" y="3829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174750" y="2627503"/>
            <a:ext cx="837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Tensión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la </a:t>
            </a:r>
            <a:r>
              <a:rPr dirty="0" sz="1200" spc="-10">
                <a:latin typeface="Arial"/>
                <a:cs typeface="Arial"/>
              </a:rPr>
              <a:t>entrada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535237" y="3311715"/>
            <a:ext cx="167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latin typeface="Times New Roman"/>
                <a:cs typeface="Times New Roman"/>
              </a:rPr>
              <a:t>Vr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362200" y="3899153"/>
            <a:ext cx="227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i="1">
                <a:latin typeface="Times New Roman"/>
                <a:cs typeface="Times New Roman"/>
              </a:rPr>
              <a:t>Vs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780212" y="3824541"/>
            <a:ext cx="787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0" i="1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786498" y="5205666"/>
            <a:ext cx="787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0" i="1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505075" y="2511806"/>
            <a:ext cx="2667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90" i="1">
                <a:latin typeface="Times New Roman"/>
                <a:cs typeface="Times New Roman"/>
              </a:rPr>
              <a:t>Ve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3184569" y="2387600"/>
            <a:ext cx="2643505" cy="2921000"/>
            <a:chOff x="3184569" y="2387600"/>
            <a:chExt cx="2643505" cy="2921000"/>
          </a:xfrm>
        </p:grpSpPr>
        <p:sp>
          <p:nvSpPr>
            <p:cNvPr id="26" name="object 26" descr=""/>
            <p:cNvSpPr/>
            <p:nvPr/>
          </p:nvSpPr>
          <p:spPr>
            <a:xfrm>
              <a:off x="3378028" y="2387600"/>
              <a:ext cx="0" cy="2921000"/>
            </a:xfrm>
            <a:custGeom>
              <a:avLst/>
              <a:gdLst/>
              <a:ahLst/>
              <a:cxnLst/>
              <a:rect l="l" t="t" r="r" b="b"/>
              <a:pathLst>
                <a:path w="0" h="2921000">
                  <a:moveTo>
                    <a:pt x="0" y="29210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204164" y="4552950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w="0"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376447" y="4538662"/>
              <a:ext cx="1905" cy="548005"/>
            </a:xfrm>
            <a:custGeom>
              <a:avLst/>
              <a:gdLst/>
              <a:ahLst/>
              <a:cxnLst/>
              <a:rect l="l" t="t" r="r" b="b"/>
              <a:pathLst>
                <a:path w="1904" h="548004">
                  <a:moveTo>
                    <a:pt x="0" y="0"/>
                  </a:moveTo>
                  <a:lnTo>
                    <a:pt x="1574" y="547687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197269" y="4543548"/>
              <a:ext cx="187325" cy="1905"/>
            </a:xfrm>
            <a:custGeom>
              <a:avLst/>
              <a:gdLst/>
              <a:ahLst/>
              <a:cxnLst/>
              <a:rect l="l" t="t" r="r" b="b"/>
              <a:pathLst>
                <a:path w="187325" h="1904">
                  <a:moveTo>
                    <a:pt x="0" y="0"/>
                  </a:moveTo>
                  <a:lnTo>
                    <a:pt x="187286" y="1676"/>
                  </a:lnTo>
                </a:path>
              </a:pathLst>
            </a:custGeom>
            <a:ln w="2539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6112" y="3402822"/>
              <a:ext cx="204977" cy="77088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490912" y="4538662"/>
              <a:ext cx="1905" cy="548005"/>
            </a:xfrm>
            <a:custGeom>
              <a:avLst/>
              <a:gdLst/>
              <a:ahLst/>
              <a:cxnLst/>
              <a:rect l="l" t="t" r="r" b="b"/>
              <a:pathLst>
                <a:path w="1904" h="548004">
                  <a:moveTo>
                    <a:pt x="0" y="0"/>
                  </a:moveTo>
                  <a:lnTo>
                    <a:pt x="1587" y="547687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486149" y="3159698"/>
              <a:ext cx="2009139" cy="311150"/>
            </a:xfrm>
            <a:custGeom>
              <a:avLst/>
              <a:gdLst/>
              <a:ahLst/>
              <a:cxnLst/>
              <a:rect l="l" t="t" r="r" b="b"/>
              <a:pathLst>
                <a:path w="2009139" h="311150">
                  <a:moveTo>
                    <a:pt x="0" y="305800"/>
                  </a:moveTo>
                  <a:lnTo>
                    <a:pt x="14520" y="298414"/>
                  </a:lnTo>
                  <a:lnTo>
                    <a:pt x="35747" y="287893"/>
                  </a:lnTo>
                  <a:lnTo>
                    <a:pt x="58550" y="275582"/>
                  </a:lnTo>
                  <a:lnTo>
                    <a:pt x="77800" y="262824"/>
                  </a:lnTo>
                  <a:lnTo>
                    <a:pt x="94626" y="249177"/>
                  </a:lnTo>
                  <a:lnTo>
                    <a:pt x="106718" y="235079"/>
                  </a:lnTo>
                  <a:lnTo>
                    <a:pt x="118019" y="220531"/>
                  </a:lnTo>
                  <a:lnTo>
                    <a:pt x="132473" y="205534"/>
                  </a:lnTo>
                  <a:lnTo>
                    <a:pt x="140002" y="179795"/>
                  </a:lnTo>
                  <a:lnTo>
                    <a:pt x="151666" y="153610"/>
                  </a:lnTo>
                  <a:lnTo>
                    <a:pt x="170031" y="128321"/>
                  </a:lnTo>
                  <a:lnTo>
                    <a:pt x="197662" y="105267"/>
                  </a:lnTo>
                  <a:lnTo>
                    <a:pt x="198913" y="87435"/>
                  </a:lnTo>
                  <a:lnTo>
                    <a:pt x="220802" y="38427"/>
                  </a:lnTo>
                  <a:lnTo>
                    <a:pt x="269594" y="23654"/>
                  </a:lnTo>
                  <a:lnTo>
                    <a:pt x="285991" y="19326"/>
                  </a:lnTo>
                  <a:lnTo>
                    <a:pt x="296568" y="16323"/>
                  </a:lnTo>
                  <a:lnTo>
                    <a:pt x="307541" y="13208"/>
                  </a:lnTo>
                  <a:lnTo>
                    <a:pt x="316150" y="10765"/>
                  </a:lnTo>
                  <a:lnTo>
                    <a:pt x="319633" y="9776"/>
                  </a:lnTo>
                  <a:lnTo>
                    <a:pt x="371167" y="9973"/>
                  </a:lnTo>
                  <a:lnTo>
                    <a:pt x="422489" y="10119"/>
                  </a:lnTo>
                  <a:lnTo>
                    <a:pt x="473632" y="10219"/>
                  </a:lnTo>
                  <a:lnTo>
                    <a:pt x="524630" y="10280"/>
                  </a:lnTo>
                  <a:lnTo>
                    <a:pt x="575517" y="10305"/>
                  </a:lnTo>
                  <a:lnTo>
                    <a:pt x="626327" y="10301"/>
                  </a:lnTo>
                  <a:lnTo>
                    <a:pt x="677093" y="10272"/>
                  </a:lnTo>
                  <a:lnTo>
                    <a:pt x="727851" y="10224"/>
                  </a:lnTo>
                  <a:lnTo>
                    <a:pt x="778633" y="10162"/>
                  </a:lnTo>
                  <a:lnTo>
                    <a:pt x="829473" y="10091"/>
                  </a:lnTo>
                  <a:lnTo>
                    <a:pt x="880406" y="10017"/>
                  </a:lnTo>
                  <a:lnTo>
                    <a:pt x="931465" y="9944"/>
                  </a:lnTo>
                  <a:lnTo>
                    <a:pt x="982684" y="9878"/>
                  </a:lnTo>
                  <a:lnTo>
                    <a:pt x="1034097" y="9825"/>
                  </a:lnTo>
                  <a:lnTo>
                    <a:pt x="1085738" y="9789"/>
                  </a:lnTo>
                  <a:lnTo>
                    <a:pt x="1137640" y="9776"/>
                  </a:lnTo>
                  <a:lnTo>
                    <a:pt x="1208538" y="9611"/>
                  </a:lnTo>
                  <a:lnTo>
                    <a:pt x="1271895" y="8452"/>
                  </a:lnTo>
                  <a:lnTo>
                    <a:pt x="1328451" y="6649"/>
                  </a:lnTo>
                  <a:lnTo>
                    <a:pt x="1378945" y="4553"/>
                  </a:lnTo>
                  <a:lnTo>
                    <a:pt x="1424116" y="2513"/>
                  </a:lnTo>
                  <a:lnTo>
                    <a:pt x="1464704" y="879"/>
                  </a:lnTo>
                  <a:lnTo>
                    <a:pt x="1501448" y="0"/>
                  </a:lnTo>
                  <a:lnTo>
                    <a:pt x="1535087" y="226"/>
                  </a:lnTo>
                  <a:lnTo>
                    <a:pt x="1565936" y="7053"/>
                  </a:lnTo>
                  <a:lnTo>
                    <a:pt x="1598956" y="12761"/>
                  </a:lnTo>
                  <a:lnTo>
                    <a:pt x="1630007" y="19364"/>
                  </a:lnTo>
                  <a:lnTo>
                    <a:pt x="1654949" y="28877"/>
                  </a:lnTo>
                  <a:lnTo>
                    <a:pt x="1667566" y="42771"/>
                  </a:lnTo>
                  <a:lnTo>
                    <a:pt x="1667565" y="58566"/>
                  </a:lnTo>
                  <a:lnTo>
                    <a:pt x="1664409" y="75033"/>
                  </a:lnTo>
                  <a:lnTo>
                    <a:pt x="1667560" y="90942"/>
                  </a:lnTo>
                  <a:lnTo>
                    <a:pt x="1671900" y="94449"/>
                  </a:lnTo>
                  <a:lnTo>
                    <a:pt x="1680181" y="96612"/>
                  </a:lnTo>
                  <a:lnTo>
                    <a:pt x="1690038" y="98328"/>
                  </a:lnTo>
                  <a:lnTo>
                    <a:pt x="1699107" y="100492"/>
                  </a:lnTo>
                  <a:lnTo>
                    <a:pt x="1710672" y="121384"/>
                  </a:lnTo>
                  <a:lnTo>
                    <a:pt x="1714352" y="134217"/>
                  </a:lnTo>
                  <a:lnTo>
                    <a:pt x="1729859" y="142126"/>
                  </a:lnTo>
                  <a:lnTo>
                    <a:pt x="1776907" y="148244"/>
                  </a:lnTo>
                  <a:lnTo>
                    <a:pt x="1808127" y="179332"/>
                  </a:lnTo>
                  <a:lnTo>
                    <a:pt x="1812137" y="197328"/>
                  </a:lnTo>
                  <a:lnTo>
                    <a:pt x="1818109" y="203061"/>
                  </a:lnTo>
                  <a:lnTo>
                    <a:pt x="1834282" y="207493"/>
                  </a:lnTo>
                  <a:lnTo>
                    <a:pt x="1866326" y="211281"/>
                  </a:lnTo>
                  <a:lnTo>
                    <a:pt x="1919909" y="215084"/>
                  </a:lnTo>
                  <a:lnTo>
                    <a:pt x="1931899" y="234761"/>
                  </a:lnTo>
                  <a:lnTo>
                    <a:pt x="1940145" y="252533"/>
                  </a:lnTo>
                  <a:lnTo>
                    <a:pt x="1955094" y="268291"/>
                  </a:lnTo>
                  <a:lnTo>
                    <a:pt x="1987194" y="281924"/>
                  </a:lnTo>
                  <a:lnTo>
                    <a:pt x="2002015" y="291102"/>
                  </a:lnTo>
                  <a:lnTo>
                    <a:pt x="2007963" y="295355"/>
                  </a:lnTo>
                  <a:lnTo>
                    <a:pt x="2008784" y="300055"/>
                  </a:lnTo>
                  <a:lnTo>
                    <a:pt x="2008225" y="31057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495925" y="2387600"/>
              <a:ext cx="0" cy="2921000"/>
            </a:xfrm>
            <a:custGeom>
              <a:avLst/>
              <a:gdLst/>
              <a:ahLst/>
              <a:cxnLst/>
              <a:rect l="l" t="t" r="r" b="b"/>
              <a:pathLst>
                <a:path w="0" h="2921000">
                  <a:moveTo>
                    <a:pt x="0" y="29210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487162" y="4538646"/>
              <a:ext cx="2009139" cy="635"/>
            </a:xfrm>
            <a:custGeom>
              <a:avLst/>
              <a:gdLst/>
              <a:ahLst/>
              <a:cxnLst/>
              <a:rect l="l" t="t" r="r" b="b"/>
              <a:pathLst>
                <a:path w="2009139" h="635">
                  <a:moveTo>
                    <a:pt x="0" y="139"/>
                  </a:moveTo>
                  <a:lnTo>
                    <a:pt x="2008962" y="0"/>
                  </a:lnTo>
                </a:path>
              </a:pathLst>
            </a:custGeom>
            <a:ln w="2539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496120" y="4538646"/>
              <a:ext cx="1905" cy="548005"/>
            </a:xfrm>
            <a:custGeom>
              <a:avLst/>
              <a:gdLst/>
              <a:ahLst/>
              <a:cxnLst/>
              <a:rect l="l" t="t" r="r" b="b"/>
              <a:pathLst>
                <a:path w="1904" h="548004">
                  <a:moveTo>
                    <a:pt x="0" y="0"/>
                  </a:moveTo>
                  <a:lnTo>
                    <a:pt x="1587" y="547687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673725" y="2387600"/>
              <a:ext cx="0" cy="2921000"/>
            </a:xfrm>
            <a:custGeom>
              <a:avLst/>
              <a:gdLst/>
              <a:ahLst/>
              <a:cxnLst/>
              <a:rect l="l" t="t" r="r" b="b"/>
              <a:pathLst>
                <a:path w="0" h="2921000">
                  <a:moveTo>
                    <a:pt x="0" y="29210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499100" y="5080000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4" h="0">
                  <a:moveTo>
                    <a:pt x="0" y="0"/>
                  </a:moveTo>
                  <a:lnTo>
                    <a:pt x="179387" y="0"/>
                  </a:lnTo>
                </a:path>
              </a:pathLst>
            </a:custGeom>
            <a:ln w="254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9554" y="3457575"/>
              <a:ext cx="196850" cy="134813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5667551" y="4533868"/>
              <a:ext cx="1905" cy="548005"/>
            </a:xfrm>
            <a:custGeom>
              <a:avLst/>
              <a:gdLst/>
              <a:ahLst/>
              <a:cxnLst/>
              <a:rect l="l" t="t" r="r" b="b"/>
              <a:pathLst>
                <a:path w="1904" h="548004">
                  <a:moveTo>
                    <a:pt x="0" y="0"/>
                  </a:moveTo>
                  <a:lnTo>
                    <a:pt x="1587" y="547687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484580" y="2387600"/>
              <a:ext cx="0" cy="2921000"/>
            </a:xfrm>
            <a:custGeom>
              <a:avLst/>
              <a:gdLst/>
              <a:ahLst/>
              <a:cxnLst/>
              <a:rect l="l" t="t" r="r" b="b"/>
              <a:pathLst>
                <a:path w="0" h="2921000">
                  <a:moveTo>
                    <a:pt x="0" y="29210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7562" y="3461457"/>
              <a:ext cx="144081" cy="74066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3378475" y="5076823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 h="0">
                  <a:moveTo>
                    <a:pt x="0" y="0"/>
                  </a:moveTo>
                  <a:lnTo>
                    <a:pt x="114020" y="0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813022" y="2387600"/>
              <a:ext cx="0" cy="2921000"/>
            </a:xfrm>
            <a:custGeom>
              <a:avLst/>
              <a:gdLst/>
              <a:ahLst/>
              <a:cxnLst/>
              <a:rect l="l" t="t" r="r" b="b"/>
              <a:pathLst>
                <a:path w="0" h="2921000">
                  <a:moveTo>
                    <a:pt x="0" y="29210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0334" y="3371824"/>
              <a:ext cx="157378" cy="163538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5810078" y="4538614"/>
              <a:ext cx="1905" cy="548005"/>
            </a:xfrm>
            <a:custGeom>
              <a:avLst/>
              <a:gdLst/>
              <a:ahLst/>
              <a:cxnLst/>
              <a:rect l="l" t="t" r="r" b="b"/>
              <a:pathLst>
                <a:path w="1904" h="548004">
                  <a:moveTo>
                    <a:pt x="0" y="0"/>
                  </a:moveTo>
                  <a:lnTo>
                    <a:pt x="1587" y="547687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667375" y="4538619"/>
              <a:ext cx="142875" cy="635"/>
            </a:xfrm>
            <a:custGeom>
              <a:avLst/>
              <a:gdLst/>
              <a:ahLst/>
              <a:cxnLst/>
              <a:rect l="l" t="t" r="r" b="b"/>
              <a:pathLst>
                <a:path w="142875" h="635">
                  <a:moveTo>
                    <a:pt x="0" y="12"/>
                  </a:moveTo>
                  <a:lnTo>
                    <a:pt x="142697" y="0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1174750" y="4382835"/>
            <a:ext cx="1590040" cy="57912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25"/>
              </a:spcBef>
            </a:pPr>
            <a:r>
              <a:rPr dirty="0" sz="1000" spc="-20" i="1">
                <a:latin typeface="Times New Roman"/>
                <a:cs typeface="Times New Roman"/>
              </a:rPr>
              <a:t>V</a:t>
            </a:r>
            <a:r>
              <a:rPr dirty="0" sz="900" spc="-20" i="1">
                <a:latin typeface="Times New Roman"/>
                <a:cs typeface="Times New Roman"/>
              </a:rPr>
              <a:t>pos</a:t>
            </a:r>
            <a:endParaRPr sz="900">
              <a:latin typeface="Times New Roman"/>
              <a:cs typeface="Times New Roman"/>
            </a:endParaRPr>
          </a:p>
          <a:p>
            <a:pPr marL="12700" marR="757555">
              <a:lnSpc>
                <a:spcPct val="100000"/>
              </a:lnSpc>
              <a:spcBef>
                <a:spcPts val="150"/>
              </a:spcBef>
            </a:pPr>
            <a:r>
              <a:rPr dirty="0" sz="1200" spc="-20">
                <a:latin typeface="Arial"/>
                <a:cs typeface="Arial"/>
              </a:rPr>
              <a:t>Tensión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la </a:t>
            </a:r>
            <a:r>
              <a:rPr dirty="0" sz="1200" spc="-10">
                <a:latin typeface="Arial"/>
                <a:cs typeface="Arial"/>
              </a:rPr>
              <a:t>salida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479675" y="4962716"/>
            <a:ext cx="2203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i="1">
                <a:latin typeface="Times New Roman"/>
                <a:cs typeface="Times New Roman"/>
              </a:rPr>
              <a:t>V</a:t>
            </a:r>
            <a:r>
              <a:rPr dirty="0" sz="600" spc="-20" i="1">
                <a:latin typeface="Times New Roman"/>
                <a:cs typeface="Times New Roman"/>
              </a:rPr>
              <a:t>neg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389890" y="1508188"/>
            <a:ext cx="736345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Si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e</a:t>
            </a:r>
            <a:r>
              <a:rPr dirty="0" baseline="-21367" sz="1950" spc="232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fluctúa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torno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ref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salida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producen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fluctuaciones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46996" y="5797666"/>
            <a:ext cx="23577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¿Cómo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evitamos?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Montajes</a:t>
            </a:r>
            <a:r>
              <a:rPr dirty="0" sz="2800" spc="-70"/>
              <a:t> </a:t>
            </a:r>
            <a:r>
              <a:rPr dirty="0" sz="2800"/>
              <a:t>no</a:t>
            </a:r>
            <a:r>
              <a:rPr dirty="0" sz="2800" spc="-85"/>
              <a:t> </a:t>
            </a:r>
            <a:r>
              <a:rPr dirty="0" sz="2800"/>
              <a:t>lineales</a:t>
            </a:r>
            <a:r>
              <a:rPr dirty="0" sz="2800" spc="-90"/>
              <a:t> </a:t>
            </a:r>
            <a:r>
              <a:rPr dirty="0" sz="2800"/>
              <a:t>con</a:t>
            </a:r>
            <a:r>
              <a:rPr dirty="0" sz="2800" spc="-170"/>
              <a:t> </a:t>
            </a:r>
            <a:r>
              <a:rPr dirty="0" sz="2800"/>
              <a:t>AO.</a:t>
            </a:r>
            <a:r>
              <a:rPr dirty="0" sz="2800" spc="-90"/>
              <a:t> </a:t>
            </a:r>
            <a:r>
              <a:rPr dirty="0" sz="2800" spc="-10"/>
              <a:t>Trigger</a:t>
            </a:r>
            <a:r>
              <a:rPr dirty="0" sz="2800" spc="-75"/>
              <a:t> </a:t>
            </a:r>
            <a:r>
              <a:rPr dirty="0" sz="2800" spc="-10"/>
              <a:t>Schmitt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426402" y="1538287"/>
            <a:ext cx="7974330" cy="1134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Disparador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Schmitt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(Schmitt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Trigger).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Comparador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con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histéresis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64"/>
              </a:spcBef>
            </a:pPr>
            <a:endParaRPr sz="2000">
              <a:latin typeface="Arial"/>
              <a:cs typeface="Arial"/>
            </a:endParaRPr>
          </a:p>
          <a:p>
            <a:pPr marL="398907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Función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transferencia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histéresis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026025" y="3325812"/>
            <a:ext cx="2816225" cy="2301875"/>
            <a:chOff x="5026025" y="3325812"/>
            <a:chExt cx="2816225" cy="2301875"/>
          </a:xfrm>
        </p:grpSpPr>
        <p:sp>
          <p:nvSpPr>
            <p:cNvPr id="6" name="object 6" descr=""/>
            <p:cNvSpPr/>
            <p:nvPr/>
          </p:nvSpPr>
          <p:spPr>
            <a:xfrm>
              <a:off x="6313487" y="3330575"/>
              <a:ext cx="0" cy="2292350"/>
            </a:xfrm>
            <a:custGeom>
              <a:avLst/>
              <a:gdLst/>
              <a:ahLst/>
              <a:cxnLst/>
              <a:rect l="l" t="t" r="r" b="b"/>
              <a:pathLst>
                <a:path w="0" h="2292350">
                  <a:moveTo>
                    <a:pt x="0" y="0"/>
                  </a:moveTo>
                  <a:lnTo>
                    <a:pt x="0" y="22923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030787" y="4500562"/>
              <a:ext cx="2806700" cy="0"/>
            </a:xfrm>
            <a:custGeom>
              <a:avLst/>
              <a:gdLst/>
              <a:ahLst/>
              <a:cxnLst/>
              <a:rect l="l" t="t" r="r" b="b"/>
              <a:pathLst>
                <a:path w="2806700" h="0">
                  <a:moveTo>
                    <a:pt x="0" y="0"/>
                  </a:moveTo>
                  <a:lnTo>
                    <a:pt x="28067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284787" y="3824287"/>
              <a:ext cx="1616710" cy="0"/>
            </a:xfrm>
            <a:custGeom>
              <a:avLst/>
              <a:gdLst/>
              <a:ahLst/>
              <a:cxnLst/>
              <a:rect l="l" t="t" r="r" b="b"/>
              <a:pathLst>
                <a:path w="1616709" h="0">
                  <a:moveTo>
                    <a:pt x="0" y="0"/>
                  </a:moveTo>
                  <a:lnTo>
                    <a:pt x="161616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963330" y="3824287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10" h="0">
                  <a:moveTo>
                    <a:pt x="0" y="0"/>
                  </a:moveTo>
                  <a:lnTo>
                    <a:pt x="24493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195561" y="378618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900953" y="3824287"/>
              <a:ext cx="0" cy="1370330"/>
            </a:xfrm>
            <a:custGeom>
              <a:avLst/>
              <a:gdLst/>
              <a:ahLst/>
              <a:cxnLst/>
              <a:rect l="l" t="t" r="r" b="b"/>
              <a:pathLst>
                <a:path w="0" h="1370329">
                  <a:moveTo>
                    <a:pt x="0" y="0"/>
                  </a:moveTo>
                  <a:lnTo>
                    <a:pt x="0" y="13700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35092" y="5194300"/>
              <a:ext cx="1708785" cy="0"/>
            </a:xfrm>
            <a:custGeom>
              <a:avLst/>
              <a:gdLst/>
              <a:ahLst/>
              <a:cxnLst/>
              <a:rect l="l" t="t" r="r" b="b"/>
              <a:pathLst>
                <a:path w="1708784" h="0">
                  <a:moveTo>
                    <a:pt x="170869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098347" y="5194300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5" h="0">
                  <a:moveTo>
                    <a:pt x="0" y="0"/>
                  </a:moveTo>
                  <a:lnTo>
                    <a:pt x="23413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319783" y="51561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915793" y="5194300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10" h="0">
                  <a:moveTo>
                    <a:pt x="24493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852294" y="51561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735093" y="3824287"/>
              <a:ext cx="0" cy="1370330"/>
            </a:xfrm>
            <a:custGeom>
              <a:avLst/>
              <a:gdLst/>
              <a:ahLst/>
              <a:cxnLst/>
              <a:rect l="l" t="t" r="r" b="b"/>
              <a:pathLst>
                <a:path w="0" h="1370329">
                  <a:moveTo>
                    <a:pt x="0" y="137001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735093" y="3978273"/>
              <a:ext cx="0" cy="395605"/>
            </a:xfrm>
            <a:custGeom>
              <a:avLst/>
              <a:gdLst/>
              <a:ahLst/>
              <a:cxnLst/>
              <a:rect l="l" t="t" r="r" b="b"/>
              <a:pathLst>
                <a:path w="0" h="395604">
                  <a:moveTo>
                    <a:pt x="0" y="39528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696997" y="391477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900953" y="4052887"/>
              <a:ext cx="0" cy="333375"/>
            </a:xfrm>
            <a:custGeom>
              <a:avLst/>
              <a:gdLst/>
              <a:ahLst/>
              <a:cxnLst/>
              <a:rect l="l" t="t" r="r" b="b"/>
              <a:pathLst>
                <a:path w="0" h="333375">
                  <a:moveTo>
                    <a:pt x="0" y="0"/>
                  </a:moveTo>
                  <a:lnTo>
                    <a:pt x="0" y="3333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862859" y="437356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90161" y="3824287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10" h="0">
                  <a:moveTo>
                    <a:pt x="24493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426663" y="378618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214541" y="4243387"/>
              <a:ext cx="448945" cy="0"/>
            </a:xfrm>
            <a:custGeom>
              <a:avLst/>
              <a:gdLst/>
              <a:ahLst/>
              <a:cxnLst/>
              <a:rect l="l" t="t" r="r" b="b"/>
              <a:pathLst>
                <a:path w="448945" h="0">
                  <a:moveTo>
                    <a:pt x="0" y="0"/>
                  </a:moveTo>
                  <a:lnTo>
                    <a:pt x="44847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6081077" y="2955925"/>
            <a:ext cx="3397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latin typeface="Arial"/>
                <a:cs typeface="Arial"/>
              </a:rPr>
              <a:t>V</a:t>
            </a:r>
            <a:r>
              <a:rPr dirty="0" baseline="-21367" sz="1950" spc="-37" b="1">
                <a:latin typeface="Arial"/>
                <a:cs typeface="Arial"/>
              </a:rPr>
              <a:t>s</a:t>
            </a:r>
            <a:endParaRPr baseline="-21367" sz="19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967027" y="4333875"/>
            <a:ext cx="3257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latin typeface="Arial"/>
                <a:cs typeface="Arial"/>
              </a:rPr>
              <a:t>V</a:t>
            </a:r>
            <a:r>
              <a:rPr dirty="0" baseline="-21367" sz="1950" spc="-37" b="1">
                <a:latin typeface="Arial"/>
                <a:cs typeface="Arial"/>
              </a:rPr>
              <a:t>e</a:t>
            </a:r>
            <a:endParaRPr baseline="-21367" sz="19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297487" y="4337050"/>
            <a:ext cx="3556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dirty="0" sz="700" spc="-50">
                <a:latin typeface="Times New Roman"/>
                <a:cs typeface="Times New Roman"/>
              </a:rPr>
              <a:t>1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-5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337967" y="4020345"/>
            <a:ext cx="201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latin typeface="Times New Roman"/>
                <a:cs typeface="Times New Roman"/>
              </a:rPr>
              <a:t>R</a:t>
            </a:r>
            <a:r>
              <a:rPr dirty="0" baseline="-23809" sz="1050" spc="-37">
                <a:latin typeface="Times New Roman"/>
                <a:cs typeface="Times New Roman"/>
              </a:rPr>
              <a:t>1</a:t>
            </a:r>
            <a:endParaRPr baseline="-23809" sz="10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937916" y="4116389"/>
            <a:ext cx="118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i="1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003003" y="4154489"/>
            <a:ext cx="6337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latin typeface="Times New Roman"/>
                <a:cs typeface="Times New Roman"/>
              </a:rPr>
              <a:t>neg</a:t>
            </a:r>
            <a:r>
              <a:rPr dirty="0" sz="700" spc="290" i="1">
                <a:latin typeface="Times New Roman"/>
                <a:cs typeface="Times New Roman"/>
              </a:rPr>
              <a:t> </a:t>
            </a:r>
            <a:r>
              <a:rPr dirty="0" baseline="-30092" sz="1800" i="1">
                <a:latin typeface="Times New Roman"/>
                <a:cs typeface="Times New Roman"/>
              </a:rPr>
              <a:t>R</a:t>
            </a:r>
            <a:r>
              <a:rPr dirty="0" baseline="-30092" sz="1800" spc="307" i="1">
                <a:latin typeface="Times New Roman"/>
                <a:cs typeface="Times New Roman"/>
              </a:rPr>
              <a:t> </a:t>
            </a:r>
            <a:r>
              <a:rPr dirty="0" baseline="-30092" sz="1800">
                <a:latin typeface="Symbol"/>
                <a:cs typeface="Symbol"/>
              </a:rPr>
              <a:t></a:t>
            </a:r>
            <a:r>
              <a:rPr dirty="0" baseline="-30092" sz="1800" spc="-67">
                <a:latin typeface="Times New Roman"/>
                <a:cs typeface="Times New Roman"/>
              </a:rPr>
              <a:t> </a:t>
            </a:r>
            <a:r>
              <a:rPr dirty="0" baseline="-30092" sz="1800" spc="-75" i="1">
                <a:latin typeface="Times New Roman"/>
                <a:cs typeface="Times New Roman"/>
              </a:rPr>
              <a:t>R</a:t>
            </a:r>
            <a:endParaRPr baseline="-30092" sz="18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7312421" y="4230687"/>
            <a:ext cx="448945" cy="0"/>
          </a:xfrm>
          <a:custGeom>
            <a:avLst/>
            <a:gdLst/>
            <a:ahLst/>
            <a:cxnLst/>
            <a:rect l="l" t="t" r="r" b="b"/>
            <a:pathLst>
              <a:path w="448945" h="0">
                <a:moveTo>
                  <a:pt x="0" y="0"/>
                </a:moveTo>
                <a:lnTo>
                  <a:pt x="44847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7395367" y="4324350"/>
            <a:ext cx="3556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dirty="0" sz="700" spc="-50">
                <a:latin typeface="Times New Roman"/>
                <a:cs typeface="Times New Roman"/>
              </a:rPr>
              <a:t>1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-5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435846" y="4007645"/>
            <a:ext cx="201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latin typeface="Times New Roman"/>
                <a:cs typeface="Times New Roman"/>
              </a:rPr>
              <a:t>R</a:t>
            </a:r>
            <a:r>
              <a:rPr dirty="0" baseline="-23809" sz="1050" spc="-37">
                <a:latin typeface="Times New Roman"/>
                <a:cs typeface="Times New Roman"/>
              </a:rPr>
              <a:t>1</a:t>
            </a:r>
            <a:endParaRPr baseline="-23809" sz="10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033413" y="4103689"/>
            <a:ext cx="118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i="1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109216" y="4141789"/>
            <a:ext cx="625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latin typeface="Times New Roman"/>
                <a:cs typeface="Times New Roman"/>
              </a:rPr>
              <a:t>pos</a:t>
            </a:r>
            <a:r>
              <a:rPr dirty="0" sz="700" spc="254" i="1">
                <a:latin typeface="Times New Roman"/>
                <a:cs typeface="Times New Roman"/>
              </a:rPr>
              <a:t> </a:t>
            </a:r>
            <a:r>
              <a:rPr dirty="0" baseline="-30092" sz="1800" i="1">
                <a:latin typeface="Times New Roman"/>
                <a:cs typeface="Times New Roman"/>
              </a:rPr>
              <a:t>R</a:t>
            </a:r>
            <a:r>
              <a:rPr dirty="0" baseline="-30092" sz="1800" spc="307" i="1">
                <a:latin typeface="Times New Roman"/>
                <a:cs typeface="Times New Roman"/>
              </a:rPr>
              <a:t> </a:t>
            </a:r>
            <a:r>
              <a:rPr dirty="0" baseline="-30092" sz="1800">
                <a:latin typeface="Symbol"/>
                <a:cs typeface="Symbol"/>
              </a:rPr>
              <a:t></a:t>
            </a:r>
            <a:r>
              <a:rPr dirty="0" baseline="-30092" sz="1800" spc="-67">
                <a:latin typeface="Times New Roman"/>
                <a:cs typeface="Times New Roman"/>
              </a:rPr>
              <a:t> </a:t>
            </a:r>
            <a:r>
              <a:rPr dirty="0" baseline="-30092" sz="1800" spc="-75" i="1">
                <a:latin typeface="Times New Roman"/>
                <a:cs typeface="Times New Roman"/>
              </a:rPr>
              <a:t>R</a:t>
            </a:r>
            <a:endParaRPr baseline="-30092" sz="18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436122" y="3589337"/>
            <a:ext cx="1492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5" i="1">
                <a:latin typeface="Times New Roman"/>
                <a:cs typeface="Times New Roman"/>
              </a:rPr>
              <a:t>pos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334918" y="3487737"/>
            <a:ext cx="118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i="1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373018" y="5265737"/>
            <a:ext cx="295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1800" spc="-30" i="1">
                <a:latin typeface="Times New Roman"/>
                <a:cs typeface="Times New Roman"/>
              </a:rPr>
              <a:t>V</a:t>
            </a:r>
            <a:r>
              <a:rPr dirty="0" sz="700" spc="-20" i="1">
                <a:latin typeface="Times New Roman"/>
                <a:cs typeface="Times New Roman"/>
              </a:rPr>
              <a:t>neg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538301" y="3056511"/>
            <a:ext cx="3302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spc="-25">
                <a:latin typeface="Arial"/>
                <a:cs typeface="Arial"/>
              </a:rPr>
              <a:t>V</a:t>
            </a:r>
            <a:r>
              <a:rPr dirty="0" baseline="-21367" sz="1950" spc="-37">
                <a:latin typeface="Arial"/>
                <a:cs typeface="Arial"/>
              </a:rPr>
              <a:t>s</a:t>
            </a:r>
            <a:endParaRPr baseline="-21367" sz="195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1114425" y="2963972"/>
            <a:ext cx="2424430" cy="1678305"/>
            <a:chOff x="1114425" y="2963972"/>
            <a:chExt cx="2424430" cy="1678305"/>
          </a:xfrm>
        </p:grpSpPr>
        <p:sp>
          <p:nvSpPr>
            <p:cNvPr id="41" name="object 41" descr=""/>
            <p:cNvSpPr/>
            <p:nvPr/>
          </p:nvSpPr>
          <p:spPr>
            <a:xfrm>
              <a:off x="1919550" y="2968735"/>
              <a:ext cx="600075" cy="699770"/>
            </a:xfrm>
            <a:custGeom>
              <a:avLst/>
              <a:gdLst/>
              <a:ahLst/>
              <a:cxnLst/>
              <a:rect l="l" t="t" r="r" b="b"/>
              <a:pathLst>
                <a:path w="600075" h="699770">
                  <a:moveTo>
                    <a:pt x="0" y="699414"/>
                  </a:moveTo>
                  <a:lnTo>
                    <a:pt x="4368" y="0"/>
                  </a:lnTo>
                  <a:lnTo>
                    <a:pt x="599808" y="366928"/>
                  </a:lnTo>
                  <a:lnTo>
                    <a:pt x="0" y="6994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119187" y="3143249"/>
              <a:ext cx="800100" cy="9525"/>
            </a:xfrm>
            <a:custGeom>
              <a:avLst/>
              <a:gdLst/>
              <a:ahLst/>
              <a:cxnLst/>
              <a:rect l="l" t="t" r="r" b="b"/>
              <a:pathLst>
                <a:path w="800100" h="9525">
                  <a:moveTo>
                    <a:pt x="800100" y="952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538287" y="3463924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 h="0">
                  <a:moveTo>
                    <a:pt x="38100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509837" y="3338512"/>
              <a:ext cx="939800" cy="0"/>
            </a:xfrm>
            <a:custGeom>
              <a:avLst/>
              <a:gdLst/>
              <a:ahLst/>
              <a:cxnLst/>
              <a:rect l="l" t="t" r="r" b="b"/>
              <a:pathLst>
                <a:path w="939800" h="0">
                  <a:moveTo>
                    <a:pt x="93980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4400" y="3290881"/>
              <a:ext cx="84137" cy="84150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1536700" y="3463924"/>
              <a:ext cx="0" cy="1173480"/>
            </a:xfrm>
            <a:custGeom>
              <a:avLst/>
              <a:gdLst/>
              <a:ahLst/>
              <a:cxnLst/>
              <a:rect l="l" t="t" r="r" b="b"/>
              <a:pathLst>
                <a:path w="0" h="1173479">
                  <a:moveTo>
                    <a:pt x="0" y="0"/>
                  </a:moveTo>
                  <a:lnTo>
                    <a:pt x="0" y="11731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1910714" y="2955925"/>
            <a:ext cx="11048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910714" y="3321653"/>
            <a:ext cx="1746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993775" y="3140075"/>
            <a:ext cx="2357755" cy="2703830"/>
            <a:chOff x="993775" y="3140075"/>
            <a:chExt cx="2357755" cy="2703830"/>
          </a:xfrm>
        </p:grpSpPr>
        <p:sp>
          <p:nvSpPr>
            <p:cNvPr id="50" name="object 50" descr=""/>
            <p:cNvSpPr/>
            <p:nvPr/>
          </p:nvSpPr>
          <p:spPr>
            <a:xfrm>
              <a:off x="1138237" y="3140075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w="0" h="233679">
                  <a:moveTo>
                    <a:pt x="0" y="0"/>
                  </a:moveTo>
                  <a:lnTo>
                    <a:pt x="0" y="2333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050926" y="3373432"/>
              <a:ext cx="195580" cy="201930"/>
            </a:xfrm>
            <a:custGeom>
              <a:avLst/>
              <a:gdLst/>
              <a:ahLst/>
              <a:cxnLst/>
              <a:rect l="l" t="t" r="r" b="b"/>
              <a:pathLst>
                <a:path w="195580" h="201929">
                  <a:moveTo>
                    <a:pt x="0" y="100812"/>
                  </a:moveTo>
                  <a:lnTo>
                    <a:pt x="7672" y="61571"/>
                  </a:lnTo>
                  <a:lnTo>
                    <a:pt x="28597" y="29527"/>
                  </a:lnTo>
                  <a:lnTo>
                    <a:pt x="59632" y="7922"/>
                  </a:lnTo>
                  <a:lnTo>
                    <a:pt x="97637" y="0"/>
                  </a:lnTo>
                  <a:lnTo>
                    <a:pt x="135635" y="7922"/>
                  </a:lnTo>
                  <a:lnTo>
                    <a:pt x="166666" y="29527"/>
                  </a:lnTo>
                  <a:lnTo>
                    <a:pt x="187589" y="61571"/>
                  </a:lnTo>
                  <a:lnTo>
                    <a:pt x="195262" y="100812"/>
                  </a:lnTo>
                  <a:lnTo>
                    <a:pt x="187589" y="140051"/>
                  </a:lnTo>
                  <a:lnTo>
                    <a:pt x="166666" y="172091"/>
                  </a:lnTo>
                  <a:lnTo>
                    <a:pt x="135635" y="193692"/>
                  </a:lnTo>
                  <a:lnTo>
                    <a:pt x="97637" y="201612"/>
                  </a:lnTo>
                  <a:lnTo>
                    <a:pt x="59632" y="193692"/>
                  </a:lnTo>
                  <a:lnTo>
                    <a:pt x="28597" y="172091"/>
                  </a:lnTo>
                  <a:lnTo>
                    <a:pt x="7672" y="140051"/>
                  </a:lnTo>
                  <a:lnTo>
                    <a:pt x="0" y="1008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146176" y="3571875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w="0" h="269875">
                  <a:moveTo>
                    <a:pt x="0" y="0"/>
                  </a:moveTo>
                  <a:lnTo>
                    <a:pt x="0" y="2698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60451" y="3841750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 h="0">
                  <a:moveTo>
                    <a:pt x="0" y="0"/>
                  </a:moveTo>
                  <a:lnTo>
                    <a:pt x="1952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98537" y="3841750"/>
              <a:ext cx="66675" cy="57150"/>
            </a:xfrm>
            <a:custGeom>
              <a:avLst/>
              <a:gdLst/>
              <a:ahLst/>
              <a:cxnLst/>
              <a:rect l="l" t="t" r="r" b="b"/>
              <a:pathLst>
                <a:path w="66675" h="57150">
                  <a:moveTo>
                    <a:pt x="66675" y="0"/>
                  </a:moveTo>
                  <a:lnTo>
                    <a:pt x="0" y="571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084262" y="3841750"/>
              <a:ext cx="66675" cy="57150"/>
            </a:xfrm>
            <a:custGeom>
              <a:avLst/>
              <a:gdLst/>
              <a:ahLst/>
              <a:cxnLst/>
              <a:rect l="l" t="t" r="r" b="b"/>
              <a:pathLst>
                <a:path w="66675" h="57150">
                  <a:moveTo>
                    <a:pt x="66675" y="0"/>
                  </a:moveTo>
                  <a:lnTo>
                    <a:pt x="0" y="571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184276" y="3841750"/>
              <a:ext cx="66675" cy="57150"/>
            </a:xfrm>
            <a:custGeom>
              <a:avLst/>
              <a:gdLst/>
              <a:ahLst/>
              <a:cxnLst/>
              <a:rect l="l" t="t" r="r" b="b"/>
              <a:pathLst>
                <a:path w="66675" h="57150">
                  <a:moveTo>
                    <a:pt x="66675" y="0"/>
                  </a:moveTo>
                  <a:lnTo>
                    <a:pt x="0" y="571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241676" y="5511800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w="0" h="269875">
                  <a:moveTo>
                    <a:pt x="0" y="0"/>
                  </a:moveTo>
                  <a:lnTo>
                    <a:pt x="0" y="269875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155951" y="5781675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 h="0">
                  <a:moveTo>
                    <a:pt x="0" y="0"/>
                  </a:moveTo>
                  <a:lnTo>
                    <a:pt x="1952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094037" y="5781675"/>
              <a:ext cx="66675" cy="57150"/>
            </a:xfrm>
            <a:custGeom>
              <a:avLst/>
              <a:gdLst/>
              <a:ahLst/>
              <a:cxnLst/>
              <a:rect l="l" t="t" r="r" b="b"/>
              <a:pathLst>
                <a:path w="66675" h="57150">
                  <a:moveTo>
                    <a:pt x="66675" y="0"/>
                  </a:moveTo>
                  <a:lnTo>
                    <a:pt x="0" y="571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179762" y="5781675"/>
              <a:ext cx="66675" cy="57150"/>
            </a:xfrm>
            <a:custGeom>
              <a:avLst/>
              <a:gdLst/>
              <a:ahLst/>
              <a:cxnLst/>
              <a:rect l="l" t="t" r="r" b="b"/>
              <a:pathLst>
                <a:path w="66675" h="57150">
                  <a:moveTo>
                    <a:pt x="66675" y="0"/>
                  </a:moveTo>
                  <a:lnTo>
                    <a:pt x="0" y="571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279776" y="5781675"/>
              <a:ext cx="66675" cy="57150"/>
            </a:xfrm>
            <a:custGeom>
              <a:avLst/>
              <a:gdLst/>
              <a:ahLst/>
              <a:cxnLst/>
              <a:rect l="l" t="t" r="r" b="b"/>
              <a:pathLst>
                <a:path w="66675" h="57150">
                  <a:moveTo>
                    <a:pt x="66675" y="0"/>
                  </a:moveTo>
                  <a:lnTo>
                    <a:pt x="0" y="571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142807" y="4261497"/>
              <a:ext cx="93980" cy="96520"/>
            </a:xfrm>
            <a:custGeom>
              <a:avLst/>
              <a:gdLst/>
              <a:ahLst/>
              <a:cxnLst/>
              <a:rect l="l" t="t" r="r" b="b"/>
              <a:pathLst>
                <a:path w="93980" h="96520">
                  <a:moveTo>
                    <a:pt x="93459" y="9621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138733" y="4163570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5" h="94614">
                  <a:moveTo>
                    <a:pt x="95567" y="0"/>
                  </a:moveTo>
                  <a:lnTo>
                    <a:pt x="0" y="9411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136770" y="4063549"/>
              <a:ext cx="93980" cy="96520"/>
            </a:xfrm>
            <a:custGeom>
              <a:avLst/>
              <a:gdLst/>
              <a:ahLst/>
              <a:cxnLst/>
              <a:rect l="l" t="t" r="r" b="b"/>
              <a:pathLst>
                <a:path w="93980" h="96520">
                  <a:moveTo>
                    <a:pt x="93459" y="9621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132697" y="3965621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5" h="94614">
                  <a:moveTo>
                    <a:pt x="95567" y="0"/>
                  </a:moveTo>
                  <a:lnTo>
                    <a:pt x="0" y="9411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130732" y="3865600"/>
              <a:ext cx="93980" cy="96520"/>
            </a:xfrm>
            <a:custGeom>
              <a:avLst/>
              <a:gdLst/>
              <a:ahLst/>
              <a:cxnLst/>
              <a:rect l="l" t="t" r="r" b="b"/>
              <a:pathLst>
                <a:path w="93980" h="96520">
                  <a:moveTo>
                    <a:pt x="93459" y="9621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126658" y="3767673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5" h="94614">
                  <a:moveTo>
                    <a:pt x="95567" y="0"/>
                  </a:moveTo>
                  <a:lnTo>
                    <a:pt x="0" y="9411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124695" y="3667652"/>
              <a:ext cx="93980" cy="96520"/>
            </a:xfrm>
            <a:custGeom>
              <a:avLst/>
              <a:gdLst/>
              <a:ahLst/>
              <a:cxnLst/>
              <a:rect l="l" t="t" r="r" b="b"/>
              <a:pathLst>
                <a:path w="93980" h="96520">
                  <a:moveTo>
                    <a:pt x="93459" y="9621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120622" y="3569724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5" h="94614">
                  <a:moveTo>
                    <a:pt x="95567" y="0"/>
                  </a:moveTo>
                  <a:lnTo>
                    <a:pt x="0" y="9411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232150" y="4346576"/>
              <a:ext cx="0" cy="395605"/>
            </a:xfrm>
            <a:custGeom>
              <a:avLst/>
              <a:gdLst/>
              <a:ahLst/>
              <a:cxnLst/>
              <a:rect l="l" t="t" r="r" b="b"/>
              <a:pathLst>
                <a:path w="0" h="395604">
                  <a:moveTo>
                    <a:pt x="0" y="0"/>
                  </a:moveTo>
                  <a:lnTo>
                    <a:pt x="0" y="3952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160270" y="5414022"/>
              <a:ext cx="93980" cy="96520"/>
            </a:xfrm>
            <a:custGeom>
              <a:avLst/>
              <a:gdLst/>
              <a:ahLst/>
              <a:cxnLst/>
              <a:rect l="l" t="t" r="r" b="b"/>
              <a:pathLst>
                <a:path w="93979" h="96520">
                  <a:moveTo>
                    <a:pt x="93459" y="9621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156197" y="5316095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5" h="94614">
                  <a:moveTo>
                    <a:pt x="95567" y="0"/>
                  </a:moveTo>
                  <a:lnTo>
                    <a:pt x="0" y="9411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154233" y="5216074"/>
              <a:ext cx="93980" cy="96520"/>
            </a:xfrm>
            <a:custGeom>
              <a:avLst/>
              <a:gdLst/>
              <a:ahLst/>
              <a:cxnLst/>
              <a:rect l="l" t="t" r="r" b="b"/>
              <a:pathLst>
                <a:path w="93980" h="96520">
                  <a:moveTo>
                    <a:pt x="93459" y="96215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150160" y="5118146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5" h="94614">
                  <a:moveTo>
                    <a:pt x="95567" y="0"/>
                  </a:moveTo>
                  <a:lnTo>
                    <a:pt x="0" y="9411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148195" y="5018125"/>
              <a:ext cx="93980" cy="96520"/>
            </a:xfrm>
            <a:custGeom>
              <a:avLst/>
              <a:gdLst/>
              <a:ahLst/>
              <a:cxnLst/>
              <a:rect l="l" t="t" r="r" b="b"/>
              <a:pathLst>
                <a:path w="93980" h="96520">
                  <a:moveTo>
                    <a:pt x="93459" y="9621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144122" y="4920198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5" h="94614">
                  <a:moveTo>
                    <a:pt x="95567" y="0"/>
                  </a:moveTo>
                  <a:lnTo>
                    <a:pt x="0" y="9411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142158" y="4820177"/>
              <a:ext cx="93980" cy="96520"/>
            </a:xfrm>
            <a:custGeom>
              <a:avLst/>
              <a:gdLst/>
              <a:ahLst/>
              <a:cxnLst/>
              <a:rect l="l" t="t" r="r" b="b"/>
              <a:pathLst>
                <a:path w="93980" h="96520">
                  <a:moveTo>
                    <a:pt x="93459" y="9621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138085" y="4722249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5" h="94614">
                  <a:moveTo>
                    <a:pt x="95567" y="0"/>
                  </a:moveTo>
                  <a:lnTo>
                    <a:pt x="0" y="9411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214687" y="3338513"/>
              <a:ext cx="0" cy="230504"/>
            </a:xfrm>
            <a:custGeom>
              <a:avLst/>
              <a:gdLst/>
              <a:ahLst/>
              <a:cxnLst/>
              <a:rect l="l" t="t" r="r" b="b"/>
              <a:pathLst>
                <a:path w="0" h="230504">
                  <a:moveTo>
                    <a:pt x="0" y="23018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538287" y="4637087"/>
              <a:ext cx="1685925" cy="0"/>
            </a:xfrm>
            <a:custGeom>
              <a:avLst/>
              <a:gdLst/>
              <a:ahLst/>
              <a:cxnLst/>
              <a:rect l="l" t="t" r="r" b="b"/>
              <a:pathLst>
                <a:path w="1685925" h="0">
                  <a:moveTo>
                    <a:pt x="16859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 txBox="1"/>
          <p:nvPr/>
        </p:nvSpPr>
        <p:spPr>
          <a:xfrm>
            <a:off x="2702877" y="3719512"/>
            <a:ext cx="3517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"/>
                <a:cs typeface="Arial"/>
              </a:rPr>
              <a:t>R2</a:t>
            </a:r>
            <a:endParaRPr sz="200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2702877" y="5000705"/>
            <a:ext cx="3517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"/>
                <a:cs typeface="Arial"/>
              </a:rPr>
              <a:t>R1</a:t>
            </a:r>
            <a:endParaRPr sz="20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664527" y="3325812"/>
            <a:ext cx="3257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spc="-25">
                <a:latin typeface="Arial"/>
                <a:cs typeface="Arial"/>
              </a:rPr>
              <a:t>V</a:t>
            </a:r>
            <a:r>
              <a:rPr dirty="0" baseline="-21367" sz="1950" spc="-37">
                <a:latin typeface="Arial"/>
                <a:cs typeface="Arial"/>
              </a:rPr>
              <a:t>e</a:t>
            </a:r>
            <a:endParaRPr baseline="-21367" sz="1950">
              <a:latin typeface="Arial"/>
              <a:cs typeface="Arial"/>
            </a:endParaRPr>
          </a:p>
        </p:txBody>
      </p:sp>
      <p:sp>
        <p:nvSpPr>
          <p:cNvPr id="84" name="object 84" descr=""/>
          <p:cNvSpPr/>
          <p:nvPr/>
        </p:nvSpPr>
        <p:spPr>
          <a:xfrm>
            <a:off x="3605608" y="4608512"/>
            <a:ext cx="448945" cy="0"/>
          </a:xfrm>
          <a:custGeom>
            <a:avLst/>
            <a:gdLst/>
            <a:ahLst/>
            <a:cxnLst/>
            <a:rect l="l" t="t" r="r" b="b"/>
            <a:pathLst>
              <a:path w="448945" h="0">
                <a:moveTo>
                  <a:pt x="0" y="0"/>
                </a:moveTo>
                <a:lnTo>
                  <a:pt x="44847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 txBox="1"/>
          <p:nvPr/>
        </p:nvSpPr>
        <p:spPr>
          <a:xfrm>
            <a:off x="3688556" y="4702175"/>
            <a:ext cx="3556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dirty="0" sz="700" spc="-50">
                <a:latin typeface="Times New Roman"/>
                <a:cs typeface="Times New Roman"/>
              </a:rPr>
              <a:t>1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-5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3729034" y="4385468"/>
            <a:ext cx="201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latin typeface="Times New Roman"/>
                <a:cs typeface="Times New Roman"/>
              </a:rPr>
              <a:t>R</a:t>
            </a:r>
            <a:r>
              <a:rPr dirty="0" baseline="-23809" sz="1050" spc="-37">
                <a:latin typeface="Times New Roman"/>
                <a:cs typeface="Times New Roman"/>
              </a:rPr>
              <a:t>1</a:t>
            </a:r>
            <a:endParaRPr baseline="-23809" sz="1050">
              <a:latin typeface="Times New Roman"/>
              <a:cs typeface="Times New Roman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3326603" y="4481512"/>
            <a:ext cx="118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i="1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3402406" y="4519612"/>
            <a:ext cx="625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latin typeface="Times New Roman"/>
                <a:cs typeface="Times New Roman"/>
              </a:rPr>
              <a:t>pos</a:t>
            </a:r>
            <a:r>
              <a:rPr dirty="0" sz="700" spc="254" i="1">
                <a:latin typeface="Times New Roman"/>
                <a:cs typeface="Times New Roman"/>
              </a:rPr>
              <a:t> </a:t>
            </a:r>
            <a:r>
              <a:rPr dirty="0" baseline="-30092" sz="1800" i="1">
                <a:latin typeface="Times New Roman"/>
                <a:cs typeface="Times New Roman"/>
              </a:rPr>
              <a:t>R</a:t>
            </a:r>
            <a:r>
              <a:rPr dirty="0" baseline="-30092" sz="1800" spc="307" i="1">
                <a:latin typeface="Times New Roman"/>
                <a:cs typeface="Times New Roman"/>
              </a:rPr>
              <a:t> </a:t>
            </a:r>
            <a:r>
              <a:rPr dirty="0" baseline="-30092" sz="1800">
                <a:latin typeface="Symbol"/>
                <a:cs typeface="Symbol"/>
              </a:rPr>
              <a:t></a:t>
            </a:r>
            <a:r>
              <a:rPr dirty="0" baseline="-30092" sz="1800" spc="-67">
                <a:latin typeface="Times New Roman"/>
                <a:cs typeface="Times New Roman"/>
              </a:rPr>
              <a:t> </a:t>
            </a:r>
            <a:r>
              <a:rPr dirty="0" baseline="-30092" sz="1800" spc="-75" i="1">
                <a:latin typeface="Times New Roman"/>
                <a:cs typeface="Times New Roman"/>
              </a:rPr>
              <a:t>R</a:t>
            </a:r>
            <a:endParaRPr baseline="-30092"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765175"/>
            <a:chOff x="0" y="0"/>
            <a:chExt cx="9144000" cy="765175"/>
          </a:xfrm>
        </p:grpSpPr>
        <p:sp>
          <p:nvSpPr>
            <p:cNvPr id="3" name="object 3" descr=""/>
            <p:cNvSpPr/>
            <p:nvPr/>
          </p:nvSpPr>
          <p:spPr>
            <a:xfrm>
              <a:off x="5801036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49"/>
                  </a:lnTo>
                  <a:lnTo>
                    <a:pt x="2334147" y="95648"/>
                  </a:lnTo>
                  <a:lnTo>
                    <a:pt x="2325036" y="138814"/>
                  </a:lnTo>
                  <a:lnTo>
                    <a:pt x="2314532" y="181738"/>
                  </a:lnTo>
                  <a:lnTo>
                    <a:pt x="2302537" y="224214"/>
                  </a:lnTo>
                  <a:lnTo>
                    <a:pt x="2288952" y="266035"/>
                  </a:lnTo>
                  <a:lnTo>
                    <a:pt x="2273678" y="306995"/>
                  </a:lnTo>
                  <a:lnTo>
                    <a:pt x="2256617" y="346885"/>
                  </a:lnTo>
                  <a:lnTo>
                    <a:pt x="2237670" y="385499"/>
                  </a:lnTo>
                  <a:lnTo>
                    <a:pt x="2216739" y="422630"/>
                  </a:lnTo>
                  <a:lnTo>
                    <a:pt x="2193724" y="458072"/>
                  </a:lnTo>
                  <a:lnTo>
                    <a:pt x="2168529" y="491616"/>
                  </a:lnTo>
                  <a:lnTo>
                    <a:pt x="2141053" y="523056"/>
                  </a:lnTo>
                  <a:lnTo>
                    <a:pt x="2111198" y="552185"/>
                  </a:lnTo>
                  <a:lnTo>
                    <a:pt x="2078867" y="578797"/>
                  </a:lnTo>
                  <a:lnTo>
                    <a:pt x="2043959" y="602683"/>
                  </a:lnTo>
                  <a:lnTo>
                    <a:pt x="2006377" y="623637"/>
                  </a:lnTo>
                  <a:lnTo>
                    <a:pt x="1966022" y="641452"/>
                  </a:lnTo>
                  <a:lnTo>
                    <a:pt x="1922795" y="655921"/>
                  </a:lnTo>
                  <a:lnTo>
                    <a:pt x="1876597" y="666838"/>
                  </a:lnTo>
                  <a:lnTo>
                    <a:pt x="1827331" y="673994"/>
                  </a:lnTo>
                  <a:lnTo>
                    <a:pt x="1774898" y="677183"/>
                  </a:lnTo>
                  <a:lnTo>
                    <a:pt x="1719199" y="676198"/>
                  </a:lnTo>
                  <a:lnTo>
                    <a:pt x="0" y="676198"/>
                  </a:lnTo>
                  <a:lnTo>
                    <a:pt x="0" y="765175"/>
                  </a:lnTo>
                  <a:lnTo>
                    <a:pt x="3342957" y="765175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043327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672" y="0"/>
                  </a:moveTo>
                  <a:lnTo>
                    <a:pt x="0" y="0"/>
                  </a:lnTo>
                  <a:lnTo>
                    <a:pt x="0" y="765175"/>
                  </a:lnTo>
                  <a:lnTo>
                    <a:pt x="100672" y="765175"/>
                  </a:lnTo>
                  <a:lnTo>
                    <a:pt x="100672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2700337" y="4221162"/>
            <a:ext cx="6443980" cy="914400"/>
            <a:chOff x="2700337" y="4221162"/>
            <a:chExt cx="6443980" cy="914400"/>
          </a:xfrm>
        </p:grpSpPr>
        <p:sp>
          <p:nvSpPr>
            <p:cNvPr id="6" name="object 6" descr=""/>
            <p:cNvSpPr/>
            <p:nvPr/>
          </p:nvSpPr>
          <p:spPr>
            <a:xfrm>
              <a:off x="2836862" y="4221162"/>
              <a:ext cx="6307455" cy="914400"/>
            </a:xfrm>
            <a:custGeom>
              <a:avLst/>
              <a:gdLst/>
              <a:ahLst/>
              <a:cxnLst/>
              <a:rect l="l" t="t" r="r" b="b"/>
              <a:pathLst>
                <a:path w="6307455" h="914400">
                  <a:moveTo>
                    <a:pt x="0" y="914400"/>
                  </a:moveTo>
                  <a:lnTo>
                    <a:pt x="6307137" y="914400"/>
                  </a:lnTo>
                  <a:lnTo>
                    <a:pt x="6307137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00337" y="4221162"/>
              <a:ext cx="136525" cy="914400"/>
            </a:xfrm>
            <a:custGeom>
              <a:avLst/>
              <a:gdLst/>
              <a:ahLst/>
              <a:cxnLst/>
              <a:rect l="l" t="t" r="r" b="b"/>
              <a:pathLst>
                <a:path w="136525" h="914400">
                  <a:moveTo>
                    <a:pt x="136525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36525" y="914400"/>
                  </a:lnTo>
                  <a:lnTo>
                    <a:pt x="136525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3427" y="4388421"/>
            <a:ext cx="455549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 b="0">
                <a:solidFill>
                  <a:srgbClr val="FFFFFF"/>
                </a:solidFill>
                <a:latin typeface="Calibri"/>
                <a:cs typeface="Calibri"/>
              </a:rPr>
              <a:t>Tema</a:t>
            </a:r>
            <a:r>
              <a:rPr dirty="0" sz="2600" spc="-7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dirty="0" sz="2600" spc="-4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FFFFFF"/>
                </a:solidFill>
                <a:latin typeface="Calibri"/>
                <a:cs typeface="Calibri"/>
              </a:rPr>
              <a:t>Amplificador</a:t>
            </a:r>
            <a:r>
              <a:rPr dirty="0" sz="2600" spc="-6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Calibri"/>
                <a:cs typeface="Calibri"/>
              </a:rPr>
              <a:t>Operacional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754427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Montajes</a:t>
            </a:r>
            <a:r>
              <a:rPr dirty="0" sz="2800" spc="-70"/>
              <a:t> </a:t>
            </a:r>
            <a:r>
              <a:rPr dirty="0" sz="2800"/>
              <a:t>no</a:t>
            </a:r>
            <a:r>
              <a:rPr dirty="0" sz="2800" spc="-85"/>
              <a:t> </a:t>
            </a:r>
            <a:r>
              <a:rPr dirty="0" sz="2800"/>
              <a:t>lineales</a:t>
            </a:r>
            <a:r>
              <a:rPr dirty="0" sz="2800" spc="-90"/>
              <a:t> </a:t>
            </a:r>
            <a:r>
              <a:rPr dirty="0" sz="2800"/>
              <a:t>con</a:t>
            </a:r>
            <a:r>
              <a:rPr dirty="0" sz="2800" spc="-170"/>
              <a:t> </a:t>
            </a:r>
            <a:r>
              <a:rPr dirty="0" sz="2800"/>
              <a:t>AO.</a:t>
            </a:r>
            <a:r>
              <a:rPr dirty="0" sz="2800" spc="-90"/>
              <a:t> </a:t>
            </a:r>
            <a:r>
              <a:rPr dirty="0" sz="2800" spc="-10"/>
              <a:t>Trigger</a:t>
            </a:r>
            <a:r>
              <a:rPr dirty="0" sz="2800" spc="-75"/>
              <a:t> </a:t>
            </a:r>
            <a:r>
              <a:rPr dirty="0" sz="2800" spc="-10"/>
              <a:t>Schmitt</a:t>
            </a:r>
            <a:endParaRPr sz="2800"/>
          </a:p>
        </p:txBody>
      </p:sp>
      <p:sp>
        <p:nvSpPr>
          <p:cNvPr id="4" name="object 4" descr=""/>
          <p:cNvSpPr/>
          <p:nvPr/>
        </p:nvSpPr>
        <p:spPr>
          <a:xfrm>
            <a:off x="1724938" y="3206102"/>
            <a:ext cx="880110" cy="0"/>
          </a:xfrm>
          <a:custGeom>
            <a:avLst/>
            <a:gdLst/>
            <a:ahLst/>
            <a:cxnLst/>
            <a:rect l="l" t="t" r="r" b="b"/>
            <a:pathLst>
              <a:path w="880110" h="0">
                <a:moveTo>
                  <a:pt x="0" y="0"/>
                </a:moveTo>
                <a:lnTo>
                  <a:pt x="880034" y="0"/>
                </a:lnTo>
              </a:path>
            </a:pathLst>
          </a:custGeom>
          <a:ln w="124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435944" y="4118211"/>
            <a:ext cx="880110" cy="0"/>
          </a:xfrm>
          <a:custGeom>
            <a:avLst/>
            <a:gdLst/>
            <a:ahLst/>
            <a:cxnLst/>
            <a:rect l="l" t="t" r="r" b="b"/>
            <a:pathLst>
              <a:path w="880110" h="0">
                <a:moveTo>
                  <a:pt x="0" y="0"/>
                </a:moveTo>
                <a:lnTo>
                  <a:pt x="880034" y="0"/>
                </a:lnTo>
              </a:path>
            </a:pathLst>
          </a:custGeom>
          <a:ln w="124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509057" y="5030319"/>
            <a:ext cx="880110" cy="0"/>
          </a:xfrm>
          <a:custGeom>
            <a:avLst/>
            <a:gdLst/>
            <a:ahLst/>
            <a:cxnLst/>
            <a:rect l="l" t="t" r="r" b="b"/>
            <a:pathLst>
              <a:path w="880109" h="0">
                <a:moveTo>
                  <a:pt x="0" y="0"/>
                </a:moveTo>
                <a:lnTo>
                  <a:pt x="880034" y="0"/>
                </a:lnTo>
              </a:path>
            </a:pathLst>
          </a:custGeom>
          <a:ln w="124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6501153" y="5027310"/>
            <a:ext cx="88201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350" spc="-10" i="1">
                <a:latin typeface="Times New Roman"/>
                <a:cs typeface="Times New Roman"/>
              </a:rPr>
              <a:t>R</a:t>
            </a:r>
            <a:r>
              <a:rPr dirty="0" baseline="-24691" sz="2025" spc="-15">
                <a:latin typeface="Times New Roman"/>
                <a:cs typeface="Times New Roman"/>
              </a:rPr>
              <a:t>1</a:t>
            </a:r>
            <a:r>
              <a:rPr dirty="0" baseline="-24691" sz="2025" spc="120">
                <a:latin typeface="Times New Roman"/>
                <a:cs typeface="Times New Roman"/>
              </a:rPr>
              <a:t> </a:t>
            </a:r>
            <a:r>
              <a:rPr dirty="0" sz="2350">
                <a:latin typeface="Symbol"/>
                <a:cs typeface="Symbol"/>
              </a:rPr>
              <a:t></a:t>
            </a:r>
            <a:r>
              <a:rPr dirty="0" sz="2350" spc="-145">
                <a:latin typeface="Times New Roman"/>
                <a:cs typeface="Times New Roman"/>
              </a:rPr>
              <a:t> </a:t>
            </a:r>
            <a:r>
              <a:rPr dirty="0" sz="2350" spc="-25" i="1">
                <a:latin typeface="Times New Roman"/>
                <a:cs typeface="Times New Roman"/>
              </a:rPr>
              <a:t>R</a:t>
            </a:r>
            <a:r>
              <a:rPr dirty="0" baseline="-24691" sz="2025" spc="-37">
                <a:latin typeface="Times New Roman"/>
                <a:cs typeface="Times New Roman"/>
              </a:rPr>
              <a:t>2</a:t>
            </a:r>
            <a:endParaRPr baseline="-24691" sz="2025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232676" y="4642962"/>
            <a:ext cx="112649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28368" sz="3525">
                <a:latin typeface="Symbol"/>
                <a:cs typeface="Symbol"/>
              </a:rPr>
              <a:t></a:t>
            </a:r>
            <a:r>
              <a:rPr dirty="0" baseline="-28368" sz="3525" spc="359">
                <a:latin typeface="Times New Roman"/>
                <a:cs typeface="Times New Roman"/>
              </a:rPr>
              <a:t> </a:t>
            </a:r>
            <a:r>
              <a:rPr dirty="0" baseline="14184" sz="3525" spc="-15" i="1">
                <a:latin typeface="Times New Roman"/>
                <a:cs typeface="Times New Roman"/>
              </a:rPr>
              <a:t>V</a:t>
            </a:r>
            <a:r>
              <a:rPr dirty="0" sz="1350" spc="-10" i="1">
                <a:latin typeface="Times New Roman"/>
                <a:cs typeface="Times New Roman"/>
              </a:rPr>
              <a:t>neg</a:t>
            </a:r>
            <a:r>
              <a:rPr dirty="0" sz="1350" spc="-160" i="1">
                <a:latin typeface="Times New Roman"/>
                <a:cs typeface="Times New Roman"/>
              </a:rPr>
              <a:t> </a:t>
            </a:r>
            <a:r>
              <a:rPr dirty="0" baseline="14184" sz="3525" spc="-37">
                <a:latin typeface="Times New Roman"/>
                <a:cs typeface="Times New Roman"/>
              </a:rPr>
              <a:t>·</a:t>
            </a:r>
            <a:r>
              <a:rPr dirty="0" baseline="14184" sz="3525" spc="-37" i="1">
                <a:latin typeface="Times New Roman"/>
                <a:cs typeface="Times New Roman"/>
              </a:rPr>
              <a:t>R</a:t>
            </a:r>
            <a:r>
              <a:rPr dirty="0" sz="1350" spc="-25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428355" y="4115345"/>
            <a:ext cx="88138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350" spc="-10" i="1">
                <a:latin typeface="Times New Roman"/>
                <a:cs typeface="Times New Roman"/>
              </a:rPr>
              <a:t>R</a:t>
            </a:r>
            <a:r>
              <a:rPr dirty="0" baseline="-24691" sz="2025" spc="-15">
                <a:latin typeface="Times New Roman"/>
                <a:cs typeface="Times New Roman"/>
              </a:rPr>
              <a:t>1</a:t>
            </a:r>
            <a:r>
              <a:rPr dirty="0" baseline="-24691" sz="2025" spc="120">
                <a:latin typeface="Times New Roman"/>
                <a:cs typeface="Times New Roman"/>
              </a:rPr>
              <a:t> </a:t>
            </a:r>
            <a:r>
              <a:rPr dirty="0" sz="2350">
                <a:latin typeface="Symbol"/>
                <a:cs typeface="Symbol"/>
              </a:rPr>
              <a:t></a:t>
            </a:r>
            <a:r>
              <a:rPr dirty="0" sz="2350" spc="-145">
                <a:latin typeface="Times New Roman"/>
                <a:cs typeface="Times New Roman"/>
              </a:rPr>
              <a:t> </a:t>
            </a:r>
            <a:r>
              <a:rPr dirty="0" sz="2350" spc="-35" i="1">
                <a:latin typeface="Times New Roman"/>
                <a:cs typeface="Times New Roman"/>
              </a:rPr>
              <a:t>R</a:t>
            </a:r>
            <a:r>
              <a:rPr dirty="0" baseline="-24691" sz="2025" spc="-52">
                <a:latin typeface="Times New Roman"/>
                <a:cs typeface="Times New Roman"/>
              </a:rPr>
              <a:t>2</a:t>
            </a:r>
            <a:endParaRPr baseline="-24691" sz="2025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159579" y="3731055"/>
            <a:ext cx="112839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28368" sz="3525">
                <a:latin typeface="Symbol"/>
                <a:cs typeface="Symbol"/>
              </a:rPr>
              <a:t></a:t>
            </a:r>
            <a:r>
              <a:rPr dirty="0" baseline="-28368" sz="3525" spc="480">
                <a:latin typeface="Times New Roman"/>
                <a:cs typeface="Times New Roman"/>
              </a:rPr>
              <a:t> </a:t>
            </a:r>
            <a:r>
              <a:rPr dirty="0" baseline="14184" sz="3525" i="1">
                <a:latin typeface="Times New Roman"/>
                <a:cs typeface="Times New Roman"/>
              </a:rPr>
              <a:t>V</a:t>
            </a:r>
            <a:r>
              <a:rPr dirty="0" sz="1350" i="1">
                <a:latin typeface="Times New Roman"/>
                <a:cs typeface="Times New Roman"/>
              </a:rPr>
              <a:t>pos</a:t>
            </a:r>
            <a:r>
              <a:rPr dirty="0" sz="1350" spc="-190" i="1">
                <a:latin typeface="Times New Roman"/>
                <a:cs typeface="Times New Roman"/>
              </a:rPr>
              <a:t> </a:t>
            </a:r>
            <a:r>
              <a:rPr dirty="0" baseline="14184" sz="3525" spc="-37">
                <a:latin typeface="Times New Roman"/>
                <a:cs typeface="Times New Roman"/>
              </a:rPr>
              <a:t>·</a:t>
            </a:r>
            <a:r>
              <a:rPr dirty="0" baseline="14184" sz="3525" spc="-37" i="1">
                <a:latin typeface="Times New Roman"/>
                <a:cs typeface="Times New Roman"/>
              </a:rPr>
              <a:t>R</a:t>
            </a:r>
            <a:r>
              <a:rPr dirty="0" sz="1350" spc="-25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17456" y="3203381"/>
            <a:ext cx="88138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350" spc="-10" i="1">
                <a:latin typeface="Times New Roman"/>
                <a:cs typeface="Times New Roman"/>
              </a:rPr>
              <a:t>R</a:t>
            </a:r>
            <a:r>
              <a:rPr dirty="0" baseline="-24691" sz="2025" spc="-15">
                <a:latin typeface="Times New Roman"/>
                <a:cs typeface="Times New Roman"/>
              </a:rPr>
              <a:t>1</a:t>
            </a:r>
            <a:r>
              <a:rPr dirty="0" baseline="-24691" sz="2025" spc="120">
                <a:latin typeface="Times New Roman"/>
                <a:cs typeface="Times New Roman"/>
              </a:rPr>
              <a:t> </a:t>
            </a:r>
            <a:r>
              <a:rPr dirty="0" sz="2350">
                <a:latin typeface="Symbol"/>
                <a:cs typeface="Symbol"/>
              </a:rPr>
              <a:t></a:t>
            </a:r>
            <a:r>
              <a:rPr dirty="0" sz="2350" spc="-145">
                <a:latin typeface="Times New Roman"/>
                <a:cs typeface="Times New Roman"/>
              </a:rPr>
              <a:t> </a:t>
            </a:r>
            <a:r>
              <a:rPr dirty="0" sz="2350" spc="-35" i="1">
                <a:latin typeface="Times New Roman"/>
                <a:cs typeface="Times New Roman"/>
              </a:rPr>
              <a:t>R</a:t>
            </a:r>
            <a:r>
              <a:rPr dirty="0" baseline="-24691" sz="2025" spc="-52">
                <a:latin typeface="Times New Roman"/>
                <a:cs typeface="Times New Roman"/>
              </a:rPr>
              <a:t>2</a:t>
            </a:r>
            <a:endParaRPr baseline="-24691" sz="2025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845153" y="2780450"/>
            <a:ext cx="62611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350" i="1">
                <a:latin typeface="Times New Roman"/>
                <a:cs typeface="Times New Roman"/>
              </a:rPr>
              <a:t>v</a:t>
            </a:r>
            <a:r>
              <a:rPr dirty="0" baseline="-24691" sz="2025" i="1">
                <a:latin typeface="Times New Roman"/>
                <a:cs typeface="Times New Roman"/>
              </a:rPr>
              <a:t>s</a:t>
            </a:r>
            <a:r>
              <a:rPr dirty="0" baseline="-24691" sz="2025" spc="-270" i="1">
                <a:latin typeface="Times New Roman"/>
                <a:cs typeface="Times New Roman"/>
              </a:rPr>
              <a:t> </a:t>
            </a:r>
            <a:r>
              <a:rPr dirty="0" sz="2350" spc="-25">
                <a:latin typeface="Times New Roman"/>
                <a:cs typeface="Times New Roman"/>
              </a:rPr>
              <a:t>·</a:t>
            </a:r>
            <a:r>
              <a:rPr dirty="0" sz="2350" spc="-25" i="1">
                <a:latin typeface="Times New Roman"/>
                <a:cs typeface="Times New Roman"/>
              </a:rPr>
              <a:t>R</a:t>
            </a:r>
            <a:r>
              <a:rPr dirty="0" baseline="-24691" sz="2025" spc="-37">
                <a:latin typeface="Times New Roman"/>
                <a:cs typeface="Times New Roman"/>
              </a:rPr>
              <a:t>1</a:t>
            </a:r>
            <a:endParaRPr baseline="-24691" sz="2025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90272" y="3881746"/>
            <a:ext cx="51879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>
                <a:latin typeface="Symbol"/>
                <a:cs typeface="Symbol"/>
              </a:rPr>
              <a:t></a:t>
            </a:r>
            <a:r>
              <a:rPr dirty="0" sz="2350" spc="-100">
                <a:latin typeface="Times New Roman"/>
                <a:cs typeface="Times New Roman"/>
              </a:rPr>
              <a:t> </a:t>
            </a:r>
            <a:r>
              <a:rPr dirty="0" sz="2350" spc="-50" i="1">
                <a:latin typeface="Times New Roman"/>
                <a:cs typeface="Times New Roman"/>
              </a:rPr>
              <a:t>v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39960" y="2969782"/>
            <a:ext cx="52387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6075" algn="l"/>
              </a:tabLst>
            </a:pPr>
            <a:r>
              <a:rPr dirty="0" sz="2350" spc="-50" i="1">
                <a:latin typeface="Times New Roman"/>
                <a:cs typeface="Times New Roman"/>
              </a:rPr>
              <a:t>v</a:t>
            </a:r>
            <a:r>
              <a:rPr dirty="0" sz="2350" i="1">
                <a:latin typeface="Times New Roman"/>
                <a:cs typeface="Times New Roman"/>
              </a:rPr>
              <a:t>	</a:t>
            </a:r>
            <a:r>
              <a:rPr dirty="0" sz="2350" spc="-50">
                <a:latin typeface="Symbol"/>
                <a:cs typeface="Symbol"/>
              </a:rPr>
              <a:t>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305363" y="4080500"/>
            <a:ext cx="26797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25" i="1">
                <a:latin typeface="Times New Roman"/>
                <a:cs typeface="Times New Roman"/>
              </a:rPr>
              <a:t>pos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348027" y="3881746"/>
            <a:ext cx="300609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816610" algn="l"/>
              </a:tabLst>
            </a:pPr>
            <a:r>
              <a:rPr dirty="0" sz="2350">
                <a:latin typeface="Symbol"/>
                <a:cs typeface="Symbol"/>
              </a:rPr>
              <a:t></a:t>
            </a:r>
            <a:r>
              <a:rPr dirty="0" sz="2350" spc="-105">
                <a:latin typeface="Times New Roman"/>
                <a:cs typeface="Times New Roman"/>
              </a:rPr>
              <a:t> </a:t>
            </a:r>
            <a:r>
              <a:rPr dirty="0" sz="2350" spc="-25">
                <a:latin typeface="Times New Roman"/>
                <a:cs typeface="Times New Roman"/>
              </a:rPr>
              <a:t>(</a:t>
            </a:r>
            <a:r>
              <a:rPr dirty="0" sz="2350" spc="-25" i="1">
                <a:latin typeface="Times New Roman"/>
                <a:cs typeface="Times New Roman"/>
              </a:rPr>
              <a:t>v</a:t>
            </a:r>
            <a:r>
              <a:rPr dirty="0" sz="2350" i="1">
                <a:latin typeface="Times New Roman"/>
                <a:cs typeface="Times New Roman"/>
              </a:rPr>
              <a:t>	</a:t>
            </a:r>
            <a:r>
              <a:rPr dirty="0" sz="2350">
                <a:latin typeface="Symbol"/>
                <a:cs typeface="Symbol"/>
              </a:rPr>
              <a:t></a:t>
            </a:r>
            <a:r>
              <a:rPr dirty="0" sz="2350" spc="-220">
                <a:latin typeface="Times New Roman"/>
                <a:cs typeface="Times New Roman"/>
              </a:rPr>
              <a:t> </a:t>
            </a:r>
            <a:r>
              <a:rPr dirty="0" sz="2350" i="1">
                <a:latin typeface="Times New Roman"/>
                <a:cs typeface="Times New Roman"/>
              </a:rPr>
              <a:t>v</a:t>
            </a:r>
            <a:r>
              <a:rPr dirty="0" baseline="-24691" sz="2025">
                <a:latin typeface="Symbol"/>
                <a:cs typeface="Symbol"/>
              </a:rPr>
              <a:t></a:t>
            </a:r>
            <a:r>
              <a:rPr dirty="0" baseline="-24691" sz="2025" spc="-82">
                <a:latin typeface="Times New Roman"/>
                <a:cs typeface="Times New Roman"/>
              </a:rPr>
              <a:t> </a:t>
            </a:r>
            <a:r>
              <a:rPr dirty="0" sz="2350">
                <a:latin typeface="Times New Roman"/>
                <a:cs typeface="Times New Roman"/>
              </a:rPr>
              <a:t>)</a:t>
            </a:r>
            <a:r>
              <a:rPr dirty="0" sz="2350" spc="-45">
                <a:latin typeface="Times New Roman"/>
                <a:cs typeface="Times New Roman"/>
              </a:rPr>
              <a:t> </a:t>
            </a:r>
            <a:r>
              <a:rPr dirty="0" sz="2350">
                <a:latin typeface="Symbol"/>
                <a:cs typeface="Symbol"/>
              </a:rPr>
              <a:t></a:t>
            </a:r>
            <a:r>
              <a:rPr dirty="0" sz="2350" spc="-75">
                <a:latin typeface="Times New Roman"/>
                <a:cs typeface="Times New Roman"/>
              </a:rPr>
              <a:t> </a:t>
            </a:r>
            <a:r>
              <a:rPr dirty="0" sz="2350">
                <a:latin typeface="Times New Roman"/>
                <a:cs typeface="Times New Roman"/>
              </a:rPr>
              <a:t>0</a:t>
            </a:r>
            <a:r>
              <a:rPr dirty="0" sz="2350" spc="-145">
                <a:latin typeface="Times New Roman"/>
                <a:cs typeface="Times New Roman"/>
              </a:rPr>
              <a:t> </a:t>
            </a:r>
            <a:r>
              <a:rPr dirty="0" sz="2350">
                <a:latin typeface="Symbol"/>
                <a:cs typeface="Symbol"/>
              </a:rPr>
              <a:t></a:t>
            </a:r>
            <a:r>
              <a:rPr dirty="0" sz="2350" spc="-75">
                <a:latin typeface="Times New Roman"/>
                <a:cs typeface="Times New Roman"/>
              </a:rPr>
              <a:t> </a:t>
            </a:r>
            <a:r>
              <a:rPr dirty="0" sz="2350" i="1">
                <a:latin typeface="Times New Roman"/>
                <a:cs typeface="Times New Roman"/>
              </a:rPr>
              <a:t>v</a:t>
            </a:r>
            <a:r>
              <a:rPr dirty="0" baseline="-24691" sz="2025" i="1">
                <a:latin typeface="Times New Roman"/>
                <a:cs typeface="Times New Roman"/>
              </a:rPr>
              <a:t>s</a:t>
            </a:r>
            <a:r>
              <a:rPr dirty="0" baseline="-24691" sz="2025" spc="735" i="1">
                <a:latin typeface="Times New Roman"/>
                <a:cs typeface="Times New Roman"/>
              </a:rPr>
              <a:t> </a:t>
            </a:r>
            <a:r>
              <a:rPr dirty="0" sz="2350">
                <a:latin typeface="Symbol"/>
                <a:cs typeface="Symbol"/>
              </a:rPr>
              <a:t></a:t>
            </a:r>
            <a:r>
              <a:rPr dirty="0" sz="2350" spc="-260">
                <a:latin typeface="Times New Roman"/>
                <a:cs typeface="Times New Roman"/>
              </a:rPr>
              <a:t> </a:t>
            </a:r>
            <a:r>
              <a:rPr dirty="0" sz="2350" spc="-50" i="1">
                <a:latin typeface="Times New Roman"/>
                <a:cs typeface="Times New Roman"/>
              </a:rPr>
              <a:t>V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52118" y="4080500"/>
            <a:ext cx="26797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25" i="1">
                <a:latin typeface="Times New Roman"/>
                <a:cs typeface="Times New Roman"/>
              </a:rPr>
              <a:t>pos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75038" y="4080500"/>
            <a:ext cx="93345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50" i="1">
                <a:latin typeface="Times New Roman"/>
                <a:cs typeface="Times New Roman"/>
              </a:rPr>
              <a:t>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30091" y="3881746"/>
            <a:ext cx="1033144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0555" algn="l"/>
              </a:tabLst>
            </a:pPr>
            <a:r>
              <a:rPr dirty="0" sz="2350">
                <a:latin typeface="Times New Roman"/>
                <a:cs typeface="Times New Roman"/>
              </a:rPr>
              <a:t>Si</a:t>
            </a:r>
            <a:r>
              <a:rPr dirty="0" sz="2350" spc="-125">
                <a:latin typeface="Times New Roman"/>
                <a:cs typeface="Times New Roman"/>
              </a:rPr>
              <a:t> </a:t>
            </a:r>
            <a:r>
              <a:rPr dirty="0" sz="2350" spc="-50" i="1">
                <a:latin typeface="Times New Roman"/>
                <a:cs typeface="Times New Roman"/>
              </a:rPr>
              <a:t>v</a:t>
            </a:r>
            <a:r>
              <a:rPr dirty="0" sz="2350" i="1">
                <a:latin typeface="Times New Roman"/>
                <a:cs typeface="Times New Roman"/>
              </a:rPr>
              <a:t>	</a:t>
            </a:r>
            <a:r>
              <a:rPr dirty="0" sz="2350">
                <a:latin typeface="Symbol"/>
                <a:cs typeface="Symbol"/>
              </a:rPr>
              <a:t></a:t>
            </a:r>
            <a:r>
              <a:rPr dirty="0" sz="2350" spc="-265">
                <a:latin typeface="Times New Roman"/>
                <a:cs typeface="Times New Roman"/>
              </a:rPr>
              <a:t> </a:t>
            </a:r>
            <a:r>
              <a:rPr dirty="0" sz="2350" spc="-50" i="1">
                <a:latin typeface="Times New Roman"/>
                <a:cs typeface="Times New Roman"/>
              </a:rPr>
              <a:t>V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057896" y="4992695"/>
            <a:ext cx="121285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50">
                <a:latin typeface="Symbol"/>
                <a:cs typeface="Symbol"/>
              </a:rPr>
              <a:t>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043107" y="4793710"/>
            <a:ext cx="306451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dirty="0" sz="2350">
                <a:latin typeface="Symbol"/>
                <a:cs typeface="Symbol"/>
              </a:rPr>
              <a:t></a:t>
            </a:r>
            <a:r>
              <a:rPr dirty="0" sz="2350" spc="-225">
                <a:latin typeface="Times New Roman"/>
                <a:cs typeface="Times New Roman"/>
              </a:rPr>
              <a:t> </a:t>
            </a:r>
            <a:r>
              <a:rPr dirty="0" sz="2350" i="1">
                <a:latin typeface="Times New Roman"/>
                <a:cs typeface="Times New Roman"/>
              </a:rPr>
              <a:t>v</a:t>
            </a:r>
            <a:r>
              <a:rPr dirty="0" baseline="-24691" sz="2025">
                <a:latin typeface="Symbol"/>
                <a:cs typeface="Symbol"/>
              </a:rPr>
              <a:t></a:t>
            </a:r>
            <a:r>
              <a:rPr dirty="0" baseline="-24691" sz="2025" spc="-97">
                <a:latin typeface="Times New Roman"/>
                <a:cs typeface="Times New Roman"/>
              </a:rPr>
              <a:t> </a:t>
            </a:r>
            <a:r>
              <a:rPr dirty="0" sz="2350">
                <a:latin typeface="Times New Roman"/>
                <a:cs typeface="Times New Roman"/>
              </a:rPr>
              <a:t>)</a:t>
            </a:r>
            <a:r>
              <a:rPr dirty="0" sz="2350" spc="-90">
                <a:latin typeface="Times New Roman"/>
                <a:cs typeface="Times New Roman"/>
              </a:rPr>
              <a:t> </a:t>
            </a:r>
            <a:r>
              <a:rPr dirty="0" sz="2350">
                <a:latin typeface="Symbol"/>
                <a:cs typeface="Symbol"/>
              </a:rPr>
              <a:t></a:t>
            </a:r>
            <a:r>
              <a:rPr dirty="0" sz="2350" spc="-85">
                <a:latin typeface="Times New Roman"/>
                <a:cs typeface="Times New Roman"/>
              </a:rPr>
              <a:t> </a:t>
            </a:r>
            <a:r>
              <a:rPr dirty="0" sz="2350">
                <a:latin typeface="Times New Roman"/>
                <a:cs typeface="Times New Roman"/>
              </a:rPr>
              <a:t>0</a:t>
            </a:r>
            <a:r>
              <a:rPr dirty="0" sz="2350" spc="-150">
                <a:latin typeface="Times New Roman"/>
                <a:cs typeface="Times New Roman"/>
              </a:rPr>
              <a:t> </a:t>
            </a:r>
            <a:r>
              <a:rPr dirty="0" sz="2350">
                <a:latin typeface="Symbol"/>
                <a:cs typeface="Symbol"/>
              </a:rPr>
              <a:t></a:t>
            </a:r>
            <a:r>
              <a:rPr dirty="0" sz="2350" spc="-75">
                <a:latin typeface="Times New Roman"/>
                <a:cs typeface="Times New Roman"/>
              </a:rPr>
              <a:t> </a:t>
            </a:r>
            <a:r>
              <a:rPr dirty="0" sz="2350" i="1">
                <a:latin typeface="Times New Roman"/>
                <a:cs typeface="Times New Roman"/>
              </a:rPr>
              <a:t>v</a:t>
            </a:r>
            <a:r>
              <a:rPr dirty="0" baseline="-24691" sz="2025" i="1">
                <a:latin typeface="Times New Roman"/>
                <a:cs typeface="Times New Roman"/>
              </a:rPr>
              <a:t>s</a:t>
            </a:r>
            <a:r>
              <a:rPr dirty="0" baseline="-24691" sz="2025" spc="719" i="1">
                <a:latin typeface="Times New Roman"/>
                <a:cs typeface="Times New Roman"/>
              </a:rPr>
              <a:t> </a:t>
            </a:r>
            <a:r>
              <a:rPr dirty="0" sz="2350">
                <a:latin typeface="Symbol"/>
                <a:cs typeface="Symbol"/>
              </a:rPr>
              <a:t></a:t>
            </a:r>
            <a:r>
              <a:rPr dirty="0" sz="2350" spc="-260">
                <a:latin typeface="Times New Roman"/>
                <a:cs typeface="Times New Roman"/>
              </a:rPr>
              <a:t> </a:t>
            </a:r>
            <a:r>
              <a:rPr dirty="0" sz="2350" i="1">
                <a:latin typeface="Times New Roman"/>
                <a:cs typeface="Times New Roman"/>
              </a:rPr>
              <a:t>V</a:t>
            </a:r>
            <a:r>
              <a:rPr dirty="0" baseline="-24691" sz="2025" i="1">
                <a:latin typeface="Times New Roman"/>
                <a:cs typeface="Times New Roman"/>
              </a:rPr>
              <a:t>neg</a:t>
            </a:r>
            <a:r>
              <a:rPr dirty="0" baseline="-24691" sz="2025" spc="690" i="1">
                <a:latin typeface="Times New Roman"/>
                <a:cs typeface="Times New Roman"/>
              </a:rPr>
              <a:t> </a:t>
            </a:r>
            <a:r>
              <a:rPr dirty="0" sz="2350">
                <a:latin typeface="Symbol"/>
                <a:cs typeface="Symbol"/>
              </a:rPr>
              <a:t></a:t>
            </a:r>
            <a:r>
              <a:rPr dirty="0" sz="2350" spc="-75">
                <a:latin typeface="Times New Roman"/>
                <a:cs typeface="Times New Roman"/>
              </a:rPr>
              <a:t> </a:t>
            </a:r>
            <a:r>
              <a:rPr dirty="0" sz="2350" spc="-50" i="1">
                <a:latin typeface="Times New Roman"/>
                <a:cs typeface="Times New Roman"/>
              </a:rPr>
              <a:t>v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899832" y="4992695"/>
            <a:ext cx="121285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50">
                <a:latin typeface="Symbol"/>
                <a:cs typeface="Symbol"/>
              </a:rPr>
              <a:t>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04691" y="4793710"/>
            <a:ext cx="184467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350">
                <a:latin typeface="Times New Roman"/>
                <a:cs typeface="Times New Roman"/>
              </a:rPr>
              <a:t>Si</a:t>
            </a:r>
            <a:r>
              <a:rPr dirty="0" sz="2350" spc="-130">
                <a:latin typeface="Times New Roman"/>
                <a:cs typeface="Times New Roman"/>
              </a:rPr>
              <a:t> </a:t>
            </a:r>
            <a:r>
              <a:rPr dirty="0" sz="2350" i="1">
                <a:latin typeface="Times New Roman"/>
                <a:cs typeface="Times New Roman"/>
              </a:rPr>
              <a:t>v</a:t>
            </a:r>
            <a:r>
              <a:rPr dirty="0" baseline="-24691" sz="2025" i="1">
                <a:latin typeface="Times New Roman"/>
                <a:cs typeface="Times New Roman"/>
              </a:rPr>
              <a:t>e</a:t>
            </a:r>
            <a:r>
              <a:rPr dirty="0" baseline="-24691" sz="2025" spc="675" i="1">
                <a:latin typeface="Times New Roman"/>
                <a:cs typeface="Times New Roman"/>
              </a:rPr>
              <a:t> </a:t>
            </a:r>
            <a:r>
              <a:rPr dirty="0" sz="2350">
                <a:latin typeface="Symbol"/>
                <a:cs typeface="Symbol"/>
              </a:rPr>
              <a:t></a:t>
            </a:r>
            <a:r>
              <a:rPr dirty="0" sz="2350" spc="-75">
                <a:latin typeface="Times New Roman"/>
                <a:cs typeface="Times New Roman"/>
              </a:rPr>
              <a:t> </a:t>
            </a:r>
            <a:r>
              <a:rPr dirty="0" sz="2350" i="1">
                <a:latin typeface="Times New Roman"/>
                <a:cs typeface="Times New Roman"/>
              </a:rPr>
              <a:t>v</a:t>
            </a:r>
            <a:r>
              <a:rPr dirty="0" baseline="-24691" sz="2025">
                <a:latin typeface="Symbol"/>
                <a:cs typeface="Symbol"/>
              </a:rPr>
              <a:t></a:t>
            </a:r>
            <a:r>
              <a:rPr dirty="0" baseline="-24691" sz="2025" spc="600">
                <a:latin typeface="Times New Roman"/>
                <a:cs typeface="Times New Roman"/>
              </a:rPr>
              <a:t> </a:t>
            </a:r>
            <a:r>
              <a:rPr dirty="0" sz="2350">
                <a:latin typeface="Symbol"/>
                <a:cs typeface="Symbol"/>
              </a:rPr>
              <a:t></a:t>
            </a:r>
            <a:r>
              <a:rPr dirty="0" sz="2350" spc="-80">
                <a:latin typeface="Times New Roman"/>
                <a:cs typeface="Times New Roman"/>
              </a:rPr>
              <a:t> </a:t>
            </a:r>
            <a:r>
              <a:rPr dirty="0" sz="2350" spc="-25">
                <a:latin typeface="Times New Roman"/>
                <a:cs typeface="Times New Roman"/>
              </a:rPr>
              <a:t>(</a:t>
            </a:r>
            <a:r>
              <a:rPr dirty="0" sz="2350" spc="-25" i="1">
                <a:latin typeface="Times New Roman"/>
                <a:cs typeface="Times New Roman"/>
              </a:rPr>
              <a:t>v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970550" y="4080532"/>
            <a:ext cx="121285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50">
                <a:latin typeface="Symbol"/>
                <a:cs typeface="Symbol"/>
              </a:rPr>
              <a:t>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984615" y="4080532"/>
            <a:ext cx="121285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50">
                <a:latin typeface="Symbol"/>
                <a:cs typeface="Symbol"/>
              </a:rPr>
              <a:t>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273612" y="3168369"/>
            <a:ext cx="121285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50">
                <a:latin typeface="Symbol"/>
                <a:cs typeface="Symbol"/>
              </a:rPr>
              <a:t>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18539" y="5880861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66139" y="5748273"/>
            <a:ext cx="1599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800" algn="l"/>
              </a:tabLst>
            </a:pPr>
            <a:r>
              <a:rPr dirty="0" sz="1800" spc="-50">
                <a:latin typeface="Arial"/>
                <a:cs typeface="Arial"/>
              </a:rPr>
              <a:t>V</a:t>
            </a:r>
            <a:r>
              <a:rPr dirty="0" sz="1800">
                <a:latin typeface="Arial"/>
                <a:cs typeface="Arial"/>
              </a:rPr>
              <a:t>	conmuta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440432" y="5880861"/>
            <a:ext cx="273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pos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722956" y="5748273"/>
            <a:ext cx="4784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baseline="-20833" sz="1800">
                <a:latin typeface="Arial"/>
                <a:cs typeface="Arial"/>
              </a:rPr>
              <a:t>e</a:t>
            </a:r>
            <a:r>
              <a:rPr dirty="0" baseline="-20833" sz="1800" spc="202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hace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más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negativa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baseline="-20833" sz="1800">
                <a:latin typeface="Arial"/>
                <a:cs typeface="Arial"/>
              </a:rPr>
              <a:t>+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tanto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212853" y="5197475"/>
            <a:ext cx="76200" cy="552450"/>
            <a:chOff x="1212853" y="5197475"/>
            <a:chExt cx="76200" cy="552450"/>
          </a:xfrm>
        </p:grpSpPr>
        <p:sp>
          <p:nvSpPr>
            <p:cNvPr id="32" name="object 32" descr=""/>
            <p:cNvSpPr/>
            <p:nvPr/>
          </p:nvSpPr>
          <p:spPr>
            <a:xfrm>
              <a:off x="1250949" y="5197475"/>
              <a:ext cx="0" cy="488950"/>
            </a:xfrm>
            <a:custGeom>
              <a:avLst/>
              <a:gdLst/>
              <a:ahLst/>
              <a:cxnLst/>
              <a:rect l="l" t="t" r="r" b="b"/>
              <a:pathLst>
                <a:path w="0" h="488950">
                  <a:moveTo>
                    <a:pt x="0" y="0"/>
                  </a:moveTo>
                  <a:lnTo>
                    <a:pt x="0" y="4889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212853" y="567372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547052" y="1582737"/>
            <a:ext cx="58693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Disparador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Schmitt.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Comparador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con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histéresis.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66139" y="2401823"/>
            <a:ext cx="1225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=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548895" y="2401823"/>
            <a:ext cx="2633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V</a:t>
            </a:r>
            <a:r>
              <a:rPr dirty="0" baseline="-20833" sz="1800">
                <a:latin typeface="Arial"/>
                <a:cs typeface="Arial"/>
              </a:rPr>
              <a:t>s</a:t>
            </a:r>
            <a:r>
              <a:rPr dirty="0" baseline="-20833" sz="1800" spc="232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puede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baseline="-20833" sz="1800">
                <a:latin typeface="Arial"/>
                <a:cs typeface="Arial"/>
              </a:rPr>
              <a:t>pos</a:t>
            </a:r>
            <a:r>
              <a:rPr dirty="0" baseline="-20833" sz="1800" spc="20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</a:t>
            </a:r>
            <a:r>
              <a:rPr dirty="0" baseline="-20833" sz="1800" spc="-30">
                <a:latin typeface="Arial"/>
                <a:cs typeface="Arial"/>
              </a:rPr>
              <a:t>neg</a:t>
            </a:r>
            <a:r>
              <a:rPr dirty="0" sz="1800" spc="-2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0437" y="2533644"/>
            <a:ext cx="250825" cy="114300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1225555" y="4283075"/>
            <a:ext cx="76200" cy="552450"/>
            <a:chOff x="1225555" y="4283075"/>
            <a:chExt cx="76200" cy="552450"/>
          </a:xfrm>
        </p:grpSpPr>
        <p:sp>
          <p:nvSpPr>
            <p:cNvPr id="39" name="object 39" descr=""/>
            <p:cNvSpPr/>
            <p:nvPr/>
          </p:nvSpPr>
          <p:spPr>
            <a:xfrm>
              <a:off x="1263649" y="4283075"/>
              <a:ext cx="0" cy="488950"/>
            </a:xfrm>
            <a:custGeom>
              <a:avLst/>
              <a:gdLst/>
              <a:ahLst/>
              <a:cxnLst/>
              <a:rect l="l" t="t" r="r" b="b"/>
              <a:pathLst>
                <a:path w="0" h="488950">
                  <a:moveTo>
                    <a:pt x="0" y="0"/>
                  </a:moveTo>
                  <a:lnTo>
                    <a:pt x="0" y="4889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225555" y="475932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/>
          <p:nvPr/>
        </p:nvSpPr>
        <p:spPr>
          <a:xfrm>
            <a:off x="8059832" y="5929313"/>
            <a:ext cx="611505" cy="0"/>
          </a:xfrm>
          <a:custGeom>
            <a:avLst/>
            <a:gdLst/>
            <a:ahLst/>
            <a:cxnLst/>
            <a:rect l="l" t="t" r="r" b="b"/>
            <a:pathLst>
              <a:path w="611504" h="0">
                <a:moveTo>
                  <a:pt x="0" y="0"/>
                </a:moveTo>
                <a:lnTo>
                  <a:pt x="611219" y="0"/>
                </a:lnTo>
              </a:path>
            </a:pathLst>
          </a:custGeom>
          <a:ln w="86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8566945" y="6061383"/>
            <a:ext cx="8636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0"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177495" y="6061383"/>
            <a:ext cx="8636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067697" y="5604922"/>
            <a:ext cx="512445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26390" algn="l"/>
              </a:tabLst>
            </a:pPr>
            <a:r>
              <a:rPr dirty="0" sz="1600" spc="-50" i="1">
                <a:latin typeface="Times New Roman"/>
                <a:cs typeface="Times New Roman"/>
              </a:rPr>
              <a:t>V</a:t>
            </a:r>
            <a:r>
              <a:rPr dirty="0" sz="1600" i="1">
                <a:latin typeface="Times New Roman"/>
                <a:cs typeface="Times New Roman"/>
              </a:rPr>
              <a:t>	</a:t>
            </a:r>
            <a:r>
              <a:rPr dirty="0" sz="1600" spc="-55">
                <a:latin typeface="Times New Roman"/>
                <a:cs typeface="Times New Roman"/>
              </a:rPr>
              <a:t>·</a:t>
            </a:r>
            <a:r>
              <a:rPr dirty="0" sz="1600" spc="-55" i="1">
                <a:latin typeface="Times New Roman"/>
                <a:cs typeface="Times New Roman"/>
              </a:rPr>
              <a:t>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191024" y="5743210"/>
            <a:ext cx="445134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475" algn="l"/>
              </a:tabLst>
            </a:pPr>
            <a:r>
              <a:rPr dirty="0" sz="950" spc="-25" i="1">
                <a:latin typeface="Times New Roman"/>
                <a:cs typeface="Times New Roman"/>
              </a:rPr>
              <a:t>neg</a:t>
            </a:r>
            <a:r>
              <a:rPr dirty="0" sz="950" i="1">
                <a:latin typeface="Times New Roman"/>
                <a:cs typeface="Times New Roman"/>
              </a:rPr>
              <a:t>	</a:t>
            </a:r>
            <a:r>
              <a:rPr dirty="0" sz="950" spc="-5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067696" y="5923094"/>
            <a:ext cx="528320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i="1">
                <a:latin typeface="Times New Roman"/>
                <a:cs typeface="Times New Roman"/>
              </a:rPr>
              <a:t>R</a:t>
            </a:r>
            <a:r>
              <a:rPr dirty="0" sz="1600" spc="325" i="1">
                <a:latin typeface="Times New Roman"/>
                <a:cs typeface="Times New Roman"/>
              </a:rPr>
              <a:t> </a:t>
            </a:r>
            <a:r>
              <a:rPr dirty="0" sz="1600">
                <a:latin typeface="Symbol"/>
                <a:cs typeface="Symbol"/>
              </a:rPr>
              <a:t>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50" i="1">
                <a:latin typeface="Times New Roman"/>
                <a:cs typeface="Times New Roman"/>
              </a:rPr>
              <a:t>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761008" y="5899325"/>
            <a:ext cx="7937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0" i="1">
                <a:latin typeface="Times New Roman"/>
                <a:cs typeface="Times New Roman"/>
              </a:rPr>
              <a:t>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639845" y="5761037"/>
            <a:ext cx="381635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i="1">
                <a:latin typeface="Times New Roman"/>
                <a:cs typeface="Times New Roman"/>
              </a:rPr>
              <a:t>V</a:t>
            </a:r>
            <a:r>
              <a:rPr dirty="0" sz="1600" spc="55" i="1">
                <a:latin typeface="Times New Roman"/>
                <a:cs typeface="Times New Roman"/>
              </a:rPr>
              <a:t>  </a:t>
            </a:r>
            <a:r>
              <a:rPr dirty="0" sz="1600" spc="-50">
                <a:latin typeface="Symbol"/>
                <a:cs typeface="Symbol"/>
              </a:rPr>
              <a:t></a:t>
            </a:r>
            <a:endParaRPr sz="16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Montajes</a:t>
            </a:r>
            <a:r>
              <a:rPr dirty="0" sz="2800" spc="-70"/>
              <a:t> </a:t>
            </a:r>
            <a:r>
              <a:rPr dirty="0" sz="2800"/>
              <a:t>no</a:t>
            </a:r>
            <a:r>
              <a:rPr dirty="0" sz="2800" spc="-85"/>
              <a:t> </a:t>
            </a:r>
            <a:r>
              <a:rPr dirty="0" sz="2800"/>
              <a:t>lineales</a:t>
            </a:r>
            <a:r>
              <a:rPr dirty="0" sz="2800" spc="-90"/>
              <a:t> </a:t>
            </a:r>
            <a:r>
              <a:rPr dirty="0" sz="2800"/>
              <a:t>con</a:t>
            </a:r>
            <a:r>
              <a:rPr dirty="0" sz="2800" spc="-170"/>
              <a:t> </a:t>
            </a:r>
            <a:r>
              <a:rPr dirty="0" sz="2800"/>
              <a:t>AO.</a:t>
            </a:r>
            <a:r>
              <a:rPr dirty="0" sz="2800" spc="-90"/>
              <a:t> </a:t>
            </a:r>
            <a:r>
              <a:rPr dirty="0" sz="2800" spc="-10"/>
              <a:t>Trigger</a:t>
            </a:r>
            <a:r>
              <a:rPr dirty="0" sz="2800" spc="-75"/>
              <a:t> </a:t>
            </a:r>
            <a:r>
              <a:rPr dirty="0" sz="2800" spc="-10"/>
              <a:t>Schmitt</a:t>
            </a:r>
            <a:endParaRPr sz="2800"/>
          </a:p>
        </p:txBody>
      </p:sp>
      <p:grpSp>
        <p:nvGrpSpPr>
          <p:cNvPr id="4" name="object 4" descr=""/>
          <p:cNvGrpSpPr/>
          <p:nvPr/>
        </p:nvGrpSpPr>
        <p:grpSpPr>
          <a:xfrm>
            <a:off x="2138391" y="1844672"/>
            <a:ext cx="4973955" cy="3248025"/>
            <a:chOff x="2138391" y="1844672"/>
            <a:chExt cx="4973955" cy="3248025"/>
          </a:xfrm>
        </p:grpSpPr>
        <p:sp>
          <p:nvSpPr>
            <p:cNvPr id="5" name="object 5" descr=""/>
            <p:cNvSpPr/>
            <p:nvPr/>
          </p:nvSpPr>
          <p:spPr>
            <a:xfrm>
              <a:off x="2179668" y="4870405"/>
              <a:ext cx="4505960" cy="0"/>
            </a:xfrm>
            <a:custGeom>
              <a:avLst/>
              <a:gdLst/>
              <a:ahLst/>
              <a:cxnLst/>
              <a:rect l="l" t="t" r="r" b="b"/>
              <a:pathLst>
                <a:path w="4505959" h="0">
                  <a:moveTo>
                    <a:pt x="0" y="0"/>
                  </a:moveTo>
                  <a:lnTo>
                    <a:pt x="4505464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174905" y="4327489"/>
              <a:ext cx="4505960" cy="0"/>
            </a:xfrm>
            <a:custGeom>
              <a:avLst/>
              <a:gdLst/>
              <a:ahLst/>
              <a:cxnLst/>
              <a:rect l="l" t="t" r="r" b="b"/>
              <a:pathLst>
                <a:path w="4505959" h="0">
                  <a:moveTo>
                    <a:pt x="0" y="0"/>
                  </a:moveTo>
                  <a:lnTo>
                    <a:pt x="4505464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222531" y="1958978"/>
              <a:ext cx="0" cy="3126105"/>
            </a:xfrm>
            <a:custGeom>
              <a:avLst/>
              <a:gdLst/>
              <a:ahLst/>
              <a:cxnLst/>
              <a:rect l="l" t="t" r="r" b="b"/>
              <a:pathLst>
                <a:path w="0" h="3126104">
                  <a:moveTo>
                    <a:pt x="0" y="3125736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84439" y="1844672"/>
              <a:ext cx="76200" cy="127000"/>
            </a:xfrm>
            <a:custGeom>
              <a:avLst/>
              <a:gdLst/>
              <a:ahLst/>
              <a:cxnLst/>
              <a:rect l="l" t="t" r="r" b="b"/>
              <a:pathLst>
                <a:path w="76200" h="127000">
                  <a:moveTo>
                    <a:pt x="38100" y="0"/>
                  </a:moveTo>
                  <a:lnTo>
                    <a:pt x="0" y="127000"/>
                  </a:lnTo>
                  <a:lnTo>
                    <a:pt x="76200" y="1270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46329" y="5011691"/>
              <a:ext cx="4852035" cy="0"/>
            </a:xfrm>
            <a:custGeom>
              <a:avLst/>
              <a:gdLst/>
              <a:ahLst/>
              <a:cxnLst/>
              <a:rect l="l" t="t" r="r" b="b"/>
              <a:pathLst>
                <a:path w="4852034" h="0">
                  <a:moveTo>
                    <a:pt x="0" y="0"/>
                  </a:moveTo>
                  <a:lnTo>
                    <a:pt x="485155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985190" y="4973586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0" y="0"/>
                  </a:moveTo>
                  <a:lnTo>
                    <a:pt x="0" y="76200"/>
                  </a:lnTo>
                  <a:lnTo>
                    <a:pt x="1270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46329" y="3597249"/>
              <a:ext cx="4852035" cy="0"/>
            </a:xfrm>
            <a:custGeom>
              <a:avLst/>
              <a:gdLst/>
              <a:ahLst/>
              <a:cxnLst/>
              <a:rect l="l" t="t" r="r" b="b"/>
              <a:pathLst>
                <a:path w="4852034" h="0">
                  <a:moveTo>
                    <a:pt x="0" y="0"/>
                  </a:moveTo>
                  <a:lnTo>
                    <a:pt x="485155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985190" y="3559144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0" y="0"/>
                  </a:moveTo>
                  <a:lnTo>
                    <a:pt x="0" y="76200"/>
                  </a:lnTo>
                  <a:lnTo>
                    <a:pt x="1270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74905" y="3246417"/>
              <a:ext cx="4505960" cy="0"/>
            </a:xfrm>
            <a:custGeom>
              <a:avLst/>
              <a:gdLst/>
              <a:ahLst/>
              <a:cxnLst/>
              <a:rect l="l" t="t" r="r" b="b"/>
              <a:pathLst>
                <a:path w="4505959" h="0">
                  <a:moveTo>
                    <a:pt x="0" y="0"/>
                  </a:moveTo>
                  <a:lnTo>
                    <a:pt x="4505464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174905" y="2811448"/>
              <a:ext cx="4218305" cy="0"/>
            </a:xfrm>
            <a:custGeom>
              <a:avLst/>
              <a:gdLst/>
              <a:ahLst/>
              <a:cxnLst/>
              <a:rect l="l" t="t" r="r" b="b"/>
              <a:pathLst>
                <a:path w="4218305" h="0">
                  <a:moveTo>
                    <a:pt x="0" y="0"/>
                  </a:moveTo>
                  <a:lnTo>
                    <a:pt x="4218127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310475" y="3211788"/>
              <a:ext cx="309880" cy="60325"/>
            </a:xfrm>
            <a:custGeom>
              <a:avLst/>
              <a:gdLst/>
              <a:ahLst/>
              <a:cxnLst/>
              <a:rect l="l" t="t" r="r" b="b"/>
              <a:pathLst>
                <a:path w="309879" h="60325">
                  <a:moveTo>
                    <a:pt x="0" y="26301"/>
                  </a:moveTo>
                  <a:lnTo>
                    <a:pt x="13760" y="33113"/>
                  </a:lnTo>
                  <a:lnTo>
                    <a:pt x="17765" y="41332"/>
                  </a:lnTo>
                  <a:lnTo>
                    <a:pt x="21768" y="49551"/>
                  </a:lnTo>
                  <a:lnTo>
                    <a:pt x="35521" y="56362"/>
                  </a:lnTo>
                  <a:lnTo>
                    <a:pt x="62165" y="56039"/>
                  </a:lnTo>
                  <a:lnTo>
                    <a:pt x="88811" y="55892"/>
                  </a:lnTo>
                  <a:lnTo>
                    <a:pt x="115456" y="55041"/>
                  </a:lnTo>
                  <a:lnTo>
                    <a:pt x="142100" y="52603"/>
                  </a:lnTo>
                  <a:lnTo>
                    <a:pt x="147167" y="51663"/>
                  </a:lnTo>
                  <a:lnTo>
                    <a:pt x="144640" y="45097"/>
                  </a:lnTo>
                  <a:lnTo>
                    <a:pt x="147167" y="41338"/>
                  </a:lnTo>
                  <a:lnTo>
                    <a:pt x="155479" y="30516"/>
                  </a:lnTo>
                  <a:lnTo>
                    <a:pt x="165096" y="18902"/>
                  </a:lnTo>
                  <a:lnTo>
                    <a:pt x="175899" y="8171"/>
                  </a:lnTo>
                  <a:lnTo>
                    <a:pt x="187769" y="0"/>
                  </a:lnTo>
                  <a:lnTo>
                    <a:pt x="210787" y="190"/>
                  </a:lnTo>
                  <a:lnTo>
                    <a:pt x="233921" y="117"/>
                  </a:lnTo>
                  <a:lnTo>
                    <a:pt x="256817" y="925"/>
                  </a:lnTo>
                  <a:lnTo>
                    <a:pt x="279120" y="3759"/>
                  </a:lnTo>
                  <a:lnTo>
                    <a:pt x="286238" y="8779"/>
                  </a:lnTo>
                  <a:lnTo>
                    <a:pt x="287527" y="17849"/>
                  </a:lnTo>
                  <a:lnTo>
                    <a:pt x="287150" y="28330"/>
                  </a:lnTo>
                  <a:lnTo>
                    <a:pt x="289267" y="37579"/>
                  </a:lnTo>
                  <a:lnTo>
                    <a:pt x="294584" y="44664"/>
                  </a:lnTo>
                  <a:lnTo>
                    <a:pt x="301326" y="52017"/>
                  </a:lnTo>
                  <a:lnTo>
                    <a:pt x="307116" y="57787"/>
                  </a:lnTo>
                  <a:lnTo>
                    <a:pt x="309575" y="6012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616871" y="3269773"/>
              <a:ext cx="280035" cy="149225"/>
            </a:xfrm>
            <a:custGeom>
              <a:avLst/>
              <a:gdLst/>
              <a:ahLst/>
              <a:cxnLst/>
              <a:rect l="l" t="t" r="r" b="b"/>
              <a:pathLst>
                <a:path w="280034" h="149225">
                  <a:moveTo>
                    <a:pt x="0" y="0"/>
                  </a:moveTo>
                  <a:lnTo>
                    <a:pt x="3621" y="35762"/>
                  </a:lnTo>
                  <a:lnTo>
                    <a:pt x="1587" y="51881"/>
                  </a:lnTo>
                  <a:lnTo>
                    <a:pt x="6697" y="59048"/>
                  </a:lnTo>
                  <a:lnTo>
                    <a:pt x="31750" y="67957"/>
                  </a:lnTo>
                  <a:lnTo>
                    <a:pt x="53390" y="90974"/>
                  </a:lnTo>
                  <a:lnTo>
                    <a:pt x="65430" y="112282"/>
                  </a:lnTo>
                  <a:lnTo>
                    <a:pt x="79984" y="130171"/>
                  </a:lnTo>
                  <a:lnTo>
                    <a:pt x="109169" y="142932"/>
                  </a:lnTo>
                  <a:lnTo>
                    <a:pt x="165100" y="148856"/>
                  </a:lnTo>
                  <a:lnTo>
                    <a:pt x="193676" y="149199"/>
                  </a:lnTo>
                  <a:lnTo>
                    <a:pt x="222256" y="149161"/>
                  </a:lnTo>
                  <a:lnTo>
                    <a:pt x="250835" y="148970"/>
                  </a:lnTo>
                  <a:lnTo>
                    <a:pt x="279412" y="14885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31112" y="4329077"/>
              <a:ext cx="636905" cy="0"/>
            </a:xfrm>
            <a:custGeom>
              <a:avLst/>
              <a:gdLst/>
              <a:ahLst/>
              <a:cxnLst/>
              <a:rect l="l" t="t" r="r" b="b"/>
              <a:pathLst>
                <a:path w="636904" h="0">
                  <a:moveTo>
                    <a:pt x="0" y="0"/>
                  </a:moveTo>
                  <a:lnTo>
                    <a:pt x="636612" y="0"/>
                  </a:lnTo>
                </a:path>
              </a:pathLst>
            </a:custGeom>
            <a:ln w="254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619255" y="5568895"/>
            <a:ext cx="65487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Sin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fluctuaciones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salida.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Comparador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histéresis.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857396" y="1851406"/>
            <a:ext cx="2667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90" i="1">
                <a:latin typeface="Times New Roman"/>
                <a:cs typeface="Times New Roman"/>
              </a:rPr>
              <a:t>Ve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927131" y="3692771"/>
            <a:ext cx="2800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i="1">
                <a:latin typeface="Times New Roman"/>
                <a:cs typeface="Times New Roman"/>
              </a:rPr>
              <a:t>Vs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914546" y="4229256"/>
            <a:ext cx="2647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i="1">
                <a:latin typeface="Times New Roman"/>
                <a:cs typeface="Times New Roman"/>
              </a:rPr>
              <a:t>V</a:t>
            </a:r>
            <a:r>
              <a:rPr dirty="0" sz="900" spc="-20" i="1">
                <a:latin typeface="Times New Roman"/>
                <a:cs typeface="Times New Roman"/>
              </a:rPr>
              <a:t>pos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914546" y="4729310"/>
            <a:ext cx="2203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i="1">
                <a:latin typeface="Times New Roman"/>
                <a:cs typeface="Times New Roman"/>
              </a:rPr>
              <a:t>V</a:t>
            </a:r>
            <a:r>
              <a:rPr dirty="0" sz="600" spc="-20" i="1">
                <a:latin typeface="Times New Roman"/>
                <a:cs typeface="Times New Roman"/>
              </a:rPr>
              <a:t>neg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1582962" y="3276582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0" y="0"/>
                </a:moveTo>
                <a:lnTo>
                  <a:pt x="533049" y="0"/>
                </a:lnTo>
              </a:path>
            </a:pathLst>
          </a:custGeom>
          <a:ln w="75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1683978" y="3390182"/>
            <a:ext cx="41846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51790" algn="l"/>
              </a:tabLst>
            </a:pPr>
            <a:r>
              <a:rPr dirty="0" sz="800" spc="-50">
                <a:latin typeface="Times New Roman"/>
                <a:cs typeface="Times New Roman"/>
              </a:rPr>
              <a:t>1</a:t>
            </a:r>
            <a:r>
              <a:rPr dirty="0" sz="800">
                <a:latin typeface="Times New Roman"/>
                <a:cs typeface="Times New Roman"/>
              </a:rPr>
              <a:t>	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736847" y="3014182"/>
            <a:ext cx="225425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400" spc="-25" i="1">
                <a:latin typeface="Times New Roman"/>
                <a:cs typeface="Times New Roman"/>
              </a:rPr>
              <a:t>R</a:t>
            </a:r>
            <a:r>
              <a:rPr dirty="0" baseline="-24305" sz="1200" spc="-37">
                <a:latin typeface="Times New Roman"/>
                <a:cs typeface="Times New Roman"/>
              </a:rPr>
              <a:t>1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256497" y="3128195"/>
            <a:ext cx="136525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 i="1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338719" y="3173393"/>
            <a:ext cx="73914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800" i="1">
                <a:latin typeface="Times New Roman"/>
                <a:cs typeface="Times New Roman"/>
              </a:rPr>
              <a:t>neg</a:t>
            </a:r>
            <a:r>
              <a:rPr dirty="0" sz="800" spc="385" i="1">
                <a:latin typeface="Times New Roman"/>
                <a:cs typeface="Times New Roman"/>
              </a:rPr>
              <a:t> </a:t>
            </a:r>
            <a:r>
              <a:rPr dirty="0" baseline="-29761" sz="2100" i="1">
                <a:latin typeface="Times New Roman"/>
                <a:cs typeface="Times New Roman"/>
              </a:rPr>
              <a:t>R</a:t>
            </a:r>
            <a:r>
              <a:rPr dirty="0" baseline="-29761" sz="2100" spc="442" i="1">
                <a:latin typeface="Times New Roman"/>
                <a:cs typeface="Times New Roman"/>
              </a:rPr>
              <a:t> </a:t>
            </a:r>
            <a:r>
              <a:rPr dirty="0" baseline="-29761" sz="2100">
                <a:latin typeface="Symbol"/>
                <a:cs typeface="Symbol"/>
              </a:rPr>
              <a:t></a:t>
            </a:r>
            <a:r>
              <a:rPr dirty="0" baseline="-29761" sz="2100" spc="-44">
                <a:latin typeface="Times New Roman"/>
                <a:cs typeface="Times New Roman"/>
              </a:rPr>
              <a:t> </a:t>
            </a:r>
            <a:r>
              <a:rPr dirty="0" baseline="-29761" sz="2100" spc="-75" i="1">
                <a:latin typeface="Times New Roman"/>
                <a:cs typeface="Times New Roman"/>
              </a:rPr>
              <a:t>R</a:t>
            </a:r>
            <a:endParaRPr baseline="-29761" sz="21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1614569" y="2690422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 h="0">
                <a:moveTo>
                  <a:pt x="0" y="0"/>
                </a:moveTo>
                <a:lnTo>
                  <a:pt x="517845" y="0"/>
                </a:lnTo>
              </a:path>
            </a:pathLst>
          </a:custGeom>
          <a:ln w="73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1712314" y="2800510"/>
            <a:ext cx="407034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2265" algn="l"/>
              </a:tabLst>
            </a:pPr>
            <a:r>
              <a:rPr dirty="0" sz="800" spc="-50">
                <a:latin typeface="Times New Roman"/>
                <a:cs typeface="Times New Roman"/>
              </a:rPr>
              <a:t>1</a:t>
            </a:r>
            <a:r>
              <a:rPr dirty="0" sz="800">
                <a:latin typeface="Times New Roman"/>
                <a:cs typeface="Times New Roman"/>
              </a:rPr>
              <a:t>	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762979" y="2434989"/>
            <a:ext cx="220979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350" spc="-25" i="1">
                <a:latin typeface="Times New Roman"/>
                <a:cs typeface="Times New Roman"/>
              </a:rPr>
              <a:t>R</a:t>
            </a:r>
            <a:r>
              <a:rPr dirty="0" baseline="-24305" sz="1200" spc="-37">
                <a:latin typeface="Times New Roman"/>
                <a:cs typeface="Times New Roman"/>
              </a:rPr>
              <a:t>1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294414" y="2545824"/>
            <a:ext cx="133350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 i="1">
                <a:latin typeface="Times New Roman"/>
                <a:cs typeface="Times New Roman"/>
              </a:rPr>
              <a:t>V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385830" y="2589762"/>
            <a:ext cx="71056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800" i="1">
                <a:latin typeface="Times New Roman"/>
                <a:cs typeface="Times New Roman"/>
              </a:rPr>
              <a:t>pos</a:t>
            </a:r>
            <a:r>
              <a:rPr dirty="0" sz="800" spc="325" i="1">
                <a:latin typeface="Times New Roman"/>
                <a:cs typeface="Times New Roman"/>
              </a:rPr>
              <a:t> </a:t>
            </a:r>
            <a:r>
              <a:rPr dirty="0" baseline="-30864" sz="2025" i="1">
                <a:latin typeface="Times New Roman"/>
                <a:cs typeface="Times New Roman"/>
              </a:rPr>
              <a:t>R</a:t>
            </a:r>
            <a:r>
              <a:rPr dirty="0" baseline="-30864" sz="2025" spc="405" i="1">
                <a:latin typeface="Times New Roman"/>
                <a:cs typeface="Times New Roman"/>
              </a:rPr>
              <a:t> </a:t>
            </a:r>
            <a:r>
              <a:rPr dirty="0" baseline="-30864" sz="2025">
                <a:latin typeface="Symbol"/>
                <a:cs typeface="Symbol"/>
              </a:rPr>
              <a:t></a:t>
            </a:r>
            <a:r>
              <a:rPr dirty="0" baseline="-30864" sz="2025" spc="-52">
                <a:latin typeface="Times New Roman"/>
                <a:cs typeface="Times New Roman"/>
              </a:rPr>
              <a:t> </a:t>
            </a:r>
            <a:r>
              <a:rPr dirty="0" baseline="-30864" sz="2025" spc="-75" i="1">
                <a:latin typeface="Times New Roman"/>
                <a:cs typeface="Times New Roman"/>
              </a:rPr>
              <a:t>R</a:t>
            </a:r>
            <a:endParaRPr baseline="-30864" sz="2025">
              <a:latin typeface="Times New Roman"/>
              <a:cs typeface="Times New Roman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2216181" y="2163753"/>
            <a:ext cx="4118610" cy="2921000"/>
            <a:chOff x="2216181" y="2163753"/>
            <a:chExt cx="4118610" cy="2921000"/>
          </a:xfrm>
        </p:grpSpPr>
        <p:sp>
          <p:nvSpPr>
            <p:cNvPr id="34" name="object 34" descr=""/>
            <p:cNvSpPr/>
            <p:nvPr/>
          </p:nvSpPr>
          <p:spPr>
            <a:xfrm>
              <a:off x="2228881" y="3260011"/>
              <a:ext cx="419734" cy="300990"/>
            </a:xfrm>
            <a:custGeom>
              <a:avLst/>
              <a:gdLst/>
              <a:ahLst/>
              <a:cxnLst/>
              <a:rect l="l" t="t" r="r" b="b"/>
              <a:pathLst>
                <a:path w="419735" h="300989">
                  <a:moveTo>
                    <a:pt x="0" y="293585"/>
                  </a:moveTo>
                  <a:lnTo>
                    <a:pt x="17061" y="294490"/>
                  </a:lnTo>
                  <a:lnTo>
                    <a:pt x="41878" y="295506"/>
                  </a:lnTo>
                  <a:lnTo>
                    <a:pt x="68476" y="296747"/>
                  </a:lnTo>
                  <a:lnTo>
                    <a:pt x="90881" y="298323"/>
                  </a:lnTo>
                  <a:lnTo>
                    <a:pt x="113086" y="299487"/>
                  </a:lnTo>
                  <a:lnTo>
                    <a:pt x="135294" y="300542"/>
                  </a:lnTo>
                  <a:lnTo>
                    <a:pt x="154962" y="300487"/>
                  </a:lnTo>
                  <a:lnTo>
                    <a:pt x="169545" y="298323"/>
                  </a:lnTo>
                  <a:lnTo>
                    <a:pt x="173932" y="293216"/>
                  </a:lnTo>
                  <a:lnTo>
                    <a:pt x="176156" y="285003"/>
                  </a:lnTo>
                  <a:lnTo>
                    <a:pt x="178126" y="276348"/>
                  </a:lnTo>
                  <a:lnTo>
                    <a:pt x="181749" y="269913"/>
                  </a:lnTo>
                  <a:lnTo>
                    <a:pt x="187172" y="266357"/>
                  </a:lnTo>
                  <a:lnTo>
                    <a:pt x="192608" y="266357"/>
                  </a:lnTo>
                  <a:lnTo>
                    <a:pt x="198031" y="265176"/>
                  </a:lnTo>
                  <a:lnTo>
                    <a:pt x="203924" y="271131"/>
                  </a:lnTo>
                  <a:lnTo>
                    <a:pt x="209561" y="278196"/>
                  </a:lnTo>
                  <a:lnTo>
                    <a:pt x="215195" y="283485"/>
                  </a:lnTo>
                  <a:lnTo>
                    <a:pt x="221081" y="284111"/>
                  </a:lnTo>
                  <a:lnTo>
                    <a:pt x="228331" y="281138"/>
                  </a:lnTo>
                  <a:lnTo>
                    <a:pt x="236345" y="278052"/>
                  </a:lnTo>
                  <a:lnTo>
                    <a:pt x="242832" y="275630"/>
                  </a:lnTo>
                  <a:lnTo>
                    <a:pt x="245503" y="274650"/>
                  </a:lnTo>
                  <a:lnTo>
                    <a:pt x="249421" y="254727"/>
                  </a:lnTo>
                  <a:lnTo>
                    <a:pt x="255503" y="235138"/>
                  </a:lnTo>
                  <a:lnTo>
                    <a:pt x="264382" y="217548"/>
                  </a:lnTo>
                  <a:lnTo>
                    <a:pt x="276694" y="203619"/>
                  </a:lnTo>
                  <a:lnTo>
                    <a:pt x="279412" y="198882"/>
                  </a:lnTo>
                  <a:lnTo>
                    <a:pt x="283476" y="195326"/>
                  </a:lnTo>
                  <a:lnTo>
                    <a:pt x="284835" y="189407"/>
                  </a:lnTo>
                  <a:lnTo>
                    <a:pt x="285658" y="178590"/>
                  </a:lnTo>
                  <a:lnTo>
                    <a:pt x="285338" y="167660"/>
                  </a:lnTo>
                  <a:lnTo>
                    <a:pt x="285783" y="156951"/>
                  </a:lnTo>
                  <a:lnTo>
                    <a:pt x="288899" y="146799"/>
                  </a:lnTo>
                  <a:lnTo>
                    <a:pt x="293078" y="140673"/>
                  </a:lnTo>
                  <a:lnTo>
                    <a:pt x="298907" y="135991"/>
                  </a:lnTo>
                  <a:lnTo>
                    <a:pt x="305498" y="131976"/>
                  </a:lnTo>
                  <a:lnTo>
                    <a:pt x="311962" y="127850"/>
                  </a:lnTo>
                  <a:lnTo>
                    <a:pt x="316026" y="124307"/>
                  </a:lnTo>
                  <a:lnTo>
                    <a:pt x="324167" y="118389"/>
                  </a:lnTo>
                  <a:lnTo>
                    <a:pt x="332981" y="100390"/>
                  </a:lnTo>
                  <a:lnTo>
                    <a:pt x="336711" y="92490"/>
                  </a:lnTo>
                  <a:lnTo>
                    <a:pt x="340951" y="89253"/>
                  </a:lnTo>
                  <a:lnTo>
                    <a:pt x="351294" y="85242"/>
                  </a:lnTo>
                  <a:lnTo>
                    <a:pt x="358541" y="73529"/>
                  </a:lnTo>
                  <a:lnTo>
                    <a:pt x="370622" y="54606"/>
                  </a:lnTo>
                  <a:lnTo>
                    <a:pt x="382196" y="36793"/>
                  </a:lnTo>
                  <a:lnTo>
                    <a:pt x="387921" y="28409"/>
                  </a:lnTo>
                  <a:lnTo>
                    <a:pt x="401567" y="17482"/>
                  </a:lnTo>
                  <a:lnTo>
                    <a:pt x="407584" y="12876"/>
                  </a:lnTo>
                  <a:lnTo>
                    <a:pt x="411567" y="8934"/>
                  </a:lnTo>
                  <a:lnTo>
                    <a:pt x="41911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647994" y="2823493"/>
              <a:ext cx="722630" cy="455930"/>
            </a:xfrm>
            <a:custGeom>
              <a:avLst/>
              <a:gdLst/>
              <a:ahLst/>
              <a:cxnLst/>
              <a:rect l="l" t="t" r="r" b="b"/>
              <a:pathLst>
                <a:path w="722629" h="455929">
                  <a:moveTo>
                    <a:pt x="0" y="431647"/>
                  </a:moveTo>
                  <a:lnTo>
                    <a:pt x="25561" y="419587"/>
                  </a:lnTo>
                  <a:lnTo>
                    <a:pt x="37814" y="405410"/>
                  </a:lnTo>
                  <a:lnTo>
                    <a:pt x="47752" y="390122"/>
                  </a:lnTo>
                  <a:lnTo>
                    <a:pt x="66370" y="374726"/>
                  </a:lnTo>
                  <a:lnTo>
                    <a:pt x="96272" y="378766"/>
                  </a:lnTo>
                  <a:lnTo>
                    <a:pt x="126176" y="378582"/>
                  </a:lnTo>
                  <a:lnTo>
                    <a:pt x="153186" y="382400"/>
                  </a:lnTo>
                  <a:lnTo>
                    <a:pt x="174409" y="398449"/>
                  </a:lnTo>
                  <a:lnTo>
                    <a:pt x="178195" y="418514"/>
                  </a:lnTo>
                  <a:lnTo>
                    <a:pt x="182706" y="432685"/>
                  </a:lnTo>
                  <a:lnTo>
                    <a:pt x="191559" y="443966"/>
                  </a:lnTo>
                  <a:lnTo>
                    <a:pt x="208368" y="455358"/>
                  </a:lnTo>
                  <a:lnTo>
                    <a:pt x="245070" y="450730"/>
                  </a:lnTo>
                  <a:lnTo>
                    <a:pt x="271646" y="441431"/>
                  </a:lnTo>
                  <a:lnTo>
                    <a:pt x="291279" y="423681"/>
                  </a:lnTo>
                  <a:lnTo>
                    <a:pt x="307149" y="393700"/>
                  </a:lnTo>
                  <a:lnTo>
                    <a:pt x="312862" y="353936"/>
                  </a:lnTo>
                  <a:lnTo>
                    <a:pt x="321617" y="321067"/>
                  </a:lnTo>
                  <a:lnTo>
                    <a:pt x="338189" y="291310"/>
                  </a:lnTo>
                  <a:lnTo>
                    <a:pt x="367347" y="260883"/>
                  </a:lnTo>
                  <a:lnTo>
                    <a:pt x="379209" y="232421"/>
                  </a:lnTo>
                  <a:lnTo>
                    <a:pt x="390494" y="216414"/>
                  </a:lnTo>
                  <a:lnTo>
                    <a:pt x="406411" y="204854"/>
                  </a:lnTo>
                  <a:lnTo>
                    <a:pt x="432168" y="189738"/>
                  </a:lnTo>
                  <a:lnTo>
                    <a:pt x="446878" y="192608"/>
                  </a:lnTo>
                  <a:lnTo>
                    <a:pt x="457246" y="190476"/>
                  </a:lnTo>
                  <a:lnTo>
                    <a:pt x="464720" y="183231"/>
                  </a:lnTo>
                  <a:lnTo>
                    <a:pt x="470750" y="170764"/>
                  </a:lnTo>
                  <a:lnTo>
                    <a:pt x="482063" y="162645"/>
                  </a:lnTo>
                  <a:lnTo>
                    <a:pt x="494098" y="152971"/>
                  </a:lnTo>
                  <a:lnTo>
                    <a:pt x="505264" y="145078"/>
                  </a:lnTo>
                  <a:lnTo>
                    <a:pt x="513969" y="142303"/>
                  </a:lnTo>
                  <a:lnTo>
                    <a:pt x="525735" y="133368"/>
                  </a:lnTo>
                  <a:lnTo>
                    <a:pt x="537503" y="123324"/>
                  </a:lnTo>
                  <a:lnTo>
                    <a:pt x="548692" y="113283"/>
                  </a:lnTo>
                  <a:lnTo>
                    <a:pt x="558723" y="104355"/>
                  </a:lnTo>
                  <a:lnTo>
                    <a:pt x="584962" y="75895"/>
                  </a:lnTo>
                  <a:lnTo>
                    <a:pt x="618921" y="66408"/>
                  </a:lnTo>
                  <a:lnTo>
                    <a:pt x="622007" y="61658"/>
                  </a:lnTo>
                  <a:lnTo>
                    <a:pt x="626643" y="58102"/>
                  </a:lnTo>
                  <a:lnTo>
                    <a:pt x="629729" y="52171"/>
                  </a:lnTo>
                  <a:lnTo>
                    <a:pt x="634352" y="47434"/>
                  </a:lnTo>
                  <a:lnTo>
                    <a:pt x="640537" y="39128"/>
                  </a:lnTo>
                  <a:lnTo>
                    <a:pt x="645160" y="37947"/>
                  </a:lnTo>
                  <a:lnTo>
                    <a:pt x="649795" y="41503"/>
                  </a:lnTo>
                  <a:lnTo>
                    <a:pt x="657504" y="41503"/>
                  </a:lnTo>
                  <a:lnTo>
                    <a:pt x="662139" y="42684"/>
                  </a:lnTo>
                  <a:lnTo>
                    <a:pt x="682397" y="33680"/>
                  </a:lnTo>
                  <a:lnTo>
                    <a:pt x="694553" y="20451"/>
                  </a:lnTo>
                  <a:lnTo>
                    <a:pt x="705552" y="7667"/>
                  </a:lnTo>
                  <a:lnTo>
                    <a:pt x="72233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368742" y="2185978"/>
              <a:ext cx="0" cy="2889250"/>
            </a:xfrm>
            <a:custGeom>
              <a:avLst/>
              <a:gdLst/>
              <a:ahLst/>
              <a:cxnLst/>
              <a:rect l="l" t="t" r="r" b="b"/>
              <a:pathLst>
                <a:path w="0" h="2889250">
                  <a:moveTo>
                    <a:pt x="0" y="288921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217769" y="4339651"/>
              <a:ext cx="1156335" cy="0"/>
            </a:xfrm>
            <a:custGeom>
              <a:avLst/>
              <a:gdLst/>
              <a:ahLst/>
              <a:cxnLst/>
              <a:rect l="l" t="t" r="r" b="b"/>
              <a:pathLst>
                <a:path w="1156335" h="0">
                  <a:moveTo>
                    <a:pt x="0" y="0"/>
                  </a:moveTo>
                  <a:lnTo>
                    <a:pt x="1155738" y="0"/>
                  </a:lnTo>
                </a:path>
              </a:pathLst>
            </a:custGeom>
            <a:ln w="254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373504" y="4339649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w="0" h="529589">
                  <a:moveTo>
                    <a:pt x="0" y="52934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376681" y="2706673"/>
              <a:ext cx="351155" cy="180975"/>
            </a:xfrm>
            <a:custGeom>
              <a:avLst/>
              <a:gdLst/>
              <a:ahLst/>
              <a:cxnLst/>
              <a:rect l="l" t="t" r="r" b="b"/>
              <a:pathLst>
                <a:path w="351154" h="180975">
                  <a:moveTo>
                    <a:pt x="0" y="101600"/>
                  </a:moveTo>
                  <a:lnTo>
                    <a:pt x="4018" y="66079"/>
                  </a:lnTo>
                  <a:lnTo>
                    <a:pt x="5953" y="31750"/>
                  </a:lnTo>
                  <a:lnTo>
                    <a:pt x="15626" y="6945"/>
                  </a:lnTo>
                  <a:lnTo>
                    <a:pt x="42862" y="0"/>
                  </a:lnTo>
                  <a:lnTo>
                    <a:pt x="56529" y="11335"/>
                  </a:lnTo>
                  <a:lnTo>
                    <a:pt x="83145" y="18057"/>
                  </a:lnTo>
                  <a:lnTo>
                    <a:pt x="131762" y="25400"/>
                  </a:lnTo>
                  <a:lnTo>
                    <a:pt x="146645" y="85725"/>
                  </a:lnTo>
                  <a:lnTo>
                    <a:pt x="149845" y="118268"/>
                  </a:lnTo>
                  <a:lnTo>
                    <a:pt x="155575" y="136525"/>
                  </a:lnTo>
                  <a:lnTo>
                    <a:pt x="179761" y="155078"/>
                  </a:lnTo>
                  <a:lnTo>
                    <a:pt x="212136" y="170656"/>
                  </a:lnTo>
                  <a:lnTo>
                    <a:pt x="245998" y="180280"/>
                  </a:lnTo>
                  <a:lnTo>
                    <a:pt x="274650" y="180975"/>
                  </a:lnTo>
                  <a:lnTo>
                    <a:pt x="293923" y="167431"/>
                  </a:lnTo>
                  <a:lnTo>
                    <a:pt x="314536" y="138112"/>
                  </a:lnTo>
                  <a:lnTo>
                    <a:pt x="334255" y="109983"/>
                  </a:lnTo>
                  <a:lnTo>
                    <a:pt x="350850" y="1000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729117" y="2497698"/>
              <a:ext cx="2009139" cy="311150"/>
            </a:xfrm>
            <a:custGeom>
              <a:avLst/>
              <a:gdLst/>
              <a:ahLst/>
              <a:cxnLst/>
              <a:rect l="l" t="t" r="r" b="b"/>
              <a:pathLst>
                <a:path w="2009139" h="311150">
                  <a:moveTo>
                    <a:pt x="0" y="305800"/>
                  </a:moveTo>
                  <a:lnTo>
                    <a:pt x="14521" y="298414"/>
                  </a:lnTo>
                  <a:lnTo>
                    <a:pt x="35748" y="287893"/>
                  </a:lnTo>
                  <a:lnTo>
                    <a:pt x="58555" y="275582"/>
                  </a:lnTo>
                  <a:lnTo>
                    <a:pt x="77812" y="262824"/>
                  </a:lnTo>
                  <a:lnTo>
                    <a:pt x="94631" y="249177"/>
                  </a:lnTo>
                  <a:lnTo>
                    <a:pt x="106721" y="235079"/>
                  </a:lnTo>
                  <a:lnTo>
                    <a:pt x="118025" y="220531"/>
                  </a:lnTo>
                  <a:lnTo>
                    <a:pt x="132486" y="205534"/>
                  </a:lnTo>
                  <a:lnTo>
                    <a:pt x="140009" y="179795"/>
                  </a:lnTo>
                  <a:lnTo>
                    <a:pt x="151674" y="153610"/>
                  </a:lnTo>
                  <a:lnTo>
                    <a:pt x="170042" y="128321"/>
                  </a:lnTo>
                  <a:lnTo>
                    <a:pt x="197675" y="105267"/>
                  </a:lnTo>
                  <a:lnTo>
                    <a:pt x="198924" y="87437"/>
                  </a:lnTo>
                  <a:lnTo>
                    <a:pt x="220802" y="38427"/>
                  </a:lnTo>
                  <a:lnTo>
                    <a:pt x="269606" y="23654"/>
                  </a:lnTo>
                  <a:lnTo>
                    <a:pt x="286004" y="19326"/>
                  </a:lnTo>
                  <a:lnTo>
                    <a:pt x="296580" y="16323"/>
                  </a:lnTo>
                  <a:lnTo>
                    <a:pt x="307554" y="13208"/>
                  </a:lnTo>
                  <a:lnTo>
                    <a:pt x="316163" y="10765"/>
                  </a:lnTo>
                  <a:lnTo>
                    <a:pt x="319646" y="9776"/>
                  </a:lnTo>
                  <a:lnTo>
                    <a:pt x="371180" y="9973"/>
                  </a:lnTo>
                  <a:lnTo>
                    <a:pt x="422502" y="10119"/>
                  </a:lnTo>
                  <a:lnTo>
                    <a:pt x="473646" y="10219"/>
                  </a:lnTo>
                  <a:lnTo>
                    <a:pt x="524644" y="10280"/>
                  </a:lnTo>
                  <a:lnTo>
                    <a:pt x="575533" y="10305"/>
                  </a:lnTo>
                  <a:lnTo>
                    <a:pt x="626344" y="10301"/>
                  </a:lnTo>
                  <a:lnTo>
                    <a:pt x="677112" y="10272"/>
                  </a:lnTo>
                  <a:lnTo>
                    <a:pt x="727871" y="10224"/>
                  </a:lnTo>
                  <a:lnTo>
                    <a:pt x="778655" y="10162"/>
                  </a:lnTo>
                  <a:lnTo>
                    <a:pt x="829498" y="10091"/>
                  </a:lnTo>
                  <a:lnTo>
                    <a:pt x="880433" y="10017"/>
                  </a:lnTo>
                  <a:lnTo>
                    <a:pt x="931494" y="9944"/>
                  </a:lnTo>
                  <a:lnTo>
                    <a:pt x="982715" y="9878"/>
                  </a:lnTo>
                  <a:lnTo>
                    <a:pt x="1034130" y="9825"/>
                  </a:lnTo>
                  <a:lnTo>
                    <a:pt x="1085773" y="9789"/>
                  </a:lnTo>
                  <a:lnTo>
                    <a:pt x="1137678" y="9776"/>
                  </a:lnTo>
                  <a:lnTo>
                    <a:pt x="1208580" y="9611"/>
                  </a:lnTo>
                  <a:lnTo>
                    <a:pt x="1271940" y="8452"/>
                  </a:lnTo>
                  <a:lnTo>
                    <a:pt x="1328498" y="6649"/>
                  </a:lnTo>
                  <a:lnTo>
                    <a:pt x="1378994" y="4553"/>
                  </a:lnTo>
                  <a:lnTo>
                    <a:pt x="1424166" y="2513"/>
                  </a:lnTo>
                  <a:lnTo>
                    <a:pt x="1464755" y="879"/>
                  </a:lnTo>
                  <a:lnTo>
                    <a:pt x="1501499" y="0"/>
                  </a:lnTo>
                  <a:lnTo>
                    <a:pt x="1535137" y="226"/>
                  </a:lnTo>
                  <a:lnTo>
                    <a:pt x="1565989" y="7053"/>
                  </a:lnTo>
                  <a:lnTo>
                    <a:pt x="1599012" y="12761"/>
                  </a:lnTo>
                  <a:lnTo>
                    <a:pt x="1630064" y="19364"/>
                  </a:lnTo>
                  <a:lnTo>
                    <a:pt x="1655000" y="28877"/>
                  </a:lnTo>
                  <a:lnTo>
                    <a:pt x="1667617" y="42773"/>
                  </a:lnTo>
                  <a:lnTo>
                    <a:pt x="1667617" y="58571"/>
                  </a:lnTo>
                  <a:lnTo>
                    <a:pt x="1664465" y="75038"/>
                  </a:lnTo>
                  <a:lnTo>
                    <a:pt x="1667624" y="90942"/>
                  </a:lnTo>
                  <a:lnTo>
                    <a:pt x="1671956" y="94449"/>
                  </a:lnTo>
                  <a:lnTo>
                    <a:pt x="1680233" y="96612"/>
                  </a:lnTo>
                  <a:lnTo>
                    <a:pt x="1690089" y="98328"/>
                  </a:lnTo>
                  <a:lnTo>
                    <a:pt x="1699158" y="100492"/>
                  </a:lnTo>
                  <a:lnTo>
                    <a:pt x="1710729" y="121384"/>
                  </a:lnTo>
                  <a:lnTo>
                    <a:pt x="1714409" y="134217"/>
                  </a:lnTo>
                  <a:lnTo>
                    <a:pt x="1729917" y="142126"/>
                  </a:lnTo>
                  <a:lnTo>
                    <a:pt x="1776971" y="148244"/>
                  </a:lnTo>
                  <a:lnTo>
                    <a:pt x="1808186" y="179332"/>
                  </a:lnTo>
                  <a:lnTo>
                    <a:pt x="1812196" y="197328"/>
                  </a:lnTo>
                  <a:lnTo>
                    <a:pt x="1818169" y="203061"/>
                  </a:lnTo>
                  <a:lnTo>
                    <a:pt x="1834344" y="207493"/>
                  </a:lnTo>
                  <a:lnTo>
                    <a:pt x="1866389" y="211281"/>
                  </a:lnTo>
                  <a:lnTo>
                    <a:pt x="1919973" y="215084"/>
                  </a:lnTo>
                  <a:lnTo>
                    <a:pt x="1931963" y="234761"/>
                  </a:lnTo>
                  <a:lnTo>
                    <a:pt x="1940209" y="252533"/>
                  </a:lnTo>
                  <a:lnTo>
                    <a:pt x="1955158" y="268291"/>
                  </a:lnTo>
                  <a:lnTo>
                    <a:pt x="1987257" y="281924"/>
                  </a:lnTo>
                  <a:lnTo>
                    <a:pt x="2002079" y="291102"/>
                  </a:lnTo>
                  <a:lnTo>
                    <a:pt x="2008027" y="295355"/>
                  </a:lnTo>
                  <a:lnTo>
                    <a:pt x="2008848" y="300055"/>
                  </a:lnTo>
                  <a:lnTo>
                    <a:pt x="2008289" y="31057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743718" y="2751124"/>
              <a:ext cx="567055" cy="488950"/>
            </a:xfrm>
            <a:custGeom>
              <a:avLst/>
              <a:gdLst/>
              <a:ahLst/>
              <a:cxnLst/>
              <a:rect l="l" t="t" r="r" b="b"/>
              <a:pathLst>
                <a:path w="567054" h="488950">
                  <a:moveTo>
                    <a:pt x="0" y="57150"/>
                  </a:moveTo>
                  <a:lnTo>
                    <a:pt x="9475" y="79250"/>
                  </a:lnTo>
                  <a:lnTo>
                    <a:pt x="22225" y="91082"/>
                  </a:lnTo>
                  <a:lnTo>
                    <a:pt x="39737" y="96663"/>
                  </a:lnTo>
                  <a:lnTo>
                    <a:pt x="63500" y="100012"/>
                  </a:lnTo>
                  <a:lnTo>
                    <a:pt x="89048" y="105717"/>
                  </a:lnTo>
                  <a:lnTo>
                    <a:pt x="103584" y="101600"/>
                  </a:lnTo>
                  <a:lnTo>
                    <a:pt x="113952" y="91529"/>
                  </a:lnTo>
                  <a:lnTo>
                    <a:pt x="127000" y="79375"/>
                  </a:lnTo>
                  <a:lnTo>
                    <a:pt x="141213" y="65533"/>
                  </a:lnTo>
                  <a:lnTo>
                    <a:pt x="152598" y="48418"/>
                  </a:lnTo>
                  <a:lnTo>
                    <a:pt x="164281" y="32494"/>
                  </a:lnTo>
                  <a:lnTo>
                    <a:pt x="179387" y="22225"/>
                  </a:lnTo>
                  <a:lnTo>
                    <a:pt x="186581" y="11162"/>
                  </a:lnTo>
                  <a:lnTo>
                    <a:pt x="191692" y="6350"/>
                  </a:lnTo>
                  <a:lnTo>
                    <a:pt x="198591" y="3919"/>
                  </a:lnTo>
                  <a:lnTo>
                    <a:pt x="211150" y="0"/>
                  </a:lnTo>
                  <a:lnTo>
                    <a:pt x="227198" y="5729"/>
                  </a:lnTo>
                  <a:lnTo>
                    <a:pt x="231192" y="12501"/>
                  </a:lnTo>
                  <a:lnTo>
                    <a:pt x="231911" y="22547"/>
                  </a:lnTo>
                  <a:lnTo>
                    <a:pt x="238137" y="38100"/>
                  </a:lnTo>
                  <a:lnTo>
                    <a:pt x="247786" y="45466"/>
                  </a:lnTo>
                  <a:lnTo>
                    <a:pt x="260561" y="49410"/>
                  </a:lnTo>
                  <a:lnTo>
                    <a:pt x="273633" y="51271"/>
                  </a:lnTo>
                  <a:lnTo>
                    <a:pt x="284175" y="52387"/>
                  </a:lnTo>
                  <a:lnTo>
                    <a:pt x="293179" y="99739"/>
                  </a:lnTo>
                  <a:lnTo>
                    <a:pt x="307392" y="141882"/>
                  </a:lnTo>
                  <a:lnTo>
                    <a:pt x="325475" y="182537"/>
                  </a:lnTo>
                  <a:lnTo>
                    <a:pt x="346087" y="225425"/>
                  </a:lnTo>
                  <a:lnTo>
                    <a:pt x="372479" y="259953"/>
                  </a:lnTo>
                  <a:lnTo>
                    <a:pt x="385601" y="269626"/>
                  </a:lnTo>
                  <a:lnTo>
                    <a:pt x="400062" y="282575"/>
                  </a:lnTo>
                  <a:lnTo>
                    <a:pt x="438410" y="287635"/>
                  </a:lnTo>
                  <a:lnTo>
                    <a:pt x="454434" y="302815"/>
                  </a:lnTo>
                  <a:lnTo>
                    <a:pt x="460338" y="328116"/>
                  </a:lnTo>
                  <a:lnTo>
                    <a:pt x="468325" y="363537"/>
                  </a:lnTo>
                  <a:lnTo>
                    <a:pt x="478867" y="381942"/>
                  </a:lnTo>
                  <a:lnTo>
                    <a:pt x="487176" y="398859"/>
                  </a:lnTo>
                  <a:lnTo>
                    <a:pt x="493998" y="413990"/>
                  </a:lnTo>
                  <a:lnTo>
                    <a:pt x="500075" y="427037"/>
                  </a:lnTo>
                  <a:lnTo>
                    <a:pt x="507417" y="433286"/>
                  </a:lnTo>
                  <a:lnTo>
                    <a:pt x="508806" y="440128"/>
                  </a:lnTo>
                  <a:lnTo>
                    <a:pt x="509004" y="447565"/>
                  </a:lnTo>
                  <a:lnTo>
                    <a:pt x="512775" y="455599"/>
                  </a:lnTo>
                  <a:lnTo>
                    <a:pt x="520712" y="460659"/>
                  </a:lnTo>
                  <a:lnTo>
                    <a:pt x="529840" y="462743"/>
                  </a:lnTo>
                  <a:lnTo>
                    <a:pt x="539564" y="463636"/>
                  </a:lnTo>
                  <a:lnTo>
                    <a:pt x="549287" y="465124"/>
                  </a:lnTo>
                  <a:lnTo>
                    <a:pt x="554050" y="468299"/>
                  </a:lnTo>
                  <a:lnTo>
                    <a:pt x="558812" y="469887"/>
                  </a:lnTo>
                  <a:lnTo>
                    <a:pt x="561987" y="474649"/>
                  </a:lnTo>
                  <a:lnTo>
                    <a:pt x="565162" y="477824"/>
                  </a:lnTo>
                  <a:lnTo>
                    <a:pt x="566750" y="48893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373506" y="4876256"/>
              <a:ext cx="2953385" cy="0"/>
            </a:xfrm>
            <a:custGeom>
              <a:avLst/>
              <a:gdLst/>
              <a:ahLst/>
              <a:cxnLst/>
              <a:rect l="l" t="t" r="r" b="b"/>
              <a:pathLst>
                <a:path w="2953385" h="0">
                  <a:moveTo>
                    <a:pt x="0" y="0"/>
                  </a:moveTo>
                  <a:lnTo>
                    <a:pt x="2952838" y="0"/>
                  </a:lnTo>
                </a:path>
              </a:pathLst>
            </a:custGeom>
            <a:ln w="254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320000" y="2163753"/>
              <a:ext cx="0" cy="2921000"/>
            </a:xfrm>
            <a:custGeom>
              <a:avLst/>
              <a:gdLst/>
              <a:ahLst/>
              <a:cxnLst/>
              <a:rect l="l" t="t" r="r" b="b"/>
              <a:pathLst>
                <a:path w="0" h="2921000">
                  <a:moveTo>
                    <a:pt x="0" y="292096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321614" y="4329494"/>
              <a:ext cx="0" cy="553720"/>
            </a:xfrm>
            <a:custGeom>
              <a:avLst/>
              <a:gdLst/>
              <a:ahLst/>
              <a:cxnLst/>
              <a:rect l="l" t="t" r="r" b="b"/>
              <a:pathLst>
                <a:path w="0" h="553720">
                  <a:moveTo>
                    <a:pt x="0" y="0"/>
                  </a:moveTo>
                  <a:lnTo>
                    <a:pt x="0" y="553364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765175"/>
            <a:chOff x="0" y="0"/>
            <a:chExt cx="9144000" cy="765175"/>
          </a:xfrm>
        </p:grpSpPr>
        <p:sp>
          <p:nvSpPr>
            <p:cNvPr id="3" name="object 3" descr=""/>
            <p:cNvSpPr/>
            <p:nvPr/>
          </p:nvSpPr>
          <p:spPr>
            <a:xfrm>
              <a:off x="5801036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49"/>
                  </a:lnTo>
                  <a:lnTo>
                    <a:pt x="2334147" y="95648"/>
                  </a:lnTo>
                  <a:lnTo>
                    <a:pt x="2325036" y="138814"/>
                  </a:lnTo>
                  <a:lnTo>
                    <a:pt x="2314532" y="181738"/>
                  </a:lnTo>
                  <a:lnTo>
                    <a:pt x="2302537" y="224214"/>
                  </a:lnTo>
                  <a:lnTo>
                    <a:pt x="2288952" y="266035"/>
                  </a:lnTo>
                  <a:lnTo>
                    <a:pt x="2273678" y="306995"/>
                  </a:lnTo>
                  <a:lnTo>
                    <a:pt x="2256617" y="346885"/>
                  </a:lnTo>
                  <a:lnTo>
                    <a:pt x="2237670" y="385499"/>
                  </a:lnTo>
                  <a:lnTo>
                    <a:pt x="2216739" y="422630"/>
                  </a:lnTo>
                  <a:lnTo>
                    <a:pt x="2193724" y="458072"/>
                  </a:lnTo>
                  <a:lnTo>
                    <a:pt x="2168529" y="491616"/>
                  </a:lnTo>
                  <a:lnTo>
                    <a:pt x="2141053" y="523056"/>
                  </a:lnTo>
                  <a:lnTo>
                    <a:pt x="2111198" y="552185"/>
                  </a:lnTo>
                  <a:lnTo>
                    <a:pt x="2078867" y="578797"/>
                  </a:lnTo>
                  <a:lnTo>
                    <a:pt x="2043959" y="602683"/>
                  </a:lnTo>
                  <a:lnTo>
                    <a:pt x="2006377" y="623637"/>
                  </a:lnTo>
                  <a:lnTo>
                    <a:pt x="1966022" y="641452"/>
                  </a:lnTo>
                  <a:lnTo>
                    <a:pt x="1922795" y="655921"/>
                  </a:lnTo>
                  <a:lnTo>
                    <a:pt x="1876597" y="666838"/>
                  </a:lnTo>
                  <a:lnTo>
                    <a:pt x="1827331" y="673994"/>
                  </a:lnTo>
                  <a:lnTo>
                    <a:pt x="1774898" y="677183"/>
                  </a:lnTo>
                  <a:lnTo>
                    <a:pt x="1719199" y="676198"/>
                  </a:lnTo>
                  <a:lnTo>
                    <a:pt x="0" y="676198"/>
                  </a:lnTo>
                  <a:lnTo>
                    <a:pt x="0" y="765175"/>
                  </a:lnTo>
                  <a:lnTo>
                    <a:pt x="3342957" y="765175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043327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672" y="0"/>
                  </a:moveTo>
                  <a:lnTo>
                    <a:pt x="0" y="0"/>
                  </a:lnTo>
                  <a:lnTo>
                    <a:pt x="0" y="765175"/>
                  </a:lnTo>
                  <a:lnTo>
                    <a:pt x="100672" y="765175"/>
                  </a:lnTo>
                  <a:lnTo>
                    <a:pt x="100672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2700337" y="4221162"/>
            <a:ext cx="6443980" cy="914400"/>
            <a:chOff x="2700337" y="4221162"/>
            <a:chExt cx="6443980" cy="914400"/>
          </a:xfrm>
        </p:grpSpPr>
        <p:sp>
          <p:nvSpPr>
            <p:cNvPr id="6" name="object 6" descr=""/>
            <p:cNvSpPr/>
            <p:nvPr/>
          </p:nvSpPr>
          <p:spPr>
            <a:xfrm>
              <a:off x="2836862" y="4221162"/>
              <a:ext cx="6307455" cy="914400"/>
            </a:xfrm>
            <a:custGeom>
              <a:avLst/>
              <a:gdLst/>
              <a:ahLst/>
              <a:cxnLst/>
              <a:rect l="l" t="t" r="r" b="b"/>
              <a:pathLst>
                <a:path w="6307455" h="914400">
                  <a:moveTo>
                    <a:pt x="0" y="914400"/>
                  </a:moveTo>
                  <a:lnTo>
                    <a:pt x="6307137" y="914400"/>
                  </a:lnTo>
                  <a:lnTo>
                    <a:pt x="6307137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00337" y="4221162"/>
              <a:ext cx="136525" cy="914400"/>
            </a:xfrm>
            <a:custGeom>
              <a:avLst/>
              <a:gdLst/>
              <a:ahLst/>
              <a:cxnLst/>
              <a:rect l="l" t="t" r="r" b="b"/>
              <a:pathLst>
                <a:path w="136525" h="914400">
                  <a:moveTo>
                    <a:pt x="136525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36525" y="914400"/>
                  </a:lnTo>
                  <a:lnTo>
                    <a:pt x="136525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3427" y="4388421"/>
            <a:ext cx="388239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 b="0">
                <a:solidFill>
                  <a:srgbClr val="FFFFFF"/>
                </a:solidFill>
                <a:latin typeface="Calibri"/>
                <a:cs typeface="Calibri"/>
              </a:rPr>
              <a:t>Tema </a:t>
            </a:r>
            <a:r>
              <a:rPr dirty="0" sz="2600" b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dirty="0" sz="2600" spc="-2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FFFFFF"/>
                </a:solidFill>
                <a:latin typeface="Calibri"/>
                <a:cs typeface="Calibri"/>
              </a:rPr>
              <a:t>Diodo</a:t>
            </a:r>
            <a:r>
              <a:rPr dirty="0" sz="2600" spc="-2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600" spc="-3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Calibri"/>
                <a:cs typeface="Calibri"/>
              </a:rPr>
              <a:t>rectificación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205037"/>
            <a:ext cx="228600" cy="2879725"/>
          </a:xfrm>
          <a:custGeom>
            <a:avLst/>
            <a:gdLst/>
            <a:ahLst/>
            <a:cxnLst/>
            <a:rect l="l" t="t" r="r" b="b"/>
            <a:pathLst>
              <a:path w="228600" h="2879725">
                <a:moveTo>
                  <a:pt x="228600" y="0"/>
                </a:moveTo>
                <a:lnTo>
                  <a:pt x="0" y="0"/>
                </a:lnTo>
                <a:lnTo>
                  <a:pt x="0" y="2879725"/>
                </a:lnTo>
                <a:lnTo>
                  <a:pt x="228600" y="2879725"/>
                </a:lnTo>
                <a:lnTo>
                  <a:pt x="228600" y="0"/>
                </a:lnTo>
                <a:close/>
              </a:path>
            </a:pathLst>
          </a:custGeom>
          <a:solidFill>
            <a:srgbClr val="F17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05827" y="3359911"/>
            <a:ext cx="102235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808080"/>
                </a:solidFill>
                <a:latin typeface="Calibri"/>
                <a:cs typeface="Calibri"/>
              </a:rPr>
              <a:t>Índice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90152" y="2733992"/>
            <a:ext cx="3542029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0">
                <a:solidFill>
                  <a:srgbClr val="808080"/>
                </a:solidFill>
                <a:latin typeface="Calibri"/>
                <a:cs typeface="Calibri"/>
              </a:rPr>
              <a:t>La</a:t>
            </a:r>
            <a:r>
              <a:rPr dirty="0" sz="2200" spc="-20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b="0">
                <a:solidFill>
                  <a:srgbClr val="808080"/>
                </a:solidFill>
                <a:latin typeface="Calibri"/>
                <a:cs typeface="Calibri"/>
              </a:rPr>
              <a:t>unión</a:t>
            </a:r>
            <a:r>
              <a:rPr dirty="0" sz="2200" spc="-25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 b="0">
                <a:solidFill>
                  <a:srgbClr val="808080"/>
                </a:solidFill>
                <a:latin typeface="Calibri"/>
                <a:cs typeface="Calibri"/>
              </a:rPr>
              <a:t>p-</a:t>
            </a:r>
            <a:r>
              <a:rPr dirty="0" sz="2200" b="0">
                <a:solidFill>
                  <a:srgbClr val="808080"/>
                </a:solidFill>
                <a:latin typeface="Calibri"/>
                <a:cs typeface="Calibri"/>
              </a:rPr>
              <a:t>n.</a:t>
            </a:r>
            <a:r>
              <a:rPr dirty="0" sz="2200" spc="-25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b="0">
                <a:solidFill>
                  <a:srgbClr val="808080"/>
                </a:solidFill>
                <a:latin typeface="Calibri"/>
                <a:cs typeface="Calibri"/>
              </a:rPr>
              <a:t>El</a:t>
            </a:r>
            <a:r>
              <a:rPr dirty="0" sz="2200" spc="-10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b="0">
                <a:solidFill>
                  <a:srgbClr val="808080"/>
                </a:solidFill>
                <a:latin typeface="Calibri"/>
                <a:cs typeface="Calibri"/>
              </a:rPr>
              <a:t>diodo</a:t>
            </a:r>
            <a:r>
              <a:rPr dirty="0" sz="2200" spc="-15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b="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2200" spc="-10" b="0">
                <a:solidFill>
                  <a:srgbClr val="808080"/>
                </a:solidFill>
                <a:latin typeface="Calibri"/>
                <a:cs typeface="Calibri"/>
              </a:rPr>
              <a:t> unión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90152" y="3068663"/>
            <a:ext cx="5375910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Principio</a:t>
            </a:r>
            <a:r>
              <a:rPr dirty="0" sz="22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básico</a:t>
            </a:r>
            <a:r>
              <a:rPr dirty="0" sz="22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22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operación.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Característica</a:t>
            </a:r>
            <a:r>
              <a:rPr dirty="0" sz="22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808080"/>
                </a:solidFill>
                <a:latin typeface="Calibri"/>
                <a:cs typeface="Calibri"/>
              </a:rPr>
              <a:t>I-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V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Modelos</a:t>
            </a:r>
            <a:r>
              <a:rPr dirty="0" sz="2200" spc="-6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circuitales</a:t>
            </a:r>
            <a:r>
              <a:rPr dirty="0" sz="2200" spc="-7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del</a:t>
            </a:r>
            <a:r>
              <a:rPr dirty="0" sz="2200" spc="-8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diodo</a:t>
            </a:r>
            <a:endParaRPr sz="2200">
              <a:latin typeface="Calibri"/>
              <a:cs typeface="Calibri"/>
            </a:endParaRPr>
          </a:p>
          <a:p>
            <a:pPr marL="12700" marR="553720">
              <a:lnSpc>
                <a:spcPct val="150000"/>
              </a:lnSpc>
            </a:pP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Circuitos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básicos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con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diodos.</a:t>
            </a:r>
            <a:r>
              <a:rPr dirty="0" sz="2200" spc="-7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Rectificación.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El</a:t>
            </a:r>
            <a:r>
              <a:rPr dirty="0" sz="2200" spc="-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diodo</a:t>
            </a:r>
            <a:r>
              <a:rPr dirty="0" sz="2200" spc="-40">
                <a:solidFill>
                  <a:srgbClr val="808080"/>
                </a:solidFill>
                <a:latin typeface="Calibri"/>
                <a:cs typeface="Calibri"/>
              </a:rPr>
              <a:t> Zener.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Otros</a:t>
            </a:r>
            <a:r>
              <a:rPr dirty="0" sz="22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tipos</a:t>
            </a:r>
            <a:r>
              <a:rPr dirty="0" sz="22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2200" spc="-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diodos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676400" y="5715000"/>
            <a:ext cx="7467600" cy="1143000"/>
            <a:chOff x="1676400" y="5715000"/>
            <a:chExt cx="7467600" cy="1143000"/>
          </a:xfrm>
        </p:grpSpPr>
        <p:sp>
          <p:nvSpPr>
            <p:cNvPr id="4" name="object 4" descr=""/>
            <p:cNvSpPr/>
            <p:nvPr/>
          </p:nvSpPr>
          <p:spPr>
            <a:xfrm>
              <a:off x="1905000" y="5715000"/>
              <a:ext cx="7239000" cy="1143000"/>
            </a:xfrm>
            <a:custGeom>
              <a:avLst/>
              <a:gdLst/>
              <a:ahLst/>
              <a:cxnLst/>
              <a:rect l="l" t="t" r="r" b="b"/>
              <a:pathLst>
                <a:path w="7239000" h="1143000">
                  <a:moveTo>
                    <a:pt x="0" y="1143000"/>
                  </a:moveTo>
                  <a:lnTo>
                    <a:pt x="7239000" y="114300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76400" y="5715000"/>
              <a:ext cx="228600" cy="1143000"/>
            </a:xfrm>
            <a:custGeom>
              <a:avLst/>
              <a:gdLst/>
              <a:ahLst/>
              <a:cxnLst/>
              <a:rect l="l" t="t" r="r" b="b"/>
              <a:pathLst>
                <a:path w="228600" h="1143000">
                  <a:moveTo>
                    <a:pt x="228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28600" y="1143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136139" y="6063488"/>
            <a:ext cx="20586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BIBLIOGRAFÍA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9194" y="2010076"/>
            <a:ext cx="8290559" cy="156845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Microelectrónica.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Jacob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Millman,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Arvin</a:t>
            </a:r>
            <a:r>
              <a:rPr dirty="0" sz="2200" spc="-7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Grabel.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McGraw</a:t>
            </a:r>
            <a:r>
              <a:rPr dirty="0" sz="2200" spc="-4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Hill.</a:t>
            </a:r>
            <a:endParaRPr sz="2200">
              <a:latin typeface="Calibri"/>
              <a:cs typeface="Calibri"/>
            </a:endParaRPr>
          </a:p>
          <a:p>
            <a:pPr marL="299085" marR="5080" indent="-28575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99085" algn="l"/>
                <a:tab pos="2420620" algn="l"/>
                <a:tab pos="3537585" algn="l"/>
                <a:tab pos="3799840" algn="l"/>
                <a:tab pos="5357495" algn="l"/>
                <a:tab pos="6089015" algn="l"/>
                <a:tab pos="6475730" algn="l"/>
                <a:tab pos="7929245" algn="l"/>
              </a:tabLst>
            </a:pP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Microelectrónica: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Circuitos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Dispositivos.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20">
                <a:solidFill>
                  <a:srgbClr val="808080"/>
                </a:solidFill>
                <a:latin typeface="Calibri"/>
                <a:cs typeface="Calibri"/>
              </a:rPr>
              <a:t>Mark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25">
                <a:solidFill>
                  <a:srgbClr val="808080"/>
                </a:solidFill>
                <a:latin typeface="Calibri"/>
                <a:cs typeface="Calibri"/>
              </a:rPr>
              <a:t>N.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Horenstein.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30">
                <a:solidFill>
                  <a:srgbClr val="808080"/>
                </a:solidFill>
                <a:latin typeface="Calibri"/>
                <a:cs typeface="Calibri"/>
              </a:rPr>
              <a:t>Ed.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Prentice</a:t>
            </a:r>
            <a:r>
              <a:rPr dirty="0" sz="2200" spc="-11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808080"/>
                </a:solidFill>
                <a:latin typeface="Calibri"/>
                <a:cs typeface="Calibri"/>
              </a:rPr>
              <a:t>Hall</a:t>
            </a:r>
            <a:endParaRPr sz="2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The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Art</a:t>
            </a:r>
            <a:r>
              <a:rPr dirty="0" sz="2200" spc="-7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of</a:t>
            </a:r>
            <a:r>
              <a:rPr dirty="0" sz="2200" spc="-7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Electronics.</a:t>
            </a:r>
            <a:r>
              <a:rPr dirty="0" sz="2200" spc="-7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Paul</a:t>
            </a:r>
            <a:r>
              <a:rPr dirty="0" sz="2200" spc="-8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Horowitz.</a:t>
            </a:r>
            <a:r>
              <a:rPr dirty="0" sz="2200" spc="-5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Cambridge</a:t>
            </a:r>
            <a:r>
              <a:rPr dirty="0" sz="2200" spc="-6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University</a:t>
            </a:r>
            <a:r>
              <a:rPr dirty="0" sz="2200" spc="-6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Press.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El</a:t>
            </a:r>
            <a:r>
              <a:rPr dirty="0" sz="2800" spc="-60"/>
              <a:t> </a:t>
            </a:r>
            <a:r>
              <a:rPr dirty="0" sz="2800"/>
              <a:t>Diodo</a:t>
            </a:r>
            <a:r>
              <a:rPr dirty="0" sz="2800" spc="-25"/>
              <a:t> </a:t>
            </a:r>
            <a:r>
              <a:rPr dirty="0" sz="2800"/>
              <a:t>de</a:t>
            </a:r>
            <a:r>
              <a:rPr dirty="0" sz="2800" spc="-35"/>
              <a:t> </a:t>
            </a:r>
            <a:r>
              <a:rPr dirty="0" sz="2800" spc="-20"/>
              <a:t>Unión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087" y="3396031"/>
            <a:ext cx="4443055" cy="288408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4013" y="1512317"/>
            <a:ext cx="8151495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6240" marR="81280" indent="-355600">
              <a:lnSpc>
                <a:spcPct val="100000"/>
              </a:lnSpc>
              <a:spcBef>
                <a:spcPts val="100"/>
              </a:spcBef>
              <a:buClr>
                <a:srgbClr val="66FF33"/>
              </a:buClr>
              <a:buSzPct val="113888"/>
              <a:buFont typeface="Wingdings"/>
              <a:buChar char=""/>
              <a:tabLst>
                <a:tab pos="396240" algn="l"/>
              </a:tabLst>
            </a:pPr>
            <a:r>
              <a:rPr dirty="0" sz="1800">
                <a:latin typeface="Arial"/>
                <a:cs typeface="Arial"/>
              </a:rPr>
              <a:t>Cuando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semiconductor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dopado</a:t>
            </a:r>
            <a:r>
              <a:rPr dirty="0" sz="18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tipo</a:t>
            </a:r>
            <a:r>
              <a:rPr dirty="0" sz="18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dirty="0" sz="1800" spc="-6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semiconductor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dopado</a:t>
            </a:r>
            <a:r>
              <a:rPr dirty="0" sz="18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tipo</a:t>
            </a:r>
            <a:r>
              <a:rPr dirty="0" sz="1800" spc="-3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CC0000"/>
                </a:solidFill>
                <a:latin typeface="Arial"/>
                <a:cs typeface="Arial"/>
              </a:rPr>
              <a:t>N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ponen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contacto,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forma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unión </a:t>
            </a:r>
            <a:r>
              <a:rPr dirty="0" u="sng" sz="1800" spc="-1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P-</a:t>
            </a:r>
            <a:r>
              <a:rPr dirty="0" u="sng" sz="1800" spc="-2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N</a:t>
            </a:r>
            <a:r>
              <a:rPr dirty="0" u="none" sz="1800" spc="-25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67665" marR="5080" indent="-355600">
              <a:lnSpc>
                <a:spcPct val="100000"/>
              </a:lnSpc>
              <a:spcBef>
                <a:spcPts val="1914"/>
              </a:spcBef>
              <a:buClr>
                <a:srgbClr val="66FF33"/>
              </a:buClr>
              <a:buSzPct val="113888"/>
              <a:buFont typeface="Wingdings"/>
              <a:buChar char=""/>
              <a:tabLst>
                <a:tab pos="367665" algn="l"/>
              </a:tabLst>
            </a:pP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realizamos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“</a:t>
            </a:r>
            <a:r>
              <a:rPr dirty="0" sz="1800">
                <a:solidFill>
                  <a:srgbClr val="0000C4"/>
                </a:solidFill>
                <a:latin typeface="Arial"/>
                <a:cs typeface="Arial"/>
              </a:rPr>
              <a:t>buen”</a:t>
            </a:r>
            <a:r>
              <a:rPr dirty="0" sz="1800" spc="-2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C4"/>
                </a:solidFill>
                <a:latin typeface="Arial"/>
                <a:cs typeface="Arial"/>
              </a:rPr>
              <a:t>contacto</a:t>
            </a:r>
            <a:r>
              <a:rPr dirty="0" sz="1800" spc="-45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C4"/>
                </a:solidFill>
                <a:latin typeface="Arial"/>
                <a:cs typeface="Arial"/>
              </a:rPr>
              <a:t>eléctrico</a:t>
            </a:r>
            <a:r>
              <a:rPr dirty="0" sz="1800" spc="-3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C4"/>
                </a:solidFill>
                <a:latin typeface="Arial"/>
                <a:cs typeface="Arial"/>
              </a:rPr>
              <a:t>(denominado</a:t>
            </a:r>
            <a:r>
              <a:rPr dirty="0" sz="1800" spc="-1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C4"/>
                </a:solidFill>
                <a:latin typeface="Arial"/>
                <a:cs typeface="Arial"/>
              </a:rPr>
              <a:t>contacto</a:t>
            </a:r>
            <a:r>
              <a:rPr dirty="0" sz="1800" spc="-4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C4"/>
                </a:solidFill>
                <a:latin typeface="Arial"/>
                <a:cs typeface="Arial"/>
              </a:rPr>
              <a:t>óhmico)</a:t>
            </a:r>
            <a:r>
              <a:rPr dirty="0" sz="1800" spc="-15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cada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zona,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tenemos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dispositivo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electrónico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llamado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diodo</a:t>
            </a:r>
            <a:r>
              <a:rPr dirty="0" sz="18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CC0000"/>
                </a:solidFill>
                <a:latin typeface="Arial"/>
                <a:cs typeface="Arial"/>
              </a:rPr>
              <a:t>unión.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67400" y="3140075"/>
            <a:ext cx="2593975" cy="331342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</a:ln>
        </p:spPr>
        <p:txBody>
          <a:bodyPr wrap="square" lIns="0" tIns="184785" rIns="0" bIns="0" rtlCol="0" vert="horz">
            <a:spAutoFit/>
          </a:bodyPr>
          <a:lstStyle/>
          <a:p>
            <a:pPr marL="589280" marR="285750" indent="-355600">
              <a:lnSpc>
                <a:spcPct val="100000"/>
              </a:lnSpc>
              <a:spcBef>
                <a:spcPts val="1455"/>
              </a:spcBef>
              <a:buClr>
                <a:srgbClr val="0000C4"/>
              </a:buClr>
              <a:buSzPct val="113888"/>
              <a:buFont typeface="Wingdings"/>
              <a:buChar char=""/>
              <a:tabLst>
                <a:tab pos="589280" algn="l"/>
              </a:tabLst>
            </a:pPr>
            <a:r>
              <a:rPr dirty="0" sz="1800" spc="-7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0833" sz="1800" spc="-104">
                <a:solidFill>
                  <a:srgbClr val="CC0000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0833" sz="180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:</a:t>
            </a:r>
            <a:r>
              <a:rPr dirty="0" sz="1800" spc="-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tensión </a:t>
            </a:r>
            <a:r>
              <a:rPr dirty="0" sz="1800">
                <a:latin typeface="Arial"/>
                <a:cs typeface="Arial"/>
              </a:rPr>
              <a:t>aplicada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diodo </a:t>
            </a:r>
            <a:r>
              <a:rPr dirty="0" sz="1800" spc="-25">
                <a:solidFill>
                  <a:srgbClr val="0000C4"/>
                </a:solidFill>
                <a:latin typeface="Arial"/>
                <a:cs typeface="Arial"/>
              </a:rPr>
              <a:t>(V)</a:t>
            </a:r>
            <a:endParaRPr sz="1800">
              <a:latin typeface="Arial"/>
              <a:cs typeface="Arial"/>
            </a:endParaRPr>
          </a:p>
          <a:p>
            <a:pPr algn="just" marL="588010" marR="440690" indent="-354330">
              <a:lnSpc>
                <a:spcPct val="100000"/>
              </a:lnSpc>
              <a:spcBef>
                <a:spcPts val="650"/>
              </a:spcBef>
              <a:buClr>
                <a:srgbClr val="0000C4"/>
              </a:buClr>
              <a:buSzPct val="113888"/>
              <a:buFont typeface="Wingdings"/>
              <a:buChar char=""/>
              <a:tabLst>
                <a:tab pos="589280" algn="l"/>
              </a:tabLst>
            </a:pP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dirty="0" baseline="-20833" sz="180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:</a:t>
            </a:r>
            <a:r>
              <a:rPr dirty="0" sz="1800" spc="-4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corriente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del </a:t>
            </a:r>
            <a:r>
              <a:rPr dirty="0" sz="1800" spc="-25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diodo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00C4"/>
                </a:solidFill>
                <a:latin typeface="Arial"/>
                <a:cs typeface="Arial"/>
              </a:rPr>
              <a:t>(A)</a:t>
            </a:r>
            <a:endParaRPr sz="1800">
              <a:latin typeface="Arial"/>
              <a:cs typeface="Arial"/>
            </a:endParaRPr>
          </a:p>
          <a:p>
            <a:pPr algn="just" marL="588010" marR="369570" indent="-354330">
              <a:lnSpc>
                <a:spcPct val="100000"/>
              </a:lnSpc>
              <a:spcBef>
                <a:spcPts val="650"/>
              </a:spcBef>
              <a:buClr>
                <a:srgbClr val="0000C4"/>
              </a:buClr>
              <a:buSzPct val="113888"/>
              <a:buFont typeface="Wingdings"/>
              <a:buChar char=""/>
              <a:tabLst>
                <a:tab pos="589280" algn="l"/>
              </a:tabLst>
            </a:pP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J</a:t>
            </a:r>
            <a:r>
              <a:rPr dirty="0" baseline="-20833" sz="180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:</a:t>
            </a:r>
            <a:r>
              <a:rPr dirty="0" sz="1800" spc="-4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densidad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 spc="-25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corriente,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00C4"/>
                </a:solidFill>
                <a:latin typeface="Arial"/>
                <a:cs typeface="Arial"/>
              </a:rPr>
              <a:t>I/Área 	(A/cm</a:t>
            </a:r>
            <a:r>
              <a:rPr dirty="0" baseline="25462" sz="1800" spc="-15">
                <a:solidFill>
                  <a:srgbClr val="0000C4"/>
                </a:solidFill>
                <a:latin typeface="Arial"/>
                <a:cs typeface="Arial"/>
              </a:rPr>
              <a:t>2</a:t>
            </a:r>
            <a:r>
              <a:rPr dirty="0" sz="1800" spc="-10">
                <a:solidFill>
                  <a:srgbClr val="0000C4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algn="just" marL="588010" marR="325755" indent="-354330">
              <a:lnSpc>
                <a:spcPct val="100000"/>
              </a:lnSpc>
              <a:spcBef>
                <a:spcPts val="645"/>
              </a:spcBef>
              <a:buClr>
                <a:srgbClr val="0000C4"/>
              </a:buClr>
              <a:buSzPct val="113888"/>
              <a:buFont typeface="Wingdings"/>
              <a:buChar char=""/>
              <a:tabLst>
                <a:tab pos="589280" algn="l"/>
              </a:tabLst>
            </a:pP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dirty="0" baseline="-20833" sz="1800">
                <a:solidFill>
                  <a:srgbClr val="CC0000"/>
                </a:solidFill>
                <a:latin typeface="Arial"/>
                <a:cs typeface="Arial"/>
              </a:rPr>
              <a:t>j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:</a:t>
            </a:r>
            <a:r>
              <a:rPr dirty="0" sz="18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posición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la </a:t>
            </a:r>
            <a:r>
              <a:rPr dirty="0" sz="1800" spc="-25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unión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00C4"/>
                </a:solidFill>
                <a:latin typeface="Arial"/>
                <a:cs typeface="Arial"/>
              </a:rPr>
              <a:t>(m)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656018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El</a:t>
            </a:r>
            <a:r>
              <a:rPr dirty="0" sz="2800" spc="-65"/>
              <a:t> </a:t>
            </a:r>
            <a:r>
              <a:rPr dirty="0" sz="2800"/>
              <a:t>Diodo.</a:t>
            </a:r>
            <a:r>
              <a:rPr dirty="0" sz="2800" spc="-30"/>
              <a:t> </a:t>
            </a:r>
            <a:r>
              <a:rPr dirty="0" sz="2800"/>
              <a:t>Unión</a:t>
            </a:r>
            <a:r>
              <a:rPr dirty="0" sz="2800" spc="-35"/>
              <a:t> </a:t>
            </a:r>
            <a:r>
              <a:rPr dirty="0" sz="2800" spc="-10"/>
              <a:t>P-</a:t>
            </a:r>
            <a:r>
              <a:rPr dirty="0" sz="2800"/>
              <a:t>N.</a:t>
            </a:r>
            <a:r>
              <a:rPr dirty="0" sz="2800" spc="-50"/>
              <a:t> </a:t>
            </a:r>
            <a:r>
              <a:rPr dirty="0" sz="2800" spc="-10"/>
              <a:t>Semiconductores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237638" y="1157815"/>
            <a:ext cx="8235950" cy="1140460"/>
          </a:xfrm>
          <a:prstGeom prst="rect">
            <a:avLst/>
          </a:prstGeom>
        </p:spPr>
        <p:txBody>
          <a:bodyPr wrap="square" lIns="0" tIns="172085" rIns="0" bIns="0" rtlCol="0" vert="horz">
            <a:spAutoFit/>
          </a:bodyPr>
          <a:lstStyle/>
          <a:p>
            <a:pPr marL="245745">
              <a:lnSpc>
                <a:spcPct val="100000"/>
              </a:lnSpc>
              <a:spcBef>
                <a:spcPts val="1355"/>
              </a:spcBef>
            </a:pPr>
            <a:r>
              <a:rPr dirty="0" sz="1800" b="1">
                <a:latin typeface="Arial"/>
                <a:cs typeface="Arial"/>
              </a:rPr>
              <a:t>Unión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P-</a:t>
            </a:r>
            <a:r>
              <a:rPr dirty="0" sz="1800" b="1">
                <a:latin typeface="Arial"/>
                <a:cs typeface="Arial"/>
              </a:rPr>
              <a:t>N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sin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polarización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externa</a:t>
            </a:r>
            <a:endParaRPr sz="1800">
              <a:latin typeface="Arial"/>
              <a:cs typeface="Arial"/>
            </a:endParaRPr>
          </a:p>
          <a:p>
            <a:pPr marL="274955" marR="5080" indent="-262890">
              <a:lnSpc>
                <a:spcPct val="100000"/>
              </a:lnSpc>
              <a:spcBef>
                <a:spcPts val="1520"/>
              </a:spcBef>
              <a:buClr>
                <a:srgbClr val="0000C4"/>
              </a:buClr>
              <a:buSzPct val="112500"/>
              <a:buFont typeface="Wingdings"/>
              <a:buChar char=""/>
              <a:tabLst>
                <a:tab pos="276225" algn="l"/>
              </a:tabLst>
            </a:pPr>
            <a:r>
              <a:rPr dirty="0" sz="1600">
                <a:latin typeface="Arial"/>
                <a:cs typeface="Arial"/>
              </a:rPr>
              <a:t>Al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formar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unión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P-</a:t>
            </a:r>
            <a:r>
              <a:rPr dirty="0" sz="1600">
                <a:latin typeface="Arial"/>
                <a:cs typeface="Arial"/>
              </a:rPr>
              <a:t>N,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dado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dopada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tipo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posee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menos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huecos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la </a:t>
            </a:r>
            <a:r>
              <a:rPr dirty="0" sz="1600" spc="-25">
                <a:latin typeface="Arial"/>
                <a:cs typeface="Arial"/>
              </a:rPr>
              <a:t>	</a:t>
            </a: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tipo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10">
                <a:latin typeface="Arial"/>
                <a:cs typeface="Arial"/>
              </a:rPr>
              <a:t>P,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los</a:t>
            </a:r>
            <a:r>
              <a:rPr dirty="0" sz="1600" spc="-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electrones</a:t>
            </a:r>
            <a:r>
              <a:rPr dirty="0" sz="1600" spc="-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libres</a:t>
            </a:r>
            <a:r>
              <a:rPr dirty="0" sz="16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la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zona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C0000"/>
                </a:solidFill>
                <a:latin typeface="Arial"/>
                <a:cs typeface="Arial"/>
              </a:rPr>
              <a:t>SE</a:t>
            </a:r>
            <a:r>
              <a:rPr dirty="0" sz="1600" spc="-10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C0000"/>
                </a:solidFill>
                <a:latin typeface="Arial"/>
                <a:cs typeface="Arial"/>
              </a:rPr>
              <a:t>DIFUNDEN</a:t>
            </a:r>
            <a:r>
              <a:rPr dirty="0" sz="1600" spc="-1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hacia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la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zona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110">
                <a:solidFill>
                  <a:srgbClr val="CC0000"/>
                </a:solidFill>
                <a:latin typeface="Arial"/>
                <a:cs typeface="Arial"/>
              </a:rPr>
              <a:t>P,</a:t>
            </a:r>
            <a:r>
              <a:rPr dirty="0" sz="1600" spc="-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ocupando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565100" y="4294367"/>
            <a:ext cx="422275" cy="1431925"/>
            <a:chOff x="5565100" y="4294367"/>
            <a:chExt cx="422275" cy="1431925"/>
          </a:xfrm>
        </p:grpSpPr>
        <p:sp>
          <p:nvSpPr>
            <p:cNvPr id="6" name="object 6" descr=""/>
            <p:cNvSpPr/>
            <p:nvPr/>
          </p:nvSpPr>
          <p:spPr>
            <a:xfrm>
              <a:off x="5571453" y="5636129"/>
              <a:ext cx="274320" cy="83820"/>
            </a:xfrm>
            <a:custGeom>
              <a:avLst/>
              <a:gdLst/>
              <a:ahLst/>
              <a:cxnLst/>
              <a:rect l="l" t="t" r="r" b="b"/>
              <a:pathLst>
                <a:path w="274320" h="83820">
                  <a:moveTo>
                    <a:pt x="273723" y="8362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71450" y="5615889"/>
              <a:ext cx="86360" cy="85090"/>
            </a:xfrm>
            <a:custGeom>
              <a:avLst/>
              <a:gdLst/>
              <a:ahLst/>
              <a:cxnLst/>
              <a:rect l="l" t="t" r="r" b="b"/>
              <a:pathLst>
                <a:path w="86360" h="85089">
                  <a:moveTo>
                    <a:pt x="59880" y="85013"/>
                  </a:moveTo>
                  <a:lnTo>
                    <a:pt x="0" y="20231"/>
                  </a:lnTo>
                  <a:lnTo>
                    <a:pt x="8586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621663" y="5363895"/>
              <a:ext cx="133985" cy="133985"/>
            </a:xfrm>
            <a:custGeom>
              <a:avLst/>
              <a:gdLst/>
              <a:ahLst/>
              <a:cxnLst/>
              <a:rect l="l" t="t" r="r" b="b"/>
              <a:pathLst>
                <a:path w="133985" h="133985">
                  <a:moveTo>
                    <a:pt x="0" y="133591"/>
                  </a:moveTo>
                  <a:lnTo>
                    <a:pt x="133793" y="133591"/>
                  </a:lnTo>
                  <a:lnTo>
                    <a:pt x="133793" y="0"/>
                  </a:lnTo>
                  <a:lnTo>
                    <a:pt x="0" y="0"/>
                  </a:lnTo>
                  <a:lnTo>
                    <a:pt x="0" y="133591"/>
                  </a:lnTo>
                  <a:close/>
                </a:path>
              </a:pathLst>
            </a:custGeom>
            <a:ln w="1257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0366" y="4298140"/>
              <a:ext cx="104058" cy="10390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6593" y="4294367"/>
              <a:ext cx="111604" cy="11144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0366" y="4630632"/>
              <a:ext cx="104058" cy="10390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850366" y="4630632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39" h="104139">
                  <a:moveTo>
                    <a:pt x="104058" y="51950"/>
                  </a:moveTo>
                  <a:lnTo>
                    <a:pt x="99969" y="31728"/>
                  </a:lnTo>
                  <a:lnTo>
                    <a:pt x="88819" y="15215"/>
                  </a:lnTo>
                  <a:lnTo>
                    <a:pt x="72281" y="4082"/>
                  </a:lnTo>
                  <a:lnTo>
                    <a:pt x="52029" y="0"/>
                  </a:lnTo>
                  <a:lnTo>
                    <a:pt x="31776" y="4082"/>
                  </a:lnTo>
                  <a:lnTo>
                    <a:pt x="15238" y="15215"/>
                  </a:lnTo>
                  <a:lnTo>
                    <a:pt x="4088" y="31728"/>
                  </a:lnTo>
                  <a:lnTo>
                    <a:pt x="0" y="51950"/>
                  </a:lnTo>
                  <a:lnTo>
                    <a:pt x="4088" y="72172"/>
                  </a:lnTo>
                  <a:lnTo>
                    <a:pt x="15238" y="88685"/>
                  </a:lnTo>
                  <a:lnTo>
                    <a:pt x="31776" y="99818"/>
                  </a:lnTo>
                  <a:lnTo>
                    <a:pt x="52029" y="103901"/>
                  </a:lnTo>
                  <a:lnTo>
                    <a:pt x="72281" y="99818"/>
                  </a:lnTo>
                  <a:lnTo>
                    <a:pt x="88819" y="88685"/>
                  </a:lnTo>
                  <a:lnTo>
                    <a:pt x="99969" y="72172"/>
                  </a:lnTo>
                  <a:lnTo>
                    <a:pt x="104058" y="51950"/>
                  </a:lnTo>
                  <a:close/>
                </a:path>
              </a:pathLst>
            </a:custGeom>
            <a:ln w="7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0367" y="4927500"/>
              <a:ext cx="104058" cy="10390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6593" y="4923727"/>
              <a:ext cx="111604" cy="11144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0367" y="5231047"/>
              <a:ext cx="104058" cy="103901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850367" y="5231047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39" h="104139">
                  <a:moveTo>
                    <a:pt x="104058" y="51950"/>
                  </a:moveTo>
                  <a:lnTo>
                    <a:pt x="99969" y="31728"/>
                  </a:lnTo>
                  <a:lnTo>
                    <a:pt x="88819" y="15215"/>
                  </a:lnTo>
                  <a:lnTo>
                    <a:pt x="72281" y="4082"/>
                  </a:lnTo>
                  <a:lnTo>
                    <a:pt x="52029" y="0"/>
                  </a:lnTo>
                  <a:lnTo>
                    <a:pt x="31776" y="4082"/>
                  </a:lnTo>
                  <a:lnTo>
                    <a:pt x="15238" y="15215"/>
                  </a:lnTo>
                  <a:lnTo>
                    <a:pt x="4088" y="31728"/>
                  </a:lnTo>
                  <a:lnTo>
                    <a:pt x="0" y="51950"/>
                  </a:lnTo>
                  <a:lnTo>
                    <a:pt x="4088" y="72172"/>
                  </a:lnTo>
                  <a:lnTo>
                    <a:pt x="15238" y="88685"/>
                  </a:lnTo>
                  <a:lnTo>
                    <a:pt x="31776" y="99818"/>
                  </a:lnTo>
                  <a:lnTo>
                    <a:pt x="52029" y="103901"/>
                  </a:lnTo>
                  <a:lnTo>
                    <a:pt x="72281" y="99818"/>
                  </a:lnTo>
                  <a:lnTo>
                    <a:pt x="88819" y="88685"/>
                  </a:lnTo>
                  <a:lnTo>
                    <a:pt x="99969" y="72172"/>
                  </a:lnTo>
                  <a:lnTo>
                    <a:pt x="104058" y="51950"/>
                  </a:lnTo>
                  <a:close/>
                </a:path>
              </a:pathLst>
            </a:custGeom>
            <a:ln w="7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838474" y="4451021"/>
              <a:ext cx="142240" cy="1046480"/>
            </a:xfrm>
            <a:custGeom>
              <a:avLst/>
              <a:gdLst/>
              <a:ahLst/>
              <a:cxnLst/>
              <a:rect l="l" t="t" r="r" b="b"/>
              <a:pathLst>
                <a:path w="142239" h="1046479">
                  <a:moveTo>
                    <a:pt x="0" y="133591"/>
                  </a:moveTo>
                  <a:lnTo>
                    <a:pt x="133793" y="133591"/>
                  </a:lnTo>
                  <a:lnTo>
                    <a:pt x="133793" y="0"/>
                  </a:lnTo>
                  <a:lnTo>
                    <a:pt x="0" y="0"/>
                  </a:lnTo>
                  <a:lnTo>
                    <a:pt x="0" y="133591"/>
                  </a:lnTo>
                  <a:close/>
                </a:path>
                <a:path w="142239" h="1046479">
                  <a:moveTo>
                    <a:pt x="5538" y="445302"/>
                  </a:moveTo>
                  <a:lnTo>
                    <a:pt x="139331" y="445302"/>
                  </a:lnTo>
                  <a:lnTo>
                    <a:pt x="139331" y="311710"/>
                  </a:lnTo>
                  <a:lnTo>
                    <a:pt x="5538" y="311710"/>
                  </a:lnTo>
                  <a:lnTo>
                    <a:pt x="5538" y="445302"/>
                  </a:lnTo>
                  <a:close/>
                </a:path>
                <a:path w="142239" h="1046479">
                  <a:moveTo>
                    <a:pt x="2769" y="745883"/>
                  </a:moveTo>
                  <a:lnTo>
                    <a:pt x="136562" y="745883"/>
                  </a:lnTo>
                  <a:lnTo>
                    <a:pt x="136562" y="612291"/>
                  </a:lnTo>
                  <a:lnTo>
                    <a:pt x="2769" y="612291"/>
                  </a:lnTo>
                  <a:lnTo>
                    <a:pt x="2769" y="745883"/>
                  </a:lnTo>
                  <a:close/>
                </a:path>
                <a:path w="142239" h="1046479">
                  <a:moveTo>
                    <a:pt x="8314" y="1046464"/>
                  </a:moveTo>
                  <a:lnTo>
                    <a:pt x="142108" y="1046464"/>
                  </a:lnTo>
                  <a:lnTo>
                    <a:pt x="142108" y="912872"/>
                  </a:lnTo>
                  <a:lnTo>
                    <a:pt x="8314" y="912872"/>
                  </a:lnTo>
                  <a:lnTo>
                    <a:pt x="8314" y="1046464"/>
                  </a:lnTo>
                  <a:close/>
                </a:path>
              </a:pathLst>
            </a:custGeom>
            <a:ln w="1257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481186" y="3051291"/>
            <a:ext cx="1432560" cy="932180"/>
            <a:chOff x="481186" y="3051291"/>
            <a:chExt cx="1432560" cy="932180"/>
          </a:xfrm>
        </p:grpSpPr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3573" y="3680101"/>
              <a:ext cx="284102" cy="283092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623576" y="3680099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80" h="283210">
                  <a:moveTo>
                    <a:pt x="0" y="0"/>
                  </a:moveTo>
                  <a:lnTo>
                    <a:pt x="284094" y="0"/>
                  </a:lnTo>
                  <a:lnTo>
                    <a:pt x="0" y="2830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185" y="3057286"/>
              <a:ext cx="1420485" cy="63696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71284" y="3057295"/>
              <a:ext cx="1136650" cy="637540"/>
            </a:xfrm>
            <a:custGeom>
              <a:avLst/>
              <a:gdLst/>
              <a:ahLst/>
              <a:cxnLst/>
              <a:rect l="l" t="t" r="r" b="b"/>
              <a:pathLst>
                <a:path w="1136650" h="637539">
                  <a:moveTo>
                    <a:pt x="0" y="636960"/>
                  </a:moveTo>
                  <a:lnTo>
                    <a:pt x="1136386" y="636960"/>
                  </a:lnTo>
                  <a:lnTo>
                    <a:pt x="1136386" y="0"/>
                  </a:lnTo>
                  <a:lnTo>
                    <a:pt x="0" y="0"/>
                  </a:lnTo>
                  <a:lnTo>
                    <a:pt x="0" y="636960"/>
                  </a:lnTo>
                  <a:close/>
                </a:path>
              </a:pathLst>
            </a:custGeom>
            <a:ln w="11994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87189" y="3694255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80" h="283210">
                  <a:moveTo>
                    <a:pt x="284094" y="0"/>
                  </a:moveTo>
                  <a:lnTo>
                    <a:pt x="0" y="283092"/>
                  </a:lnTo>
                </a:path>
              </a:pathLst>
            </a:custGeom>
            <a:ln w="1200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189" y="3340388"/>
              <a:ext cx="1136386" cy="63696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87189" y="3340388"/>
              <a:ext cx="1136650" cy="637540"/>
            </a:xfrm>
            <a:custGeom>
              <a:avLst/>
              <a:gdLst/>
              <a:ahLst/>
              <a:cxnLst/>
              <a:rect l="l" t="t" r="r" b="b"/>
              <a:pathLst>
                <a:path w="1136650" h="637539">
                  <a:moveTo>
                    <a:pt x="0" y="636960"/>
                  </a:moveTo>
                  <a:lnTo>
                    <a:pt x="1136386" y="636960"/>
                  </a:lnTo>
                  <a:lnTo>
                    <a:pt x="1136386" y="0"/>
                  </a:lnTo>
                  <a:lnTo>
                    <a:pt x="0" y="0"/>
                  </a:lnTo>
                  <a:lnTo>
                    <a:pt x="0" y="636960"/>
                  </a:lnTo>
                  <a:close/>
                </a:path>
              </a:pathLst>
            </a:custGeom>
            <a:ln w="11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87189" y="3057293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80" h="283210">
                  <a:moveTo>
                    <a:pt x="284094" y="0"/>
                  </a:moveTo>
                  <a:lnTo>
                    <a:pt x="0" y="283092"/>
                  </a:lnTo>
                </a:path>
              </a:pathLst>
            </a:custGeom>
            <a:ln w="12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623578" y="3057294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80" h="283210">
                  <a:moveTo>
                    <a:pt x="284094" y="0"/>
                  </a:moveTo>
                  <a:lnTo>
                    <a:pt x="0" y="283092"/>
                  </a:lnTo>
                </a:path>
              </a:pathLst>
            </a:custGeom>
            <a:ln w="12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623578" y="3694257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80" h="283210">
                  <a:moveTo>
                    <a:pt x="284094" y="0"/>
                  </a:moveTo>
                  <a:lnTo>
                    <a:pt x="0" y="283092"/>
                  </a:lnTo>
                </a:path>
              </a:pathLst>
            </a:custGeom>
            <a:ln w="12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623577" y="3057295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80" h="283210">
                  <a:moveTo>
                    <a:pt x="284094" y="0"/>
                  </a:moveTo>
                  <a:lnTo>
                    <a:pt x="0" y="283092"/>
                  </a:lnTo>
                </a:path>
              </a:pathLst>
            </a:custGeom>
            <a:ln w="12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623577" y="3694259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80" h="283210">
                  <a:moveTo>
                    <a:pt x="284094" y="0"/>
                  </a:moveTo>
                  <a:lnTo>
                    <a:pt x="0" y="283092"/>
                  </a:lnTo>
                </a:path>
              </a:pathLst>
            </a:custGeom>
            <a:ln w="1200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2320713" y="3051293"/>
            <a:ext cx="1432560" cy="932180"/>
            <a:chOff x="2320713" y="3051293"/>
            <a:chExt cx="1432560" cy="932180"/>
          </a:xfrm>
        </p:grpSpPr>
        <p:sp>
          <p:nvSpPr>
            <p:cNvPr id="32" name="object 32" descr=""/>
            <p:cNvSpPr/>
            <p:nvPr/>
          </p:nvSpPr>
          <p:spPr>
            <a:xfrm>
              <a:off x="2610815" y="3057297"/>
              <a:ext cx="1136650" cy="637540"/>
            </a:xfrm>
            <a:custGeom>
              <a:avLst/>
              <a:gdLst/>
              <a:ahLst/>
              <a:cxnLst/>
              <a:rect l="l" t="t" r="r" b="b"/>
              <a:pathLst>
                <a:path w="1136650" h="637539">
                  <a:moveTo>
                    <a:pt x="0" y="636960"/>
                  </a:moveTo>
                  <a:lnTo>
                    <a:pt x="1136386" y="636960"/>
                  </a:lnTo>
                  <a:lnTo>
                    <a:pt x="1136386" y="0"/>
                  </a:lnTo>
                  <a:lnTo>
                    <a:pt x="0" y="0"/>
                  </a:lnTo>
                  <a:lnTo>
                    <a:pt x="0" y="636960"/>
                  </a:lnTo>
                  <a:close/>
                </a:path>
              </a:pathLst>
            </a:custGeom>
            <a:ln w="11994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326713" y="3340390"/>
              <a:ext cx="1136650" cy="637540"/>
            </a:xfrm>
            <a:custGeom>
              <a:avLst/>
              <a:gdLst/>
              <a:ahLst/>
              <a:cxnLst/>
              <a:rect l="l" t="t" r="r" b="b"/>
              <a:pathLst>
                <a:path w="1136650" h="637539">
                  <a:moveTo>
                    <a:pt x="0" y="636960"/>
                  </a:moveTo>
                  <a:lnTo>
                    <a:pt x="1136386" y="636960"/>
                  </a:lnTo>
                  <a:lnTo>
                    <a:pt x="1136386" y="0"/>
                  </a:lnTo>
                  <a:lnTo>
                    <a:pt x="0" y="0"/>
                  </a:lnTo>
                  <a:lnTo>
                    <a:pt x="0" y="636960"/>
                  </a:lnTo>
                  <a:close/>
                </a:path>
              </a:pathLst>
            </a:custGeom>
            <a:ln w="11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326716" y="3057296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80" h="283210">
                  <a:moveTo>
                    <a:pt x="284094" y="0"/>
                  </a:moveTo>
                  <a:lnTo>
                    <a:pt x="0" y="283092"/>
                  </a:lnTo>
                </a:path>
              </a:pathLst>
            </a:custGeom>
            <a:ln w="12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463104" y="3694260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79" h="283210">
                  <a:moveTo>
                    <a:pt x="284094" y="0"/>
                  </a:moveTo>
                  <a:lnTo>
                    <a:pt x="0" y="283092"/>
                  </a:lnTo>
                </a:path>
              </a:pathLst>
            </a:custGeom>
            <a:ln w="12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639221" y="3057297"/>
              <a:ext cx="1108075" cy="637540"/>
            </a:xfrm>
            <a:custGeom>
              <a:avLst/>
              <a:gdLst/>
              <a:ahLst/>
              <a:cxnLst/>
              <a:rect l="l" t="t" r="r" b="b"/>
              <a:pathLst>
                <a:path w="1108075" h="637539">
                  <a:moveTo>
                    <a:pt x="0" y="0"/>
                  </a:moveTo>
                  <a:lnTo>
                    <a:pt x="1107981" y="0"/>
                  </a:lnTo>
                  <a:lnTo>
                    <a:pt x="1107981" y="636960"/>
                  </a:lnTo>
                </a:path>
              </a:pathLst>
            </a:custGeom>
            <a:ln w="11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326716" y="3694260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80" h="283210">
                  <a:moveTo>
                    <a:pt x="284094" y="0"/>
                  </a:moveTo>
                  <a:lnTo>
                    <a:pt x="0" y="283092"/>
                  </a:lnTo>
                </a:path>
              </a:pathLst>
            </a:custGeom>
            <a:ln w="1200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463104" y="3057298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79" h="283210">
                  <a:moveTo>
                    <a:pt x="284094" y="0"/>
                  </a:moveTo>
                  <a:lnTo>
                    <a:pt x="0" y="283092"/>
                  </a:lnTo>
                </a:path>
              </a:pathLst>
            </a:custGeom>
            <a:ln w="12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2589625" y="4043546"/>
            <a:ext cx="667385" cy="1695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>
                <a:latin typeface="Arial"/>
                <a:cs typeface="Arial"/>
              </a:rPr>
              <a:t>Si</a:t>
            </a:r>
            <a:r>
              <a:rPr dirty="0" sz="950" spc="-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dopado</a:t>
            </a:r>
            <a:r>
              <a:rPr dirty="0" sz="950" spc="-25">
                <a:latin typeface="Arial"/>
                <a:cs typeface="Arial"/>
              </a:rPr>
              <a:t> </a:t>
            </a:r>
            <a:r>
              <a:rPr dirty="0" sz="950" spc="-50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21727" y="4043546"/>
            <a:ext cx="667385" cy="1695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>
                <a:latin typeface="Arial"/>
                <a:cs typeface="Arial"/>
              </a:rPr>
              <a:t>Si</a:t>
            </a:r>
            <a:r>
              <a:rPr dirty="0" sz="950" spc="-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dopado</a:t>
            </a:r>
            <a:r>
              <a:rPr dirty="0" sz="950" spc="-25">
                <a:latin typeface="Arial"/>
                <a:cs typeface="Arial"/>
              </a:rPr>
              <a:t> </a:t>
            </a:r>
            <a:r>
              <a:rPr dirty="0" sz="950" spc="-50">
                <a:latin typeface="Arial"/>
                <a:cs typeface="Arial"/>
              </a:rPr>
              <a:t>p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1967375" y="4339952"/>
            <a:ext cx="827405" cy="497840"/>
            <a:chOff x="1967375" y="4339952"/>
            <a:chExt cx="827405" cy="497840"/>
          </a:xfrm>
        </p:grpSpPr>
        <p:sp>
          <p:nvSpPr>
            <p:cNvPr id="42" name="object 42" descr=""/>
            <p:cNvSpPr/>
            <p:nvPr/>
          </p:nvSpPr>
          <p:spPr>
            <a:xfrm>
              <a:off x="1968873" y="4341459"/>
              <a:ext cx="824230" cy="494665"/>
            </a:xfrm>
            <a:custGeom>
              <a:avLst/>
              <a:gdLst/>
              <a:ahLst/>
              <a:cxnLst/>
              <a:rect l="l" t="t" r="r" b="b"/>
              <a:pathLst>
                <a:path w="824230" h="494664">
                  <a:moveTo>
                    <a:pt x="250734" y="494658"/>
                  </a:moveTo>
                  <a:lnTo>
                    <a:pt x="0" y="247324"/>
                  </a:lnTo>
                  <a:lnTo>
                    <a:pt x="250734" y="0"/>
                  </a:lnTo>
                  <a:lnTo>
                    <a:pt x="250734" y="163234"/>
                  </a:lnTo>
                  <a:lnTo>
                    <a:pt x="823831" y="163234"/>
                  </a:lnTo>
                  <a:lnTo>
                    <a:pt x="823831" y="331414"/>
                  </a:lnTo>
                  <a:lnTo>
                    <a:pt x="250734" y="331414"/>
                  </a:lnTo>
                  <a:lnTo>
                    <a:pt x="250734" y="494658"/>
                  </a:lnTo>
                  <a:close/>
                </a:path>
              </a:pathLst>
            </a:custGeom>
            <a:solidFill>
              <a:srgbClr val="CD73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968877" y="4341453"/>
              <a:ext cx="824230" cy="494665"/>
            </a:xfrm>
            <a:custGeom>
              <a:avLst/>
              <a:gdLst/>
              <a:ahLst/>
              <a:cxnLst/>
              <a:rect l="l" t="t" r="r" b="b"/>
              <a:pathLst>
                <a:path w="824230" h="494664">
                  <a:moveTo>
                    <a:pt x="0" y="247333"/>
                  </a:moveTo>
                  <a:lnTo>
                    <a:pt x="250734" y="494667"/>
                  </a:lnTo>
                  <a:lnTo>
                    <a:pt x="250734" y="331423"/>
                  </a:lnTo>
                  <a:lnTo>
                    <a:pt x="823831" y="331423"/>
                  </a:lnTo>
                  <a:lnTo>
                    <a:pt x="823831" y="163243"/>
                  </a:lnTo>
                  <a:lnTo>
                    <a:pt x="250734" y="163243"/>
                  </a:lnTo>
                  <a:lnTo>
                    <a:pt x="250734" y="0"/>
                  </a:lnTo>
                  <a:lnTo>
                    <a:pt x="0" y="2473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 descr=""/>
          <p:cNvGrpSpPr/>
          <p:nvPr/>
        </p:nvGrpSpPr>
        <p:grpSpPr>
          <a:xfrm>
            <a:off x="928632" y="4339952"/>
            <a:ext cx="827405" cy="497840"/>
            <a:chOff x="928632" y="4339952"/>
            <a:chExt cx="827405" cy="497840"/>
          </a:xfrm>
        </p:grpSpPr>
        <p:sp>
          <p:nvSpPr>
            <p:cNvPr id="45" name="object 45" descr=""/>
            <p:cNvSpPr/>
            <p:nvPr/>
          </p:nvSpPr>
          <p:spPr>
            <a:xfrm>
              <a:off x="930133" y="4341454"/>
              <a:ext cx="824230" cy="494665"/>
            </a:xfrm>
            <a:custGeom>
              <a:avLst/>
              <a:gdLst/>
              <a:ahLst/>
              <a:cxnLst/>
              <a:rect l="l" t="t" r="r" b="b"/>
              <a:pathLst>
                <a:path w="824230" h="494664">
                  <a:moveTo>
                    <a:pt x="573096" y="494667"/>
                  </a:moveTo>
                  <a:lnTo>
                    <a:pt x="573096" y="331423"/>
                  </a:lnTo>
                  <a:lnTo>
                    <a:pt x="0" y="331423"/>
                  </a:lnTo>
                  <a:lnTo>
                    <a:pt x="0" y="163243"/>
                  </a:lnTo>
                  <a:lnTo>
                    <a:pt x="573096" y="163243"/>
                  </a:lnTo>
                  <a:lnTo>
                    <a:pt x="573096" y="0"/>
                  </a:lnTo>
                  <a:lnTo>
                    <a:pt x="823831" y="247333"/>
                  </a:lnTo>
                  <a:lnTo>
                    <a:pt x="573096" y="494667"/>
                  </a:lnTo>
                  <a:close/>
                </a:path>
              </a:pathLst>
            </a:custGeom>
            <a:solidFill>
              <a:srgbClr val="CD73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30133" y="4341453"/>
              <a:ext cx="824230" cy="494665"/>
            </a:xfrm>
            <a:custGeom>
              <a:avLst/>
              <a:gdLst/>
              <a:ahLst/>
              <a:cxnLst/>
              <a:rect l="l" t="t" r="r" b="b"/>
              <a:pathLst>
                <a:path w="824230" h="494664">
                  <a:moveTo>
                    <a:pt x="823831" y="247333"/>
                  </a:moveTo>
                  <a:lnTo>
                    <a:pt x="573096" y="0"/>
                  </a:lnTo>
                  <a:lnTo>
                    <a:pt x="573096" y="163243"/>
                  </a:lnTo>
                  <a:lnTo>
                    <a:pt x="0" y="163243"/>
                  </a:lnTo>
                  <a:lnTo>
                    <a:pt x="0" y="331423"/>
                  </a:lnTo>
                  <a:lnTo>
                    <a:pt x="573096" y="331423"/>
                  </a:lnTo>
                  <a:lnTo>
                    <a:pt x="573096" y="494667"/>
                  </a:lnTo>
                  <a:lnTo>
                    <a:pt x="823831" y="2473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 descr=""/>
          <p:cNvGrpSpPr/>
          <p:nvPr/>
        </p:nvGrpSpPr>
        <p:grpSpPr>
          <a:xfrm>
            <a:off x="5117166" y="2579137"/>
            <a:ext cx="151765" cy="1249045"/>
            <a:chOff x="5117166" y="2579137"/>
            <a:chExt cx="151765" cy="1249045"/>
          </a:xfrm>
        </p:grpSpPr>
        <p:sp>
          <p:nvSpPr>
            <p:cNvPr id="48" name="object 48" descr=""/>
            <p:cNvSpPr/>
            <p:nvPr/>
          </p:nvSpPr>
          <p:spPr>
            <a:xfrm>
              <a:off x="5123684" y="2736865"/>
              <a:ext cx="139065" cy="1084580"/>
            </a:xfrm>
            <a:custGeom>
              <a:avLst/>
              <a:gdLst/>
              <a:ahLst/>
              <a:cxnLst/>
              <a:rect l="l" t="t" r="r" b="b"/>
              <a:pathLst>
                <a:path w="139064" h="1084579">
                  <a:moveTo>
                    <a:pt x="0" y="138439"/>
                  </a:moveTo>
                  <a:lnTo>
                    <a:pt x="138688" y="138439"/>
                  </a:lnTo>
                  <a:lnTo>
                    <a:pt x="138688" y="0"/>
                  </a:lnTo>
                  <a:lnTo>
                    <a:pt x="0" y="0"/>
                  </a:lnTo>
                  <a:lnTo>
                    <a:pt x="0" y="138439"/>
                  </a:lnTo>
                  <a:close/>
                </a:path>
                <a:path w="139064" h="1084579">
                  <a:moveTo>
                    <a:pt x="0" y="1084434"/>
                  </a:moveTo>
                  <a:lnTo>
                    <a:pt x="138688" y="1084434"/>
                  </a:lnTo>
                  <a:lnTo>
                    <a:pt x="138688" y="945994"/>
                  </a:lnTo>
                  <a:lnTo>
                    <a:pt x="0" y="945994"/>
                  </a:lnTo>
                  <a:lnTo>
                    <a:pt x="0" y="1084434"/>
                  </a:lnTo>
                  <a:close/>
                </a:path>
                <a:path w="139064" h="1084579">
                  <a:moveTo>
                    <a:pt x="0" y="769103"/>
                  </a:moveTo>
                  <a:lnTo>
                    <a:pt x="138688" y="769103"/>
                  </a:lnTo>
                  <a:lnTo>
                    <a:pt x="138688" y="630663"/>
                  </a:lnTo>
                  <a:lnTo>
                    <a:pt x="0" y="630663"/>
                  </a:lnTo>
                  <a:lnTo>
                    <a:pt x="0" y="769103"/>
                  </a:lnTo>
                  <a:close/>
                </a:path>
                <a:path w="139064" h="1084579">
                  <a:moveTo>
                    <a:pt x="0" y="461463"/>
                  </a:moveTo>
                  <a:lnTo>
                    <a:pt x="138688" y="461463"/>
                  </a:lnTo>
                  <a:lnTo>
                    <a:pt x="138688" y="323023"/>
                  </a:lnTo>
                  <a:lnTo>
                    <a:pt x="0" y="323023"/>
                  </a:lnTo>
                  <a:lnTo>
                    <a:pt x="0" y="461463"/>
                  </a:lnTo>
                  <a:close/>
                </a:path>
              </a:pathLst>
            </a:custGeom>
            <a:ln w="130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31389" y="2583048"/>
              <a:ext cx="107865" cy="107671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27479" y="2579137"/>
              <a:ext cx="115686" cy="11549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39095" y="2921454"/>
              <a:ext cx="107865" cy="107671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35184" y="2917543"/>
              <a:ext cx="115686" cy="11549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46799" y="3232942"/>
              <a:ext cx="107865" cy="107671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5146799" y="3232942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865" y="53835"/>
                  </a:moveTo>
                  <a:lnTo>
                    <a:pt x="103627" y="32879"/>
                  </a:lnTo>
                  <a:lnTo>
                    <a:pt x="92069" y="15767"/>
                  </a:lnTo>
                  <a:lnTo>
                    <a:pt x="74926" y="4230"/>
                  </a:lnTo>
                  <a:lnTo>
                    <a:pt x="53932" y="0"/>
                  </a:lnTo>
                  <a:lnTo>
                    <a:pt x="32938" y="4230"/>
                  </a:lnTo>
                  <a:lnTo>
                    <a:pt x="15795" y="15767"/>
                  </a:lnTo>
                  <a:lnTo>
                    <a:pt x="4238" y="32879"/>
                  </a:lnTo>
                  <a:lnTo>
                    <a:pt x="0" y="53835"/>
                  </a:lnTo>
                  <a:lnTo>
                    <a:pt x="4238" y="74791"/>
                  </a:lnTo>
                  <a:lnTo>
                    <a:pt x="15795" y="91904"/>
                  </a:lnTo>
                  <a:lnTo>
                    <a:pt x="32938" y="103441"/>
                  </a:lnTo>
                  <a:lnTo>
                    <a:pt x="53932" y="107671"/>
                  </a:lnTo>
                  <a:lnTo>
                    <a:pt x="74926" y="103441"/>
                  </a:lnTo>
                  <a:lnTo>
                    <a:pt x="92069" y="91904"/>
                  </a:lnTo>
                  <a:lnTo>
                    <a:pt x="103627" y="74791"/>
                  </a:lnTo>
                  <a:lnTo>
                    <a:pt x="107865" y="53835"/>
                  </a:lnTo>
                  <a:close/>
                </a:path>
              </a:pathLst>
            </a:custGeom>
            <a:ln w="7821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46799" y="3544429"/>
              <a:ext cx="107865" cy="10767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42889" y="3540519"/>
              <a:ext cx="115686" cy="115492"/>
            </a:xfrm>
            <a:prstGeom prst="rect">
              <a:avLst/>
            </a:prstGeom>
          </p:spPr>
        </p:pic>
      </p:grpSp>
      <p:grpSp>
        <p:nvGrpSpPr>
          <p:cNvPr id="57" name="object 57" descr=""/>
          <p:cNvGrpSpPr/>
          <p:nvPr/>
        </p:nvGrpSpPr>
        <p:grpSpPr>
          <a:xfrm>
            <a:off x="4886015" y="2579140"/>
            <a:ext cx="151765" cy="1249045"/>
            <a:chOff x="4886015" y="2579140"/>
            <a:chExt cx="151765" cy="1249045"/>
          </a:xfrm>
        </p:grpSpPr>
        <p:sp>
          <p:nvSpPr>
            <p:cNvPr id="58" name="object 58" descr=""/>
            <p:cNvSpPr/>
            <p:nvPr/>
          </p:nvSpPr>
          <p:spPr>
            <a:xfrm>
              <a:off x="4892533" y="2736868"/>
              <a:ext cx="139065" cy="1084580"/>
            </a:xfrm>
            <a:custGeom>
              <a:avLst/>
              <a:gdLst/>
              <a:ahLst/>
              <a:cxnLst/>
              <a:rect l="l" t="t" r="r" b="b"/>
              <a:pathLst>
                <a:path w="139064" h="1084579">
                  <a:moveTo>
                    <a:pt x="0" y="138439"/>
                  </a:moveTo>
                  <a:lnTo>
                    <a:pt x="138688" y="138439"/>
                  </a:lnTo>
                  <a:lnTo>
                    <a:pt x="138688" y="0"/>
                  </a:lnTo>
                  <a:lnTo>
                    <a:pt x="0" y="0"/>
                  </a:lnTo>
                  <a:lnTo>
                    <a:pt x="0" y="138439"/>
                  </a:lnTo>
                  <a:close/>
                </a:path>
                <a:path w="139064" h="1084579">
                  <a:moveTo>
                    <a:pt x="0" y="1084434"/>
                  </a:moveTo>
                  <a:lnTo>
                    <a:pt x="138688" y="1084434"/>
                  </a:lnTo>
                  <a:lnTo>
                    <a:pt x="138688" y="945994"/>
                  </a:lnTo>
                  <a:lnTo>
                    <a:pt x="0" y="945994"/>
                  </a:lnTo>
                  <a:lnTo>
                    <a:pt x="0" y="1084434"/>
                  </a:lnTo>
                  <a:close/>
                </a:path>
                <a:path w="139064" h="1084579">
                  <a:moveTo>
                    <a:pt x="0" y="769103"/>
                  </a:moveTo>
                  <a:lnTo>
                    <a:pt x="138688" y="769103"/>
                  </a:lnTo>
                  <a:lnTo>
                    <a:pt x="138688" y="630663"/>
                  </a:lnTo>
                  <a:lnTo>
                    <a:pt x="0" y="630663"/>
                  </a:lnTo>
                  <a:lnTo>
                    <a:pt x="0" y="769103"/>
                  </a:lnTo>
                  <a:close/>
                </a:path>
                <a:path w="139064" h="1084579">
                  <a:moveTo>
                    <a:pt x="0" y="461463"/>
                  </a:moveTo>
                  <a:lnTo>
                    <a:pt x="138688" y="461463"/>
                  </a:lnTo>
                  <a:lnTo>
                    <a:pt x="138688" y="323023"/>
                  </a:lnTo>
                  <a:lnTo>
                    <a:pt x="0" y="323023"/>
                  </a:lnTo>
                  <a:lnTo>
                    <a:pt x="0" y="461463"/>
                  </a:lnTo>
                  <a:close/>
                </a:path>
              </a:pathLst>
            </a:custGeom>
            <a:ln w="130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00243" y="2583050"/>
              <a:ext cx="107865" cy="10767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6332" y="2579140"/>
              <a:ext cx="115686" cy="115492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07948" y="2921457"/>
              <a:ext cx="107865" cy="107671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04037" y="2917546"/>
              <a:ext cx="115686" cy="115492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15652" y="3232944"/>
              <a:ext cx="107865" cy="107671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4915652" y="3232944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865" y="53835"/>
                  </a:moveTo>
                  <a:lnTo>
                    <a:pt x="103627" y="32879"/>
                  </a:lnTo>
                  <a:lnTo>
                    <a:pt x="92069" y="15767"/>
                  </a:lnTo>
                  <a:lnTo>
                    <a:pt x="74926" y="4230"/>
                  </a:lnTo>
                  <a:lnTo>
                    <a:pt x="53932" y="0"/>
                  </a:lnTo>
                  <a:lnTo>
                    <a:pt x="32938" y="4230"/>
                  </a:lnTo>
                  <a:lnTo>
                    <a:pt x="15795" y="15767"/>
                  </a:lnTo>
                  <a:lnTo>
                    <a:pt x="4238" y="32879"/>
                  </a:lnTo>
                  <a:lnTo>
                    <a:pt x="0" y="53835"/>
                  </a:lnTo>
                  <a:lnTo>
                    <a:pt x="4238" y="74791"/>
                  </a:lnTo>
                  <a:lnTo>
                    <a:pt x="15795" y="91904"/>
                  </a:lnTo>
                  <a:lnTo>
                    <a:pt x="32938" y="103441"/>
                  </a:lnTo>
                  <a:lnTo>
                    <a:pt x="53932" y="107671"/>
                  </a:lnTo>
                  <a:lnTo>
                    <a:pt x="74926" y="103441"/>
                  </a:lnTo>
                  <a:lnTo>
                    <a:pt x="92069" y="91904"/>
                  </a:lnTo>
                  <a:lnTo>
                    <a:pt x="103627" y="74791"/>
                  </a:lnTo>
                  <a:lnTo>
                    <a:pt x="107865" y="53835"/>
                  </a:lnTo>
                  <a:close/>
                </a:path>
              </a:pathLst>
            </a:custGeom>
            <a:ln w="7821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15651" y="3544432"/>
              <a:ext cx="107865" cy="107671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11741" y="3540521"/>
              <a:ext cx="115686" cy="115492"/>
            </a:xfrm>
            <a:prstGeom prst="rect">
              <a:avLst/>
            </a:prstGeom>
          </p:spPr>
        </p:pic>
      </p:grpSp>
      <p:grpSp>
        <p:nvGrpSpPr>
          <p:cNvPr id="67" name="object 67" descr=""/>
          <p:cNvGrpSpPr/>
          <p:nvPr/>
        </p:nvGrpSpPr>
        <p:grpSpPr>
          <a:xfrm>
            <a:off x="4654871" y="2579142"/>
            <a:ext cx="151765" cy="1249045"/>
            <a:chOff x="4654871" y="2579142"/>
            <a:chExt cx="151765" cy="1249045"/>
          </a:xfrm>
        </p:grpSpPr>
        <p:sp>
          <p:nvSpPr>
            <p:cNvPr id="68" name="object 68" descr=""/>
            <p:cNvSpPr/>
            <p:nvPr/>
          </p:nvSpPr>
          <p:spPr>
            <a:xfrm>
              <a:off x="4661389" y="2736871"/>
              <a:ext cx="139065" cy="1084580"/>
            </a:xfrm>
            <a:custGeom>
              <a:avLst/>
              <a:gdLst/>
              <a:ahLst/>
              <a:cxnLst/>
              <a:rect l="l" t="t" r="r" b="b"/>
              <a:pathLst>
                <a:path w="139064" h="1084579">
                  <a:moveTo>
                    <a:pt x="0" y="138439"/>
                  </a:moveTo>
                  <a:lnTo>
                    <a:pt x="138688" y="138439"/>
                  </a:lnTo>
                  <a:lnTo>
                    <a:pt x="138688" y="0"/>
                  </a:lnTo>
                  <a:lnTo>
                    <a:pt x="0" y="0"/>
                  </a:lnTo>
                  <a:lnTo>
                    <a:pt x="0" y="138439"/>
                  </a:lnTo>
                  <a:close/>
                </a:path>
                <a:path w="139064" h="1084579">
                  <a:moveTo>
                    <a:pt x="0" y="1084434"/>
                  </a:moveTo>
                  <a:lnTo>
                    <a:pt x="138688" y="1084434"/>
                  </a:lnTo>
                  <a:lnTo>
                    <a:pt x="138688" y="945994"/>
                  </a:lnTo>
                  <a:lnTo>
                    <a:pt x="0" y="945994"/>
                  </a:lnTo>
                  <a:lnTo>
                    <a:pt x="0" y="1084434"/>
                  </a:lnTo>
                  <a:close/>
                </a:path>
                <a:path w="139064" h="1084579">
                  <a:moveTo>
                    <a:pt x="0" y="769103"/>
                  </a:moveTo>
                  <a:lnTo>
                    <a:pt x="138688" y="769103"/>
                  </a:lnTo>
                  <a:lnTo>
                    <a:pt x="138688" y="630663"/>
                  </a:lnTo>
                  <a:lnTo>
                    <a:pt x="0" y="630663"/>
                  </a:lnTo>
                  <a:lnTo>
                    <a:pt x="0" y="769103"/>
                  </a:lnTo>
                  <a:close/>
                </a:path>
                <a:path w="139064" h="1084579">
                  <a:moveTo>
                    <a:pt x="0" y="461463"/>
                  </a:moveTo>
                  <a:lnTo>
                    <a:pt x="138688" y="461463"/>
                  </a:lnTo>
                  <a:lnTo>
                    <a:pt x="138688" y="323023"/>
                  </a:lnTo>
                  <a:lnTo>
                    <a:pt x="0" y="323023"/>
                  </a:lnTo>
                  <a:lnTo>
                    <a:pt x="0" y="461463"/>
                  </a:lnTo>
                  <a:close/>
                </a:path>
              </a:pathLst>
            </a:custGeom>
            <a:ln w="130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69096" y="2583053"/>
              <a:ext cx="107865" cy="107671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65185" y="2579142"/>
              <a:ext cx="115686" cy="115492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76801" y="2921459"/>
              <a:ext cx="107865" cy="107671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72890" y="2917549"/>
              <a:ext cx="115686" cy="115492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84505" y="3232947"/>
              <a:ext cx="107865" cy="107671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4684505" y="3232947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865" y="53835"/>
                  </a:moveTo>
                  <a:lnTo>
                    <a:pt x="103627" y="32879"/>
                  </a:lnTo>
                  <a:lnTo>
                    <a:pt x="92069" y="15767"/>
                  </a:lnTo>
                  <a:lnTo>
                    <a:pt x="74926" y="4230"/>
                  </a:lnTo>
                  <a:lnTo>
                    <a:pt x="53932" y="0"/>
                  </a:lnTo>
                  <a:lnTo>
                    <a:pt x="32938" y="4230"/>
                  </a:lnTo>
                  <a:lnTo>
                    <a:pt x="15795" y="15767"/>
                  </a:lnTo>
                  <a:lnTo>
                    <a:pt x="4238" y="32879"/>
                  </a:lnTo>
                  <a:lnTo>
                    <a:pt x="0" y="53835"/>
                  </a:lnTo>
                  <a:lnTo>
                    <a:pt x="4238" y="74791"/>
                  </a:lnTo>
                  <a:lnTo>
                    <a:pt x="15795" y="91904"/>
                  </a:lnTo>
                  <a:lnTo>
                    <a:pt x="32938" y="103441"/>
                  </a:lnTo>
                  <a:lnTo>
                    <a:pt x="53932" y="107671"/>
                  </a:lnTo>
                  <a:lnTo>
                    <a:pt x="74926" y="103441"/>
                  </a:lnTo>
                  <a:lnTo>
                    <a:pt x="92069" y="91904"/>
                  </a:lnTo>
                  <a:lnTo>
                    <a:pt x="103627" y="74791"/>
                  </a:lnTo>
                  <a:lnTo>
                    <a:pt x="107865" y="53835"/>
                  </a:lnTo>
                  <a:close/>
                </a:path>
              </a:pathLst>
            </a:custGeom>
            <a:ln w="7821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84505" y="3544434"/>
              <a:ext cx="107865" cy="107671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80594" y="3540524"/>
              <a:ext cx="115686" cy="115492"/>
            </a:xfrm>
            <a:prstGeom prst="rect">
              <a:avLst/>
            </a:prstGeom>
          </p:spPr>
        </p:pic>
      </p:grpSp>
      <p:grpSp>
        <p:nvGrpSpPr>
          <p:cNvPr id="77" name="object 77" descr=""/>
          <p:cNvGrpSpPr/>
          <p:nvPr/>
        </p:nvGrpSpPr>
        <p:grpSpPr>
          <a:xfrm>
            <a:off x="4423721" y="2579145"/>
            <a:ext cx="151765" cy="1249045"/>
            <a:chOff x="4423721" y="2579145"/>
            <a:chExt cx="151765" cy="1249045"/>
          </a:xfrm>
        </p:grpSpPr>
        <p:sp>
          <p:nvSpPr>
            <p:cNvPr id="78" name="object 78" descr=""/>
            <p:cNvSpPr/>
            <p:nvPr/>
          </p:nvSpPr>
          <p:spPr>
            <a:xfrm>
              <a:off x="4430238" y="2736873"/>
              <a:ext cx="139065" cy="1084580"/>
            </a:xfrm>
            <a:custGeom>
              <a:avLst/>
              <a:gdLst/>
              <a:ahLst/>
              <a:cxnLst/>
              <a:rect l="l" t="t" r="r" b="b"/>
              <a:pathLst>
                <a:path w="139064" h="1084579">
                  <a:moveTo>
                    <a:pt x="0" y="138439"/>
                  </a:moveTo>
                  <a:lnTo>
                    <a:pt x="138688" y="138439"/>
                  </a:lnTo>
                  <a:lnTo>
                    <a:pt x="138688" y="0"/>
                  </a:lnTo>
                  <a:lnTo>
                    <a:pt x="0" y="0"/>
                  </a:lnTo>
                  <a:lnTo>
                    <a:pt x="0" y="138439"/>
                  </a:lnTo>
                  <a:close/>
                </a:path>
                <a:path w="139064" h="1084579">
                  <a:moveTo>
                    <a:pt x="0" y="1084434"/>
                  </a:moveTo>
                  <a:lnTo>
                    <a:pt x="138688" y="1084434"/>
                  </a:lnTo>
                  <a:lnTo>
                    <a:pt x="138688" y="945994"/>
                  </a:lnTo>
                  <a:lnTo>
                    <a:pt x="0" y="945994"/>
                  </a:lnTo>
                  <a:lnTo>
                    <a:pt x="0" y="1084434"/>
                  </a:lnTo>
                  <a:close/>
                </a:path>
                <a:path w="139064" h="1084579">
                  <a:moveTo>
                    <a:pt x="0" y="769103"/>
                  </a:moveTo>
                  <a:lnTo>
                    <a:pt x="138688" y="769103"/>
                  </a:lnTo>
                  <a:lnTo>
                    <a:pt x="138688" y="630663"/>
                  </a:lnTo>
                  <a:lnTo>
                    <a:pt x="0" y="630663"/>
                  </a:lnTo>
                  <a:lnTo>
                    <a:pt x="0" y="769103"/>
                  </a:lnTo>
                  <a:close/>
                </a:path>
                <a:path w="139064" h="1084579">
                  <a:moveTo>
                    <a:pt x="0" y="461463"/>
                  </a:moveTo>
                  <a:lnTo>
                    <a:pt x="138688" y="461463"/>
                  </a:lnTo>
                  <a:lnTo>
                    <a:pt x="138688" y="323023"/>
                  </a:lnTo>
                  <a:lnTo>
                    <a:pt x="0" y="323023"/>
                  </a:lnTo>
                  <a:lnTo>
                    <a:pt x="0" y="461463"/>
                  </a:lnTo>
                  <a:close/>
                </a:path>
              </a:pathLst>
            </a:custGeom>
            <a:ln w="130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37949" y="2583055"/>
              <a:ext cx="107865" cy="107671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34038" y="2579145"/>
              <a:ext cx="115686" cy="115492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45654" y="2921462"/>
              <a:ext cx="107865" cy="107671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41743" y="2917551"/>
              <a:ext cx="115686" cy="115492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53358" y="3232949"/>
              <a:ext cx="107865" cy="107671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4453358" y="3232949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865" y="53835"/>
                  </a:moveTo>
                  <a:lnTo>
                    <a:pt x="103627" y="32879"/>
                  </a:lnTo>
                  <a:lnTo>
                    <a:pt x="92069" y="15767"/>
                  </a:lnTo>
                  <a:lnTo>
                    <a:pt x="74926" y="4230"/>
                  </a:lnTo>
                  <a:lnTo>
                    <a:pt x="53932" y="0"/>
                  </a:lnTo>
                  <a:lnTo>
                    <a:pt x="32938" y="4230"/>
                  </a:lnTo>
                  <a:lnTo>
                    <a:pt x="15795" y="15767"/>
                  </a:lnTo>
                  <a:lnTo>
                    <a:pt x="4238" y="32879"/>
                  </a:lnTo>
                  <a:lnTo>
                    <a:pt x="0" y="53835"/>
                  </a:lnTo>
                  <a:lnTo>
                    <a:pt x="4238" y="74791"/>
                  </a:lnTo>
                  <a:lnTo>
                    <a:pt x="15795" y="91904"/>
                  </a:lnTo>
                  <a:lnTo>
                    <a:pt x="32938" y="103441"/>
                  </a:lnTo>
                  <a:lnTo>
                    <a:pt x="53932" y="107671"/>
                  </a:lnTo>
                  <a:lnTo>
                    <a:pt x="74926" y="103441"/>
                  </a:lnTo>
                  <a:lnTo>
                    <a:pt x="92069" y="91904"/>
                  </a:lnTo>
                  <a:lnTo>
                    <a:pt x="103627" y="74791"/>
                  </a:lnTo>
                  <a:lnTo>
                    <a:pt x="107865" y="53835"/>
                  </a:lnTo>
                  <a:close/>
                </a:path>
              </a:pathLst>
            </a:custGeom>
            <a:ln w="7821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53355" y="3544438"/>
              <a:ext cx="107865" cy="107671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49445" y="3540527"/>
              <a:ext cx="115686" cy="115492"/>
            </a:xfrm>
            <a:prstGeom prst="rect">
              <a:avLst/>
            </a:prstGeom>
          </p:spPr>
        </p:pic>
      </p:grpSp>
      <p:grpSp>
        <p:nvGrpSpPr>
          <p:cNvPr id="87" name="object 87" descr=""/>
          <p:cNvGrpSpPr/>
          <p:nvPr/>
        </p:nvGrpSpPr>
        <p:grpSpPr>
          <a:xfrm>
            <a:off x="5348155" y="2574531"/>
            <a:ext cx="391795" cy="1253490"/>
            <a:chOff x="5348155" y="2574531"/>
            <a:chExt cx="391795" cy="1253490"/>
          </a:xfrm>
        </p:grpSpPr>
        <p:sp>
          <p:nvSpPr>
            <p:cNvPr id="88" name="object 88" descr=""/>
            <p:cNvSpPr/>
            <p:nvPr/>
          </p:nvSpPr>
          <p:spPr>
            <a:xfrm>
              <a:off x="5354823" y="2736875"/>
              <a:ext cx="139065" cy="1084580"/>
            </a:xfrm>
            <a:custGeom>
              <a:avLst/>
              <a:gdLst/>
              <a:ahLst/>
              <a:cxnLst/>
              <a:rect l="l" t="t" r="r" b="b"/>
              <a:pathLst>
                <a:path w="139064" h="1084579">
                  <a:moveTo>
                    <a:pt x="0" y="138439"/>
                  </a:moveTo>
                  <a:lnTo>
                    <a:pt x="138688" y="138439"/>
                  </a:lnTo>
                  <a:lnTo>
                    <a:pt x="138688" y="0"/>
                  </a:lnTo>
                  <a:lnTo>
                    <a:pt x="0" y="0"/>
                  </a:lnTo>
                  <a:lnTo>
                    <a:pt x="0" y="138439"/>
                  </a:lnTo>
                  <a:close/>
                </a:path>
                <a:path w="139064" h="1084579">
                  <a:moveTo>
                    <a:pt x="0" y="1084434"/>
                  </a:moveTo>
                  <a:lnTo>
                    <a:pt x="138688" y="1084434"/>
                  </a:lnTo>
                  <a:lnTo>
                    <a:pt x="138688" y="945994"/>
                  </a:lnTo>
                  <a:lnTo>
                    <a:pt x="0" y="945994"/>
                  </a:lnTo>
                  <a:lnTo>
                    <a:pt x="0" y="1084434"/>
                  </a:lnTo>
                  <a:close/>
                </a:path>
                <a:path w="139064" h="1084579">
                  <a:moveTo>
                    <a:pt x="0" y="769103"/>
                  </a:moveTo>
                  <a:lnTo>
                    <a:pt x="138688" y="769103"/>
                  </a:lnTo>
                  <a:lnTo>
                    <a:pt x="138688" y="630663"/>
                  </a:lnTo>
                  <a:lnTo>
                    <a:pt x="0" y="630663"/>
                  </a:lnTo>
                  <a:lnTo>
                    <a:pt x="0" y="769103"/>
                  </a:lnTo>
                  <a:close/>
                </a:path>
                <a:path w="139064" h="1084579">
                  <a:moveTo>
                    <a:pt x="0" y="461463"/>
                  </a:moveTo>
                  <a:lnTo>
                    <a:pt x="138688" y="461463"/>
                  </a:lnTo>
                  <a:lnTo>
                    <a:pt x="138688" y="323023"/>
                  </a:lnTo>
                  <a:lnTo>
                    <a:pt x="0" y="323023"/>
                  </a:lnTo>
                  <a:lnTo>
                    <a:pt x="0" y="461463"/>
                  </a:lnTo>
                  <a:close/>
                </a:path>
              </a:pathLst>
            </a:custGeom>
            <a:ln w="130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67154" y="2583056"/>
              <a:ext cx="107865" cy="107671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3244" y="2579146"/>
              <a:ext cx="115686" cy="115492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70236" y="2921462"/>
              <a:ext cx="107865" cy="107671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6325" y="2917552"/>
              <a:ext cx="115686" cy="115492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77941" y="3232950"/>
              <a:ext cx="107865" cy="107671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5377941" y="3232950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865" y="53835"/>
                  </a:moveTo>
                  <a:lnTo>
                    <a:pt x="103627" y="32879"/>
                  </a:lnTo>
                  <a:lnTo>
                    <a:pt x="92069" y="15767"/>
                  </a:lnTo>
                  <a:lnTo>
                    <a:pt x="74926" y="4230"/>
                  </a:lnTo>
                  <a:lnTo>
                    <a:pt x="53932" y="0"/>
                  </a:lnTo>
                  <a:lnTo>
                    <a:pt x="32938" y="4230"/>
                  </a:lnTo>
                  <a:lnTo>
                    <a:pt x="15795" y="15767"/>
                  </a:lnTo>
                  <a:lnTo>
                    <a:pt x="4238" y="32879"/>
                  </a:lnTo>
                  <a:lnTo>
                    <a:pt x="0" y="53835"/>
                  </a:lnTo>
                  <a:lnTo>
                    <a:pt x="4238" y="74791"/>
                  </a:lnTo>
                  <a:lnTo>
                    <a:pt x="15795" y="91904"/>
                  </a:lnTo>
                  <a:lnTo>
                    <a:pt x="32938" y="103441"/>
                  </a:lnTo>
                  <a:lnTo>
                    <a:pt x="53932" y="107671"/>
                  </a:lnTo>
                  <a:lnTo>
                    <a:pt x="74926" y="103441"/>
                  </a:lnTo>
                  <a:lnTo>
                    <a:pt x="92069" y="91904"/>
                  </a:lnTo>
                  <a:lnTo>
                    <a:pt x="103627" y="74791"/>
                  </a:lnTo>
                  <a:lnTo>
                    <a:pt x="107865" y="53835"/>
                  </a:lnTo>
                  <a:close/>
                </a:path>
              </a:pathLst>
            </a:custGeom>
            <a:ln w="7821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77941" y="3544437"/>
              <a:ext cx="107865" cy="107671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74030" y="3540526"/>
              <a:ext cx="115686" cy="115492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98299" y="2578442"/>
              <a:ext cx="107865" cy="107671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94389" y="2574531"/>
              <a:ext cx="115686" cy="115492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98299" y="2923001"/>
              <a:ext cx="107865" cy="107671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5598299" y="2923001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865" y="53835"/>
                  </a:moveTo>
                  <a:lnTo>
                    <a:pt x="103627" y="32879"/>
                  </a:lnTo>
                  <a:lnTo>
                    <a:pt x="92069" y="15767"/>
                  </a:lnTo>
                  <a:lnTo>
                    <a:pt x="74926" y="4230"/>
                  </a:lnTo>
                  <a:lnTo>
                    <a:pt x="53932" y="0"/>
                  </a:lnTo>
                  <a:lnTo>
                    <a:pt x="32938" y="4230"/>
                  </a:lnTo>
                  <a:lnTo>
                    <a:pt x="15795" y="15767"/>
                  </a:lnTo>
                  <a:lnTo>
                    <a:pt x="4238" y="32879"/>
                  </a:lnTo>
                  <a:lnTo>
                    <a:pt x="0" y="53835"/>
                  </a:lnTo>
                  <a:lnTo>
                    <a:pt x="4238" y="74791"/>
                  </a:lnTo>
                  <a:lnTo>
                    <a:pt x="15795" y="91904"/>
                  </a:lnTo>
                  <a:lnTo>
                    <a:pt x="32938" y="103441"/>
                  </a:lnTo>
                  <a:lnTo>
                    <a:pt x="53932" y="107671"/>
                  </a:lnTo>
                  <a:lnTo>
                    <a:pt x="74926" y="103441"/>
                  </a:lnTo>
                  <a:lnTo>
                    <a:pt x="92069" y="91904"/>
                  </a:lnTo>
                  <a:lnTo>
                    <a:pt x="103627" y="74791"/>
                  </a:lnTo>
                  <a:lnTo>
                    <a:pt x="107865" y="53835"/>
                  </a:lnTo>
                  <a:close/>
                </a:path>
              </a:pathLst>
            </a:custGeom>
            <a:ln w="78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98299" y="3230643"/>
              <a:ext cx="107865" cy="107671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94389" y="3226732"/>
              <a:ext cx="115686" cy="115492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98299" y="3545206"/>
              <a:ext cx="107865" cy="107671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94389" y="3541296"/>
              <a:ext cx="115686" cy="115492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5585972" y="2736875"/>
              <a:ext cx="147320" cy="1084580"/>
            </a:xfrm>
            <a:custGeom>
              <a:avLst/>
              <a:gdLst/>
              <a:ahLst/>
              <a:cxnLst/>
              <a:rect l="l" t="t" r="r" b="b"/>
              <a:pathLst>
                <a:path w="147320" h="1084579">
                  <a:moveTo>
                    <a:pt x="0" y="138439"/>
                  </a:moveTo>
                  <a:lnTo>
                    <a:pt x="138688" y="138439"/>
                  </a:lnTo>
                  <a:lnTo>
                    <a:pt x="138688" y="0"/>
                  </a:lnTo>
                  <a:lnTo>
                    <a:pt x="0" y="0"/>
                  </a:lnTo>
                  <a:lnTo>
                    <a:pt x="0" y="138439"/>
                  </a:lnTo>
                  <a:close/>
                </a:path>
                <a:path w="147320" h="1084579">
                  <a:moveTo>
                    <a:pt x="5740" y="461463"/>
                  </a:moveTo>
                  <a:lnTo>
                    <a:pt x="144429" y="461463"/>
                  </a:lnTo>
                  <a:lnTo>
                    <a:pt x="144429" y="323023"/>
                  </a:lnTo>
                  <a:lnTo>
                    <a:pt x="5740" y="323023"/>
                  </a:lnTo>
                  <a:lnTo>
                    <a:pt x="5740" y="461463"/>
                  </a:lnTo>
                  <a:close/>
                </a:path>
                <a:path w="147320" h="1084579">
                  <a:moveTo>
                    <a:pt x="2870" y="772953"/>
                  </a:moveTo>
                  <a:lnTo>
                    <a:pt x="141558" y="772953"/>
                  </a:lnTo>
                  <a:lnTo>
                    <a:pt x="141558" y="634513"/>
                  </a:lnTo>
                  <a:lnTo>
                    <a:pt x="2870" y="634513"/>
                  </a:lnTo>
                  <a:lnTo>
                    <a:pt x="2870" y="772953"/>
                  </a:lnTo>
                  <a:close/>
                </a:path>
                <a:path w="147320" h="1084579">
                  <a:moveTo>
                    <a:pt x="8610" y="1084434"/>
                  </a:moveTo>
                  <a:lnTo>
                    <a:pt x="147299" y="1084434"/>
                  </a:lnTo>
                  <a:lnTo>
                    <a:pt x="147299" y="945994"/>
                  </a:lnTo>
                  <a:lnTo>
                    <a:pt x="8610" y="945994"/>
                  </a:lnTo>
                  <a:lnTo>
                    <a:pt x="8610" y="1084434"/>
                  </a:lnTo>
                  <a:close/>
                </a:path>
              </a:pathLst>
            </a:custGeom>
            <a:ln w="1303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6" name="object 106" descr=""/>
          <p:cNvGrpSpPr/>
          <p:nvPr/>
        </p:nvGrpSpPr>
        <p:grpSpPr>
          <a:xfrm>
            <a:off x="5812806" y="2574531"/>
            <a:ext cx="160655" cy="1253490"/>
            <a:chOff x="5812806" y="2574531"/>
            <a:chExt cx="160655" cy="1253490"/>
          </a:xfrm>
        </p:grpSpPr>
        <p:pic>
          <p:nvPicPr>
            <p:cNvPr id="107" name="object 10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31652" y="2578441"/>
              <a:ext cx="107865" cy="107671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27742" y="2574531"/>
              <a:ext cx="115686" cy="115492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831652" y="2923000"/>
              <a:ext cx="107865" cy="107671"/>
            </a:xfrm>
            <a:prstGeom prst="rect">
              <a:avLst/>
            </a:prstGeom>
          </p:spPr>
        </p:pic>
        <p:sp>
          <p:nvSpPr>
            <p:cNvPr id="110" name="object 110" descr=""/>
            <p:cNvSpPr/>
            <p:nvPr/>
          </p:nvSpPr>
          <p:spPr>
            <a:xfrm>
              <a:off x="5831652" y="2923000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865" y="53835"/>
                  </a:moveTo>
                  <a:lnTo>
                    <a:pt x="103627" y="32879"/>
                  </a:lnTo>
                  <a:lnTo>
                    <a:pt x="92069" y="15767"/>
                  </a:lnTo>
                  <a:lnTo>
                    <a:pt x="74926" y="4230"/>
                  </a:lnTo>
                  <a:lnTo>
                    <a:pt x="53932" y="0"/>
                  </a:lnTo>
                  <a:lnTo>
                    <a:pt x="32938" y="4230"/>
                  </a:lnTo>
                  <a:lnTo>
                    <a:pt x="15795" y="15767"/>
                  </a:lnTo>
                  <a:lnTo>
                    <a:pt x="4238" y="32879"/>
                  </a:lnTo>
                  <a:lnTo>
                    <a:pt x="0" y="53835"/>
                  </a:lnTo>
                  <a:lnTo>
                    <a:pt x="4238" y="74791"/>
                  </a:lnTo>
                  <a:lnTo>
                    <a:pt x="15795" y="91904"/>
                  </a:lnTo>
                  <a:lnTo>
                    <a:pt x="32938" y="103441"/>
                  </a:lnTo>
                  <a:lnTo>
                    <a:pt x="53932" y="107671"/>
                  </a:lnTo>
                  <a:lnTo>
                    <a:pt x="74926" y="103441"/>
                  </a:lnTo>
                  <a:lnTo>
                    <a:pt x="92069" y="91904"/>
                  </a:lnTo>
                  <a:lnTo>
                    <a:pt x="103627" y="74791"/>
                  </a:lnTo>
                  <a:lnTo>
                    <a:pt x="107865" y="53835"/>
                  </a:lnTo>
                  <a:close/>
                </a:path>
              </a:pathLst>
            </a:custGeom>
            <a:ln w="78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31652" y="3230642"/>
              <a:ext cx="107865" cy="107671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27742" y="3226731"/>
              <a:ext cx="115686" cy="115492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31652" y="3545205"/>
              <a:ext cx="107865" cy="107671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27742" y="3541295"/>
              <a:ext cx="115686" cy="115492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5819324" y="2736875"/>
              <a:ext cx="147320" cy="1084580"/>
            </a:xfrm>
            <a:custGeom>
              <a:avLst/>
              <a:gdLst/>
              <a:ahLst/>
              <a:cxnLst/>
              <a:rect l="l" t="t" r="r" b="b"/>
              <a:pathLst>
                <a:path w="147320" h="1084579">
                  <a:moveTo>
                    <a:pt x="0" y="138439"/>
                  </a:moveTo>
                  <a:lnTo>
                    <a:pt x="138688" y="138439"/>
                  </a:lnTo>
                  <a:lnTo>
                    <a:pt x="138688" y="0"/>
                  </a:lnTo>
                  <a:lnTo>
                    <a:pt x="0" y="0"/>
                  </a:lnTo>
                  <a:lnTo>
                    <a:pt x="0" y="138439"/>
                  </a:lnTo>
                  <a:close/>
                </a:path>
                <a:path w="147320" h="1084579">
                  <a:moveTo>
                    <a:pt x="5740" y="461463"/>
                  </a:moveTo>
                  <a:lnTo>
                    <a:pt x="144429" y="461463"/>
                  </a:lnTo>
                  <a:lnTo>
                    <a:pt x="144429" y="323023"/>
                  </a:lnTo>
                  <a:lnTo>
                    <a:pt x="5740" y="323023"/>
                  </a:lnTo>
                  <a:lnTo>
                    <a:pt x="5740" y="461463"/>
                  </a:lnTo>
                  <a:close/>
                </a:path>
                <a:path w="147320" h="1084579">
                  <a:moveTo>
                    <a:pt x="2870" y="772953"/>
                  </a:moveTo>
                  <a:lnTo>
                    <a:pt x="141558" y="772953"/>
                  </a:lnTo>
                  <a:lnTo>
                    <a:pt x="141558" y="634513"/>
                  </a:lnTo>
                  <a:lnTo>
                    <a:pt x="2870" y="634513"/>
                  </a:lnTo>
                  <a:lnTo>
                    <a:pt x="2870" y="772953"/>
                  </a:lnTo>
                  <a:close/>
                </a:path>
                <a:path w="147320" h="1084579">
                  <a:moveTo>
                    <a:pt x="8619" y="1084434"/>
                  </a:moveTo>
                  <a:lnTo>
                    <a:pt x="147307" y="1084434"/>
                  </a:lnTo>
                  <a:lnTo>
                    <a:pt x="147307" y="945994"/>
                  </a:lnTo>
                  <a:lnTo>
                    <a:pt x="8619" y="945994"/>
                  </a:lnTo>
                  <a:lnTo>
                    <a:pt x="8619" y="1084434"/>
                  </a:lnTo>
                  <a:close/>
                </a:path>
              </a:pathLst>
            </a:custGeom>
            <a:ln w="1303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116" descr=""/>
          <p:cNvGrpSpPr/>
          <p:nvPr/>
        </p:nvGrpSpPr>
        <p:grpSpPr>
          <a:xfrm>
            <a:off x="6029204" y="2574531"/>
            <a:ext cx="160655" cy="1253490"/>
            <a:chOff x="6029204" y="2574531"/>
            <a:chExt cx="160655" cy="1253490"/>
          </a:xfrm>
        </p:grpSpPr>
        <p:pic>
          <p:nvPicPr>
            <p:cNvPr id="117" name="object 11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48054" y="2578441"/>
              <a:ext cx="107865" cy="107671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44143" y="2574531"/>
              <a:ext cx="115686" cy="115492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48054" y="2923000"/>
              <a:ext cx="107865" cy="107671"/>
            </a:xfrm>
            <a:prstGeom prst="rect">
              <a:avLst/>
            </a:prstGeom>
          </p:spPr>
        </p:pic>
        <p:sp>
          <p:nvSpPr>
            <p:cNvPr id="120" name="object 120" descr=""/>
            <p:cNvSpPr/>
            <p:nvPr/>
          </p:nvSpPr>
          <p:spPr>
            <a:xfrm>
              <a:off x="6048054" y="2923000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865" y="53835"/>
                  </a:moveTo>
                  <a:lnTo>
                    <a:pt x="103627" y="32879"/>
                  </a:lnTo>
                  <a:lnTo>
                    <a:pt x="92069" y="15767"/>
                  </a:lnTo>
                  <a:lnTo>
                    <a:pt x="74926" y="4230"/>
                  </a:lnTo>
                  <a:lnTo>
                    <a:pt x="53932" y="0"/>
                  </a:lnTo>
                  <a:lnTo>
                    <a:pt x="32938" y="4230"/>
                  </a:lnTo>
                  <a:lnTo>
                    <a:pt x="15795" y="15767"/>
                  </a:lnTo>
                  <a:lnTo>
                    <a:pt x="4238" y="32879"/>
                  </a:lnTo>
                  <a:lnTo>
                    <a:pt x="0" y="53835"/>
                  </a:lnTo>
                  <a:lnTo>
                    <a:pt x="4238" y="74791"/>
                  </a:lnTo>
                  <a:lnTo>
                    <a:pt x="15795" y="91904"/>
                  </a:lnTo>
                  <a:lnTo>
                    <a:pt x="32938" y="103441"/>
                  </a:lnTo>
                  <a:lnTo>
                    <a:pt x="53932" y="107671"/>
                  </a:lnTo>
                  <a:lnTo>
                    <a:pt x="74926" y="103441"/>
                  </a:lnTo>
                  <a:lnTo>
                    <a:pt x="92069" y="91904"/>
                  </a:lnTo>
                  <a:lnTo>
                    <a:pt x="103627" y="74791"/>
                  </a:lnTo>
                  <a:lnTo>
                    <a:pt x="107865" y="53835"/>
                  </a:lnTo>
                  <a:close/>
                </a:path>
              </a:pathLst>
            </a:custGeom>
            <a:ln w="78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048054" y="3230642"/>
              <a:ext cx="107865" cy="107671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44143" y="3226731"/>
              <a:ext cx="115686" cy="115492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048053" y="3545205"/>
              <a:ext cx="107865" cy="107671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44143" y="3541295"/>
              <a:ext cx="115686" cy="115492"/>
            </a:xfrm>
            <a:prstGeom prst="rect">
              <a:avLst/>
            </a:prstGeom>
          </p:spPr>
        </p:pic>
        <p:sp>
          <p:nvSpPr>
            <p:cNvPr id="125" name="object 125" descr=""/>
            <p:cNvSpPr/>
            <p:nvPr/>
          </p:nvSpPr>
          <p:spPr>
            <a:xfrm>
              <a:off x="6035722" y="2736875"/>
              <a:ext cx="147320" cy="1084580"/>
            </a:xfrm>
            <a:custGeom>
              <a:avLst/>
              <a:gdLst/>
              <a:ahLst/>
              <a:cxnLst/>
              <a:rect l="l" t="t" r="r" b="b"/>
              <a:pathLst>
                <a:path w="147320" h="1084579">
                  <a:moveTo>
                    <a:pt x="0" y="138439"/>
                  </a:moveTo>
                  <a:lnTo>
                    <a:pt x="138688" y="138439"/>
                  </a:lnTo>
                  <a:lnTo>
                    <a:pt x="138688" y="0"/>
                  </a:lnTo>
                  <a:lnTo>
                    <a:pt x="0" y="0"/>
                  </a:lnTo>
                  <a:lnTo>
                    <a:pt x="0" y="138439"/>
                  </a:lnTo>
                  <a:close/>
                </a:path>
                <a:path w="147320" h="1084579">
                  <a:moveTo>
                    <a:pt x="5748" y="461463"/>
                  </a:moveTo>
                  <a:lnTo>
                    <a:pt x="144437" y="461463"/>
                  </a:lnTo>
                  <a:lnTo>
                    <a:pt x="144437" y="323023"/>
                  </a:lnTo>
                  <a:lnTo>
                    <a:pt x="5748" y="323023"/>
                  </a:lnTo>
                  <a:lnTo>
                    <a:pt x="5748" y="461463"/>
                  </a:lnTo>
                  <a:close/>
                </a:path>
                <a:path w="147320" h="1084579">
                  <a:moveTo>
                    <a:pt x="2870" y="772953"/>
                  </a:moveTo>
                  <a:lnTo>
                    <a:pt x="141558" y="772953"/>
                  </a:lnTo>
                  <a:lnTo>
                    <a:pt x="141558" y="634513"/>
                  </a:lnTo>
                  <a:lnTo>
                    <a:pt x="2870" y="634513"/>
                  </a:lnTo>
                  <a:lnTo>
                    <a:pt x="2870" y="772953"/>
                  </a:lnTo>
                  <a:close/>
                </a:path>
                <a:path w="147320" h="1084579">
                  <a:moveTo>
                    <a:pt x="8619" y="1084434"/>
                  </a:moveTo>
                  <a:lnTo>
                    <a:pt x="147307" y="1084434"/>
                  </a:lnTo>
                  <a:lnTo>
                    <a:pt x="147307" y="945994"/>
                  </a:lnTo>
                  <a:lnTo>
                    <a:pt x="8619" y="945994"/>
                  </a:lnTo>
                  <a:lnTo>
                    <a:pt x="8619" y="1084434"/>
                  </a:lnTo>
                  <a:close/>
                </a:path>
              </a:pathLst>
            </a:custGeom>
            <a:ln w="1303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6" name="object 126" descr=""/>
          <p:cNvGrpSpPr/>
          <p:nvPr/>
        </p:nvGrpSpPr>
        <p:grpSpPr>
          <a:xfrm>
            <a:off x="6260355" y="2574531"/>
            <a:ext cx="160655" cy="1253490"/>
            <a:chOff x="6260355" y="2574531"/>
            <a:chExt cx="160655" cy="1253490"/>
          </a:xfrm>
        </p:grpSpPr>
        <p:pic>
          <p:nvPicPr>
            <p:cNvPr id="127" name="object 12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279200" y="2578441"/>
              <a:ext cx="107865" cy="107671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75289" y="2574531"/>
              <a:ext cx="115686" cy="115492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79200" y="2923000"/>
              <a:ext cx="107865" cy="107671"/>
            </a:xfrm>
            <a:prstGeom prst="rect">
              <a:avLst/>
            </a:prstGeom>
          </p:spPr>
        </p:pic>
        <p:sp>
          <p:nvSpPr>
            <p:cNvPr id="130" name="object 130" descr=""/>
            <p:cNvSpPr/>
            <p:nvPr/>
          </p:nvSpPr>
          <p:spPr>
            <a:xfrm>
              <a:off x="6279200" y="2923000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865" y="53835"/>
                  </a:moveTo>
                  <a:lnTo>
                    <a:pt x="103627" y="32879"/>
                  </a:lnTo>
                  <a:lnTo>
                    <a:pt x="92069" y="15767"/>
                  </a:lnTo>
                  <a:lnTo>
                    <a:pt x="74926" y="4230"/>
                  </a:lnTo>
                  <a:lnTo>
                    <a:pt x="53932" y="0"/>
                  </a:lnTo>
                  <a:lnTo>
                    <a:pt x="32938" y="4230"/>
                  </a:lnTo>
                  <a:lnTo>
                    <a:pt x="15795" y="15767"/>
                  </a:lnTo>
                  <a:lnTo>
                    <a:pt x="4238" y="32879"/>
                  </a:lnTo>
                  <a:lnTo>
                    <a:pt x="0" y="53835"/>
                  </a:lnTo>
                  <a:lnTo>
                    <a:pt x="4238" y="74791"/>
                  </a:lnTo>
                  <a:lnTo>
                    <a:pt x="15795" y="91904"/>
                  </a:lnTo>
                  <a:lnTo>
                    <a:pt x="32938" y="103441"/>
                  </a:lnTo>
                  <a:lnTo>
                    <a:pt x="53932" y="107671"/>
                  </a:lnTo>
                  <a:lnTo>
                    <a:pt x="74926" y="103441"/>
                  </a:lnTo>
                  <a:lnTo>
                    <a:pt x="92069" y="91904"/>
                  </a:lnTo>
                  <a:lnTo>
                    <a:pt x="103627" y="74791"/>
                  </a:lnTo>
                  <a:lnTo>
                    <a:pt x="107865" y="53835"/>
                  </a:lnTo>
                  <a:close/>
                </a:path>
              </a:pathLst>
            </a:custGeom>
            <a:ln w="78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279200" y="3230642"/>
              <a:ext cx="107865" cy="107671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75289" y="3226732"/>
              <a:ext cx="115686" cy="115492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79200" y="3545206"/>
              <a:ext cx="107865" cy="107671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75289" y="3541295"/>
              <a:ext cx="115686" cy="115492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6266873" y="2736876"/>
              <a:ext cx="147320" cy="1084580"/>
            </a:xfrm>
            <a:custGeom>
              <a:avLst/>
              <a:gdLst/>
              <a:ahLst/>
              <a:cxnLst/>
              <a:rect l="l" t="t" r="r" b="b"/>
              <a:pathLst>
                <a:path w="147320" h="1084579">
                  <a:moveTo>
                    <a:pt x="0" y="138439"/>
                  </a:moveTo>
                  <a:lnTo>
                    <a:pt x="138688" y="138439"/>
                  </a:lnTo>
                  <a:lnTo>
                    <a:pt x="138688" y="0"/>
                  </a:lnTo>
                  <a:lnTo>
                    <a:pt x="0" y="0"/>
                  </a:lnTo>
                  <a:lnTo>
                    <a:pt x="0" y="138439"/>
                  </a:lnTo>
                  <a:close/>
                </a:path>
                <a:path w="147320" h="1084579">
                  <a:moveTo>
                    <a:pt x="5740" y="461463"/>
                  </a:moveTo>
                  <a:lnTo>
                    <a:pt x="144429" y="461463"/>
                  </a:lnTo>
                  <a:lnTo>
                    <a:pt x="144429" y="323023"/>
                  </a:lnTo>
                  <a:lnTo>
                    <a:pt x="5740" y="323023"/>
                  </a:lnTo>
                  <a:lnTo>
                    <a:pt x="5740" y="461463"/>
                  </a:lnTo>
                  <a:close/>
                </a:path>
                <a:path w="147320" h="1084579">
                  <a:moveTo>
                    <a:pt x="2870" y="772953"/>
                  </a:moveTo>
                  <a:lnTo>
                    <a:pt x="141558" y="772953"/>
                  </a:lnTo>
                  <a:lnTo>
                    <a:pt x="141558" y="634513"/>
                  </a:lnTo>
                  <a:lnTo>
                    <a:pt x="2870" y="634513"/>
                  </a:lnTo>
                  <a:lnTo>
                    <a:pt x="2870" y="772953"/>
                  </a:lnTo>
                  <a:close/>
                </a:path>
                <a:path w="147320" h="1084579">
                  <a:moveTo>
                    <a:pt x="8610" y="1084434"/>
                  </a:moveTo>
                  <a:lnTo>
                    <a:pt x="147299" y="1084434"/>
                  </a:lnTo>
                  <a:lnTo>
                    <a:pt x="147299" y="945994"/>
                  </a:lnTo>
                  <a:lnTo>
                    <a:pt x="8610" y="945994"/>
                  </a:lnTo>
                  <a:lnTo>
                    <a:pt x="8610" y="1084434"/>
                  </a:lnTo>
                  <a:close/>
                </a:path>
              </a:pathLst>
            </a:custGeom>
            <a:ln w="1303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6" name="object 136" descr=""/>
          <p:cNvGrpSpPr/>
          <p:nvPr/>
        </p:nvGrpSpPr>
        <p:grpSpPr>
          <a:xfrm>
            <a:off x="6491497" y="2574531"/>
            <a:ext cx="160655" cy="1253490"/>
            <a:chOff x="6491497" y="2574531"/>
            <a:chExt cx="160655" cy="1253490"/>
          </a:xfrm>
        </p:grpSpPr>
        <p:pic>
          <p:nvPicPr>
            <p:cNvPr id="137" name="object 137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510345" y="2578442"/>
              <a:ext cx="107865" cy="107671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06434" y="2574531"/>
              <a:ext cx="115686" cy="115492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510345" y="2923001"/>
              <a:ext cx="107865" cy="107671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6510345" y="2923001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865" y="53835"/>
                  </a:moveTo>
                  <a:lnTo>
                    <a:pt x="103627" y="32879"/>
                  </a:lnTo>
                  <a:lnTo>
                    <a:pt x="92069" y="15767"/>
                  </a:lnTo>
                  <a:lnTo>
                    <a:pt x="74926" y="4230"/>
                  </a:lnTo>
                  <a:lnTo>
                    <a:pt x="53932" y="0"/>
                  </a:lnTo>
                  <a:lnTo>
                    <a:pt x="32938" y="4230"/>
                  </a:lnTo>
                  <a:lnTo>
                    <a:pt x="15795" y="15767"/>
                  </a:lnTo>
                  <a:lnTo>
                    <a:pt x="4238" y="32879"/>
                  </a:lnTo>
                  <a:lnTo>
                    <a:pt x="0" y="53835"/>
                  </a:lnTo>
                  <a:lnTo>
                    <a:pt x="4238" y="74791"/>
                  </a:lnTo>
                  <a:lnTo>
                    <a:pt x="15795" y="91904"/>
                  </a:lnTo>
                  <a:lnTo>
                    <a:pt x="32938" y="103441"/>
                  </a:lnTo>
                  <a:lnTo>
                    <a:pt x="53932" y="107671"/>
                  </a:lnTo>
                  <a:lnTo>
                    <a:pt x="74926" y="103441"/>
                  </a:lnTo>
                  <a:lnTo>
                    <a:pt x="92069" y="91904"/>
                  </a:lnTo>
                  <a:lnTo>
                    <a:pt x="103627" y="74791"/>
                  </a:lnTo>
                  <a:lnTo>
                    <a:pt x="107865" y="53835"/>
                  </a:lnTo>
                  <a:close/>
                </a:path>
              </a:pathLst>
            </a:custGeom>
            <a:ln w="78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510345" y="3230644"/>
              <a:ext cx="107865" cy="107671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06435" y="3226733"/>
              <a:ext cx="115686" cy="115492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510345" y="3545207"/>
              <a:ext cx="107865" cy="107671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06435" y="3541297"/>
              <a:ext cx="115686" cy="115492"/>
            </a:xfrm>
            <a:prstGeom prst="rect">
              <a:avLst/>
            </a:prstGeom>
          </p:spPr>
        </p:pic>
        <p:sp>
          <p:nvSpPr>
            <p:cNvPr id="145" name="object 145" descr=""/>
            <p:cNvSpPr/>
            <p:nvPr/>
          </p:nvSpPr>
          <p:spPr>
            <a:xfrm>
              <a:off x="6498015" y="2736877"/>
              <a:ext cx="147320" cy="1084580"/>
            </a:xfrm>
            <a:custGeom>
              <a:avLst/>
              <a:gdLst/>
              <a:ahLst/>
              <a:cxnLst/>
              <a:rect l="l" t="t" r="r" b="b"/>
              <a:pathLst>
                <a:path w="147320" h="1084579">
                  <a:moveTo>
                    <a:pt x="0" y="138439"/>
                  </a:moveTo>
                  <a:lnTo>
                    <a:pt x="138688" y="138439"/>
                  </a:lnTo>
                  <a:lnTo>
                    <a:pt x="138688" y="0"/>
                  </a:lnTo>
                  <a:lnTo>
                    <a:pt x="0" y="0"/>
                  </a:lnTo>
                  <a:lnTo>
                    <a:pt x="0" y="138439"/>
                  </a:lnTo>
                  <a:close/>
                </a:path>
                <a:path w="147320" h="1084579">
                  <a:moveTo>
                    <a:pt x="5748" y="461463"/>
                  </a:moveTo>
                  <a:lnTo>
                    <a:pt x="144437" y="461463"/>
                  </a:lnTo>
                  <a:lnTo>
                    <a:pt x="144437" y="323023"/>
                  </a:lnTo>
                  <a:lnTo>
                    <a:pt x="5748" y="323023"/>
                  </a:lnTo>
                  <a:lnTo>
                    <a:pt x="5748" y="461463"/>
                  </a:lnTo>
                  <a:close/>
                </a:path>
                <a:path w="147320" h="1084579">
                  <a:moveTo>
                    <a:pt x="2870" y="772953"/>
                  </a:moveTo>
                  <a:lnTo>
                    <a:pt x="141558" y="772953"/>
                  </a:lnTo>
                  <a:lnTo>
                    <a:pt x="141558" y="634513"/>
                  </a:lnTo>
                  <a:lnTo>
                    <a:pt x="2870" y="634513"/>
                  </a:lnTo>
                  <a:lnTo>
                    <a:pt x="2870" y="772953"/>
                  </a:lnTo>
                  <a:close/>
                </a:path>
                <a:path w="147320" h="1084579">
                  <a:moveTo>
                    <a:pt x="8619" y="1084434"/>
                  </a:moveTo>
                  <a:lnTo>
                    <a:pt x="147307" y="1084434"/>
                  </a:lnTo>
                  <a:lnTo>
                    <a:pt x="147307" y="945994"/>
                  </a:lnTo>
                  <a:lnTo>
                    <a:pt x="8619" y="945994"/>
                  </a:lnTo>
                  <a:lnTo>
                    <a:pt x="8619" y="1084434"/>
                  </a:lnTo>
                  <a:close/>
                </a:path>
              </a:pathLst>
            </a:custGeom>
            <a:ln w="1303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46" name="object 146" descr=""/>
          <p:cNvGraphicFramePr>
            <a:graphicFrameLocks noGrp="1"/>
          </p:cNvGraphicFramePr>
          <p:nvPr/>
        </p:nvGraphicFramePr>
        <p:xfrm>
          <a:off x="4349284" y="2502232"/>
          <a:ext cx="2472690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"/>
                <a:gridCol w="231140"/>
                <a:gridCol w="231140"/>
                <a:gridCol w="231140"/>
                <a:gridCol w="226695"/>
                <a:gridCol w="238759"/>
                <a:gridCol w="225424"/>
                <a:gridCol w="224155"/>
                <a:gridCol w="231775"/>
                <a:gridCol w="284480"/>
              </a:tblGrid>
              <a:tr h="212725">
                <a:tc>
                  <a:txBody>
                    <a:bodyPr/>
                    <a:lstStyle/>
                    <a:p>
                      <a:pPr algn="ctr" marL="19685">
                        <a:lnSpc>
                          <a:spcPts val="1180"/>
                        </a:lnSpc>
                        <a:spcBef>
                          <a:spcPts val="39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9525">
                      <a:solidFill>
                        <a:srgbClr val="C00000"/>
                      </a:solidFill>
                      <a:prstDash val="solid"/>
                    </a:lnL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ts val="1180"/>
                        </a:lnSpc>
                        <a:spcBef>
                          <a:spcPts val="39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ts val="1180"/>
                        </a:lnSpc>
                        <a:spcBef>
                          <a:spcPts val="39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ts val="1180"/>
                        </a:lnSpc>
                        <a:spcBef>
                          <a:spcPts val="39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ts val="1180"/>
                        </a:lnSpc>
                        <a:spcBef>
                          <a:spcPts val="39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R w="9525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9525">
                      <a:solidFill>
                        <a:srgbClr val="C00000"/>
                      </a:solidFill>
                      <a:prstDash val="solid"/>
                    </a:lnL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603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R w="9525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algn="ctr" marL="26034">
                        <a:lnSpc>
                          <a:spcPts val="119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19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19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19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  <a:spcBef>
                          <a:spcPts val="2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  <a:spcBef>
                          <a:spcPts val="2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1195"/>
                        </a:lnSpc>
                        <a:spcBef>
                          <a:spcPts val="2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1195"/>
                        </a:lnSpc>
                        <a:spcBef>
                          <a:spcPts val="2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53340">
                        <a:lnSpc>
                          <a:spcPts val="1195"/>
                        </a:lnSpc>
                        <a:spcBef>
                          <a:spcPts val="2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marL="34925">
                        <a:lnSpc>
                          <a:spcPts val="1120"/>
                        </a:lnSpc>
                        <a:spcBef>
                          <a:spcPts val="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20"/>
                        </a:lnSpc>
                        <a:spcBef>
                          <a:spcPts val="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R="60325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ctr" marL="26034">
                        <a:lnSpc>
                          <a:spcPts val="108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08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08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08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08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08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8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1910">
                        <a:lnSpc>
                          <a:spcPts val="108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ctr" marL="50165">
                        <a:lnSpc>
                          <a:spcPts val="1105"/>
                        </a:lnSpc>
                        <a:spcBef>
                          <a:spcPts val="5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1105"/>
                        </a:lnSpc>
                        <a:spcBef>
                          <a:spcPts val="5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1105"/>
                        </a:lnSpc>
                        <a:spcBef>
                          <a:spcPts val="5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1105"/>
                        </a:lnSpc>
                        <a:spcBef>
                          <a:spcPts val="5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105"/>
                        </a:lnSpc>
                        <a:spcBef>
                          <a:spcPts val="5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ts val="115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115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ts val="115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0325">
                        <a:lnSpc>
                          <a:spcPts val="115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marL="26034">
                        <a:lnSpc>
                          <a:spcPts val="111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11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11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11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7625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algn="ctr" marL="50165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ts val="114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114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ts val="114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0325">
                        <a:lnSpc>
                          <a:spcPts val="114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ctr" marL="26034">
                        <a:lnSpc>
                          <a:spcPts val="113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13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13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13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13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113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3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13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113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+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7" name="object 147" descr=""/>
          <p:cNvSpPr txBox="1"/>
          <p:nvPr/>
        </p:nvSpPr>
        <p:spPr>
          <a:xfrm>
            <a:off x="4877090" y="2325371"/>
            <a:ext cx="132207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14120" algn="l"/>
              </a:tabLst>
            </a:pPr>
            <a:r>
              <a:rPr dirty="0" sz="1000" spc="-50">
                <a:latin typeface="Arial"/>
                <a:cs typeface="Arial"/>
              </a:rPr>
              <a:t>P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5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48" name="object 148" descr=""/>
          <p:cNvGrpSpPr/>
          <p:nvPr/>
        </p:nvGrpSpPr>
        <p:grpSpPr>
          <a:xfrm>
            <a:off x="5447279" y="2484523"/>
            <a:ext cx="189230" cy="1029335"/>
            <a:chOff x="5447279" y="2484523"/>
            <a:chExt cx="189230" cy="1029335"/>
          </a:xfrm>
        </p:grpSpPr>
        <p:pic>
          <p:nvPicPr>
            <p:cNvPr id="149" name="object 14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447279" y="2807546"/>
              <a:ext cx="188826" cy="71678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447279" y="2484523"/>
              <a:ext cx="188826" cy="71677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447279" y="3442057"/>
              <a:ext cx="188826" cy="71678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447279" y="3130570"/>
              <a:ext cx="188826" cy="71678"/>
            </a:xfrm>
            <a:prstGeom prst="rect">
              <a:avLst/>
            </a:prstGeom>
          </p:spPr>
        </p:pic>
      </p:grpSp>
      <p:grpSp>
        <p:nvGrpSpPr>
          <p:cNvPr id="153" name="object 153" descr=""/>
          <p:cNvGrpSpPr/>
          <p:nvPr/>
        </p:nvGrpSpPr>
        <p:grpSpPr>
          <a:xfrm>
            <a:off x="6760508" y="2843440"/>
            <a:ext cx="145415" cy="144145"/>
            <a:chOff x="6760508" y="2843440"/>
            <a:chExt cx="145415" cy="144145"/>
          </a:xfrm>
        </p:grpSpPr>
        <p:pic>
          <p:nvPicPr>
            <p:cNvPr id="154" name="object 154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765404" y="2848336"/>
              <a:ext cx="135615" cy="134246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760508" y="2843440"/>
              <a:ext cx="145407" cy="144038"/>
            </a:xfrm>
            <a:prstGeom prst="rect">
              <a:avLst/>
            </a:prstGeom>
          </p:spPr>
        </p:pic>
      </p:grpSp>
      <p:sp>
        <p:nvSpPr>
          <p:cNvPr id="156" name="object 156" descr=""/>
          <p:cNvSpPr txBox="1"/>
          <p:nvPr/>
        </p:nvSpPr>
        <p:spPr>
          <a:xfrm>
            <a:off x="6807834" y="2787178"/>
            <a:ext cx="55244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250" spc="-50">
                <a:latin typeface="Arial"/>
                <a:cs typeface="Arial"/>
              </a:rPr>
              <a:t>-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57" name="object 157" descr=""/>
          <p:cNvGrpSpPr/>
          <p:nvPr/>
        </p:nvGrpSpPr>
        <p:grpSpPr>
          <a:xfrm>
            <a:off x="6752759" y="3168516"/>
            <a:ext cx="145415" cy="144145"/>
            <a:chOff x="6752759" y="3168516"/>
            <a:chExt cx="145415" cy="144145"/>
          </a:xfrm>
        </p:grpSpPr>
        <p:pic>
          <p:nvPicPr>
            <p:cNvPr id="158" name="object 15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757655" y="3173412"/>
              <a:ext cx="135615" cy="134246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752759" y="3168516"/>
              <a:ext cx="145407" cy="144038"/>
            </a:xfrm>
            <a:prstGeom prst="rect">
              <a:avLst/>
            </a:prstGeom>
          </p:spPr>
        </p:pic>
      </p:grpSp>
      <p:sp>
        <p:nvSpPr>
          <p:cNvPr id="160" name="object 160" descr=""/>
          <p:cNvSpPr txBox="1"/>
          <p:nvPr/>
        </p:nvSpPr>
        <p:spPr>
          <a:xfrm>
            <a:off x="6783270" y="2775776"/>
            <a:ext cx="2201545" cy="728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2725" marR="5080">
              <a:lnSpc>
                <a:spcPct val="137900"/>
              </a:lnSpc>
              <a:spcBef>
                <a:spcPts val="100"/>
              </a:spcBef>
            </a:pPr>
            <a:r>
              <a:rPr dirty="0" sz="850">
                <a:latin typeface="Arial"/>
                <a:cs typeface="Arial"/>
              </a:rPr>
              <a:t>Electrones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libres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del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átomo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pentavalente </a:t>
            </a:r>
            <a:r>
              <a:rPr dirty="0" sz="850">
                <a:latin typeface="Arial"/>
                <a:cs typeface="Arial"/>
              </a:rPr>
              <a:t>en</a:t>
            </a:r>
            <a:r>
              <a:rPr dirty="0" sz="850" spc="-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la</a:t>
            </a:r>
            <a:r>
              <a:rPr dirty="0" sz="850" spc="-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capa</a:t>
            </a:r>
            <a:r>
              <a:rPr dirty="0" sz="850" spc="-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de</a:t>
            </a:r>
            <a:r>
              <a:rPr dirty="0" sz="850" spc="-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conducción</a:t>
            </a:r>
            <a:endParaRPr sz="850">
              <a:latin typeface="Arial"/>
              <a:cs typeface="Arial"/>
            </a:endParaRPr>
          </a:p>
          <a:p>
            <a:pPr marL="212725" marR="175260" indent="-213360">
              <a:lnSpc>
                <a:spcPts val="1340"/>
              </a:lnSpc>
              <a:spcBef>
                <a:spcPts val="130"/>
              </a:spcBef>
            </a:pPr>
            <a:r>
              <a:rPr dirty="0" sz="1250">
                <a:latin typeface="Arial"/>
                <a:cs typeface="Arial"/>
              </a:rPr>
              <a:t>+</a:t>
            </a:r>
            <a:r>
              <a:rPr dirty="0" sz="1250" spc="100">
                <a:latin typeface="Arial"/>
                <a:cs typeface="Arial"/>
              </a:rPr>
              <a:t>  </a:t>
            </a:r>
            <a:r>
              <a:rPr dirty="0" baseline="3267" sz="1275">
                <a:latin typeface="Arial"/>
                <a:cs typeface="Arial"/>
              </a:rPr>
              <a:t>Hueco libre</a:t>
            </a:r>
            <a:r>
              <a:rPr dirty="0" baseline="3267" sz="1275" spc="-7">
                <a:latin typeface="Arial"/>
                <a:cs typeface="Arial"/>
              </a:rPr>
              <a:t> </a:t>
            </a:r>
            <a:r>
              <a:rPr dirty="0" baseline="3267" sz="1275">
                <a:latin typeface="Arial"/>
                <a:cs typeface="Arial"/>
              </a:rPr>
              <a:t>del</a:t>
            </a:r>
            <a:r>
              <a:rPr dirty="0" baseline="3267" sz="1275" spc="-7">
                <a:latin typeface="Arial"/>
                <a:cs typeface="Arial"/>
              </a:rPr>
              <a:t> </a:t>
            </a:r>
            <a:r>
              <a:rPr dirty="0" baseline="3267" sz="1275">
                <a:latin typeface="Arial"/>
                <a:cs typeface="Arial"/>
              </a:rPr>
              <a:t>átomo</a:t>
            </a:r>
            <a:r>
              <a:rPr dirty="0" baseline="3267" sz="1275" spc="-7">
                <a:latin typeface="Arial"/>
                <a:cs typeface="Arial"/>
              </a:rPr>
              <a:t> </a:t>
            </a:r>
            <a:r>
              <a:rPr dirty="0" baseline="3267" sz="1275">
                <a:latin typeface="Arial"/>
                <a:cs typeface="Arial"/>
              </a:rPr>
              <a:t>trivalente</a:t>
            </a:r>
            <a:r>
              <a:rPr dirty="0" baseline="3267" sz="1275" spc="-7">
                <a:latin typeface="Arial"/>
                <a:cs typeface="Arial"/>
              </a:rPr>
              <a:t> </a:t>
            </a:r>
            <a:r>
              <a:rPr dirty="0" baseline="3267" sz="1275">
                <a:latin typeface="Arial"/>
                <a:cs typeface="Arial"/>
              </a:rPr>
              <a:t>en</a:t>
            </a:r>
            <a:r>
              <a:rPr dirty="0" baseline="3267" sz="1275" spc="-7">
                <a:latin typeface="Arial"/>
                <a:cs typeface="Arial"/>
              </a:rPr>
              <a:t> </a:t>
            </a:r>
            <a:r>
              <a:rPr dirty="0" baseline="3267" sz="1275" spc="-37">
                <a:latin typeface="Arial"/>
                <a:cs typeface="Arial"/>
              </a:rPr>
              <a:t>la </a:t>
            </a:r>
            <a:r>
              <a:rPr dirty="0" sz="850">
                <a:latin typeface="Arial"/>
                <a:cs typeface="Arial"/>
              </a:rPr>
              <a:t>capa</a:t>
            </a:r>
            <a:r>
              <a:rPr dirty="0" sz="850" spc="-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de</a:t>
            </a:r>
            <a:r>
              <a:rPr dirty="0" sz="850" spc="-10">
                <a:latin typeface="Arial"/>
                <a:cs typeface="Arial"/>
              </a:rPr>
              <a:t> valencia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61" name="object 161" descr=""/>
          <p:cNvGrpSpPr/>
          <p:nvPr/>
        </p:nvGrpSpPr>
        <p:grpSpPr>
          <a:xfrm>
            <a:off x="5161008" y="4298824"/>
            <a:ext cx="369570" cy="1205230"/>
            <a:chOff x="5161008" y="4298824"/>
            <a:chExt cx="369570" cy="1205230"/>
          </a:xfrm>
        </p:grpSpPr>
        <p:sp>
          <p:nvSpPr>
            <p:cNvPr id="162" name="object 162" descr=""/>
            <p:cNvSpPr/>
            <p:nvPr/>
          </p:nvSpPr>
          <p:spPr>
            <a:xfrm>
              <a:off x="5167358" y="4451027"/>
              <a:ext cx="133985" cy="1046480"/>
            </a:xfrm>
            <a:custGeom>
              <a:avLst/>
              <a:gdLst/>
              <a:ahLst/>
              <a:cxnLst/>
              <a:rect l="l" t="t" r="r" b="b"/>
              <a:pathLst>
                <a:path w="133985" h="1046479">
                  <a:moveTo>
                    <a:pt x="0" y="133591"/>
                  </a:moveTo>
                  <a:lnTo>
                    <a:pt x="133793" y="133591"/>
                  </a:lnTo>
                  <a:lnTo>
                    <a:pt x="133793" y="0"/>
                  </a:lnTo>
                  <a:lnTo>
                    <a:pt x="0" y="0"/>
                  </a:lnTo>
                  <a:lnTo>
                    <a:pt x="0" y="133591"/>
                  </a:lnTo>
                  <a:close/>
                </a:path>
                <a:path w="133985" h="1046479">
                  <a:moveTo>
                    <a:pt x="0" y="1046464"/>
                  </a:moveTo>
                  <a:lnTo>
                    <a:pt x="133793" y="1046464"/>
                  </a:lnTo>
                  <a:lnTo>
                    <a:pt x="133793" y="912872"/>
                  </a:lnTo>
                  <a:lnTo>
                    <a:pt x="0" y="912872"/>
                  </a:lnTo>
                  <a:lnTo>
                    <a:pt x="0" y="1046464"/>
                  </a:lnTo>
                  <a:close/>
                </a:path>
                <a:path w="133985" h="1046479">
                  <a:moveTo>
                    <a:pt x="0" y="742176"/>
                  </a:moveTo>
                  <a:lnTo>
                    <a:pt x="133793" y="742176"/>
                  </a:lnTo>
                  <a:lnTo>
                    <a:pt x="133793" y="608584"/>
                  </a:lnTo>
                  <a:lnTo>
                    <a:pt x="0" y="608584"/>
                  </a:lnTo>
                  <a:lnTo>
                    <a:pt x="0" y="742176"/>
                  </a:lnTo>
                  <a:close/>
                </a:path>
                <a:path w="133985" h="1046479">
                  <a:moveTo>
                    <a:pt x="0" y="445302"/>
                  </a:moveTo>
                  <a:lnTo>
                    <a:pt x="133793" y="445302"/>
                  </a:lnTo>
                  <a:lnTo>
                    <a:pt x="133793" y="311710"/>
                  </a:lnTo>
                  <a:lnTo>
                    <a:pt x="0" y="311710"/>
                  </a:lnTo>
                  <a:lnTo>
                    <a:pt x="0" y="445302"/>
                  </a:lnTo>
                  <a:close/>
                </a:path>
              </a:pathLst>
            </a:custGeom>
            <a:ln w="125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74793" y="4302597"/>
              <a:ext cx="104058" cy="103901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171020" y="4298824"/>
              <a:ext cx="111604" cy="111447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182227" y="4629152"/>
              <a:ext cx="104058" cy="103901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78454" y="4625379"/>
              <a:ext cx="111604" cy="111447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89660" y="4929730"/>
              <a:ext cx="104058" cy="103901"/>
            </a:xfrm>
            <a:prstGeom prst="rect">
              <a:avLst/>
            </a:prstGeom>
          </p:spPr>
        </p:pic>
        <p:sp>
          <p:nvSpPr>
            <p:cNvPr id="168" name="object 168" descr=""/>
            <p:cNvSpPr/>
            <p:nvPr/>
          </p:nvSpPr>
          <p:spPr>
            <a:xfrm>
              <a:off x="5189660" y="4929730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39" h="104139">
                  <a:moveTo>
                    <a:pt x="104058" y="51950"/>
                  </a:moveTo>
                  <a:lnTo>
                    <a:pt x="99969" y="31728"/>
                  </a:lnTo>
                  <a:lnTo>
                    <a:pt x="88819" y="15215"/>
                  </a:lnTo>
                  <a:lnTo>
                    <a:pt x="72281" y="4082"/>
                  </a:lnTo>
                  <a:lnTo>
                    <a:pt x="52029" y="0"/>
                  </a:lnTo>
                  <a:lnTo>
                    <a:pt x="31776" y="4082"/>
                  </a:lnTo>
                  <a:lnTo>
                    <a:pt x="15238" y="15215"/>
                  </a:lnTo>
                  <a:lnTo>
                    <a:pt x="4088" y="31728"/>
                  </a:lnTo>
                  <a:lnTo>
                    <a:pt x="0" y="51950"/>
                  </a:lnTo>
                  <a:lnTo>
                    <a:pt x="4088" y="72172"/>
                  </a:lnTo>
                  <a:lnTo>
                    <a:pt x="15238" y="88685"/>
                  </a:lnTo>
                  <a:lnTo>
                    <a:pt x="31776" y="99818"/>
                  </a:lnTo>
                  <a:lnTo>
                    <a:pt x="52029" y="103901"/>
                  </a:lnTo>
                  <a:lnTo>
                    <a:pt x="72281" y="99818"/>
                  </a:lnTo>
                  <a:lnTo>
                    <a:pt x="88819" y="88685"/>
                  </a:lnTo>
                  <a:lnTo>
                    <a:pt x="99969" y="72172"/>
                  </a:lnTo>
                  <a:lnTo>
                    <a:pt x="104058" y="51950"/>
                  </a:lnTo>
                  <a:close/>
                </a:path>
              </a:pathLst>
            </a:custGeom>
            <a:ln w="754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189660" y="5230310"/>
              <a:ext cx="104058" cy="103901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185887" y="5226536"/>
              <a:ext cx="111604" cy="111447"/>
            </a:xfrm>
            <a:prstGeom prst="rect">
              <a:avLst/>
            </a:prstGeom>
          </p:spPr>
        </p:pic>
        <p:sp>
          <p:nvSpPr>
            <p:cNvPr id="171" name="object 171" descr=""/>
            <p:cNvSpPr/>
            <p:nvPr/>
          </p:nvSpPr>
          <p:spPr>
            <a:xfrm>
              <a:off x="5390360" y="4451022"/>
              <a:ext cx="133985" cy="1046480"/>
            </a:xfrm>
            <a:custGeom>
              <a:avLst/>
              <a:gdLst/>
              <a:ahLst/>
              <a:cxnLst/>
              <a:rect l="l" t="t" r="r" b="b"/>
              <a:pathLst>
                <a:path w="133985" h="1046479">
                  <a:moveTo>
                    <a:pt x="0" y="133591"/>
                  </a:moveTo>
                  <a:lnTo>
                    <a:pt x="133793" y="133591"/>
                  </a:lnTo>
                  <a:lnTo>
                    <a:pt x="133793" y="0"/>
                  </a:lnTo>
                  <a:lnTo>
                    <a:pt x="0" y="0"/>
                  </a:lnTo>
                  <a:lnTo>
                    <a:pt x="0" y="133591"/>
                  </a:lnTo>
                  <a:close/>
                </a:path>
                <a:path w="133985" h="1046479">
                  <a:moveTo>
                    <a:pt x="0" y="1046464"/>
                  </a:moveTo>
                  <a:lnTo>
                    <a:pt x="133793" y="1046464"/>
                  </a:lnTo>
                  <a:lnTo>
                    <a:pt x="133793" y="912872"/>
                  </a:lnTo>
                  <a:lnTo>
                    <a:pt x="0" y="912872"/>
                  </a:lnTo>
                  <a:lnTo>
                    <a:pt x="0" y="1046464"/>
                  </a:lnTo>
                  <a:close/>
                </a:path>
                <a:path w="133985" h="1046479">
                  <a:moveTo>
                    <a:pt x="0" y="742176"/>
                  </a:moveTo>
                  <a:lnTo>
                    <a:pt x="133793" y="742176"/>
                  </a:lnTo>
                  <a:lnTo>
                    <a:pt x="133793" y="608584"/>
                  </a:lnTo>
                  <a:lnTo>
                    <a:pt x="0" y="608584"/>
                  </a:lnTo>
                  <a:lnTo>
                    <a:pt x="0" y="742176"/>
                  </a:lnTo>
                  <a:close/>
                </a:path>
                <a:path w="133985" h="1046479">
                  <a:moveTo>
                    <a:pt x="0" y="445302"/>
                  </a:moveTo>
                  <a:lnTo>
                    <a:pt x="133793" y="445302"/>
                  </a:lnTo>
                  <a:lnTo>
                    <a:pt x="133793" y="311710"/>
                  </a:lnTo>
                  <a:lnTo>
                    <a:pt x="0" y="311710"/>
                  </a:lnTo>
                  <a:lnTo>
                    <a:pt x="0" y="445302"/>
                  </a:lnTo>
                  <a:close/>
                </a:path>
              </a:pathLst>
            </a:custGeom>
            <a:ln w="125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2" name="object 172" descr=""/>
          <p:cNvGrpSpPr/>
          <p:nvPr/>
        </p:nvGrpSpPr>
        <p:grpSpPr>
          <a:xfrm>
            <a:off x="4938081" y="4298823"/>
            <a:ext cx="146685" cy="1205230"/>
            <a:chOff x="4938081" y="4298823"/>
            <a:chExt cx="146685" cy="1205230"/>
          </a:xfrm>
        </p:grpSpPr>
        <p:sp>
          <p:nvSpPr>
            <p:cNvPr id="173" name="object 173" descr=""/>
            <p:cNvSpPr/>
            <p:nvPr/>
          </p:nvSpPr>
          <p:spPr>
            <a:xfrm>
              <a:off x="4944369" y="4451026"/>
              <a:ext cx="133985" cy="1046480"/>
            </a:xfrm>
            <a:custGeom>
              <a:avLst/>
              <a:gdLst/>
              <a:ahLst/>
              <a:cxnLst/>
              <a:rect l="l" t="t" r="r" b="b"/>
              <a:pathLst>
                <a:path w="133985" h="1046479">
                  <a:moveTo>
                    <a:pt x="0" y="133591"/>
                  </a:moveTo>
                  <a:lnTo>
                    <a:pt x="133793" y="133591"/>
                  </a:lnTo>
                  <a:lnTo>
                    <a:pt x="133793" y="0"/>
                  </a:lnTo>
                  <a:lnTo>
                    <a:pt x="0" y="0"/>
                  </a:lnTo>
                  <a:lnTo>
                    <a:pt x="0" y="133591"/>
                  </a:lnTo>
                  <a:close/>
                </a:path>
                <a:path w="133985" h="1046479">
                  <a:moveTo>
                    <a:pt x="0" y="1046464"/>
                  </a:moveTo>
                  <a:lnTo>
                    <a:pt x="133793" y="1046464"/>
                  </a:lnTo>
                  <a:lnTo>
                    <a:pt x="133793" y="912872"/>
                  </a:lnTo>
                  <a:lnTo>
                    <a:pt x="0" y="912872"/>
                  </a:lnTo>
                  <a:lnTo>
                    <a:pt x="0" y="1046464"/>
                  </a:lnTo>
                  <a:close/>
                </a:path>
                <a:path w="133985" h="1046479">
                  <a:moveTo>
                    <a:pt x="0" y="742176"/>
                  </a:moveTo>
                  <a:lnTo>
                    <a:pt x="133793" y="742176"/>
                  </a:lnTo>
                  <a:lnTo>
                    <a:pt x="133793" y="608584"/>
                  </a:lnTo>
                  <a:lnTo>
                    <a:pt x="0" y="608584"/>
                  </a:lnTo>
                  <a:lnTo>
                    <a:pt x="0" y="742176"/>
                  </a:lnTo>
                  <a:close/>
                </a:path>
                <a:path w="133985" h="1046479">
                  <a:moveTo>
                    <a:pt x="0" y="445302"/>
                  </a:moveTo>
                  <a:lnTo>
                    <a:pt x="133793" y="445302"/>
                  </a:lnTo>
                  <a:lnTo>
                    <a:pt x="133793" y="311710"/>
                  </a:lnTo>
                  <a:lnTo>
                    <a:pt x="0" y="311710"/>
                  </a:lnTo>
                  <a:lnTo>
                    <a:pt x="0" y="445302"/>
                  </a:lnTo>
                  <a:close/>
                </a:path>
              </a:pathLst>
            </a:custGeom>
            <a:ln w="125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951810" y="4302596"/>
              <a:ext cx="104058" cy="103901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948037" y="4298823"/>
              <a:ext cx="111604" cy="111447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959244" y="4629151"/>
              <a:ext cx="104058" cy="103901"/>
            </a:xfrm>
            <a:prstGeom prst="rect">
              <a:avLst/>
            </a:prstGeom>
          </p:spPr>
        </p:pic>
        <p:pic>
          <p:nvPicPr>
            <p:cNvPr id="177" name="object 177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955471" y="4625378"/>
              <a:ext cx="111604" cy="111447"/>
            </a:xfrm>
            <a:prstGeom prst="rect">
              <a:avLst/>
            </a:prstGeom>
          </p:spPr>
        </p:pic>
        <p:pic>
          <p:nvPicPr>
            <p:cNvPr id="178" name="object 178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966678" y="4929729"/>
              <a:ext cx="104058" cy="103901"/>
            </a:xfrm>
            <a:prstGeom prst="rect">
              <a:avLst/>
            </a:prstGeom>
          </p:spPr>
        </p:pic>
        <p:sp>
          <p:nvSpPr>
            <p:cNvPr id="179" name="object 179" descr=""/>
            <p:cNvSpPr/>
            <p:nvPr/>
          </p:nvSpPr>
          <p:spPr>
            <a:xfrm>
              <a:off x="4966678" y="4929729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39" h="104139">
                  <a:moveTo>
                    <a:pt x="104058" y="51950"/>
                  </a:moveTo>
                  <a:lnTo>
                    <a:pt x="99969" y="31728"/>
                  </a:lnTo>
                  <a:lnTo>
                    <a:pt x="88819" y="15215"/>
                  </a:lnTo>
                  <a:lnTo>
                    <a:pt x="72281" y="4082"/>
                  </a:lnTo>
                  <a:lnTo>
                    <a:pt x="52029" y="0"/>
                  </a:lnTo>
                  <a:lnTo>
                    <a:pt x="31776" y="4082"/>
                  </a:lnTo>
                  <a:lnTo>
                    <a:pt x="15238" y="15215"/>
                  </a:lnTo>
                  <a:lnTo>
                    <a:pt x="4088" y="31728"/>
                  </a:lnTo>
                  <a:lnTo>
                    <a:pt x="0" y="51950"/>
                  </a:lnTo>
                  <a:lnTo>
                    <a:pt x="4088" y="72172"/>
                  </a:lnTo>
                  <a:lnTo>
                    <a:pt x="15238" y="88685"/>
                  </a:lnTo>
                  <a:lnTo>
                    <a:pt x="31776" y="99818"/>
                  </a:lnTo>
                  <a:lnTo>
                    <a:pt x="52029" y="103901"/>
                  </a:lnTo>
                  <a:lnTo>
                    <a:pt x="72281" y="99818"/>
                  </a:lnTo>
                  <a:lnTo>
                    <a:pt x="88819" y="88685"/>
                  </a:lnTo>
                  <a:lnTo>
                    <a:pt x="99969" y="72172"/>
                  </a:lnTo>
                  <a:lnTo>
                    <a:pt x="104058" y="51950"/>
                  </a:lnTo>
                  <a:close/>
                </a:path>
              </a:pathLst>
            </a:custGeom>
            <a:ln w="754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966678" y="5230308"/>
              <a:ext cx="104058" cy="103901"/>
            </a:xfrm>
            <a:prstGeom prst="rect">
              <a:avLst/>
            </a:prstGeom>
          </p:spPr>
        </p:pic>
        <p:pic>
          <p:nvPicPr>
            <p:cNvPr id="181" name="object 18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62905" y="5226535"/>
              <a:ext cx="111604" cy="111447"/>
            </a:xfrm>
            <a:prstGeom prst="rect">
              <a:avLst/>
            </a:prstGeom>
          </p:spPr>
        </p:pic>
      </p:grpSp>
      <p:grpSp>
        <p:nvGrpSpPr>
          <p:cNvPr id="182" name="object 182" descr=""/>
          <p:cNvGrpSpPr/>
          <p:nvPr/>
        </p:nvGrpSpPr>
        <p:grpSpPr>
          <a:xfrm>
            <a:off x="4715102" y="4298822"/>
            <a:ext cx="146685" cy="1205230"/>
            <a:chOff x="4715102" y="4298822"/>
            <a:chExt cx="146685" cy="1205230"/>
          </a:xfrm>
        </p:grpSpPr>
        <p:sp>
          <p:nvSpPr>
            <p:cNvPr id="183" name="object 183" descr=""/>
            <p:cNvSpPr/>
            <p:nvPr/>
          </p:nvSpPr>
          <p:spPr>
            <a:xfrm>
              <a:off x="4721390" y="4451024"/>
              <a:ext cx="133985" cy="1046480"/>
            </a:xfrm>
            <a:custGeom>
              <a:avLst/>
              <a:gdLst/>
              <a:ahLst/>
              <a:cxnLst/>
              <a:rect l="l" t="t" r="r" b="b"/>
              <a:pathLst>
                <a:path w="133985" h="1046479">
                  <a:moveTo>
                    <a:pt x="0" y="133591"/>
                  </a:moveTo>
                  <a:lnTo>
                    <a:pt x="133793" y="133591"/>
                  </a:lnTo>
                  <a:lnTo>
                    <a:pt x="133793" y="0"/>
                  </a:lnTo>
                  <a:lnTo>
                    <a:pt x="0" y="0"/>
                  </a:lnTo>
                  <a:lnTo>
                    <a:pt x="0" y="133591"/>
                  </a:lnTo>
                  <a:close/>
                </a:path>
                <a:path w="133985" h="1046479">
                  <a:moveTo>
                    <a:pt x="0" y="1046464"/>
                  </a:moveTo>
                  <a:lnTo>
                    <a:pt x="133793" y="1046464"/>
                  </a:lnTo>
                  <a:lnTo>
                    <a:pt x="133793" y="912872"/>
                  </a:lnTo>
                  <a:lnTo>
                    <a:pt x="0" y="912872"/>
                  </a:lnTo>
                  <a:lnTo>
                    <a:pt x="0" y="1046464"/>
                  </a:lnTo>
                  <a:close/>
                </a:path>
                <a:path w="133985" h="1046479">
                  <a:moveTo>
                    <a:pt x="0" y="742176"/>
                  </a:moveTo>
                  <a:lnTo>
                    <a:pt x="133793" y="742176"/>
                  </a:lnTo>
                  <a:lnTo>
                    <a:pt x="133793" y="608584"/>
                  </a:lnTo>
                  <a:lnTo>
                    <a:pt x="0" y="608584"/>
                  </a:lnTo>
                  <a:lnTo>
                    <a:pt x="0" y="742176"/>
                  </a:lnTo>
                  <a:close/>
                </a:path>
                <a:path w="133985" h="1046479">
                  <a:moveTo>
                    <a:pt x="0" y="445302"/>
                  </a:moveTo>
                  <a:lnTo>
                    <a:pt x="133793" y="445302"/>
                  </a:lnTo>
                  <a:lnTo>
                    <a:pt x="133793" y="311710"/>
                  </a:lnTo>
                  <a:lnTo>
                    <a:pt x="0" y="311710"/>
                  </a:lnTo>
                  <a:lnTo>
                    <a:pt x="0" y="445302"/>
                  </a:lnTo>
                  <a:close/>
                </a:path>
              </a:pathLst>
            </a:custGeom>
            <a:ln w="125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728827" y="4302595"/>
              <a:ext cx="104058" cy="103901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725054" y="4298822"/>
              <a:ext cx="111604" cy="111447"/>
            </a:xfrm>
            <a:prstGeom prst="rect">
              <a:avLst/>
            </a:prstGeom>
          </p:spPr>
        </p:pic>
        <p:pic>
          <p:nvPicPr>
            <p:cNvPr id="186" name="object 186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736261" y="4629150"/>
              <a:ext cx="104058" cy="103901"/>
            </a:xfrm>
            <a:prstGeom prst="rect">
              <a:avLst/>
            </a:prstGeom>
          </p:spPr>
        </p:pic>
        <p:pic>
          <p:nvPicPr>
            <p:cNvPr id="187" name="object 187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732488" y="4625376"/>
              <a:ext cx="111604" cy="111447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743694" y="4929728"/>
              <a:ext cx="104058" cy="103901"/>
            </a:xfrm>
            <a:prstGeom prst="rect">
              <a:avLst/>
            </a:prstGeom>
          </p:spPr>
        </p:pic>
        <p:sp>
          <p:nvSpPr>
            <p:cNvPr id="189" name="object 189" descr=""/>
            <p:cNvSpPr/>
            <p:nvPr/>
          </p:nvSpPr>
          <p:spPr>
            <a:xfrm>
              <a:off x="4743694" y="4929728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39" h="104139">
                  <a:moveTo>
                    <a:pt x="104058" y="51950"/>
                  </a:moveTo>
                  <a:lnTo>
                    <a:pt x="99969" y="31728"/>
                  </a:lnTo>
                  <a:lnTo>
                    <a:pt x="88819" y="15215"/>
                  </a:lnTo>
                  <a:lnTo>
                    <a:pt x="72281" y="4082"/>
                  </a:lnTo>
                  <a:lnTo>
                    <a:pt x="52029" y="0"/>
                  </a:lnTo>
                  <a:lnTo>
                    <a:pt x="31776" y="4082"/>
                  </a:lnTo>
                  <a:lnTo>
                    <a:pt x="15238" y="15215"/>
                  </a:lnTo>
                  <a:lnTo>
                    <a:pt x="4088" y="31728"/>
                  </a:lnTo>
                  <a:lnTo>
                    <a:pt x="0" y="51950"/>
                  </a:lnTo>
                  <a:lnTo>
                    <a:pt x="4088" y="72172"/>
                  </a:lnTo>
                  <a:lnTo>
                    <a:pt x="15238" y="88685"/>
                  </a:lnTo>
                  <a:lnTo>
                    <a:pt x="31776" y="99818"/>
                  </a:lnTo>
                  <a:lnTo>
                    <a:pt x="52029" y="103901"/>
                  </a:lnTo>
                  <a:lnTo>
                    <a:pt x="72281" y="99818"/>
                  </a:lnTo>
                  <a:lnTo>
                    <a:pt x="88819" y="88685"/>
                  </a:lnTo>
                  <a:lnTo>
                    <a:pt x="99969" y="72172"/>
                  </a:lnTo>
                  <a:lnTo>
                    <a:pt x="104058" y="51950"/>
                  </a:lnTo>
                  <a:close/>
                </a:path>
              </a:pathLst>
            </a:custGeom>
            <a:ln w="754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743695" y="5230307"/>
              <a:ext cx="104058" cy="103901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39922" y="5226534"/>
              <a:ext cx="111604" cy="111447"/>
            </a:xfrm>
            <a:prstGeom prst="rect">
              <a:avLst/>
            </a:prstGeom>
          </p:spPr>
        </p:pic>
      </p:grpSp>
      <p:grpSp>
        <p:nvGrpSpPr>
          <p:cNvPr id="192" name="object 192" descr=""/>
          <p:cNvGrpSpPr/>
          <p:nvPr/>
        </p:nvGrpSpPr>
        <p:grpSpPr>
          <a:xfrm>
            <a:off x="4492115" y="4298820"/>
            <a:ext cx="146685" cy="1205230"/>
            <a:chOff x="4492115" y="4298820"/>
            <a:chExt cx="146685" cy="1205230"/>
          </a:xfrm>
        </p:grpSpPr>
        <p:sp>
          <p:nvSpPr>
            <p:cNvPr id="193" name="object 193" descr=""/>
            <p:cNvSpPr/>
            <p:nvPr/>
          </p:nvSpPr>
          <p:spPr>
            <a:xfrm>
              <a:off x="4498403" y="4451023"/>
              <a:ext cx="133985" cy="1046480"/>
            </a:xfrm>
            <a:custGeom>
              <a:avLst/>
              <a:gdLst/>
              <a:ahLst/>
              <a:cxnLst/>
              <a:rect l="l" t="t" r="r" b="b"/>
              <a:pathLst>
                <a:path w="133985" h="1046479">
                  <a:moveTo>
                    <a:pt x="0" y="133591"/>
                  </a:moveTo>
                  <a:lnTo>
                    <a:pt x="133793" y="133591"/>
                  </a:lnTo>
                  <a:lnTo>
                    <a:pt x="133793" y="0"/>
                  </a:lnTo>
                  <a:lnTo>
                    <a:pt x="0" y="0"/>
                  </a:lnTo>
                  <a:lnTo>
                    <a:pt x="0" y="133591"/>
                  </a:lnTo>
                  <a:close/>
                </a:path>
                <a:path w="133985" h="1046479">
                  <a:moveTo>
                    <a:pt x="0" y="1046464"/>
                  </a:moveTo>
                  <a:lnTo>
                    <a:pt x="133793" y="1046464"/>
                  </a:lnTo>
                  <a:lnTo>
                    <a:pt x="133793" y="912872"/>
                  </a:lnTo>
                  <a:lnTo>
                    <a:pt x="0" y="912872"/>
                  </a:lnTo>
                  <a:lnTo>
                    <a:pt x="0" y="1046464"/>
                  </a:lnTo>
                  <a:close/>
                </a:path>
                <a:path w="133985" h="1046479">
                  <a:moveTo>
                    <a:pt x="0" y="742176"/>
                  </a:moveTo>
                  <a:lnTo>
                    <a:pt x="133793" y="742176"/>
                  </a:lnTo>
                  <a:lnTo>
                    <a:pt x="133793" y="608584"/>
                  </a:lnTo>
                  <a:lnTo>
                    <a:pt x="0" y="608584"/>
                  </a:lnTo>
                  <a:lnTo>
                    <a:pt x="0" y="742176"/>
                  </a:lnTo>
                  <a:close/>
                </a:path>
                <a:path w="133985" h="1046479">
                  <a:moveTo>
                    <a:pt x="0" y="445302"/>
                  </a:moveTo>
                  <a:lnTo>
                    <a:pt x="133793" y="445302"/>
                  </a:lnTo>
                  <a:lnTo>
                    <a:pt x="133793" y="311710"/>
                  </a:lnTo>
                  <a:lnTo>
                    <a:pt x="0" y="311710"/>
                  </a:lnTo>
                  <a:lnTo>
                    <a:pt x="0" y="445302"/>
                  </a:lnTo>
                  <a:close/>
                </a:path>
              </a:pathLst>
            </a:custGeom>
            <a:ln w="125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4" name="object 194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505844" y="4302594"/>
              <a:ext cx="104058" cy="103901"/>
            </a:xfrm>
            <a:prstGeom prst="rect">
              <a:avLst/>
            </a:prstGeom>
          </p:spPr>
        </p:pic>
        <p:pic>
          <p:nvPicPr>
            <p:cNvPr id="195" name="object 195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502071" y="4298820"/>
              <a:ext cx="111604" cy="111447"/>
            </a:xfrm>
            <a:prstGeom prst="rect">
              <a:avLst/>
            </a:prstGeom>
          </p:spPr>
        </p:pic>
        <p:pic>
          <p:nvPicPr>
            <p:cNvPr id="196" name="object 196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513278" y="4629148"/>
              <a:ext cx="104058" cy="103901"/>
            </a:xfrm>
            <a:prstGeom prst="rect">
              <a:avLst/>
            </a:prstGeom>
          </p:spPr>
        </p:pic>
        <p:pic>
          <p:nvPicPr>
            <p:cNvPr id="197" name="object 197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509505" y="4625375"/>
              <a:ext cx="111604" cy="111447"/>
            </a:xfrm>
            <a:prstGeom prst="rect">
              <a:avLst/>
            </a:prstGeom>
          </p:spPr>
        </p:pic>
        <p:pic>
          <p:nvPicPr>
            <p:cNvPr id="198" name="object 198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520711" y="4929727"/>
              <a:ext cx="104058" cy="103901"/>
            </a:xfrm>
            <a:prstGeom prst="rect">
              <a:avLst/>
            </a:prstGeom>
          </p:spPr>
        </p:pic>
        <p:sp>
          <p:nvSpPr>
            <p:cNvPr id="199" name="object 199" descr=""/>
            <p:cNvSpPr/>
            <p:nvPr/>
          </p:nvSpPr>
          <p:spPr>
            <a:xfrm>
              <a:off x="4520711" y="4929727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39" h="104139">
                  <a:moveTo>
                    <a:pt x="104058" y="51950"/>
                  </a:moveTo>
                  <a:lnTo>
                    <a:pt x="99969" y="31728"/>
                  </a:lnTo>
                  <a:lnTo>
                    <a:pt x="88819" y="15215"/>
                  </a:lnTo>
                  <a:lnTo>
                    <a:pt x="72281" y="4082"/>
                  </a:lnTo>
                  <a:lnTo>
                    <a:pt x="52029" y="0"/>
                  </a:lnTo>
                  <a:lnTo>
                    <a:pt x="31776" y="4082"/>
                  </a:lnTo>
                  <a:lnTo>
                    <a:pt x="15238" y="15215"/>
                  </a:lnTo>
                  <a:lnTo>
                    <a:pt x="4088" y="31728"/>
                  </a:lnTo>
                  <a:lnTo>
                    <a:pt x="0" y="51950"/>
                  </a:lnTo>
                  <a:lnTo>
                    <a:pt x="4088" y="72172"/>
                  </a:lnTo>
                  <a:lnTo>
                    <a:pt x="15238" y="88685"/>
                  </a:lnTo>
                  <a:lnTo>
                    <a:pt x="31776" y="99818"/>
                  </a:lnTo>
                  <a:lnTo>
                    <a:pt x="52029" y="103901"/>
                  </a:lnTo>
                  <a:lnTo>
                    <a:pt x="72281" y="99818"/>
                  </a:lnTo>
                  <a:lnTo>
                    <a:pt x="88819" y="88685"/>
                  </a:lnTo>
                  <a:lnTo>
                    <a:pt x="99969" y="72172"/>
                  </a:lnTo>
                  <a:lnTo>
                    <a:pt x="104058" y="51950"/>
                  </a:lnTo>
                  <a:close/>
                </a:path>
              </a:pathLst>
            </a:custGeom>
            <a:ln w="754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0" name="object 200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520740" y="5230302"/>
              <a:ext cx="104058" cy="103901"/>
            </a:xfrm>
            <a:prstGeom prst="rect">
              <a:avLst/>
            </a:prstGeom>
          </p:spPr>
        </p:pic>
        <p:pic>
          <p:nvPicPr>
            <p:cNvPr id="201" name="object 20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6967" y="5226529"/>
              <a:ext cx="111604" cy="111447"/>
            </a:xfrm>
            <a:prstGeom prst="rect">
              <a:avLst/>
            </a:prstGeom>
          </p:spPr>
        </p:pic>
      </p:grpSp>
      <p:sp>
        <p:nvSpPr>
          <p:cNvPr id="202" name="object 202" descr=""/>
          <p:cNvSpPr/>
          <p:nvPr/>
        </p:nvSpPr>
        <p:spPr>
          <a:xfrm>
            <a:off x="5613354" y="4451022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5" h="133985">
                <a:moveTo>
                  <a:pt x="0" y="133591"/>
                </a:moveTo>
                <a:lnTo>
                  <a:pt x="133793" y="133591"/>
                </a:lnTo>
                <a:lnTo>
                  <a:pt x="133793" y="0"/>
                </a:lnTo>
                <a:lnTo>
                  <a:pt x="0" y="0"/>
                </a:lnTo>
                <a:lnTo>
                  <a:pt x="0" y="133591"/>
                </a:lnTo>
                <a:close/>
              </a:path>
            </a:pathLst>
          </a:custGeom>
          <a:ln w="12576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/>
          <p:nvPr/>
        </p:nvSpPr>
        <p:spPr>
          <a:xfrm>
            <a:off x="5618893" y="4762734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5" h="133985">
                <a:moveTo>
                  <a:pt x="0" y="133591"/>
                </a:moveTo>
                <a:lnTo>
                  <a:pt x="133793" y="133591"/>
                </a:lnTo>
                <a:lnTo>
                  <a:pt x="133793" y="0"/>
                </a:lnTo>
                <a:lnTo>
                  <a:pt x="0" y="0"/>
                </a:lnTo>
                <a:lnTo>
                  <a:pt x="0" y="133591"/>
                </a:lnTo>
                <a:close/>
              </a:path>
            </a:pathLst>
          </a:custGeom>
          <a:ln w="12576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 descr=""/>
          <p:cNvSpPr/>
          <p:nvPr/>
        </p:nvSpPr>
        <p:spPr>
          <a:xfrm>
            <a:off x="5616124" y="5063314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5" h="133985">
                <a:moveTo>
                  <a:pt x="0" y="133591"/>
                </a:moveTo>
                <a:lnTo>
                  <a:pt x="133793" y="133591"/>
                </a:lnTo>
                <a:lnTo>
                  <a:pt x="133793" y="0"/>
                </a:lnTo>
                <a:lnTo>
                  <a:pt x="0" y="0"/>
                </a:lnTo>
                <a:lnTo>
                  <a:pt x="0" y="133591"/>
                </a:lnTo>
                <a:close/>
              </a:path>
            </a:pathLst>
          </a:custGeom>
          <a:ln w="12576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5" name="object 205" descr=""/>
          <p:cNvGrpSpPr/>
          <p:nvPr/>
        </p:nvGrpSpPr>
        <p:grpSpPr>
          <a:xfrm>
            <a:off x="6040952" y="4294366"/>
            <a:ext cx="154940" cy="1209675"/>
            <a:chOff x="6040952" y="4294366"/>
            <a:chExt cx="154940" cy="1209675"/>
          </a:xfrm>
        </p:grpSpPr>
        <p:pic>
          <p:nvPicPr>
            <p:cNvPr id="206" name="object 206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059133" y="4298139"/>
              <a:ext cx="104058" cy="103901"/>
            </a:xfrm>
            <a:prstGeom prst="rect">
              <a:avLst/>
            </a:prstGeom>
          </p:spPr>
        </p:pic>
        <p:pic>
          <p:nvPicPr>
            <p:cNvPr id="207" name="object 207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055360" y="4294366"/>
              <a:ext cx="111604" cy="111447"/>
            </a:xfrm>
            <a:prstGeom prst="rect">
              <a:avLst/>
            </a:prstGeom>
          </p:spPr>
        </p:pic>
        <p:pic>
          <p:nvPicPr>
            <p:cNvPr id="208" name="object 208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059134" y="4630631"/>
              <a:ext cx="104058" cy="103901"/>
            </a:xfrm>
            <a:prstGeom prst="rect">
              <a:avLst/>
            </a:prstGeom>
          </p:spPr>
        </p:pic>
        <p:sp>
          <p:nvSpPr>
            <p:cNvPr id="209" name="object 209" descr=""/>
            <p:cNvSpPr/>
            <p:nvPr/>
          </p:nvSpPr>
          <p:spPr>
            <a:xfrm>
              <a:off x="6059134" y="4630631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39" h="104139">
                  <a:moveTo>
                    <a:pt x="104058" y="51950"/>
                  </a:moveTo>
                  <a:lnTo>
                    <a:pt x="99969" y="31728"/>
                  </a:lnTo>
                  <a:lnTo>
                    <a:pt x="88819" y="15215"/>
                  </a:lnTo>
                  <a:lnTo>
                    <a:pt x="72281" y="4082"/>
                  </a:lnTo>
                  <a:lnTo>
                    <a:pt x="52029" y="0"/>
                  </a:lnTo>
                  <a:lnTo>
                    <a:pt x="31776" y="4082"/>
                  </a:lnTo>
                  <a:lnTo>
                    <a:pt x="15238" y="15215"/>
                  </a:lnTo>
                  <a:lnTo>
                    <a:pt x="4088" y="31728"/>
                  </a:lnTo>
                  <a:lnTo>
                    <a:pt x="0" y="51950"/>
                  </a:lnTo>
                  <a:lnTo>
                    <a:pt x="4088" y="72172"/>
                  </a:lnTo>
                  <a:lnTo>
                    <a:pt x="15238" y="88685"/>
                  </a:lnTo>
                  <a:lnTo>
                    <a:pt x="31776" y="99818"/>
                  </a:lnTo>
                  <a:lnTo>
                    <a:pt x="52029" y="103901"/>
                  </a:lnTo>
                  <a:lnTo>
                    <a:pt x="72281" y="99818"/>
                  </a:lnTo>
                  <a:lnTo>
                    <a:pt x="88819" y="88685"/>
                  </a:lnTo>
                  <a:lnTo>
                    <a:pt x="99969" y="72172"/>
                  </a:lnTo>
                  <a:lnTo>
                    <a:pt x="104058" y="51950"/>
                  </a:lnTo>
                  <a:close/>
                </a:path>
              </a:pathLst>
            </a:custGeom>
            <a:ln w="7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0" name="object 210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059134" y="4927499"/>
              <a:ext cx="104058" cy="103901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055361" y="4923726"/>
              <a:ext cx="111604" cy="111447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059135" y="5231046"/>
              <a:ext cx="104058" cy="103901"/>
            </a:xfrm>
            <a:prstGeom prst="rect">
              <a:avLst/>
            </a:prstGeom>
          </p:spPr>
        </p:pic>
        <p:sp>
          <p:nvSpPr>
            <p:cNvPr id="213" name="object 213" descr=""/>
            <p:cNvSpPr/>
            <p:nvPr/>
          </p:nvSpPr>
          <p:spPr>
            <a:xfrm>
              <a:off x="6059135" y="5231046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39" h="104139">
                  <a:moveTo>
                    <a:pt x="104058" y="51950"/>
                  </a:moveTo>
                  <a:lnTo>
                    <a:pt x="99969" y="31728"/>
                  </a:lnTo>
                  <a:lnTo>
                    <a:pt x="88819" y="15215"/>
                  </a:lnTo>
                  <a:lnTo>
                    <a:pt x="72281" y="4082"/>
                  </a:lnTo>
                  <a:lnTo>
                    <a:pt x="52029" y="0"/>
                  </a:lnTo>
                  <a:lnTo>
                    <a:pt x="31776" y="4082"/>
                  </a:lnTo>
                  <a:lnTo>
                    <a:pt x="15238" y="15215"/>
                  </a:lnTo>
                  <a:lnTo>
                    <a:pt x="4088" y="31728"/>
                  </a:lnTo>
                  <a:lnTo>
                    <a:pt x="0" y="51950"/>
                  </a:lnTo>
                  <a:lnTo>
                    <a:pt x="4088" y="72172"/>
                  </a:lnTo>
                  <a:lnTo>
                    <a:pt x="15238" y="88685"/>
                  </a:lnTo>
                  <a:lnTo>
                    <a:pt x="31776" y="99818"/>
                  </a:lnTo>
                  <a:lnTo>
                    <a:pt x="52029" y="103901"/>
                  </a:lnTo>
                  <a:lnTo>
                    <a:pt x="72281" y="99818"/>
                  </a:lnTo>
                  <a:lnTo>
                    <a:pt x="88819" y="88685"/>
                  </a:lnTo>
                  <a:lnTo>
                    <a:pt x="99969" y="72172"/>
                  </a:lnTo>
                  <a:lnTo>
                    <a:pt x="104058" y="51950"/>
                  </a:lnTo>
                  <a:close/>
                </a:path>
              </a:pathLst>
            </a:custGeom>
            <a:ln w="7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6047241" y="4451020"/>
              <a:ext cx="142240" cy="1046480"/>
            </a:xfrm>
            <a:custGeom>
              <a:avLst/>
              <a:gdLst/>
              <a:ahLst/>
              <a:cxnLst/>
              <a:rect l="l" t="t" r="r" b="b"/>
              <a:pathLst>
                <a:path w="142239" h="1046479">
                  <a:moveTo>
                    <a:pt x="0" y="133591"/>
                  </a:moveTo>
                  <a:lnTo>
                    <a:pt x="133793" y="133591"/>
                  </a:lnTo>
                  <a:lnTo>
                    <a:pt x="133793" y="0"/>
                  </a:lnTo>
                  <a:lnTo>
                    <a:pt x="0" y="0"/>
                  </a:lnTo>
                  <a:lnTo>
                    <a:pt x="0" y="133591"/>
                  </a:lnTo>
                  <a:close/>
                </a:path>
                <a:path w="142239" h="1046479">
                  <a:moveTo>
                    <a:pt x="5545" y="445302"/>
                  </a:moveTo>
                  <a:lnTo>
                    <a:pt x="139339" y="445302"/>
                  </a:lnTo>
                  <a:lnTo>
                    <a:pt x="139339" y="311710"/>
                  </a:lnTo>
                  <a:lnTo>
                    <a:pt x="5545" y="311710"/>
                  </a:lnTo>
                  <a:lnTo>
                    <a:pt x="5545" y="445302"/>
                  </a:lnTo>
                  <a:close/>
                </a:path>
                <a:path w="142239" h="1046479">
                  <a:moveTo>
                    <a:pt x="2769" y="745883"/>
                  </a:moveTo>
                  <a:lnTo>
                    <a:pt x="136562" y="745883"/>
                  </a:lnTo>
                  <a:lnTo>
                    <a:pt x="136562" y="612291"/>
                  </a:lnTo>
                  <a:lnTo>
                    <a:pt x="2769" y="612291"/>
                  </a:lnTo>
                  <a:lnTo>
                    <a:pt x="2769" y="745883"/>
                  </a:lnTo>
                  <a:close/>
                </a:path>
                <a:path w="142239" h="1046479">
                  <a:moveTo>
                    <a:pt x="8314" y="1046464"/>
                  </a:moveTo>
                  <a:lnTo>
                    <a:pt x="142108" y="1046464"/>
                  </a:lnTo>
                  <a:lnTo>
                    <a:pt x="142108" y="912872"/>
                  </a:lnTo>
                  <a:lnTo>
                    <a:pt x="8314" y="912872"/>
                  </a:lnTo>
                  <a:lnTo>
                    <a:pt x="8314" y="1046464"/>
                  </a:lnTo>
                  <a:close/>
                </a:path>
              </a:pathLst>
            </a:custGeom>
            <a:ln w="1257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5" name="object 215" descr=""/>
          <p:cNvGrpSpPr/>
          <p:nvPr/>
        </p:nvGrpSpPr>
        <p:grpSpPr>
          <a:xfrm>
            <a:off x="6263950" y="4294365"/>
            <a:ext cx="154940" cy="1209675"/>
            <a:chOff x="6263950" y="4294365"/>
            <a:chExt cx="154940" cy="1209675"/>
          </a:xfrm>
        </p:grpSpPr>
        <p:pic>
          <p:nvPicPr>
            <p:cNvPr id="216" name="object 216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282128" y="4298138"/>
              <a:ext cx="104058" cy="103901"/>
            </a:xfrm>
            <a:prstGeom prst="rect">
              <a:avLst/>
            </a:prstGeom>
          </p:spPr>
        </p:pic>
        <p:pic>
          <p:nvPicPr>
            <p:cNvPr id="217" name="object 217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278354" y="4294365"/>
              <a:ext cx="111604" cy="111447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282128" y="4630630"/>
              <a:ext cx="104058" cy="103901"/>
            </a:xfrm>
            <a:prstGeom prst="rect">
              <a:avLst/>
            </a:prstGeom>
          </p:spPr>
        </p:pic>
        <p:sp>
          <p:nvSpPr>
            <p:cNvPr id="219" name="object 219" descr=""/>
            <p:cNvSpPr/>
            <p:nvPr/>
          </p:nvSpPr>
          <p:spPr>
            <a:xfrm>
              <a:off x="6282128" y="4630630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39" h="104139">
                  <a:moveTo>
                    <a:pt x="104058" y="51950"/>
                  </a:moveTo>
                  <a:lnTo>
                    <a:pt x="99969" y="31728"/>
                  </a:lnTo>
                  <a:lnTo>
                    <a:pt x="88819" y="15215"/>
                  </a:lnTo>
                  <a:lnTo>
                    <a:pt x="72281" y="4082"/>
                  </a:lnTo>
                  <a:lnTo>
                    <a:pt x="52029" y="0"/>
                  </a:lnTo>
                  <a:lnTo>
                    <a:pt x="31776" y="4082"/>
                  </a:lnTo>
                  <a:lnTo>
                    <a:pt x="15238" y="15215"/>
                  </a:lnTo>
                  <a:lnTo>
                    <a:pt x="4088" y="31728"/>
                  </a:lnTo>
                  <a:lnTo>
                    <a:pt x="0" y="51950"/>
                  </a:lnTo>
                  <a:lnTo>
                    <a:pt x="4088" y="72172"/>
                  </a:lnTo>
                  <a:lnTo>
                    <a:pt x="15238" y="88685"/>
                  </a:lnTo>
                  <a:lnTo>
                    <a:pt x="31776" y="99818"/>
                  </a:lnTo>
                  <a:lnTo>
                    <a:pt x="52029" y="103901"/>
                  </a:lnTo>
                  <a:lnTo>
                    <a:pt x="72281" y="99818"/>
                  </a:lnTo>
                  <a:lnTo>
                    <a:pt x="88819" y="88685"/>
                  </a:lnTo>
                  <a:lnTo>
                    <a:pt x="99969" y="72172"/>
                  </a:lnTo>
                  <a:lnTo>
                    <a:pt x="104058" y="51950"/>
                  </a:lnTo>
                  <a:close/>
                </a:path>
              </a:pathLst>
            </a:custGeom>
            <a:ln w="7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0" name="object 220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282128" y="4927498"/>
              <a:ext cx="104058" cy="103901"/>
            </a:xfrm>
            <a:prstGeom prst="rect">
              <a:avLst/>
            </a:prstGeom>
          </p:spPr>
        </p:pic>
        <p:pic>
          <p:nvPicPr>
            <p:cNvPr id="221" name="object 221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278355" y="4923725"/>
              <a:ext cx="111604" cy="111447"/>
            </a:xfrm>
            <a:prstGeom prst="rect">
              <a:avLst/>
            </a:prstGeom>
          </p:spPr>
        </p:pic>
        <p:pic>
          <p:nvPicPr>
            <p:cNvPr id="222" name="object 222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282129" y="5231046"/>
              <a:ext cx="104058" cy="103901"/>
            </a:xfrm>
            <a:prstGeom prst="rect">
              <a:avLst/>
            </a:prstGeom>
          </p:spPr>
        </p:pic>
        <p:sp>
          <p:nvSpPr>
            <p:cNvPr id="223" name="object 223" descr=""/>
            <p:cNvSpPr/>
            <p:nvPr/>
          </p:nvSpPr>
          <p:spPr>
            <a:xfrm>
              <a:off x="6282129" y="5231046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39" h="104139">
                  <a:moveTo>
                    <a:pt x="104058" y="51950"/>
                  </a:moveTo>
                  <a:lnTo>
                    <a:pt x="99969" y="31728"/>
                  </a:lnTo>
                  <a:lnTo>
                    <a:pt x="88819" y="15215"/>
                  </a:lnTo>
                  <a:lnTo>
                    <a:pt x="72281" y="4082"/>
                  </a:lnTo>
                  <a:lnTo>
                    <a:pt x="52029" y="0"/>
                  </a:lnTo>
                  <a:lnTo>
                    <a:pt x="31776" y="4082"/>
                  </a:lnTo>
                  <a:lnTo>
                    <a:pt x="15238" y="15215"/>
                  </a:lnTo>
                  <a:lnTo>
                    <a:pt x="4088" y="31728"/>
                  </a:lnTo>
                  <a:lnTo>
                    <a:pt x="0" y="51950"/>
                  </a:lnTo>
                  <a:lnTo>
                    <a:pt x="4088" y="72172"/>
                  </a:lnTo>
                  <a:lnTo>
                    <a:pt x="15238" y="88685"/>
                  </a:lnTo>
                  <a:lnTo>
                    <a:pt x="31776" y="99818"/>
                  </a:lnTo>
                  <a:lnTo>
                    <a:pt x="52029" y="103901"/>
                  </a:lnTo>
                  <a:lnTo>
                    <a:pt x="72281" y="99818"/>
                  </a:lnTo>
                  <a:lnTo>
                    <a:pt x="88819" y="88685"/>
                  </a:lnTo>
                  <a:lnTo>
                    <a:pt x="99969" y="72172"/>
                  </a:lnTo>
                  <a:lnTo>
                    <a:pt x="104058" y="51950"/>
                  </a:lnTo>
                  <a:close/>
                </a:path>
              </a:pathLst>
            </a:custGeom>
            <a:ln w="7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6270239" y="4451020"/>
              <a:ext cx="142240" cy="1046480"/>
            </a:xfrm>
            <a:custGeom>
              <a:avLst/>
              <a:gdLst/>
              <a:ahLst/>
              <a:cxnLst/>
              <a:rect l="l" t="t" r="r" b="b"/>
              <a:pathLst>
                <a:path w="142239" h="1046479">
                  <a:moveTo>
                    <a:pt x="0" y="133591"/>
                  </a:moveTo>
                  <a:lnTo>
                    <a:pt x="133793" y="133591"/>
                  </a:lnTo>
                  <a:lnTo>
                    <a:pt x="133793" y="0"/>
                  </a:lnTo>
                  <a:lnTo>
                    <a:pt x="0" y="0"/>
                  </a:lnTo>
                  <a:lnTo>
                    <a:pt x="0" y="133591"/>
                  </a:lnTo>
                  <a:close/>
                </a:path>
                <a:path w="142239" h="1046479">
                  <a:moveTo>
                    <a:pt x="5538" y="445302"/>
                  </a:moveTo>
                  <a:lnTo>
                    <a:pt x="139331" y="445302"/>
                  </a:lnTo>
                  <a:lnTo>
                    <a:pt x="139331" y="311710"/>
                  </a:lnTo>
                  <a:lnTo>
                    <a:pt x="5538" y="311710"/>
                  </a:lnTo>
                  <a:lnTo>
                    <a:pt x="5538" y="445302"/>
                  </a:lnTo>
                  <a:close/>
                </a:path>
                <a:path w="142239" h="1046479">
                  <a:moveTo>
                    <a:pt x="2769" y="745883"/>
                  </a:moveTo>
                  <a:lnTo>
                    <a:pt x="136562" y="745883"/>
                  </a:lnTo>
                  <a:lnTo>
                    <a:pt x="136562" y="612291"/>
                  </a:lnTo>
                  <a:lnTo>
                    <a:pt x="2769" y="612291"/>
                  </a:lnTo>
                  <a:lnTo>
                    <a:pt x="2769" y="745883"/>
                  </a:lnTo>
                  <a:close/>
                </a:path>
                <a:path w="142239" h="1046479">
                  <a:moveTo>
                    <a:pt x="8307" y="1046464"/>
                  </a:moveTo>
                  <a:lnTo>
                    <a:pt x="142100" y="1046464"/>
                  </a:lnTo>
                  <a:lnTo>
                    <a:pt x="142100" y="912872"/>
                  </a:lnTo>
                  <a:lnTo>
                    <a:pt x="8307" y="912872"/>
                  </a:lnTo>
                  <a:lnTo>
                    <a:pt x="8307" y="1046464"/>
                  </a:lnTo>
                  <a:close/>
                </a:path>
              </a:pathLst>
            </a:custGeom>
            <a:ln w="1257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5" name="object 225" descr=""/>
          <p:cNvGrpSpPr/>
          <p:nvPr/>
        </p:nvGrpSpPr>
        <p:grpSpPr>
          <a:xfrm>
            <a:off x="6486942" y="4294364"/>
            <a:ext cx="154940" cy="1209675"/>
            <a:chOff x="6486942" y="4294364"/>
            <a:chExt cx="154940" cy="1209675"/>
          </a:xfrm>
        </p:grpSpPr>
        <p:pic>
          <p:nvPicPr>
            <p:cNvPr id="226" name="object 226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505121" y="4298137"/>
              <a:ext cx="104058" cy="103901"/>
            </a:xfrm>
            <a:prstGeom prst="rect">
              <a:avLst/>
            </a:prstGeom>
          </p:spPr>
        </p:pic>
        <p:pic>
          <p:nvPicPr>
            <p:cNvPr id="227" name="object 227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501348" y="4294364"/>
              <a:ext cx="111604" cy="111447"/>
            </a:xfrm>
            <a:prstGeom prst="rect">
              <a:avLst/>
            </a:prstGeom>
          </p:spPr>
        </p:pic>
        <p:pic>
          <p:nvPicPr>
            <p:cNvPr id="228" name="object 228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505122" y="4630629"/>
              <a:ext cx="104058" cy="103901"/>
            </a:xfrm>
            <a:prstGeom prst="rect">
              <a:avLst/>
            </a:prstGeom>
          </p:spPr>
        </p:pic>
        <p:sp>
          <p:nvSpPr>
            <p:cNvPr id="229" name="object 229" descr=""/>
            <p:cNvSpPr/>
            <p:nvPr/>
          </p:nvSpPr>
          <p:spPr>
            <a:xfrm>
              <a:off x="6505122" y="4630629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40" h="104139">
                  <a:moveTo>
                    <a:pt x="104058" y="51950"/>
                  </a:moveTo>
                  <a:lnTo>
                    <a:pt x="99969" y="31728"/>
                  </a:lnTo>
                  <a:lnTo>
                    <a:pt x="88819" y="15215"/>
                  </a:lnTo>
                  <a:lnTo>
                    <a:pt x="72281" y="4082"/>
                  </a:lnTo>
                  <a:lnTo>
                    <a:pt x="52029" y="0"/>
                  </a:lnTo>
                  <a:lnTo>
                    <a:pt x="31776" y="4082"/>
                  </a:lnTo>
                  <a:lnTo>
                    <a:pt x="15238" y="15215"/>
                  </a:lnTo>
                  <a:lnTo>
                    <a:pt x="4088" y="31728"/>
                  </a:lnTo>
                  <a:lnTo>
                    <a:pt x="0" y="51950"/>
                  </a:lnTo>
                  <a:lnTo>
                    <a:pt x="4088" y="72172"/>
                  </a:lnTo>
                  <a:lnTo>
                    <a:pt x="15238" y="88685"/>
                  </a:lnTo>
                  <a:lnTo>
                    <a:pt x="31776" y="99818"/>
                  </a:lnTo>
                  <a:lnTo>
                    <a:pt x="52029" y="103901"/>
                  </a:lnTo>
                  <a:lnTo>
                    <a:pt x="72281" y="99818"/>
                  </a:lnTo>
                  <a:lnTo>
                    <a:pt x="88819" y="88685"/>
                  </a:lnTo>
                  <a:lnTo>
                    <a:pt x="99969" y="72172"/>
                  </a:lnTo>
                  <a:lnTo>
                    <a:pt x="104058" y="51950"/>
                  </a:lnTo>
                  <a:close/>
                </a:path>
              </a:pathLst>
            </a:custGeom>
            <a:ln w="7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0" name="object 230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505122" y="4927497"/>
              <a:ext cx="104058" cy="103901"/>
            </a:xfrm>
            <a:prstGeom prst="rect">
              <a:avLst/>
            </a:prstGeom>
          </p:spPr>
        </p:pic>
        <p:pic>
          <p:nvPicPr>
            <p:cNvPr id="231" name="object 231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501349" y="4923724"/>
              <a:ext cx="111604" cy="111447"/>
            </a:xfrm>
            <a:prstGeom prst="rect">
              <a:avLst/>
            </a:prstGeom>
          </p:spPr>
        </p:pic>
        <p:pic>
          <p:nvPicPr>
            <p:cNvPr id="232" name="object 232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505124" y="5231045"/>
              <a:ext cx="104058" cy="103901"/>
            </a:xfrm>
            <a:prstGeom prst="rect">
              <a:avLst/>
            </a:prstGeom>
          </p:spPr>
        </p:pic>
        <p:sp>
          <p:nvSpPr>
            <p:cNvPr id="233" name="object 233" descr=""/>
            <p:cNvSpPr/>
            <p:nvPr/>
          </p:nvSpPr>
          <p:spPr>
            <a:xfrm>
              <a:off x="6505124" y="5231045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40" h="104139">
                  <a:moveTo>
                    <a:pt x="104058" y="51950"/>
                  </a:moveTo>
                  <a:lnTo>
                    <a:pt x="99969" y="31728"/>
                  </a:lnTo>
                  <a:lnTo>
                    <a:pt x="88819" y="15215"/>
                  </a:lnTo>
                  <a:lnTo>
                    <a:pt x="72281" y="4082"/>
                  </a:lnTo>
                  <a:lnTo>
                    <a:pt x="52029" y="0"/>
                  </a:lnTo>
                  <a:lnTo>
                    <a:pt x="31776" y="4082"/>
                  </a:lnTo>
                  <a:lnTo>
                    <a:pt x="15238" y="15215"/>
                  </a:lnTo>
                  <a:lnTo>
                    <a:pt x="4088" y="31728"/>
                  </a:lnTo>
                  <a:lnTo>
                    <a:pt x="0" y="51950"/>
                  </a:lnTo>
                  <a:lnTo>
                    <a:pt x="4088" y="72172"/>
                  </a:lnTo>
                  <a:lnTo>
                    <a:pt x="15238" y="88685"/>
                  </a:lnTo>
                  <a:lnTo>
                    <a:pt x="31776" y="99818"/>
                  </a:lnTo>
                  <a:lnTo>
                    <a:pt x="52029" y="103901"/>
                  </a:lnTo>
                  <a:lnTo>
                    <a:pt x="72281" y="99818"/>
                  </a:lnTo>
                  <a:lnTo>
                    <a:pt x="88819" y="88685"/>
                  </a:lnTo>
                  <a:lnTo>
                    <a:pt x="99969" y="72172"/>
                  </a:lnTo>
                  <a:lnTo>
                    <a:pt x="104058" y="51950"/>
                  </a:lnTo>
                  <a:close/>
                </a:path>
              </a:pathLst>
            </a:custGeom>
            <a:ln w="7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6493231" y="4451019"/>
              <a:ext cx="142240" cy="1046480"/>
            </a:xfrm>
            <a:custGeom>
              <a:avLst/>
              <a:gdLst/>
              <a:ahLst/>
              <a:cxnLst/>
              <a:rect l="l" t="t" r="r" b="b"/>
              <a:pathLst>
                <a:path w="142240" h="1046479">
                  <a:moveTo>
                    <a:pt x="0" y="133591"/>
                  </a:moveTo>
                  <a:lnTo>
                    <a:pt x="133793" y="133591"/>
                  </a:lnTo>
                  <a:lnTo>
                    <a:pt x="133793" y="0"/>
                  </a:lnTo>
                  <a:lnTo>
                    <a:pt x="0" y="0"/>
                  </a:lnTo>
                  <a:lnTo>
                    <a:pt x="0" y="133591"/>
                  </a:lnTo>
                  <a:close/>
                </a:path>
                <a:path w="142240" h="1046479">
                  <a:moveTo>
                    <a:pt x="5538" y="445302"/>
                  </a:moveTo>
                  <a:lnTo>
                    <a:pt x="139331" y="445302"/>
                  </a:lnTo>
                  <a:lnTo>
                    <a:pt x="139331" y="311710"/>
                  </a:lnTo>
                  <a:lnTo>
                    <a:pt x="5538" y="311710"/>
                  </a:lnTo>
                  <a:lnTo>
                    <a:pt x="5538" y="445302"/>
                  </a:lnTo>
                  <a:close/>
                </a:path>
                <a:path w="142240" h="1046479">
                  <a:moveTo>
                    <a:pt x="2769" y="745883"/>
                  </a:moveTo>
                  <a:lnTo>
                    <a:pt x="136562" y="745883"/>
                  </a:lnTo>
                  <a:lnTo>
                    <a:pt x="136562" y="612291"/>
                  </a:lnTo>
                  <a:lnTo>
                    <a:pt x="2769" y="612291"/>
                  </a:lnTo>
                  <a:lnTo>
                    <a:pt x="2769" y="745883"/>
                  </a:lnTo>
                  <a:close/>
                </a:path>
                <a:path w="142240" h="1046479">
                  <a:moveTo>
                    <a:pt x="8314" y="1046464"/>
                  </a:moveTo>
                  <a:lnTo>
                    <a:pt x="142108" y="1046464"/>
                  </a:lnTo>
                  <a:lnTo>
                    <a:pt x="142108" y="912872"/>
                  </a:lnTo>
                  <a:lnTo>
                    <a:pt x="8314" y="912872"/>
                  </a:lnTo>
                  <a:lnTo>
                    <a:pt x="8314" y="1046464"/>
                  </a:lnTo>
                  <a:close/>
                </a:path>
              </a:pathLst>
            </a:custGeom>
            <a:ln w="1257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5" name="object 235" descr=""/>
          <p:cNvSpPr txBox="1"/>
          <p:nvPr/>
        </p:nvSpPr>
        <p:spPr>
          <a:xfrm>
            <a:off x="6088609" y="4053482"/>
            <a:ext cx="116839" cy="176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50" spc="-50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</p:txBody>
      </p:sp>
      <p:graphicFrame>
        <p:nvGraphicFramePr>
          <p:cNvPr id="236" name="object 236" descr=""/>
          <p:cNvGraphicFramePr>
            <a:graphicFrameLocks noGrp="1"/>
          </p:cNvGraphicFramePr>
          <p:nvPr/>
        </p:nvGraphicFramePr>
        <p:xfrm>
          <a:off x="4420341" y="4224600"/>
          <a:ext cx="2388235" cy="1333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5"/>
                <a:gridCol w="222884"/>
                <a:gridCol w="222884"/>
                <a:gridCol w="218440"/>
                <a:gridCol w="222884"/>
                <a:gridCol w="237490"/>
                <a:gridCol w="208915"/>
                <a:gridCol w="215900"/>
                <a:gridCol w="222885"/>
                <a:gridCol w="273685"/>
              </a:tblGrid>
              <a:tr h="205104">
                <a:tc>
                  <a:txBody>
                    <a:bodyPr/>
                    <a:lstStyle/>
                    <a:p>
                      <a:pPr algn="ctr" marL="19050">
                        <a:lnSpc>
                          <a:spcPts val="1120"/>
                        </a:lnSpc>
                        <a:spcBef>
                          <a:spcPts val="39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9525">
                      <a:solidFill>
                        <a:srgbClr val="C00000"/>
                      </a:solidFill>
                      <a:prstDash val="solid"/>
                    </a:lnL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120"/>
                        </a:lnSpc>
                        <a:spcBef>
                          <a:spcPts val="39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120"/>
                        </a:lnSpc>
                        <a:spcBef>
                          <a:spcPts val="39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ts val="1120"/>
                        </a:lnSpc>
                        <a:spcBef>
                          <a:spcPts val="39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R w="3175">
                      <a:solidFill>
                        <a:srgbClr val="000000"/>
                      </a:solidFill>
                      <a:prstDash val="sysDash"/>
                    </a:lnR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ysDash"/>
                    </a:lnL>
                    <a:lnR w="9525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ysDash"/>
                    </a:lnR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3175">
                      <a:solidFill>
                        <a:srgbClr val="000000"/>
                      </a:solidFill>
                      <a:prstDash val="sysDash"/>
                    </a:lnL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577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R w="9525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C00000"/>
                      </a:solidFill>
                      <a:prstDash val="solid"/>
                    </a:lnT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R w="3175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ysDash"/>
                    </a:lnL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C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175">
                      <a:solidFill>
                        <a:srgbClr val="000000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R="50800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algn="ctr" marL="33655">
                        <a:lnSpc>
                          <a:spcPts val="1060"/>
                        </a:lnSpc>
                        <a:spcBef>
                          <a:spcPts val="8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Bef>
                          <a:spcPts val="8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Bef>
                          <a:spcPts val="8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060"/>
                        </a:lnSpc>
                        <a:spcBef>
                          <a:spcPts val="8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R w="3175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ysDash"/>
                    </a:lnL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120"/>
                        </a:lnSpc>
                        <a:spcBef>
                          <a:spcPts val="2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3175">
                      <a:solidFill>
                        <a:srgbClr val="000000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ts val="1120"/>
                        </a:lnSpc>
                        <a:spcBef>
                          <a:spcPts val="2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120"/>
                        </a:lnSpc>
                        <a:spcBef>
                          <a:spcPts val="2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57785">
                        <a:lnSpc>
                          <a:spcPts val="1120"/>
                        </a:lnSpc>
                        <a:spcBef>
                          <a:spcPts val="2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 marL="24765">
                        <a:lnSpc>
                          <a:spcPts val="104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104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104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ysDash"/>
                    </a:lnL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4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4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0005">
                        <a:lnSpc>
                          <a:spcPts val="104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ctr" marL="48895">
                        <a:lnSpc>
                          <a:spcPts val="1050"/>
                        </a:lnSpc>
                        <a:spcBef>
                          <a:spcPts val="6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1045"/>
                        </a:lnSpc>
                        <a:spcBef>
                          <a:spcPts val="6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1045"/>
                        </a:lnSpc>
                        <a:spcBef>
                          <a:spcPts val="6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1045"/>
                        </a:lnSpc>
                        <a:spcBef>
                          <a:spcPts val="6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R w="3175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ysDash"/>
                    </a:lnL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115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ts val="1115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115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785">
                        <a:lnSpc>
                          <a:spcPts val="1115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ctr" marL="24765">
                        <a:lnSpc>
                          <a:spcPts val="1075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1075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1075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ysDash"/>
                    </a:lnL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08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ts val="108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48895">
                        <a:lnSpc>
                          <a:spcPts val="1060"/>
                        </a:lnSpc>
                        <a:spcBef>
                          <a:spcPts val="3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1060"/>
                        </a:lnSpc>
                        <a:spcBef>
                          <a:spcPts val="3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1060"/>
                        </a:lnSpc>
                        <a:spcBef>
                          <a:spcPts val="3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1060"/>
                        </a:lnSpc>
                        <a:spcBef>
                          <a:spcPts val="35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R w="3175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ysDash"/>
                    </a:lnL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10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ts val="110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10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785">
                        <a:lnSpc>
                          <a:spcPts val="110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marL="24765">
                        <a:lnSpc>
                          <a:spcPts val="109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109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109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ysDash"/>
                    </a:lnR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-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ysDash"/>
                    </a:lnL>
                    <a:lnR w="9525">
                      <a:solidFill>
                        <a:srgbClr val="C00000"/>
                      </a:solidFill>
                      <a:prstDash val="solid"/>
                    </a:lnR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09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C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ysDash"/>
                    </a:lnR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09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ysDash"/>
                    </a:lnL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09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09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290">
                        <a:lnSpc>
                          <a:spcPts val="1090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C00000"/>
                      </a:solidFill>
                      <a:prstDash val="solid"/>
                    </a:lnR>
                    <a:lnB w="952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37" name="object 237" descr=""/>
          <p:cNvSpPr txBox="1"/>
          <p:nvPr/>
        </p:nvSpPr>
        <p:spPr>
          <a:xfrm>
            <a:off x="4929074" y="4053482"/>
            <a:ext cx="109855" cy="176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50" spc="-50">
                <a:latin typeface="Arial"/>
                <a:cs typeface="Arial"/>
              </a:rPr>
              <a:t>P</a:t>
            </a:r>
            <a:endParaRPr sz="950">
              <a:latin typeface="Arial"/>
              <a:cs typeface="Arial"/>
            </a:endParaRPr>
          </a:p>
        </p:txBody>
      </p:sp>
      <p:sp>
        <p:nvSpPr>
          <p:cNvPr id="238" name="object 238" descr=""/>
          <p:cNvSpPr/>
          <p:nvPr/>
        </p:nvSpPr>
        <p:spPr>
          <a:xfrm>
            <a:off x="5345795" y="4228370"/>
            <a:ext cx="0" cy="1410335"/>
          </a:xfrm>
          <a:custGeom>
            <a:avLst/>
            <a:gdLst/>
            <a:ahLst/>
            <a:cxnLst/>
            <a:rect l="l" t="t" r="r" b="b"/>
            <a:pathLst>
              <a:path w="0" h="1410335">
                <a:moveTo>
                  <a:pt x="0" y="0"/>
                </a:moveTo>
                <a:lnTo>
                  <a:pt x="0" y="1410125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 descr=""/>
          <p:cNvSpPr/>
          <p:nvPr/>
        </p:nvSpPr>
        <p:spPr>
          <a:xfrm>
            <a:off x="5806636" y="4228370"/>
            <a:ext cx="0" cy="1410335"/>
          </a:xfrm>
          <a:custGeom>
            <a:avLst/>
            <a:gdLst/>
            <a:ahLst/>
            <a:cxnLst/>
            <a:rect l="l" t="t" r="r" b="b"/>
            <a:pathLst>
              <a:path w="0" h="1410335">
                <a:moveTo>
                  <a:pt x="0" y="0"/>
                </a:moveTo>
                <a:lnTo>
                  <a:pt x="0" y="1410125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240" name="object 240" descr=""/>
          <p:cNvGrpSpPr/>
          <p:nvPr/>
        </p:nvGrpSpPr>
        <p:grpSpPr>
          <a:xfrm>
            <a:off x="1318477" y="5198990"/>
            <a:ext cx="1149350" cy="306070"/>
            <a:chOff x="1318477" y="5198990"/>
            <a:chExt cx="1149350" cy="306070"/>
          </a:xfrm>
        </p:grpSpPr>
        <p:sp>
          <p:nvSpPr>
            <p:cNvPr id="241" name="object 241" descr=""/>
            <p:cNvSpPr/>
            <p:nvPr/>
          </p:nvSpPr>
          <p:spPr>
            <a:xfrm>
              <a:off x="2043886" y="5351981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 h="0">
                  <a:moveTo>
                    <a:pt x="0" y="0"/>
                  </a:moveTo>
                  <a:lnTo>
                    <a:pt x="393619" y="0"/>
                  </a:lnTo>
                </a:path>
              </a:pathLst>
            </a:custGeom>
            <a:ln w="61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1353705" y="5351981"/>
              <a:ext cx="436880" cy="0"/>
            </a:xfrm>
            <a:custGeom>
              <a:avLst/>
              <a:gdLst/>
              <a:ahLst/>
              <a:cxnLst/>
              <a:rect l="l" t="t" r="r" b="b"/>
              <a:pathLst>
                <a:path w="436880" h="0">
                  <a:moveTo>
                    <a:pt x="0" y="0"/>
                  </a:moveTo>
                  <a:lnTo>
                    <a:pt x="436755" y="0"/>
                  </a:lnTo>
                </a:path>
              </a:pathLst>
            </a:custGeom>
            <a:ln w="61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2043887" y="5205110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w="0" h="300354">
                  <a:moveTo>
                    <a:pt x="0" y="0"/>
                  </a:moveTo>
                  <a:lnTo>
                    <a:pt x="0" y="299862"/>
                  </a:lnTo>
                </a:path>
              </a:pathLst>
            </a:custGeom>
            <a:ln w="53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1785069" y="5205110"/>
              <a:ext cx="259079" cy="147320"/>
            </a:xfrm>
            <a:custGeom>
              <a:avLst/>
              <a:gdLst/>
              <a:ahLst/>
              <a:cxnLst/>
              <a:rect l="l" t="t" r="r" b="b"/>
              <a:pathLst>
                <a:path w="259080" h="147320">
                  <a:moveTo>
                    <a:pt x="0" y="0"/>
                  </a:moveTo>
                  <a:lnTo>
                    <a:pt x="258818" y="146871"/>
                  </a:lnTo>
                </a:path>
              </a:pathLst>
            </a:custGeom>
            <a:ln w="5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1785069" y="5351981"/>
              <a:ext cx="259079" cy="147320"/>
            </a:xfrm>
            <a:custGeom>
              <a:avLst/>
              <a:gdLst/>
              <a:ahLst/>
              <a:cxnLst/>
              <a:rect l="l" t="t" r="r" b="b"/>
              <a:pathLst>
                <a:path w="259080" h="147320">
                  <a:moveTo>
                    <a:pt x="258818" y="0"/>
                  </a:moveTo>
                  <a:lnTo>
                    <a:pt x="0" y="146871"/>
                  </a:lnTo>
                </a:path>
              </a:pathLst>
            </a:custGeom>
            <a:ln w="5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1785070" y="5198990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w="0" h="300354">
                  <a:moveTo>
                    <a:pt x="0" y="299862"/>
                  </a:moveTo>
                  <a:lnTo>
                    <a:pt x="0" y="0"/>
                  </a:lnTo>
                </a:path>
              </a:pathLst>
            </a:custGeom>
            <a:ln w="53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7" name="object 247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318477" y="5312385"/>
              <a:ext cx="70460" cy="79191"/>
            </a:xfrm>
            <a:prstGeom prst="rect">
              <a:avLst/>
            </a:prstGeom>
          </p:spPr>
        </p:pic>
        <p:pic>
          <p:nvPicPr>
            <p:cNvPr id="248" name="object 248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396886" y="5312385"/>
              <a:ext cx="70460" cy="79191"/>
            </a:xfrm>
            <a:prstGeom prst="rect">
              <a:avLst/>
            </a:prstGeom>
          </p:spPr>
        </p:pic>
      </p:grpSp>
      <p:sp>
        <p:nvSpPr>
          <p:cNvPr id="249" name="object 249" descr=""/>
          <p:cNvSpPr txBox="1"/>
          <p:nvPr/>
        </p:nvSpPr>
        <p:spPr>
          <a:xfrm>
            <a:off x="401149" y="4821428"/>
            <a:ext cx="8436610" cy="1629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6235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unen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1600">
              <a:latin typeface="Arial"/>
              <a:cs typeface="Arial"/>
            </a:endParaRPr>
          </a:p>
          <a:p>
            <a:pPr marL="5507355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Región de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carga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espacial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 </a:t>
            </a:r>
            <a:r>
              <a:rPr dirty="0" sz="1200" spc="-10" b="1">
                <a:latin typeface="Arial"/>
                <a:cs typeface="Arial"/>
              </a:rPr>
              <a:t>agotamiento</a:t>
            </a:r>
            <a:endParaRPr sz="1200">
              <a:latin typeface="Arial"/>
              <a:cs typeface="Arial"/>
            </a:endParaRPr>
          </a:p>
          <a:p>
            <a:pPr marL="275590" marR="243840" indent="-263525">
              <a:lnSpc>
                <a:spcPct val="100000"/>
              </a:lnSpc>
              <a:spcBef>
                <a:spcPts val="875"/>
              </a:spcBef>
              <a:buClr>
                <a:srgbClr val="0000C4"/>
              </a:buClr>
              <a:buSzPct val="112500"/>
              <a:buFont typeface="Wingdings"/>
              <a:buChar char=""/>
              <a:tabLst>
                <a:tab pos="275590" algn="l"/>
              </a:tabLst>
            </a:pP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proximidades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 la unión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p-</a:t>
            </a:r>
            <a:r>
              <a:rPr dirty="0" sz="1600">
                <a:latin typeface="Arial"/>
                <a:cs typeface="Arial"/>
              </a:rPr>
              <a:t>n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sólo quedan</a:t>
            </a:r>
            <a:r>
              <a:rPr dirty="0" sz="1600" spc="5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átomos</a:t>
            </a:r>
            <a:r>
              <a:rPr dirty="0" sz="1600" spc="1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de</a:t>
            </a:r>
            <a:r>
              <a:rPr dirty="0" sz="1600" spc="15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IMPUREZAS</a:t>
            </a:r>
            <a:r>
              <a:rPr dirty="0" sz="1600" spc="5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cargadas</a:t>
            </a:r>
            <a:r>
              <a:rPr dirty="0" sz="1600" spc="1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(ya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dichos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átomos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móviles),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creando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denominada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Zona</a:t>
            </a:r>
            <a:r>
              <a:rPr dirty="0" sz="16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Carga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Espacial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0" name="object 250" descr=""/>
          <p:cNvSpPr txBox="1"/>
          <p:nvPr/>
        </p:nvSpPr>
        <p:spPr>
          <a:xfrm>
            <a:off x="501493" y="2272979"/>
            <a:ext cx="37255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los</a:t>
            </a:r>
            <a:r>
              <a:rPr dirty="0" sz="1600" spc="-3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huecos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libres</a:t>
            </a:r>
            <a:r>
              <a:rPr dirty="0" sz="16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existentes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la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zona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P</a:t>
            </a:r>
            <a:r>
              <a:rPr dirty="0" sz="1600" spc="-2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7591" y="1469906"/>
            <a:ext cx="7774940" cy="8362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Unión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P-</a:t>
            </a:r>
            <a:r>
              <a:rPr dirty="0" sz="2000" b="1">
                <a:latin typeface="Arial"/>
                <a:cs typeface="Arial"/>
              </a:rPr>
              <a:t>N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con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polarización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externa</a:t>
            </a:r>
            <a:endParaRPr sz="2000">
              <a:latin typeface="Arial"/>
              <a:cs typeface="Arial"/>
            </a:endParaRPr>
          </a:p>
          <a:p>
            <a:pPr marL="769620">
              <a:lnSpc>
                <a:spcPct val="100000"/>
              </a:lnSpc>
              <a:spcBef>
                <a:spcPts val="1575"/>
              </a:spcBef>
              <a:tabLst>
                <a:tab pos="5484495" algn="l"/>
              </a:tabLst>
            </a:pPr>
            <a:r>
              <a:rPr dirty="0" sz="2000">
                <a:latin typeface="Arial"/>
                <a:cs typeface="Arial"/>
              </a:rPr>
              <a:t>Polarización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directa</a:t>
            </a:r>
            <a:r>
              <a:rPr dirty="0" sz="2000">
                <a:latin typeface="Arial"/>
                <a:cs typeface="Arial"/>
              </a:rPr>
              <a:t>	Polarización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inversa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69925" y="2773140"/>
            <a:ext cx="1767839" cy="2002789"/>
            <a:chOff x="569925" y="2773140"/>
            <a:chExt cx="1767839" cy="2002789"/>
          </a:xfrm>
        </p:grpSpPr>
        <p:sp>
          <p:nvSpPr>
            <p:cNvPr id="5" name="object 5" descr=""/>
            <p:cNvSpPr/>
            <p:nvPr/>
          </p:nvSpPr>
          <p:spPr>
            <a:xfrm>
              <a:off x="574370" y="3442148"/>
              <a:ext cx="1758950" cy="1329690"/>
            </a:xfrm>
            <a:custGeom>
              <a:avLst/>
              <a:gdLst/>
              <a:ahLst/>
              <a:cxnLst/>
              <a:rect l="l" t="t" r="r" b="b"/>
              <a:pathLst>
                <a:path w="1758950" h="1329689">
                  <a:moveTo>
                    <a:pt x="780142" y="0"/>
                  </a:moveTo>
                  <a:lnTo>
                    <a:pt x="0" y="0"/>
                  </a:lnTo>
                  <a:lnTo>
                    <a:pt x="0" y="1329288"/>
                  </a:lnTo>
                  <a:lnTo>
                    <a:pt x="1758861" y="1329288"/>
                  </a:lnTo>
                </a:path>
              </a:pathLst>
            </a:custGeom>
            <a:ln w="87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011905" y="3669531"/>
              <a:ext cx="152400" cy="516255"/>
            </a:xfrm>
            <a:custGeom>
              <a:avLst/>
              <a:gdLst/>
              <a:ahLst/>
              <a:cxnLst/>
              <a:rect l="l" t="t" r="r" b="b"/>
              <a:pathLst>
                <a:path w="152400" h="516254">
                  <a:moveTo>
                    <a:pt x="0" y="515973"/>
                  </a:moveTo>
                  <a:lnTo>
                    <a:pt x="152210" y="515973"/>
                  </a:lnTo>
                  <a:lnTo>
                    <a:pt x="152210" y="358556"/>
                  </a:lnTo>
                  <a:lnTo>
                    <a:pt x="0" y="358556"/>
                  </a:lnTo>
                  <a:lnTo>
                    <a:pt x="0" y="515973"/>
                  </a:lnTo>
                  <a:close/>
                </a:path>
                <a:path w="152400" h="516254">
                  <a:moveTo>
                    <a:pt x="0" y="157416"/>
                  </a:moveTo>
                  <a:lnTo>
                    <a:pt x="152210" y="157416"/>
                  </a:lnTo>
                  <a:lnTo>
                    <a:pt x="152210" y="0"/>
                  </a:lnTo>
                  <a:lnTo>
                    <a:pt x="0" y="0"/>
                  </a:lnTo>
                  <a:lnTo>
                    <a:pt x="0" y="157416"/>
                  </a:lnTo>
                  <a:close/>
                </a:path>
              </a:pathLst>
            </a:custGeom>
            <a:ln w="1456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011904" y="3319722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152210" y="157407"/>
                  </a:moveTo>
                  <a:lnTo>
                    <a:pt x="0" y="157407"/>
                  </a:lnTo>
                  <a:lnTo>
                    <a:pt x="0" y="0"/>
                  </a:lnTo>
                  <a:lnTo>
                    <a:pt x="152210" y="0"/>
                  </a:lnTo>
                  <a:lnTo>
                    <a:pt x="152210" y="157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011904" y="3319713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0" y="157416"/>
                  </a:moveTo>
                  <a:lnTo>
                    <a:pt x="152210" y="157416"/>
                  </a:lnTo>
                  <a:lnTo>
                    <a:pt x="152210" y="0"/>
                  </a:lnTo>
                  <a:lnTo>
                    <a:pt x="0" y="0"/>
                  </a:lnTo>
                  <a:lnTo>
                    <a:pt x="0" y="157416"/>
                  </a:lnTo>
                  <a:close/>
                </a:path>
              </a:pathLst>
            </a:custGeom>
            <a:ln w="145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0364" y="2777509"/>
              <a:ext cx="118382" cy="12243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5995" y="2773140"/>
              <a:ext cx="127120" cy="13116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8820" y="3162304"/>
              <a:ext cx="118382" cy="12243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4450" y="3157935"/>
              <a:ext cx="127120" cy="13116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7276" y="3516490"/>
              <a:ext cx="118382" cy="12243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037276" y="3516491"/>
              <a:ext cx="118745" cy="122555"/>
            </a:xfrm>
            <a:custGeom>
              <a:avLst/>
              <a:gdLst/>
              <a:ahLst/>
              <a:cxnLst/>
              <a:rect l="l" t="t" r="r" b="b"/>
              <a:pathLst>
                <a:path w="118744" h="122554">
                  <a:moveTo>
                    <a:pt x="118382" y="61215"/>
                  </a:moveTo>
                  <a:lnTo>
                    <a:pt x="113730" y="37387"/>
                  </a:lnTo>
                  <a:lnTo>
                    <a:pt x="101046" y="17928"/>
                  </a:lnTo>
                  <a:lnTo>
                    <a:pt x="82231" y="4810"/>
                  </a:lnTo>
                  <a:lnTo>
                    <a:pt x="59191" y="0"/>
                  </a:lnTo>
                  <a:lnTo>
                    <a:pt x="36150" y="4810"/>
                  </a:lnTo>
                  <a:lnTo>
                    <a:pt x="17336" y="17928"/>
                  </a:lnTo>
                  <a:lnTo>
                    <a:pt x="4651" y="37387"/>
                  </a:lnTo>
                  <a:lnTo>
                    <a:pt x="0" y="61215"/>
                  </a:lnTo>
                  <a:lnTo>
                    <a:pt x="4651" y="85044"/>
                  </a:lnTo>
                  <a:lnTo>
                    <a:pt x="17336" y="104502"/>
                  </a:lnTo>
                  <a:lnTo>
                    <a:pt x="36150" y="117620"/>
                  </a:lnTo>
                  <a:lnTo>
                    <a:pt x="59191" y="122431"/>
                  </a:lnTo>
                  <a:lnTo>
                    <a:pt x="82231" y="117620"/>
                  </a:lnTo>
                  <a:lnTo>
                    <a:pt x="101046" y="104502"/>
                  </a:lnTo>
                  <a:lnTo>
                    <a:pt x="113730" y="85044"/>
                  </a:lnTo>
                  <a:lnTo>
                    <a:pt x="118382" y="61215"/>
                  </a:lnTo>
                  <a:close/>
                </a:path>
              </a:pathLst>
            </a:custGeom>
            <a:ln w="873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7276" y="3870677"/>
              <a:ext cx="118382" cy="12243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2906" y="3866308"/>
              <a:ext cx="127120" cy="13116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758226" y="3669537"/>
              <a:ext cx="152400" cy="516255"/>
            </a:xfrm>
            <a:custGeom>
              <a:avLst/>
              <a:gdLst/>
              <a:ahLst/>
              <a:cxnLst/>
              <a:rect l="l" t="t" r="r" b="b"/>
              <a:pathLst>
                <a:path w="152400" h="516254">
                  <a:moveTo>
                    <a:pt x="0" y="515973"/>
                  </a:moveTo>
                  <a:lnTo>
                    <a:pt x="152210" y="515973"/>
                  </a:lnTo>
                  <a:lnTo>
                    <a:pt x="152210" y="358556"/>
                  </a:lnTo>
                  <a:lnTo>
                    <a:pt x="0" y="358556"/>
                  </a:lnTo>
                  <a:lnTo>
                    <a:pt x="0" y="515973"/>
                  </a:lnTo>
                  <a:close/>
                </a:path>
                <a:path w="152400" h="516254">
                  <a:moveTo>
                    <a:pt x="0" y="157416"/>
                  </a:moveTo>
                  <a:lnTo>
                    <a:pt x="152210" y="157416"/>
                  </a:lnTo>
                  <a:lnTo>
                    <a:pt x="152210" y="0"/>
                  </a:lnTo>
                  <a:lnTo>
                    <a:pt x="0" y="0"/>
                  </a:lnTo>
                  <a:lnTo>
                    <a:pt x="0" y="157416"/>
                  </a:lnTo>
                  <a:close/>
                </a:path>
              </a:pathLst>
            </a:custGeom>
            <a:ln w="1456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758226" y="3319719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152210" y="157416"/>
                  </a:moveTo>
                  <a:lnTo>
                    <a:pt x="0" y="157416"/>
                  </a:lnTo>
                  <a:lnTo>
                    <a:pt x="0" y="0"/>
                  </a:lnTo>
                  <a:lnTo>
                    <a:pt x="152210" y="0"/>
                  </a:lnTo>
                  <a:lnTo>
                    <a:pt x="152210" y="157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758226" y="3319720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0" y="157416"/>
                  </a:moveTo>
                  <a:lnTo>
                    <a:pt x="152210" y="157416"/>
                  </a:lnTo>
                  <a:lnTo>
                    <a:pt x="152210" y="0"/>
                  </a:lnTo>
                  <a:lnTo>
                    <a:pt x="0" y="0"/>
                  </a:lnTo>
                  <a:lnTo>
                    <a:pt x="0" y="157416"/>
                  </a:lnTo>
                  <a:close/>
                </a:path>
              </a:pathLst>
            </a:custGeom>
            <a:ln w="145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6681" y="2777516"/>
              <a:ext cx="118382" cy="12243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311" y="2773147"/>
              <a:ext cx="127120" cy="13116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5137" y="3162311"/>
              <a:ext cx="118382" cy="12243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0768" y="3157942"/>
              <a:ext cx="127120" cy="13116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3593" y="3516497"/>
              <a:ext cx="118382" cy="12243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783593" y="3516498"/>
              <a:ext cx="118745" cy="122555"/>
            </a:xfrm>
            <a:custGeom>
              <a:avLst/>
              <a:gdLst/>
              <a:ahLst/>
              <a:cxnLst/>
              <a:rect l="l" t="t" r="r" b="b"/>
              <a:pathLst>
                <a:path w="118744" h="122554">
                  <a:moveTo>
                    <a:pt x="118382" y="61215"/>
                  </a:moveTo>
                  <a:lnTo>
                    <a:pt x="113730" y="37387"/>
                  </a:lnTo>
                  <a:lnTo>
                    <a:pt x="101046" y="17928"/>
                  </a:lnTo>
                  <a:lnTo>
                    <a:pt x="82231" y="4810"/>
                  </a:lnTo>
                  <a:lnTo>
                    <a:pt x="59191" y="0"/>
                  </a:lnTo>
                  <a:lnTo>
                    <a:pt x="36150" y="4810"/>
                  </a:lnTo>
                  <a:lnTo>
                    <a:pt x="17336" y="17928"/>
                  </a:lnTo>
                  <a:lnTo>
                    <a:pt x="4651" y="37387"/>
                  </a:lnTo>
                  <a:lnTo>
                    <a:pt x="0" y="61215"/>
                  </a:lnTo>
                  <a:lnTo>
                    <a:pt x="4651" y="85044"/>
                  </a:lnTo>
                  <a:lnTo>
                    <a:pt x="17336" y="104502"/>
                  </a:lnTo>
                  <a:lnTo>
                    <a:pt x="36150" y="117620"/>
                  </a:lnTo>
                  <a:lnTo>
                    <a:pt x="59191" y="122431"/>
                  </a:lnTo>
                  <a:lnTo>
                    <a:pt x="82231" y="117620"/>
                  </a:lnTo>
                  <a:lnTo>
                    <a:pt x="101046" y="104502"/>
                  </a:lnTo>
                  <a:lnTo>
                    <a:pt x="113730" y="85044"/>
                  </a:lnTo>
                  <a:lnTo>
                    <a:pt x="118382" y="61215"/>
                  </a:lnTo>
                  <a:close/>
                </a:path>
              </a:pathLst>
            </a:custGeom>
            <a:ln w="873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3593" y="3870684"/>
              <a:ext cx="118382" cy="12243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79224" y="3866315"/>
              <a:ext cx="127120" cy="13116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504538" y="3669544"/>
              <a:ext cx="152400" cy="516255"/>
            </a:xfrm>
            <a:custGeom>
              <a:avLst/>
              <a:gdLst/>
              <a:ahLst/>
              <a:cxnLst/>
              <a:rect l="l" t="t" r="r" b="b"/>
              <a:pathLst>
                <a:path w="152400" h="516254">
                  <a:moveTo>
                    <a:pt x="0" y="515973"/>
                  </a:moveTo>
                  <a:lnTo>
                    <a:pt x="152210" y="515973"/>
                  </a:lnTo>
                  <a:lnTo>
                    <a:pt x="152210" y="358556"/>
                  </a:lnTo>
                  <a:lnTo>
                    <a:pt x="0" y="358556"/>
                  </a:lnTo>
                  <a:lnTo>
                    <a:pt x="0" y="515973"/>
                  </a:lnTo>
                  <a:close/>
                </a:path>
                <a:path w="152400" h="516254">
                  <a:moveTo>
                    <a:pt x="0" y="157416"/>
                  </a:moveTo>
                  <a:lnTo>
                    <a:pt x="152210" y="157416"/>
                  </a:lnTo>
                  <a:lnTo>
                    <a:pt x="152210" y="0"/>
                  </a:lnTo>
                  <a:lnTo>
                    <a:pt x="0" y="0"/>
                  </a:lnTo>
                  <a:lnTo>
                    <a:pt x="0" y="157416"/>
                  </a:lnTo>
                  <a:close/>
                </a:path>
              </a:pathLst>
            </a:custGeom>
            <a:ln w="1456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504537" y="3319726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152210" y="157416"/>
                  </a:moveTo>
                  <a:lnTo>
                    <a:pt x="0" y="157416"/>
                  </a:lnTo>
                  <a:lnTo>
                    <a:pt x="0" y="0"/>
                  </a:lnTo>
                  <a:lnTo>
                    <a:pt x="152210" y="0"/>
                  </a:lnTo>
                  <a:lnTo>
                    <a:pt x="152210" y="157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504537" y="3319727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0" y="157416"/>
                  </a:moveTo>
                  <a:lnTo>
                    <a:pt x="152210" y="157416"/>
                  </a:lnTo>
                  <a:lnTo>
                    <a:pt x="152210" y="0"/>
                  </a:lnTo>
                  <a:lnTo>
                    <a:pt x="0" y="0"/>
                  </a:lnTo>
                  <a:lnTo>
                    <a:pt x="0" y="157416"/>
                  </a:lnTo>
                  <a:close/>
                </a:path>
              </a:pathLst>
            </a:custGeom>
            <a:ln w="145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12997" y="2777523"/>
              <a:ext cx="118382" cy="122431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08628" y="2773155"/>
              <a:ext cx="127120" cy="13116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1453" y="3162318"/>
              <a:ext cx="118382" cy="12243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17084" y="3157950"/>
              <a:ext cx="127120" cy="13116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9910" y="3516505"/>
              <a:ext cx="118382" cy="122431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529910" y="3516505"/>
              <a:ext cx="118745" cy="122555"/>
            </a:xfrm>
            <a:custGeom>
              <a:avLst/>
              <a:gdLst/>
              <a:ahLst/>
              <a:cxnLst/>
              <a:rect l="l" t="t" r="r" b="b"/>
              <a:pathLst>
                <a:path w="118744" h="122554">
                  <a:moveTo>
                    <a:pt x="118382" y="61215"/>
                  </a:moveTo>
                  <a:lnTo>
                    <a:pt x="113730" y="37387"/>
                  </a:lnTo>
                  <a:lnTo>
                    <a:pt x="101046" y="17928"/>
                  </a:lnTo>
                  <a:lnTo>
                    <a:pt x="82231" y="4810"/>
                  </a:lnTo>
                  <a:lnTo>
                    <a:pt x="59191" y="0"/>
                  </a:lnTo>
                  <a:lnTo>
                    <a:pt x="36150" y="4810"/>
                  </a:lnTo>
                  <a:lnTo>
                    <a:pt x="17336" y="17928"/>
                  </a:lnTo>
                  <a:lnTo>
                    <a:pt x="4651" y="37387"/>
                  </a:lnTo>
                  <a:lnTo>
                    <a:pt x="0" y="61215"/>
                  </a:lnTo>
                  <a:lnTo>
                    <a:pt x="4651" y="85044"/>
                  </a:lnTo>
                  <a:lnTo>
                    <a:pt x="17336" y="104502"/>
                  </a:lnTo>
                  <a:lnTo>
                    <a:pt x="36150" y="117620"/>
                  </a:lnTo>
                  <a:lnTo>
                    <a:pt x="59191" y="122431"/>
                  </a:lnTo>
                  <a:lnTo>
                    <a:pt x="82231" y="117620"/>
                  </a:lnTo>
                  <a:lnTo>
                    <a:pt x="101046" y="104502"/>
                  </a:lnTo>
                  <a:lnTo>
                    <a:pt x="113730" y="85044"/>
                  </a:lnTo>
                  <a:lnTo>
                    <a:pt x="118382" y="61215"/>
                  </a:lnTo>
                  <a:close/>
                </a:path>
              </a:pathLst>
            </a:custGeom>
            <a:ln w="873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29909" y="3870691"/>
              <a:ext cx="118382" cy="12243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5540" y="3866322"/>
              <a:ext cx="127120" cy="131169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250859" y="3669552"/>
              <a:ext cx="152400" cy="516255"/>
            </a:xfrm>
            <a:custGeom>
              <a:avLst/>
              <a:gdLst/>
              <a:ahLst/>
              <a:cxnLst/>
              <a:rect l="l" t="t" r="r" b="b"/>
              <a:pathLst>
                <a:path w="152400" h="516254">
                  <a:moveTo>
                    <a:pt x="0" y="515973"/>
                  </a:moveTo>
                  <a:lnTo>
                    <a:pt x="152210" y="515973"/>
                  </a:lnTo>
                  <a:lnTo>
                    <a:pt x="152210" y="358556"/>
                  </a:lnTo>
                  <a:lnTo>
                    <a:pt x="0" y="358556"/>
                  </a:lnTo>
                  <a:lnTo>
                    <a:pt x="0" y="515973"/>
                  </a:lnTo>
                  <a:close/>
                </a:path>
                <a:path w="152400" h="516254">
                  <a:moveTo>
                    <a:pt x="0" y="157416"/>
                  </a:moveTo>
                  <a:lnTo>
                    <a:pt x="152210" y="157416"/>
                  </a:lnTo>
                  <a:lnTo>
                    <a:pt x="152210" y="0"/>
                  </a:lnTo>
                  <a:lnTo>
                    <a:pt x="0" y="0"/>
                  </a:lnTo>
                  <a:lnTo>
                    <a:pt x="0" y="157416"/>
                  </a:lnTo>
                  <a:close/>
                </a:path>
              </a:pathLst>
            </a:custGeom>
            <a:ln w="1456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/>
          <p:nvPr/>
        </p:nvSpPr>
        <p:spPr>
          <a:xfrm>
            <a:off x="2011905" y="2952407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80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758226" y="2952413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80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504538" y="2952420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80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250859" y="2952428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80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1303120" y="3631897"/>
            <a:ext cx="30162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253365" algn="l"/>
              </a:tabLst>
            </a:pP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65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1243556" y="2773162"/>
            <a:ext cx="167005" cy="711835"/>
            <a:chOff x="1243556" y="2773162"/>
            <a:chExt cx="167005" cy="711835"/>
          </a:xfrm>
        </p:grpSpPr>
        <p:sp>
          <p:nvSpPr>
            <p:cNvPr id="46" name="object 46" descr=""/>
            <p:cNvSpPr/>
            <p:nvPr/>
          </p:nvSpPr>
          <p:spPr>
            <a:xfrm>
              <a:off x="1250858" y="3319733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152210" y="157416"/>
                  </a:moveTo>
                  <a:lnTo>
                    <a:pt x="0" y="157416"/>
                  </a:lnTo>
                  <a:lnTo>
                    <a:pt x="0" y="0"/>
                  </a:lnTo>
                  <a:lnTo>
                    <a:pt x="152210" y="0"/>
                  </a:lnTo>
                  <a:lnTo>
                    <a:pt x="152210" y="157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250858" y="3319733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0" y="157416"/>
                  </a:moveTo>
                  <a:lnTo>
                    <a:pt x="152210" y="157416"/>
                  </a:lnTo>
                  <a:lnTo>
                    <a:pt x="152210" y="0"/>
                  </a:lnTo>
                  <a:lnTo>
                    <a:pt x="0" y="0"/>
                  </a:lnTo>
                  <a:lnTo>
                    <a:pt x="0" y="157416"/>
                  </a:lnTo>
                  <a:close/>
                </a:path>
              </a:pathLst>
            </a:custGeom>
            <a:ln w="145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9315" y="2777530"/>
              <a:ext cx="118382" cy="12243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4945" y="2773162"/>
              <a:ext cx="127120" cy="131169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1281675" y="2731133"/>
            <a:ext cx="337820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253365" algn="l"/>
              </a:tabLst>
            </a:pP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6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2265581" y="2952434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80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2" name="object 52" descr=""/>
          <p:cNvGrpSpPr/>
          <p:nvPr/>
        </p:nvGrpSpPr>
        <p:grpSpPr>
          <a:xfrm>
            <a:off x="2258299" y="3662278"/>
            <a:ext cx="167005" cy="172085"/>
            <a:chOff x="2258299" y="3662278"/>
            <a:chExt cx="167005" cy="172085"/>
          </a:xfrm>
        </p:grpSpPr>
        <p:sp>
          <p:nvSpPr>
            <p:cNvPr id="53" name="object 53" descr=""/>
            <p:cNvSpPr/>
            <p:nvPr/>
          </p:nvSpPr>
          <p:spPr>
            <a:xfrm>
              <a:off x="2265581" y="3669559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152210" y="157416"/>
                  </a:moveTo>
                  <a:lnTo>
                    <a:pt x="0" y="157416"/>
                  </a:lnTo>
                  <a:lnTo>
                    <a:pt x="0" y="0"/>
                  </a:lnTo>
                  <a:lnTo>
                    <a:pt x="152210" y="0"/>
                  </a:lnTo>
                  <a:lnTo>
                    <a:pt x="152210" y="157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265581" y="3669559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0" y="157416"/>
                  </a:moveTo>
                  <a:lnTo>
                    <a:pt x="152210" y="157416"/>
                  </a:lnTo>
                  <a:lnTo>
                    <a:pt x="152210" y="0"/>
                  </a:lnTo>
                  <a:lnTo>
                    <a:pt x="0" y="0"/>
                  </a:lnTo>
                  <a:lnTo>
                    <a:pt x="0" y="157416"/>
                  </a:lnTo>
                  <a:close/>
                </a:path>
              </a:pathLst>
            </a:custGeom>
            <a:ln w="145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 descr=""/>
          <p:cNvGrpSpPr/>
          <p:nvPr/>
        </p:nvGrpSpPr>
        <p:grpSpPr>
          <a:xfrm>
            <a:off x="2258299" y="3312459"/>
            <a:ext cx="167005" cy="172085"/>
            <a:chOff x="2258299" y="3312459"/>
            <a:chExt cx="167005" cy="172085"/>
          </a:xfrm>
        </p:grpSpPr>
        <p:sp>
          <p:nvSpPr>
            <p:cNvPr id="56" name="object 56" descr=""/>
            <p:cNvSpPr/>
            <p:nvPr/>
          </p:nvSpPr>
          <p:spPr>
            <a:xfrm>
              <a:off x="2265581" y="3319740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152210" y="157416"/>
                  </a:moveTo>
                  <a:lnTo>
                    <a:pt x="0" y="157416"/>
                  </a:lnTo>
                  <a:lnTo>
                    <a:pt x="0" y="0"/>
                  </a:lnTo>
                  <a:lnTo>
                    <a:pt x="152210" y="0"/>
                  </a:lnTo>
                  <a:lnTo>
                    <a:pt x="152210" y="157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265581" y="3319740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0" y="157416"/>
                  </a:moveTo>
                  <a:lnTo>
                    <a:pt x="152210" y="157416"/>
                  </a:lnTo>
                  <a:lnTo>
                    <a:pt x="152210" y="0"/>
                  </a:lnTo>
                  <a:lnTo>
                    <a:pt x="0" y="0"/>
                  </a:lnTo>
                  <a:lnTo>
                    <a:pt x="0" y="157416"/>
                  </a:lnTo>
                  <a:close/>
                </a:path>
              </a:pathLst>
            </a:custGeom>
            <a:ln w="145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/>
          <p:nvPr/>
        </p:nvSpPr>
        <p:spPr>
          <a:xfrm>
            <a:off x="2519268" y="2952438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80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2525568" y="3319743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79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2522418" y="3673931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79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2775371" y="2952446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80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3012868" y="2952454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80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3266554" y="2952461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80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4" name="object 64" descr=""/>
          <p:cNvGrpSpPr/>
          <p:nvPr/>
        </p:nvGrpSpPr>
        <p:grpSpPr>
          <a:xfrm>
            <a:off x="1263401" y="2767925"/>
            <a:ext cx="2393315" cy="1424940"/>
            <a:chOff x="1263401" y="2767925"/>
            <a:chExt cx="2393315" cy="1424940"/>
          </a:xfrm>
        </p:grpSpPr>
        <p:pic>
          <p:nvPicPr>
            <p:cNvPr id="65" name="object 6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67771" y="3162325"/>
              <a:ext cx="118382" cy="122431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401" y="3157957"/>
              <a:ext cx="127120" cy="131169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76227" y="3516512"/>
              <a:ext cx="118382" cy="122431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1276227" y="3516512"/>
              <a:ext cx="118745" cy="122555"/>
            </a:xfrm>
            <a:custGeom>
              <a:avLst/>
              <a:gdLst/>
              <a:ahLst/>
              <a:cxnLst/>
              <a:rect l="l" t="t" r="r" b="b"/>
              <a:pathLst>
                <a:path w="118744" h="122554">
                  <a:moveTo>
                    <a:pt x="118382" y="61215"/>
                  </a:moveTo>
                  <a:lnTo>
                    <a:pt x="113730" y="37387"/>
                  </a:lnTo>
                  <a:lnTo>
                    <a:pt x="101046" y="17928"/>
                  </a:lnTo>
                  <a:lnTo>
                    <a:pt x="82231" y="4810"/>
                  </a:lnTo>
                  <a:lnTo>
                    <a:pt x="59191" y="0"/>
                  </a:lnTo>
                  <a:lnTo>
                    <a:pt x="36150" y="4810"/>
                  </a:lnTo>
                  <a:lnTo>
                    <a:pt x="17336" y="17928"/>
                  </a:lnTo>
                  <a:lnTo>
                    <a:pt x="4651" y="37387"/>
                  </a:lnTo>
                  <a:lnTo>
                    <a:pt x="0" y="61215"/>
                  </a:lnTo>
                  <a:lnTo>
                    <a:pt x="4651" y="85044"/>
                  </a:lnTo>
                  <a:lnTo>
                    <a:pt x="17336" y="104502"/>
                  </a:lnTo>
                  <a:lnTo>
                    <a:pt x="36150" y="117620"/>
                  </a:lnTo>
                  <a:lnTo>
                    <a:pt x="59191" y="122431"/>
                  </a:lnTo>
                  <a:lnTo>
                    <a:pt x="82231" y="117620"/>
                  </a:lnTo>
                  <a:lnTo>
                    <a:pt x="101046" y="104502"/>
                  </a:lnTo>
                  <a:lnTo>
                    <a:pt x="113730" y="85044"/>
                  </a:lnTo>
                  <a:lnTo>
                    <a:pt x="118382" y="61215"/>
                  </a:lnTo>
                  <a:close/>
                </a:path>
              </a:pathLst>
            </a:custGeom>
            <a:ln w="873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265581" y="4028115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152210" y="157416"/>
                  </a:moveTo>
                  <a:lnTo>
                    <a:pt x="0" y="157416"/>
                  </a:lnTo>
                  <a:lnTo>
                    <a:pt x="0" y="0"/>
                  </a:lnTo>
                  <a:lnTo>
                    <a:pt x="152210" y="0"/>
                  </a:lnTo>
                  <a:lnTo>
                    <a:pt x="152210" y="157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265581" y="4028115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0" y="157416"/>
                  </a:moveTo>
                  <a:lnTo>
                    <a:pt x="152210" y="157416"/>
                  </a:lnTo>
                  <a:lnTo>
                    <a:pt x="152210" y="0"/>
                  </a:lnTo>
                  <a:lnTo>
                    <a:pt x="0" y="0"/>
                  </a:lnTo>
                  <a:lnTo>
                    <a:pt x="0" y="157416"/>
                  </a:lnTo>
                  <a:close/>
                </a:path>
              </a:pathLst>
            </a:custGeom>
            <a:ln w="145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528727" y="4028121"/>
              <a:ext cx="152400" cy="157480"/>
            </a:xfrm>
            <a:custGeom>
              <a:avLst/>
              <a:gdLst/>
              <a:ahLst/>
              <a:cxnLst/>
              <a:rect l="l" t="t" r="r" b="b"/>
              <a:pathLst>
                <a:path w="152400" h="157479">
                  <a:moveTo>
                    <a:pt x="0" y="157416"/>
                  </a:moveTo>
                  <a:lnTo>
                    <a:pt x="152210" y="157416"/>
                  </a:lnTo>
                  <a:lnTo>
                    <a:pt x="152210" y="0"/>
                  </a:lnTo>
                  <a:lnTo>
                    <a:pt x="0" y="0"/>
                  </a:lnTo>
                  <a:lnTo>
                    <a:pt x="0" y="157416"/>
                  </a:lnTo>
                  <a:close/>
                </a:path>
              </a:pathLst>
            </a:custGeom>
            <a:ln w="1455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88904" y="2772294"/>
              <a:ext cx="118382" cy="122431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84535" y="2767925"/>
              <a:ext cx="127120" cy="13116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88904" y="3164086"/>
              <a:ext cx="118382" cy="122431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84535" y="3159717"/>
              <a:ext cx="127120" cy="13116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8904" y="3513899"/>
              <a:ext cx="118382" cy="122431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84535" y="3509530"/>
              <a:ext cx="127120" cy="131169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88904" y="3871584"/>
              <a:ext cx="118382" cy="122431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84535" y="3867215"/>
              <a:ext cx="127120" cy="131169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2778521" y="3319750"/>
              <a:ext cx="158750" cy="866140"/>
            </a:xfrm>
            <a:custGeom>
              <a:avLst/>
              <a:gdLst/>
              <a:ahLst/>
              <a:cxnLst/>
              <a:rect l="l" t="t" r="r" b="b"/>
              <a:pathLst>
                <a:path w="158750" h="866139">
                  <a:moveTo>
                    <a:pt x="3159" y="157416"/>
                  </a:moveTo>
                  <a:lnTo>
                    <a:pt x="155369" y="157416"/>
                  </a:lnTo>
                  <a:lnTo>
                    <a:pt x="155369" y="0"/>
                  </a:lnTo>
                  <a:lnTo>
                    <a:pt x="3159" y="0"/>
                  </a:lnTo>
                  <a:lnTo>
                    <a:pt x="3159" y="157416"/>
                  </a:lnTo>
                  <a:close/>
                </a:path>
                <a:path w="158750" h="866139">
                  <a:moveTo>
                    <a:pt x="0" y="511605"/>
                  </a:moveTo>
                  <a:lnTo>
                    <a:pt x="152210" y="511605"/>
                  </a:lnTo>
                  <a:lnTo>
                    <a:pt x="152210" y="354188"/>
                  </a:lnTo>
                  <a:lnTo>
                    <a:pt x="0" y="354188"/>
                  </a:lnTo>
                  <a:lnTo>
                    <a:pt x="0" y="511605"/>
                  </a:lnTo>
                  <a:close/>
                </a:path>
                <a:path w="158750" h="866139">
                  <a:moveTo>
                    <a:pt x="6309" y="865793"/>
                  </a:moveTo>
                  <a:lnTo>
                    <a:pt x="158519" y="865793"/>
                  </a:lnTo>
                  <a:lnTo>
                    <a:pt x="158519" y="708376"/>
                  </a:lnTo>
                  <a:lnTo>
                    <a:pt x="6309" y="708376"/>
                  </a:lnTo>
                  <a:lnTo>
                    <a:pt x="6309" y="865793"/>
                  </a:lnTo>
                  <a:close/>
                </a:path>
              </a:pathLst>
            </a:custGeom>
            <a:ln w="1456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26404" y="2772302"/>
              <a:ext cx="118382" cy="122431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22035" y="2767933"/>
              <a:ext cx="127120" cy="131169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26404" y="3164094"/>
              <a:ext cx="118382" cy="122431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22035" y="3159725"/>
              <a:ext cx="127120" cy="131169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26404" y="3513907"/>
              <a:ext cx="118382" cy="122431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22035" y="3509538"/>
              <a:ext cx="127120" cy="131169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26404" y="3871592"/>
              <a:ext cx="118382" cy="122431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22035" y="3867223"/>
              <a:ext cx="127120" cy="131169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3016027" y="3319758"/>
              <a:ext cx="158750" cy="866140"/>
            </a:xfrm>
            <a:custGeom>
              <a:avLst/>
              <a:gdLst/>
              <a:ahLst/>
              <a:cxnLst/>
              <a:rect l="l" t="t" r="r" b="b"/>
              <a:pathLst>
                <a:path w="158750" h="866139">
                  <a:moveTo>
                    <a:pt x="3150" y="157416"/>
                  </a:moveTo>
                  <a:lnTo>
                    <a:pt x="155360" y="157416"/>
                  </a:lnTo>
                  <a:lnTo>
                    <a:pt x="155360" y="0"/>
                  </a:lnTo>
                  <a:lnTo>
                    <a:pt x="3150" y="0"/>
                  </a:lnTo>
                  <a:lnTo>
                    <a:pt x="3150" y="157416"/>
                  </a:lnTo>
                  <a:close/>
                </a:path>
                <a:path w="158750" h="866139">
                  <a:moveTo>
                    <a:pt x="0" y="511605"/>
                  </a:moveTo>
                  <a:lnTo>
                    <a:pt x="152210" y="511605"/>
                  </a:lnTo>
                  <a:lnTo>
                    <a:pt x="152210" y="354188"/>
                  </a:lnTo>
                  <a:lnTo>
                    <a:pt x="0" y="354188"/>
                  </a:lnTo>
                  <a:lnTo>
                    <a:pt x="0" y="511605"/>
                  </a:lnTo>
                  <a:close/>
                </a:path>
                <a:path w="158750" h="866139">
                  <a:moveTo>
                    <a:pt x="6300" y="865793"/>
                  </a:moveTo>
                  <a:lnTo>
                    <a:pt x="158511" y="865793"/>
                  </a:lnTo>
                  <a:lnTo>
                    <a:pt x="158511" y="708376"/>
                  </a:lnTo>
                  <a:lnTo>
                    <a:pt x="6300" y="708376"/>
                  </a:lnTo>
                  <a:lnTo>
                    <a:pt x="6300" y="865793"/>
                  </a:lnTo>
                  <a:close/>
                </a:path>
              </a:pathLst>
            </a:custGeom>
            <a:ln w="1456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80086" y="2772309"/>
              <a:ext cx="118382" cy="122431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75717" y="2767941"/>
              <a:ext cx="127120" cy="131169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80086" y="3164101"/>
              <a:ext cx="118382" cy="122431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75717" y="3159732"/>
              <a:ext cx="127120" cy="131169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80085" y="3513915"/>
              <a:ext cx="118382" cy="122431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75716" y="3509546"/>
              <a:ext cx="127120" cy="131169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80085" y="3871599"/>
              <a:ext cx="118382" cy="122431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75716" y="3867231"/>
              <a:ext cx="127120" cy="131169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3269704" y="3319766"/>
              <a:ext cx="158750" cy="866140"/>
            </a:xfrm>
            <a:custGeom>
              <a:avLst/>
              <a:gdLst/>
              <a:ahLst/>
              <a:cxnLst/>
              <a:rect l="l" t="t" r="r" b="b"/>
              <a:pathLst>
                <a:path w="158750" h="866139">
                  <a:moveTo>
                    <a:pt x="3150" y="157416"/>
                  </a:moveTo>
                  <a:lnTo>
                    <a:pt x="155360" y="157416"/>
                  </a:lnTo>
                  <a:lnTo>
                    <a:pt x="155360" y="0"/>
                  </a:lnTo>
                  <a:lnTo>
                    <a:pt x="3150" y="0"/>
                  </a:lnTo>
                  <a:lnTo>
                    <a:pt x="3150" y="157416"/>
                  </a:lnTo>
                  <a:close/>
                </a:path>
                <a:path w="158750" h="866139">
                  <a:moveTo>
                    <a:pt x="0" y="511605"/>
                  </a:moveTo>
                  <a:lnTo>
                    <a:pt x="152210" y="511605"/>
                  </a:lnTo>
                  <a:lnTo>
                    <a:pt x="152210" y="354188"/>
                  </a:lnTo>
                  <a:lnTo>
                    <a:pt x="0" y="354188"/>
                  </a:lnTo>
                  <a:lnTo>
                    <a:pt x="0" y="511605"/>
                  </a:lnTo>
                  <a:close/>
                </a:path>
                <a:path w="158750" h="866139">
                  <a:moveTo>
                    <a:pt x="6309" y="865793"/>
                  </a:moveTo>
                  <a:lnTo>
                    <a:pt x="158519" y="865793"/>
                  </a:lnTo>
                  <a:lnTo>
                    <a:pt x="158519" y="708376"/>
                  </a:lnTo>
                  <a:lnTo>
                    <a:pt x="6309" y="708376"/>
                  </a:lnTo>
                  <a:lnTo>
                    <a:pt x="6309" y="865793"/>
                  </a:lnTo>
                  <a:close/>
                </a:path>
              </a:pathLst>
            </a:custGeom>
            <a:ln w="1456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33767" y="2772317"/>
              <a:ext cx="118382" cy="122431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29397" y="2767949"/>
              <a:ext cx="127120" cy="131169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33767" y="3164108"/>
              <a:ext cx="118382" cy="122431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29397" y="3159740"/>
              <a:ext cx="127120" cy="131169"/>
            </a:xfrm>
            <a:prstGeom prst="rect">
              <a:avLst/>
            </a:prstGeom>
          </p:spPr>
        </p:pic>
      </p:grpSp>
      <p:sp>
        <p:nvSpPr>
          <p:cNvPr id="103" name="object 103" descr=""/>
          <p:cNvSpPr txBox="1"/>
          <p:nvPr/>
        </p:nvSpPr>
        <p:spPr>
          <a:xfrm>
            <a:off x="2825943" y="3107193"/>
            <a:ext cx="79311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236854" algn="l"/>
                <a:tab pos="490855" algn="l"/>
                <a:tab pos="744220" algn="l"/>
              </a:tabLst>
            </a:pP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60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04" name="object 104" descr=""/>
          <p:cNvGrpSpPr/>
          <p:nvPr/>
        </p:nvGrpSpPr>
        <p:grpSpPr>
          <a:xfrm>
            <a:off x="3529397" y="3509553"/>
            <a:ext cx="127635" cy="131445"/>
            <a:chOff x="3529397" y="3509553"/>
            <a:chExt cx="127635" cy="131445"/>
          </a:xfrm>
        </p:grpSpPr>
        <p:pic>
          <p:nvPicPr>
            <p:cNvPr id="105" name="object 10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533766" y="3513921"/>
              <a:ext cx="118382" cy="122431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529397" y="3509553"/>
              <a:ext cx="127120" cy="131169"/>
            </a:xfrm>
            <a:prstGeom prst="rect">
              <a:avLst/>
            </a:prstGeom>
          </p:spPr>
        </p:pic>
      </p:grpSp>
      <p:sp>
        <p:nvSpPr>
          <p:cNvPr id="107" name="object 107" descr=""/>
          <p:cNvSpPr txBox="1"/>
          <p:nvPr/>
        </p:nvSpPr>
        <p:spPr>
          <a:xfrm>
            <a:off x="2825943" y="3457007"/>
            <a:ext cx="79311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236854" algn="l"/>
                <a:tab pos="490855" algn="l"/>
                <a:tab pos="744220" algn="l"/>
              </a:tabLst>
            </a:pP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60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08" name="object 108" descr=""/>
          <p:cNvGrpSpPr/>
          <p:nvPr/>
        </p:nvGrpSpPr>
        <p:grpSpPr>
          <a:xfrm>
            <a:off x="3529397" y="3867238"/>
            <a:ext cx="127635" cy="131445"/>
            <a:chOff x="3529397" y="3867238"/>
            <a:chExt cx="127635" cy="131445"/>
          </a:xfrm>
        </p:grpSpPr>
        <p:pic>
          <p:nvPicPr>
            <p:cNvPr id="109" name="object 10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533766" y="3871607"/>
              <a:ext cx="118382" cy="122431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29397" y="3867238"/>
              <a:ext cx="127120" cy="131169"/>
            </a:xfrm>
            <a:prstGeom prst="rect">
              <a:avLst/>
            </a:prstGeom>
          </p:spPr>
        </p:pic>
      </p:grpSp>
      <p:sp>
        <p:nvSpPr>
          <p:cNvPr id="111" name="object 111" descr=""/>
          <p:cNvSpPr txBox="1"/>
          <p:nvPr/>
        </p:nvSpPr>
        <p:spPr>
          <a:xfrm>
            <a:off x="2825943" y="3814691"/>
            <a:ext cx="79311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236854" algn="l"/>
                <a:tab pos="490855" algn="l"/>
                <a:tab pos="744220" algn="l"/>
              </a:tabLst>
            </a:pP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60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2" name="object 112" descr=""/>
          <p:cNvSpPr/>
          <p:nvPr/>
        </p:nvSpPr>
        <p:spPr>
          <a:xfrm>
            <a:off x="3520232" y="2952469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80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3523390" y="3319774"/>
            <a:ext cx="155575" cy="511809"/>
          </a:xfrm>
          <a:custGeom>
            <a:avLst/>
            <a:gdLst/>
            <a:ahLst/>
            <a:cxnLst/>
            <a:rect l="l" t="t" r="r" b="b"/>
            <a:pathLst>
              <a:path w="155575" h="511810">
                <a:moveTo>
                  <a:pt x="3150" y="157416"/>
                </a:moveTo>
                <a:lnTo>
                  <a:pt x="155360" y="157416"/>
                </a:lnTo>
                <a:lnTo>
                  <a:pt x="155360" y="0"/>
                </a:lnTo>
                <a:lnTo>
                  <a:pt x="3150" y="0"/>
                </a:lnTo>
                <a:lnTo>
                  <a:pt x="3150" y="157416"/>
                </a:lnTo>
                <a:close/>
              </a:path>
              <a:path w="155575" h="511810">
                <a:moveTo>
                  <a:pt x="0" y="511605"/>
                </a:moveTo>
                <a:lnTo>
                  <a:pt x="152210" y="511605"/>
                </a:lnTo>
                <a:lnTo>
                  <a:pt x="152210" y="354188"/>
                </a:lnTo>
                <a:lnTo>
                  <a:pt x="0" y="354188"/>
                </a:lnTo>
                <a:lnTo>
                  <a:pt x="0" y="511605"/>
                </a:lnTo>
                <a:close/>
              </a:path>
            </a:pathLst>
          </a:custGeom>
          <a:ln w="14563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 txBox="1"/>
          <p:nvPr/>
        </p:nvSpPr>
        <p:spPr>
          <a:xfrm>
            <a:off x="2814970" y="3640664"/>
            <a:ext cx="82867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236854" algn="l"/>
                <a:tab pos="490855" algn="l"/>
                <a:tab pos="744220" algn="l"/>
              </a:tabLst>
            </a:pP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6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5" name="object 115" descr=""/>
          <p:cNvSpPr/>
          <p:nvPr/>
        </p:nvSpPr>
        <p:spPr>
          <a:xfrm>
            <a:off x="3529691" y="4028152"/>
            <a:ext cx="152400" cy="157480"/>
          </a:xfrm>
          <a:custGeom>
            <a:avLst/>
            <a:gdLst/>
            <a:ahLst/>
            <a:cxnLst/>
            <a:rect l="l" t="t" r="r" b="b"/>
            <a:pathLst>
              <a:path w="152400" h="157479">
                <a:moveTo>
                  <a:pt x="0" y="157416"/>
                </a:moveTo>
                <a:lnTo>
                  <a:pt x="152210" y="157416"/>
                </a:lnTo>
                <a:lnTo>
                  <a:pt x="152210" y="0"/>
                </a:lnTo>
                <a:lnTo>
                  <a:pt x="0" y="0"/>
                </a:lnTo>
                <a:lnTo>
                  <a:pt x="0" y="157416"/>
                </a:lnTo>
                <a:close/>
              </a:path>
            </a:pathLst>
          </a:custGeom>
          <a:ln w="1455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 txBox="1"/>
          <p:nvPr/>
        </p:nvSpPr>
        <p:spPr>
          <a:xfrm>
            <a:off x="2821275" y="3990478"/>
            <a:ext cx="82867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236854" algn="l"/>
                <a:tab pos="490855" algn="l"/>
                <a:tab pos="744220" algn="l"/>
              </a:tabLst>
            </a:pP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6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17" name="object 117" descr=""/>
          <p:cNvGrpSpPr/>
          <p:nvPr/>
        </p:nvGrpSpPr>
        <p:grpSpPr>
          <a:xfrm>
            <a:off x="1161845" y="2685672"/>
            <a:ext cx="2630805" cy="1583055"/>
            <a:chOff x="1161845" y="2685672"/>
            <a:chExt cx="2630805" cy="1583055"/>
          </a:xfrm>
        </p:grpSpPr>
        <p:sp>
          <p:nvSpPr>
            <p:cNvPr id="118" name="object 118" descr=""/>
            <p:cNvSpPr/>
            <p:nvPr/>
          </p:nvSpPr>
          <p:spPr>
            <a:xfrm>
              <a:off x="1166290" y="2690117"/>
              <a:ext cx="2621915" cy="1574165"/>
            </a:xfrm>
            <a:custGeom>
              <a:avLst/>
              <a:gdLst/>
              <a:ahLst/>
              <a:cxnLst/>
              <a:rect l="l" t="t" r="r" b="b"/>
              <a:pathLst>
                <a:path w="2621915" h="1574164">
                  <a:moveTo>
                    <a:pt x="0" y="1574160"/>
                  </a:moveTo>
                  <a:lnTo>
                    <a:pt x="2621383" y="1574160"/>
                  </a:lnTo>
                  <a:lnTo>
                    <a:pt x="2621383" y="0"/>
                  </a:lnTo>
                  <a:lnTo>
                    <a:pt x="0" y="0"/>
                  </a:lnTo>
                  <a:lnTo>
                    <a:pt x="0" y="1574160"/>
                  </a:lnTo>
                  <a:close/>
                </a:path>
              </a:pathLst>
            </a:custGeom>
            <a:ln w="880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468527" y="2690117"/>
              <a:ext cx="0" cy="1574165"/>
            </a:xfrm>
            <a:custGeom>
              <a:avLst/>
              <a:gdLst/>
              <a:ahLst/>
              <a:cxnLst/>
              <a:rect l="l" t="t" r="r" b="b"/>
              <a:pathLst>
                <a:path w="0" h="1574164">
                  <a:moveTo>
                    <a:pt x="0" y="0"/>
                  </a:moveTo>
                  <a:lnTo>
                    <a:pt x="0" y="1574160"/>
                  </a:lnTo>
                </a:path>
              </a:pathLst>
            </a:custGeom>
            <a:ln w="85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76222" y="3870738"/>
              <a:ext cx="118382" cy="122431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1852" y="3866369"/>
              <a:ext cx="127120" cy="131169"/>
            </a:xfrm>
            <a:prstGeom prst="rect">
              <a:avLst/>
            </a:prstGeom>
          </p:spPr>
        </p:pic>
      </p:grpSp>
      <p:sp>
        <p:nvSpPr>
          <p:cNvPr id="122" name="object 122" descr=""/>
          <p:cNvSpPr txBox="1"/>
          <p:nvPr/>
        </p:nvSpPr>
        <p:spPr>
          <a:xfrm>
            <a:off x="1176120" y="2689341"/>
            <a:ext cx="2616835" cy="150431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r" marR="166370">
              <a:lnSpc>
                <a:spcPct val="100000"/>
              </a:lnSpc>
              <a:spcBef>
                <a:spcPts val="320"/>
              </a:spcBef>
              <a:tabLst>
                <a:tab pos="253365" algn="l"/>
                <a:tab pos="1036319" algn="l"/>
                <a:tab pos="1273810" algn="l"/>
                <a:tab pos="1527810" algn="l"/>
                <a:tab pos="1781175" algn="l"/>
              </a:tabLst>
            </a:pPr>
            <a:r>
              <a:rPr dirty="0" baseline="-4830" sz="1725" spc="-75">
                <a:latin typeface="Arial"/>
                <a:cs typeface="Arial"/>
              </a:rPr>
              <a:t>+</a:t>
            </a:r>
            <a:r>
              <a:rPr dirty="0" baseline="-4830" sz="1725">
                <a:latin typeface="Arial"/>
                <a:cs typeface="Arial"/>
              </a:rPr>
              <a:t>	</a:t>
            </a:r>
            <a:r>
              <a:rPr dirty="0" baseline="-4830" sz="1725" spc="-75">
                <a:latin typeface="Arial"/>
                <a:cs typeface="Arial"/>
              </a:rPr>
              <a:t>+</a:t>
            </a:r>
            <a:r>
              <a:rPr dirty="0" baseline="-4830" sz="1725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  <a:p>
            <a:pPr algn="r" marR="144780">
              <a:lnSpc>
                <a:spcPct val="100000"/>
              </a:lnSpc>
              <a:spcBef>
                <a:spcPts val="225"/>
              </a:spcBef>
              <a:tabLst>
                <a:tab pos="253365" algn="l"/>
                <a:tab pos="506730" algn="l"/>
                <a:tab pos="760730" algn="l"/>
                <a:tab pos="1014094" algn="l"/>
                <a:tab pos="1252220" algn="l"/>
                <a:tab pos="1508125" algn="l"/>
                <a:tab pos="1745614" algn="l"/>
                <a:tab pos="1999614" algn="l"/>
                <a:tab pos="2252980" algn="l"/>
              </a:tabLst>
            </a:pP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  <a:p>
            <a:pPr marL="113664">
              <a:lnSpc>
                <a:spcPts val="1345"/>
              </a:lnSpc>
              <a:spcBef>
                <a:spcPts val="170"/>
              </a:spcBef>
              <a:tabLst>
                <a:tab pos="367030" algn="l"/>
                <a:tab pos="621030" algn="l"/>
                <a:tab pos="874394" algn="l"/>
              </a:tabLst>
            </a:pP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  <a:p>
            <a:pPr marL="127000">
              <a:lnSpc>
                <a:spcPts val="1345"/>
              </a:lnSpc>
              <a:tabLst>
                <a:tab pos="380365" algn="l"/>
                <a:tab pos="633730" algn="l"/>
                <a:tab pos="887730" algn="l"/>
                <a:tab pos="1141095" algn="l"/>
                <a:tab pos="1385570" algn="l"/>
                <a:tab pos="1641475" algn="l"/>
                <a:tab pos="1878964" algn="l"/>
                <a:tab pos="2132965" algn="l"/>
                <a:tab pos="2386330" algn="l"/>
              </a:tabLst>
            </a:pP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  <a:p>
            <a:pPr marL="121920">
              <a:lnSpc>
                <a:spcPts val="1360"/>
              </a:lnSpc>
              <a:spcBef>
                <a:spcPts val="100"/>
              </a:spcBef>
              <a:tabLst>
                <a:tab pos="375920" algn="l"/>
                <a:tab pos="629285" algn="l"/>
                <a:tab pos="883285" algn="l"/>
              </a:tabLst>
            </a:pP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  <a:p>
            <a:pPr marL="634365">
              <a:lnSpc>
                <a:spcPts val="1360"/>
              </a:lnSpc>
              <a:tabLst>
                <a:tab pos="887730" algn="l"/>
                <a:tab pos="1141095" algn="l"/>
                <a:tab pos="1382395" algn="l"/>
              </a:tabLst>
            </a:pP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  <a:p>
            <a:pPr marL="121920">
              <a:lnSpc>
                <a:spcPts val="1345"/>
              </a:lnSpc>
              <a:spcBef>
                <a:spcPts val="65"/>
              </a:spcBef>
              <a:tabLst>
                <a:tab pos="375920" algn="l"/>
                <a:tab pos="629285" algn="l"/>
                <a:tab pos="883285" algn="l"/>
              </a:tabLst>
            </a:pP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  <a:p>
            <a:pPr marL="127000">
              <a:lnSpc>
                <a:spcPts val="1345"/>
              </a:lnSpc>
              <a:tabLst>
                <a:tab pos="380365" algn="l"/>
                <a:tab pos="633730" algn="l"/>
                <a:tab pos="887730" algn="l"/>
                <a:tab pos="1141095" algn="l"/>
                <a:tab pos="1388745" algn="l"/>
              </a:tabLst>
            </a:pP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1742518" y="2486362"/>
            <a:ext cx="144843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331595" algn="l"/>
              </a:tabLst>
            </a:pPr>
            <a:r>
              <a:rPr dirty="0" sz="1150" spc="-50">
                <a:latin typeface="Arial"/>
                <a:cs typeface="Arial"/>
              </a:rPr>
              <a:t>P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24" name="object 124" descr=""/>
          <p:cNvGrpSpPr/>
          <p:nvPr/>
        </p:nvGrpSpPr>
        <p:grpSpPr>
          <a:xfrm>
            <a:off x="576762" y="2688532"/>
            <a:ext cx="3723004" cy="2297430"/>
            <a:chOff x="576762" y="2688532"/>
            <a:chExt cx="3723004" cy="2297430"/>
          </a:xfrm>
        </p:grpSpPr>
        <p:sp>
          <p:nvSpPr>
            <p:cNvPr id="125" name="object 125" descr=""/>
            <p:cNvSpPr/>
            <p:nvPr/>
          </p:nvSpPr>
          <p:spPr>
            <a:xfrm>
              <a:off x="2214843" y="2690119"/>
              <a:ext cx="0" cy="1661795"/>
            </a:xfrm>
            <a:custGeom>
              <a:avLst/>
              <a:gdLst/>
              <a:ahLst/>
              <a:cxnLst/>
              <a:rect l="l" t="t" r="r" b="b"/>
              <a:pathLst>
                <a:path w="0" h="1661795">
                  <a:moveTo>
                    <a:pt x="0" y="0"/>
                  </a:moveTo>
                  <a:lnTo>
                    <a:pt x="0" y="1661615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2739121" y="2690119"/>
              <a:ext cx="0" cy="1661795"/>
            </a:xfrm>
            <a:custGeom>
              <a:avLst/>
              <a:gdLst/>
              <a:ahLst/>
              <a:cxnLst/>
              <a:rect l="l" t="t" r="r" b="b"/>
              <a:pathLst>
                <a:path w="0" h="1661795">
                  <a:moveTo>
                    <a:pt x="0" y="0"/>
                  </a:moveTo>
                  <a:lnTo>
                    <a:pt x="0" y="1661615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2277173" y="3165144"/>
              <a:ext cx="462280" cy="67310"/>
            </a:xfrm>
            <a:custGeom>
              <a:avLst/>
              <a:gdLst/>
              <a:ahLst/>
              <a:cxnLst/>
              <a:rect l="l" t="t" r="r" b="b"/>
              <a:pathLst>
                <a:path w="462280" h="67310">
                  <a:moveTo>
                    <a:pt x="461947" y="67186"/>
                  </a:moveTo>
                  <a:lnTo>
                    <a:pt x="418122" y="46724"/>
                  </a:lnTo>
                  <a:lnTo>
                    <a:pt x="372030" y="29901"/>
                  </a:lnTo>
                  <a:lnTo>
                    <a:pt x="324322" y="16769"/>
                  </a:lnTo>
                  <a:lnTo>
                    <a:pt x="275653" y="7374"/>
                  </a:lnTo>
                  <a:lnTo>
                    <a:pt x="226674" y="1768"/>
                  </a:lnTo>
                  <a:lnTo>
                    <a:pt x="178040" y="0"/>
                  </a:lnTo>
                  <a:lnTo>
                    <a:pt x="130402" y="2117"/>
                  </a:lnTo>
                  <a:lnTo>
                    <a:pt x="84415" y="8171"/>
                  </a:lnTo>
                  <a:lnTo>
                    <a:pt x="40729" y="18210"/>
                  </a:lnTo>
                  <a:lnTo>
                    <a:pt x="0" y="32284"/>
                  </a:lnTo>
                </a:path>
              </a:pathLst>
            </a:custGeom>
            <a:ln w="8879">
              <a:solidFill>
                <a:srgbClr val="6880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2214844" y="3170818"/>
              <a:ext cx="80645" cy="61594"/>
            </a:xfrm>
            <a:custGeom>
              <a:avLst/>
              <a:gdLst/>
              <a:ahLst/>
              <a:cxnLst/>
              <a:rect l="l" t="t" r="r" b="b"/>
              <a:pathLst>
                <a:path w="80644" h="61594">
                  <a:moveTo>
                    <a:pt x="0" y="61511"/>
                  </a:moveTo>
                  <a:lnTo>
                    <a:pt x="55727" y="0"/>
                  </a:lnTo>
                  <a:lnTo>
                    <a:pt x="80266" y="46878"/>
                  </a:lnTo>
                  <a:lnTo>
                    <a:pt x="0" y="61511"/>
                  </a:lnTo>
                  <a:close/>
                </a:path>
              </a:pathLst>
            </a:custGeom>
            <a:solidFill>
              <a:srgbClr val="6880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834319" y="3111545"/>
              <a:ext cx="207368" cy="81480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89093" y="3111545"/>
              <a:ext cx="207367" cy="81480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18497" y="3111546"/>
              <a:ext cx="207368" cy="81480"/>
            </a:xfrm>
            <a:prstGeom prst="rect">
              <a:avLst/>
            </a:prstGeom>
          </p:spPr>
        </p:pic>
        <p:sp>
          <p:nvSpPr>
            <p:cNvPr id="132" name="object 132" descr=""/>
            <p:cNvSpPr/>
            <p:nvPr/>
          </p:nvSpPr>
          <p:spPr>
            <a:xfrm>
              <a:off x="791649" y="3173421"/>
              <a:ext cx="324485" cy="59055"/>
            </a:xfrm>
            <a:custGeom>
              <a:avLst/>
              <a:gdLst/>
              <a:ahLst/>
              <a:cxnLst/>
              <a:rect l="l" t="t" r="r" b="b"/>
              <a:pathLst>
                <a:path w="324484" h="59055">
                  <a:moveTo>
                    <a:pt x="323904" y="58911"/>
                  </a:moveTo>
                  <a:lnTo>
                    <a:pt x="279215" y="33822"/>
                  </a:lnTo>
                  <a:lnTo>
                    <a:pt x="231990" y="15571"/>
                  </a:lnTo>
                  <a:lnTo>
                    <a:pt x="183433" y="4261"/>
                  </a:lnTo>
                  <a:lnTo>
                    <a:pt x="134750" y="0"/>
                  </a:lnTo>
                  <a:lnTo>
                    <a:pt x="87147" y="2891"/>
                  </a:lnTo>
                  <a:lnTo>
                    <a:pt x="41828" y="13040"/>
                  </a:lnTo>
                  <a:lnTo>
                    <a:pt x="0" y="30553"/>
                  </a:lnTo>
                </a:path>
              </a:pathLst>
            </a:custGeom>
            <a:ln w="8875">
              <a:solidFill>
                <a:srgbClr val="6880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735031" y="3178674"/>
              <a:ext cx="77470" cy="69850"/>
            </a:xfrm>
            <a:custGeom>
              <a:avLst/>
              <a:gdLst/>
              <a:ahLst/>
              <a:cxnLst/>
              <a:rect l="l" t="t" r="r" b="b"/>
              <a:pathLst>
                <a:path w="77470" h="69850">
                  <a:moveTo>
                    <a:pt x="0" y="69397"/>
                  </a:moveTo>
                  <a:lnTo>
                    <a:pt x="46259" y="0"/>
                  </a:lnTo>
                  <a:lnTo>
                    <a:pt x="77268" y="42584"/>
                  </a:lnTo>
                  <a:lnTo>
                    <a:pt x="0" y="69397"/>
                  </a:lnTo>
                  <a:close/>
                </a:path>
              </a:pathLst>
            </a:custGeom>
            <a:solidFill>
              <a:srgbClr val="688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2333228" y="4561623"/>
              <a:ext cx="0" cy="420370"/>
            </a:xfrm>
            <a:custGeom>
              <a:avLst/>
              <a:gdLst/>
              <a:ahLst/>
              <a:cxnLst/>
              <a:rect l="l" t="t" r="r" b="b"/>
              <a:pathLst>
                <a:path w="0" h="420370">
                  <a:moveTo>
                    <a:pt x="0" y="0"/>
                  </a:moveTo>
                  <a:lnTo>
                    <a:pt x="0" y="419772"/>
                  </a:lnTo>
                </a:path>
              </a:pathLst>
            </a:custGeom>
            <a:ln w="85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2434702" y="4631586"/>
              <a:ext cx="0" cy="280035"/>
            </a:xfrm>
            <a:custGeom>
              <a:avLst/>
              <a:gdLst/>
              <a:ahLst/>
              <a:cxnLst/>
              <a:rect l="l" t="t" r="r" b="b"/>
              <a:pathLst>
                <a:path w="0" h="280035">
                  <a:moveTo>
                    <a:pt x="0" y="0"/>
                  </a:moveTo>
                  <a:lnTo>
                    <a:pt x="0" y="279848"/>
                  </a:lnTo>
                </a:path>
              </a:pathLst>
            </a:custGeom>
            <a:ln w="85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434702" y="3442223"/>
              <a:ext cx="1860550" cy="1329690"/>
            </a:xfrm>
            <a:custGeom>
              <a:avLst/>
              <a:gdLst/>
              <a:ahLst/>
              <a:cxnLst/>
              <a:rect l="l" t="t" r="r" b="b"/>
              <a:pathLst>
                <a:path w="1860550" h="1329689">
                  <a:moveTo>
                    <a:pt x="0" y="1329288"/>
                  </a:moveTo>
                  <a:lnTo>
                    <a:pt x="1860338" y="1329288"/>
                  </a:lnTo>
                  <a:lnTo>
                    <a:pt x="1860338" y="0"/>
                  </a:lnTo>
                  <a:lnTo>
                    <a:pt x="1352972" y="0"/>
                  </a:lnTo>
                </a:path>
              </a:pathLst>
            </a:custGeom>
            <a:ln w="8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81131" y="3249827"/>
              <a:ext cx="118382" cy="122431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6762" y="3245458"/>
              <a:ext cx="127120" cy="131169"/>
            </a:xfrm>
            <a:prstGeom prst="rect">
              <a:avLst/>
            </a:prstGeom>
          </p:spPr>
        </p:pic>
      </p:grpSp>
      <p:sp>
        <p:nvSpPr>
          <p:cNvPr id="139" name="object 139" descr=""/>
          <p:cNvSpPr txBox="1"/>
          <p:nvPr/>
        </p:nvSpPr>
        <p:spPr>
          <a:xfrm>
            <a:off x="605469" y="3192934"/>
            <a:ext cx="73660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50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40" name="object 140" descr=""/>
          <p:cNvGrpSpPr/>
          <p:nvPr/>
        </p:nvGrpSpPr>
        <p:grpSpPr>
          <a:xfrm>
            <a:off x="384414" y="3507878"/>
            <a:ext cx="127000" cy="424180"/>
            <a:chOff x="384414" y="3507878"/>
            <a:chExt cx="127000" cy="424180"/>
          </a:xfrm>
        </p:grpSpPr>
        <p:sp>
          <p:nvSpPr>
            <p:cNvPr id="141" name="object 141" descr=""/>
            <p:cNvSpPr/>
            <p:nvPr/>
          </p:nvSpPr>
          <p:spPr>
            <a:xfrm>
              <a:off x="401473" y="3512186"/>
              <a:ext cx="105410" cy="353060"/>
            </a:xfrm>
            <a:custGeom>
              <a:avLst/>
              <a:gdLst/>
              <a:ahLst/>
              <a:cxnLst/>
              <a:rect l="l" t="t" r="r" b="b"/>
              <a:pathLst>
                <a:path w="105409" h="353060">
                  <a:moveTo>
                    <a:pt x="105241" y="0"/>
                  </a:moveTo>
                  <a:lnTo>
                    <a:pt x="75317" y="38520"/>
                  </a:lnTo>
                  <a:lnTo>
                    <a:pt x="50020" y="80435"/>
                  </a:lnTo>
                  <a:lnTo>
                    <a:pt x="29593" y="124840"/>
                  </a:lnTo>
                  <a:lnTo>
                    <a:pt x="14284" y="170833"/>
                  </a:lnTo>
                  <a:lnTo>
                    <a:pt x="4337" y="217513"/>
                  </a:lnTo>
                  <a:lnTo>
                    <a:pt x="0" y="263976"/>
                  </a:lnTo>
                  <a:lnTo>
                    <a:pt x="1516" y="309320"/>
                  </a:lnTo>
                  <a:lnTo>
                    <a:pt x="9133" y="352642"/>
                  </a:lnTo>
                </a:path>
              </a:pathLst>
            </a:custGeom>
            <a:ln w="8615">
              <a:solidFill>
                <a:srgbClr val="6880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384414" y="3848021"/>
              <a:ext cx="55244" cy="84455"/>
            </a:xfrm>
            <a:custGeom>
              <a:avLst/>
              <a:gdLst/>
              <a:ahLst/>
              <a:cxnLst/>
              <a:rect l="l" t="t" r="r" b="b"/>
              <a:pathLst>
                <a:path w="55245" h="84454">
                  <a:moveTo>
                    <a:pt x="54653" y="83937"/>
                  </a:moveTo>
                  <a:lnTo>
                    <a:pt x="0" y="21407"/>
                  </a:lnTo>
                  <a:lnTo>
                    <a:pt x="47207" y="0"/>
                  </a:lnTo>
                  <a:lnTo>
                    <a:pt x="54653" y="83937"/>
                  </a:lnTo>
                  <a:close/>
                </a:path>
              </a:pathLst>
            </a:custGeom>
            <a:solidFill>
              <a:srgbClr val="68803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3" name="object 143" descr=""/>
          <p:cNvGrpSpPr/>
          <p:nvPr/>
        </p:nvGrpSpPr>
        <p:grpSpPr>
          <a:xfrm>
            <a:off x="4358381" y="3512190"/>
            <a:ext cx="127000" cy="424180"/>
            <a:chOff x="4358381" y="3512190"/>
            <a:chExt cx="127000" cy="424180"/>
          </a:xfrm>
        </p:grpSpPr>
        <p:sp>
          <p:nvSpPr>
            <p:cNvPr id="144" name="object 144" descr=""/>
            <p:cNvSpPr/>
            <p:nvPr/>
          </p:nvSpPr>
          <p:spPr>
            <a:xfrm>
              <a:off x="4362689" y="3579320"/>
              <a:ext cx="105410" cy="353060"/>
            </a:xfrm>
            <a:custGeom>
              <a:avLst/>
              <a:gdLst/>
              <a:ahLst/>
              <a:cxnLst/>
              <a:rect l="l" t="t" r="r" b="b"/>
              <a:pathLst>
                <a:path w="105410" h="353060">
                  <a:moveTo>
                    <a:pt x="0" y="352642"/>
                  </a:moveTo>
                  <a:lnTo>
                    <a:pt x="29923" y="314121"/>
                  </a:lnTo>
                  <a:lnTo>
                    <a:pt x="55220" y="272207"/>
                  </a:lnTo>
                  <a:lnTo>
                    <a:pt x="75647" y="227802"/>
                  </a:lnTo>
                  <a:lnTo>
                    <a:pt x="90956" y="181808"/>
                  </a:lnTo>
                  <a:lnTo>
                    <a:pt x="100903" y="135129"/>
                  </a:lnTo>
                  <a:lnTo>
                    <a:pt x="105241" y="88666"/>
                  </a:lnTo>
                  <a:lnTo>
                    <a:pt x="103724" y="43322"/>
                  </a:lnTo>
                  <a:lnTo>
                    <a:pt x="96107" y="0"/>
                  </a:lnTo>
                </a:path>
              </a:pathLst>
            </a:custGeom>
            <a:ln w="8615">
              <a:solidFill>
                <a:srgbClr val="6880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4430336" y="3512190"/>
              <a:ext cx="55244" cy="84455"/>
            </a:xfrm>
            <a:custGeom>
              <a:avLst/>
              <a:gdLst/>
              <a:ahLst/>
              <a:cxnLst/>
              <a:rect l="l" t="t" r="r" b="b"/>
              <a:pathLst>
                <a:path w="55245" h="84454">
                  <a:moveTo>
                    <a:pt x="7445" y="83937"/>
                  </a:moveTo>
                  <a:lnTo>
                    <a:pt x="0" y="0"/>
                  </a:lnTo>
                  <a:lnTo>
                    <a:pt x="54653" y="62529"/>
                  </a:lnTo>
                  <a:lnTo>
                    <a:pt x="7445" y="83937"/>
                  </a:lnTo>
                  <a:close/>
                </a:path>
              </a:pathLst>
            </a:custGeom>
            <a:solidFill>
              <a:srgbClr val="68803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6" name="object 146" descr=""/>
          <p:cNvGrpSpPr/>
          <p:nvPr/>
        </p:nvGrpSpPr>
        <p:grpSpPr>
          <a:xfrm>
            <a:off x="4272072" y="3245461"/>
            <a:ext cx="127635" cy="131445"/>
            <a:chOff x="4272072" y="3245461"/>
            <a:chExt cx="127635" cy="131445"/>
          </a:xfrm>
        </p:grpSpPr>
        <p:pic>
          <p:nvPicPr>
            <p:cNvPr id="147" name="object 147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276441" y="3249829"/>
              <a:ext cx="118382" cy="122431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272072" y="3245461"/>
              <a:ext cx="127120" cy="131169"/>
            </a:xfrm>
            <a:prstGeom prst="rect">
              <a:avLst/>
            </a:prstGeom>
          </p:spPr>
        </p:pic>
      </p:grpSp>
      <p:sp>
        <p:nvSpPr>
          <p:cNvPr id="149" name="object 149" descr=""/>
          <p:cNvSpPr txBox="1"/>
          <p:nvPr/>
        </p:nvSpPr>
        <p:spPr>
          <a:xfrm>
            <a:off x="4300780" y="3192937"/>
            <a:ext cx="73660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50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50" name="object 150" descr=""/>
          <p:cNvGrpSpPr/>
          <p:nvPr/>
        </p:nvGrpSpPr>
        <p:grpSpPr>
          <a:xfrm>
            <a:off x="2840593" y="3111553"/>
            <a:ext cx="1587500" cy="1973580"/>
            <a:chOff x="2840593" y="3111553"/>
            <a:chExt cx="1587500" cy="1973580"/>
          </a:xfrm>
        </p:grpSpPr>
        <p:sp>
          <p:nvSpPr>
            <p:cNvPr id="151" name="object 151" descr=""/>
            <p:cNvSpPr/>
            <p:nvPr/>
          </p:nvSpPr>
          <p:spPr>
            <a:xfrm>
              <a:off x="3903488" y="3173426"/>
              <a:ext cx="324485" cy="59055"/>
            </a:xfrm>
            <a:custGeom>
              <a:avLst/>
              <a:gdLst/>
              <a:ahLst/>
              <a:cxnLst/>
              <a:rect l="l" t="t" r="r" b="b"/>
              <a:pathLst>
                <a:path w="324485" h="59055">
                  <a:moveTo>
                    <a:pt x="323904" y="58911"/>
                  </a:moveTo>
                  <a:lnTo>
                    <a:pt x="279215" y="33822"/>
                  </a:lnTo>
                  <a:lnTo>
                    <a:pt x="231990" y="15571"/>
                  </a:lnTo>
                  <a:lnTo>
                    <a:pt x="183433" y="4261"/>
                  </a:lnTo>
                  <a:lnTo>
                    <a:pt x="134750" y="0"/>
                  </a:lnTo>
                  <a:lnTo>
                    <a:pt x="87147" y="2891"/>
                  </a:lnTo>
                  <a:lnTo>
                    <a:pt x="41828" y="13040"/>
                  </a:lnTo>
                  <a:lnTo>
                    <a:pt x="0" y="30553"/>
                  </a:lnTo>
                </a:path>
              </a:pathLst>
            </a:custGeom>
            <a:ln w="8875">
              <a:solidFill>
                <a:srgbClr val="6880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846870" y="3178679"/>
              <a:ext cx="77470" cy="69850"/>
            </a:xfrm>
            <a:custGeom>
              <a:avLst/>
              <a:gdLst/>
              <a:ahLst/>
              <a:cxnLst/>
              <a:rect l="l" t="t" r="r" b="b"/>
              <a:pathLst>
                <a:path w="77470" h="69850">
                  <a:moveTo>
                    <a:pt x="0" y="69397"/>
                  </a:moveTo>
                  <a:lnTo>
                    <a:pt x="46259" y="0"/>
                  </a:lnTo>
                  <a:lnTo>
                    <a:pt x="77268" y="42584"/>
                  </a:lnTo>
                  <a:lnTo>
                    <a:pt x="0" y="69397"/>
                  </a:lnTo>
                  <a:close/>
                </a:path>
              </a:pathLst>
            </a:custGeom>
            <a:solidFill>
              <a:srgbClr val="6880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347958" y="3111553"/>
              <a:ext cx="207368" cy="81480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77364" y="3111553"/>
              <a:ext cx="207368" cy="81480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840593" y="3111554"/>
              <a:ext cx="207368" cy="81480"/>
            </a:xfrm>
            <a:prstGeom prst="rect">
              <a:avLst/>
            </a:prstGeom>
          </p:spPr>
        </p:pic>
        <p:sp>
          <p:nvSpPr>
            <p:cNvPr id="156" name="object 156" descr=""/>
            <p:cNvSpPr/>
            <p:nvPr/>
          </p:nvSpPr>
          <p:spPr>
            <a:xfrm>
              <a:off x="4211637" y="4868862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0" y="0"/>
                  </a:moveTo>
                  <a:lnTo>
                    <a:pt x="170992" y="17099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346714" y="500393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79">
                  <a:moveTo>
                    <a:pt x="53886" y="0"/>
                  </a:moveTo>
                  <a:lnTo>
                    <a:pt x="0" y="53873"/>
                  </a:lnTo>
                  <a:lnTo>
                    <a:pt x="80822" y="80822"/>
                  </a:lnTo>
                  <a:lnTo>
                    <a:pt x="538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8" name="object 158" descr=""/>
          <p:cNvSpPr txBox="1"/>
          <p:nvPr/>
        </p:nvSpPr>
        <p:spPr>
          <a:xfrm>
            <a:off x="2165314" y="4541470"/>
            <a:ext cx="109220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9" name="object 159" descr=""/>
          <p:cNvSpPr txBox="1"/>
          <p:nvPr/>
        </p:nvSpPr>
        <p:spPr>
          <a:xfrm>
            <a:off x="2503532" y="4480309"/>
            <a:ext cx="105410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50">
                <a:latin typeface="Arial"/>
                <a:cs typeface="Arial"/>
              </a:rPr>
              <a:t>_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60" name="object 160" descr=""/>
          <p:cNvGrpSpPr/>
          <p:nvPr/>
        </p:nvGrpSpPr>
        <p:grpSpPr>
          <a:xfrm>
            <a:off x="5743499" y="2787991"/>
            <a:ext cx="957580" cy="1413510"/>
            <a:chOff x="5743499" y="2787991"/>
            <a:chExt cx="957580" cy="1413510"/>
          </a:xfrm>
        </p:grpSpPr>
        <p:sp>
          <p:nvSpPr>
            <p:cNvPr id="161" name="object 161" descr=""/>
            <p:cNvSpPr/>
            <p:nvPr/>
          </p:nvSpPr>
          <p:spPr>
            <a:xfrm>
              <a:off x="6536137" y="2966497"/>
              <a:ext cx="157480" cy="1227455"/>
            </a:xfrm>
            <a:custGeom>
              <a:avLst/>
              <a:gdLst/>
              <a:ahLst/>
              <a:cxnLst/>
              <a:rect l="l" t="t" r="r" b="b"/>
              <a:pathLst>
                <a:path w="157479" h="1227454">
                  <a:moveTo>
                    <a:pt x="0" y="156680"/>
                  </a:moveTo>
                  <a:lnTo>
                    <a:pt x="157012" y="156680"/>
                  </a:lnTo>
                  <a:lnTo>
                    <a:pt x="157012" y="0"/>
                  </a:lnTo>
                  <a:lnTo>
                    <a:pt x="0" y="0"/>
                  </a:lnTo>
                  <a:lnTo>
                    <a:pt x="0" y="156680"/>
                  </a:lnTo>
                  <a:close/>
                </a:path>
                <a:path w="157479" h="1227454">
                  <a:moveTo>
                    <a:pt x="0" y="1227326"/>
                  </a:moveTo>
                  <a:lnTo>
                    <a:pt x="157012" y="1227326"/>
                  </a:lnTo>
                  <a:lnTo>
                    <a:pt x="157012" y="1070646"/>
                  </a:lnTo>
                  <a:lnTo>
                    <a:pt x="0" y="1070646"/>
                  </a:lnTo>
                  <a:lnTo>
                    <a:pt x="0" y="1227326"/>
                  </a:lnTo>
                  <a:close/>
                </a:path>
                <a:path w="157479" h="1227454">
                  <a:moveTo>
                    <a:pt x="0" y="870447"/>
                  </a:moveTo>
                  <a:lnTo>
                    <a:pt x="157012" y="870447"/>
                  </a:lnTo>
                  <a:lnTo>
                    <a:pt x="157012" y="713767"/>
                  </a:lnTo>
                  <a:lnTo>
                    <a:pt x="0" y="713767"/>
                  </a:lnTo>
                  <a:lnTo>
                    <a:pt x="0" y="870447"/>
                  </a:lnTo>
                  <a:close/>
                </a:path>
                <a:path w="157479" h="1227454">
                  <a:moveTo>
                    <a:pt x="0" y="522274"/>
                  </a:moveTo>
                  <a:lnTo>
                    <a:pt x="157012" y="522274"/>
                  </a:lnTo>
                  <a:lnTo>
                    <a:pt x="157012" y="365593"/>
                  </a:lnTo>
                  <a:lnTo>
                    <a:pt x="0" y="365593"/>
                  </a:lnTo>
                  <a:lnTo>
                    <a:pt x="0" y="522274"/>
                  </a:lnTo>
                  <a:close/>
                </a:path>
              </a:pathLst>
            </a:custGeom>
            <a:ln w="147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2" name="object 16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553594" y="3175410"/>
              <a:ext cx="122116" cy="121858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549168" y="3170984"/>
              <a:ext cx="130969" cy="130711"/>
            </a:xfrm>
            <a:prstGeom prst="rect">
              <a:avLst/>
            </a:prstGeom>
          </p:spPr>
        </p:pic>
        <p:sp>
          <p:nvSpPr>
            <p:cNvPr id="164" name="object 164" descr=""/>
            <p:cNvSpPr/>
            <p:nvPr/>
          </p:nvSpPr>
          <p:spPr>
            <a:xfrm>
              <a:off x="6274465" y="2966498"/>
              <a:ext cx="157480" cy="1227455"/>
            </a:xfrm>
            <a:custGeom>
              <a:avLst/>
              <a:gdLst/>
              <a:ahLst/>
              <a:cxnLst/>
              <a:rect l="l" t="t" r="r" b="b"/>
              <a:pathLst>
                <a:path w="157479" h="1227454">
                  <a:moveTo>
                    <a:pt x="0" y="156680"/>
                  </a:moveTo>
                  <a:lnTo>
                    <a:pt x="157012" y="156680"/>
                  </a:lnTo>
                  <a:lnTo>
                    <a:pt x="157012" y="0"/>
                  </a:lnTo>
                  <a:lnTo>
                    <a:pt x="0" y="0"/>
                  </a:lnTo>
                  <a:lnTo>
                    <a:pt x="0" y="156680"/>
                  </a:lnTo>
                  <a:close/>
                </a:path>
                <a:path w="157479" h="1227454">
                  <a:moveTo>
                    <a:pt x="0" y="1227326"/>
                  </a:moveTo>
                  <a:lnTo>
                    <a:pt x="157012" y="1227326"/>
                  </a:lnTo>
                  <a:lnTo>
                    <a:pt x="157012" y="1070646"/>
                  </a:lnTo>
                  <a:lnTo>
                    <a:pt x="0" y="1070646"/>
                  </a:lnTo>
                  <a:lnTo>
                    <a:pt x="0" y="1227326"/>
                  </a:lnTo>
                  <a:close/>
                </a:path>
                <a:path w="157479" h="1227454">
                  <a:moveTo>
                    <a:pt x="0" y="870447"/>
                  </a:moveTo>
                  <a:lnTo>
                    <a:pt x="157012" y="870447"/>
                  </a:lnTo>
                  <a:lnTo>
                    <a:pt x="157012" y="713767"/>
                  </a:lnTo>
                  <a:lnTo>
                    <a:pt x="0" y="713767"/>
                  </a:lnTo>
                  <a:lnTo>
                    <a:pt x="0" y="870447"/>
                  </a:lnTo>
                  <a:close/>
                </a:path>
                <a:path w="157479" h="1227454">
                  <a:moveTo>
                    <a:pt x="0" y="522274"/>
                  </a:moveTo>
                  <a:lnTo>
                    <a:pt x="157012" y="522274"/>
                  </a:lnTo>
                  <a:lnTo>
                    <a:pt x="157012" y="365593"/>
                  </a:lnTo>
                  <a:lnTo>
                    <a:pt x="0" y="365593"/>
                  </a:lnTo>
                  <a:lnTo>
                    <a:pt x="0" y="522274"/>
                  </a:lnTo>
                  <a:close/>
                </a:path>
              </a:pathLst>
            </a:custGeom>
            <a:ln w="147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283194" y="2792417"/>
              <a:ext cx="122116" cy="121858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278768" y="2787991"/>
              <a:ext cx="130969" cy="130711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91918" y="3175411"/>
              <a:ext cx="122116" cy="121858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87493" y="3170984"/>
              <a:ext cx="130969" cy="130711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300642" y="3527940"/>
              <a:ext cx="122116" cy="121858"/>
            </a:xfrm>
            <a:prstGeom prst="rect">
              <a:avLst/>
            </a:prstGeom>
          </p:spPr>
        </p:pic>
        <p:sp>
          <p:nvSpPr>
            <p:cNvPr id="170" name="object 170" descr=""/>
            <p:cNvSpPr/>
            <p:nvPr/>
          </p:nvSpPr>
          <p:spPr>
            <a:xfrm>
              <a:off x="6300643" y="3527940"/>
              <a:ext cx="122555" cy="121920"/>
            </a:xfrm>
            <a:custGeom>
              <a:avLst/>
              <a:gdLst/>
              <a:ahLst/>
              <a:cxnLst/>
              <a:rect l="l" t="t" r="r" b="b"/>
              <a:pathLst>
                <a:path w="122554" h="121920">
                  <a:moveTo>
                    <a:pt x="122116" y="60929"/>
                  </a:moveTo>
                  <a:lnTo>
                    <a:pt x="117318" y="37212"/>
                  </a:lnTo>
                  <a:lnTo>
                    <a:pt x="104233" y="17845"/>
                  </a:lnTo>
                  <a:lnTo>
                    <a:pt x="84825" y="4787"/>
                  </a:lnTo>
                  <a:lnTo>
                    <a:pt x="61058" y="0"/>
                  </a:lnTo>
                  <a:lnTo>
                    <a:pt x="37290" y="4787"/>
                  </a:lnTo>
                  <a:lnTo>
                    <a:pt x="17882" y="17845"/>
                  </a:lnTo>
                  <a:lnTo>
                    <a:pt x="4798" y="37212"/>
                  </a:lnTo>
                  <a:lnTo>
                    <a:pt x="0" y="60929"/>
                  </a:lnTo>
                  <a:lnTo>
                    <a:pt x="4798" y="84646"/>
                  </a:lnTo>
                  <a:lnTo>
                    <a:pt x="17882" y="104013"/>
                  </a:lnTo>
                  <a:lnTo>
                    <a:pt x="37290" y="117070"/>
                  </a:lnTo>
                  <a:lnTo>
                    <a:pt x="61058" y="121858"/>
                  </a:lnTo>
                  <a:lnTo>
                    <a:pt x="84825" y="117070"/>
                  </a:lnTo>
                  <a:lnTo>
                    <a:pt x="104233" y="104013"/>
                  </a:lnTo>
                  <a:lnTo>
                    <a:pt x="117318" y="84646"/>
                  </a:lnTo>
                  <a:lnTo>
                    <a:pt x="122116" y="60929"/>
                  </a:lnTo>
                  <a:close/>
                </a:path>
              </a:pathLst>
            </a:custGeom>
            <a:ln w="885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1" name="object 17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00644" y="3880469"/>
              <a:ext cx="122116" cy="121858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96219" y="3876042"/>
              <a:ext cx="130969" cy="130711"/>
            </a:xfrm>
            <a:prstGeom prst="rect">
              <a:avLst/>
            </a:prstGeom>
          </p:spPr>
        </p:pic>
        <p:sp>
          <p:nvSpPr>
            <p:cNvPr id="173" name="object 173" descr=""/>
            <p:cNvSpPr/>
            <p:nvPr/>
          </p:nvSpPr>
          <p:spPr>
            <a:xfrm>
              <a:off x="6012788" y="2966499"/>
              <a:ext cx="157480" cy="1227455"/>
            </a:xfrm>
            <a:custGeom>
              <a:avLst/>
              <a:gdLst/>
              <a:ahLst/>
              <a:cxnLst/>
              <a:rect l="l" t="t" r="r" b="b"/>
              <a:pathLst>
                <a:path w="157479" h="1227454">
                  <a:moveTo>
                    <a:pt x="0" y="156680"/>
                  </a:moveTo>
                  <a:lnTo>
                    <a:pt x="157012" y="156680"/>
                  </a:lnTo>
                  <a:lnTo>
                    <a:pt x="157012" y="0"/>
                  </a:lnTo>
                  <a:lnTo>
                    <a:pt x="0" y="0"/>
                  </a:lnTo>
                  <a:lnTo>
                    <a:pt x="0" y="156680"/>
                  </a:lnTo>
                  <a:close/>
                </a:path>
                <a:path w="157479" h="1227454">
                  <a:moveTo>
                    <a:pt x="0" y="1227326"/>
                  </a:moveTo>
                  <a:lnTo>
                    <a:pt x="157012" y="1227326"/>
                  </a:lnTo>
                  <a:lnTo>
                    <a:pt x="157012" y="1070646"/>
                  </a:lnTo>
                  <a:lnTo>
                    <a:pt x="0" y="1070646"/>
                  </a:lnTo>
                  <a:lnTo>
                    <a:pt x="0" y="1227326"/>
                  </a:lnTo>
                  <a:close/>
                </a:path>
                <a:path w="157479" h="1227454">
                  <a:moveTo>
                    <a:pt x="0" y="870447"/>
                  </a:moveTo>
                  <a:lnTo>
                    <a:pt x="157012" y="870447"/>
                  </a:lnTo>
                  <a:lnTo>
                    <a:pt x="157012" y="713767"/>
                  </a:lnTo>
                  <a:lnTo>
                    <a:pt x="0" y="713767"/>
                  </a:lnTo>
                  <a:lnTo>
                    <a:pt x="0" y="870447"/>
                  </a:lnTo>
                  <a:close/>
                </a:path>
                <a:path w="157479" h="1227454">
                  <a:moveTo>
                    <a:pt x="0" y="522274"/>
                  </a:moveTo>
                  <a:lnTo>
                    <a:pt x="157012" y="522274"/>
                  </a:lnTo>
                  <a:lnTo>
                    <a:pt x="157012" y="365593"/>
                  </a:lnTo>
                  <a:lnTo>
                    <a:pt x="0" y="365593"/>
                  </a:lnTo>
                  <a:lnTo>
                    <a:pt x="0" y="522274"/>
                  </a:lnTo>
                  <a:close/>
                </a:path>
              </a:pathLst>
            </a:custGeom>
            <a:ln w="147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021521" y="2792418"/>
              <a:ext cx="122116" cy="121858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017095" y="2787992"/>
              <a:ext cx="130969" cy="130711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030245" y="3175412"/>
              <a:ext cx="122116" cy="121858"/>
            </a:xfrm>
            <a:prstGeom prst="rect">
              <a:avLst/>
            </a:prstGeom>
          </p:spPr>
        </p:pic>
        <p:pic>
          <p:nvPicPr>
            <p:cNvPr id="177" name="object 17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025819" y="3170985"/>
              <a:ext cx="130969" cy="130711"/>
            </a:xfrm>
            <a:prstGeom prst="rect">
              <a:avLst/>
            </a:prstGeom>
          </p:spPr>
        </p:pic>
        <p:pic>
          <p:nvPicPr>
            <p:cNvPr id="178" name="object 178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038969" y="3527940"/>
              <a:ext cx="122116" cy="121858"/>
            </a:xfrm>
            <a:prstGeom prst="rect">
              <a:avLst/>
            </a:prstGeom>
          </p:spPr>
        </p:pic>
        <p:sp>
          <p:nvSpPr>
            <p:cNvPr id="179" name="object 179" descr=""/>
            <p:cNvSpPr/>
            <p:nvPr/>
          </p:nvSpPr>
          <p:spPr>
            <a:xfrm>
              <a:off x="6038970" y="3527940"/>
              <a:ext cx="122555" cy="121920"/>
            </a:xfrm>
            <a:custGeom>
              <a:avLst/>
              <a:gdLst/>
              <a:ahLst/>
              <a:cxnLst/>
              <a:rect l="l" t="t" r="r" b="b"/>
              <a:pathLst>
                <a:path w="122554" h="121920">
                  <a:moveTo>
                    <a:pt x="122116" y="60929"/>
                  </a:moveTo>
                  <a:lnTo>
                    <a:pt x="117318" y="37212"/>
                  </a:lnTo>
                  <a:lnTo>
                    <a:pt x="104233" y="17845"/>
                  </a:lnTo>
                  <a:lnTo>
                    <a:pt x="84825" y="4787"/>
                  </a:lnTo>
                  <a:lnTo>
                    <a:pt x="61058" y="0"/>
                  </a:lnTo>
                  <a:lnTo>
                    <a:pt x="37290" y="4787"/>
                  </a:lnTo>
                  <a:lnTo>
                    <a:pt x="17882" y="17845"/>
                  </a:lnTo>
                  <a:lnTo>
                    <a:pt x="4798" y="37212"/>
                  </a:lnTo>
                  <a:lnTo>
                    <a:pt x="0" y="60929"/>
                  </a:lnTo>
                  <a:lnTo>
                    <a:pt x="4798" y="84646"/>
                  </a:lnTo>
                  <a:lnTo>
                    <a:pt x="17882" y="104013"/>
                  </a:lnTo>
                  <a:lnTo>
                    <a:pt x="37290" y="117070"/>
                  </a:lnTo>
                  <a:lnTo>
                    <a:pt x="61058" y="121858"/>
                  </a:lnTo>
                  <a:lnTo>
                    <a:pt x="84825" y="117070"/>
                  </a:lnTo>
                  <a:lnTo>
                    <a:pt x="104233" y="104013"/>
                  </a:lnTo>
                  <a:lnTo>
                    <a:pt x="117318" y="84646"/>
                  </a:lnTo>
                  <a:lnTo>
                    <a:pt x="122116" y="60929"/>
                  </a:lnTo>
                  <a:close/>
                </a:path>
              </a:pathLst>
            </a:custGeom>
            <a:ln w="885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038970" y="3880470"/>
              <a:ext cx="122116" cy="121858"/>
            </a:xfrm>
            <a:prstGeom prst="rect">
              <a:avLst/>
            </a:prstGeom>
          </p:spPr>
        </p:pic>
        <p:pic>
          <p:nvPicPr>
            <p:cNvPr id="181" name="object 18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034545" y="3876043"/>
              <a:ext cx="130969" cy="130711"/>
            </a:xfrm>
            <a:prstGeom prst="rect">
              <a:avLst/>
            </a:prstGeom>
          </p:spPr>
        </p:pic>
        <p:sp>
          <p:nvSpPr>
            <p:cNvPr id="182" name="object 182" descr=""/>
            <p:cNvSpPr/>
            <p:nvPr/>
          </p:nvSpPr>
          <p:spPr>
            <a:xfrm>
              <a:off x="5751119" y="2966500"/>
              <a:ext cx="157480" cy="1227455"/>
            </a:xfrm>
            <a:custGeom>
              <a:avLst/>
              <a:gdLst/>
              <a:ahLst/>
              <a:cxnLst/>
              <a:rect l="l" t="t" r="r" b="b"/>
              <a:pathLst>
                <a:path w="157479" h="1227454">
                  <a:moveTo>
                    <a:pt x="0" y="156680"/>
                  </a:moveTo>
                  <a:lnTo>
                    <a:pt x="157012" y="156680"/>
                  </a:lnTo>
                  <a:lnTo>
                    <a:pt x="157012" y="0"/>
                  </a:lnTo>
                  <a:lnTo>
                    <a:pt x="0" y="0"/>
                  </a:lnTo>
                  <a:lnTo>
                    <a:pt x="0" y="156680"/>
                  </a:lnTo>
                  <a:close/>
                </a:path>
                <a:path w="157479" h="1227454">
                  <a:moveTo>
                    <a:pt x="0" y="1227326"/>
                  </a:moveTo>
                  <a:lnTo>
                    <a:pt x="157012" y="1227326"/>
                  </a:lnTo>
                  <a:lnTo>
                    <a:pt x="157012" y="1070646"/>
                  </a:lnTo>
                  <a:lnTo>
                    <a:pt x="0" y="1070646"/>
                  </a:lnTo>
                  <a:lnTo>
                    <a:pt x="0" y="1227326"/>
                  </a:lnTo>
                  <a:close/>
                </a:path>
                <a:path w="157479" h="1227454">
                  <a:moveTo>
                    <a:pt x="0" y="870447"/>
                  </a:moveTo>
                  <a:lnTo>
                    <a:pt x="157012" y="870447"/>
                  </a:lnTo>
                  <a:lnTo>
                    <a:pt x="157012" y="713767"/>
                  </a:lnTo>
                  <a:lnTo>
                    <a:pt x="0" y="713767"/>
                  </a:lnTo>
                  <a:lnTo>
                    <a:pt x="0" y="870447"/>
                  </a:lnTo>
                  <a:close/>
                </a:path>
              </a:pathLst>
            </a:custGeom>
            <a:ln w="147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3" name="object 183" descr=""/>
          <p:cNvSpPr txBox="1"/>
          <p:nvPr/>
        </p:nvSpPr>
        <p:spPr>
          <a:xfrm>
            <a:off x="5805032" y="3642730"/>
            <a:ext cx="31115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60985" algn="l"/>
              </a:tabLst>
            </a:pP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84" name="object 184" descr=""/>
          <p:cNvGrpSpPr/>
          <p:nvPr/>
        </p:nvGrpSpPr>
        <p:grpSpPr>
          <a:xfrm>
            <a:off x="5743504" y="2787993"/>
            <a:ext cx="172720" cy="708660"/>
            <a:chOff x="5743504" y="2787993"/>
            <a:chExt cx="172720" cy="708660"/>
          </a:xfrm>
        </p:grpSpPr>
        <p:sp>
          <p:nvSpPr>
            <p:cNvPr id="185" name="object 185" descr=""/>
            <p:cNvSpPr/>
            <p:nvPr/>
          </p:nvSpPr>
          <p:spPr>
            <a:xfrm>
              <a:off x="5751124" y="3332094"/>
              <a:ext cx="157480" cy="156845"/>
            </a:xfrm>
            <a:custGeom>
              <a:avLst/>
              <a:gdLst/>
              <a:ahLst/>
              <a:cxnLst/>
              <a:rect l="l" t="t" r="r" b="b"/>
              <a:pathLst>
                <a:path w="157479" h="156845">
                  <a:moveTo>
                    <a:pt x="0" y="156680"/>
                  </a:moveTo>
                  <a:lnTo>
                    <a:pt x="157012" y="156680"/>
                  </a:lnTo>
                  <a:lnTo>
                    <a:pt x="157012" y="0"/>
                  </a:lnTo>
                  <a:lnTo>
                    <a:pt x="0" y="0"/>
                  </a:lnTo>
                  <a:lnTo>
                    <a:pt x="0" y="156680"/>
                  </a:lnTo>
                  <a:close/>
                </a:path>
              </a:pathLst>
            </a:custGeom>
            <a:ln w="147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759848" y="2792420"/>
              <a:ext cx="122116" cy="121858"/>
            </a:xfrm>
            <a:prstGeom prst="rect">
              <a:avLst/>
            </a:prstGeom>
          </p:spPr>
        </p:pic>
        <p:pic>
          <p:nvPicPr>
            <p:cNvPr id="187" name="object 187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755422" y="2787993"/>
              <a:ext cx="130969" cy="130711"/>
            </a:xfrm>
            <a:prstGeom prst="rect">
              <a:avLst/>
            </a:prstGeom>
          </p:spPr>
        </p:pic>
      </p:grpSp>
      <p:sp>
        <p:nvSpPr>
          <p:cNvPr id="188" name="object 188" descr=""/>
          <p:cNvSpPr txBox="1"/>
          <p:nvPr/>
        </p:nvSpPr>
        <p:spPr>
          <a:xfrm>
            <a:off x="5782914" y="2746179"/>
            <a:ext cx="60960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60985" algn="l"/>
                <a:tab pos="523240" algn="l"/>
              </a:tabLst>
            </a:pP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89" name="object 189" descr=""/>
          <p:cNvGrpSpPr/>
          <p:nvPr/>
        </p:nvGrpSpPr>
        <p:grpSpPr>
          <a:xfrm>
            <a:off x="5764147" y="3170987"/>
            <a:ext cx="140335" cy="483870"/>
            <a:chOff x="5764147" y="3170987"/>
            <a:chExt cx="140335" cy="483870"/>
          </a:xfrm>
        </p:grpSpPr>
        <p:pic>
          <p:nvPicPr>
            <p:cNvPr id="190" name="object 190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768573" y="3175414"/>
              <a:ext cx="122116" cy="121858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764147" y="3170987"/>
              <a:ext cx="130969" cy="130711"/>
            </a:xfrm>
            <a:prstGeom prst="rect">
              <a:avLst/>
            </a:prstGeom>
          </p:spPr>
        </p:pic>
        <p:pic>
          <p:nvPicPr>
            <p:cNvPr id="192" name="object 192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777298" y="3527942"/>
              <a:ext cx="122116" cy="121858"/>
            </a:xfrm>
            <a:prstGeom prst="rect">
              <a:avLst/>
            </a:prstGeom>
          </p:spPr>
        </p:pic>
        <p:sp>
          <p:nvSpPr>
            <p:cNvPr id="193" name="object 193" descr=""/>
            <p:cNvSpPr/>
            <p:nvPr/>
          </p:nvSpPr>
          <p:spPr>
            <a:xfrm>
              <a:off x="5777298" y="3527942"/>
              <a:ext cx="122555" cy="121920"/>
            </a:xfrm>
            <a:custGeom>
              <a:avLst/>
              <a:gdLst/>
              <a:ahLst/>
              <a:cxnLst/>
              <a:rect l="l" t="t" r="r" b="b"/>
              <a:pathLst>
                <a:path w="122554" h="121920">
                  <a:moveTo>
                    <a:pt x="122116" y="60929"/>
                  </a:moveTo>
                  <a:lnTo>
                    <a:pt x="117318" y="37212"/>
                  </a:lnTo>
                  <a:lnTo>
                    <a:pt x="104233" y="17845"/>
                  </a:lnTo>
                  <a:lnTo>
                    <a:pt x="84825" y="4787"/>
                  </a:lnTo>
                  <a:lnTo>
                    <a:pt x="61058" y="0"/>
                  </a:lnTo>
                  <a:lnTo>
                    <a:pt x="37290" y="4787"/>
                  </a:lnTo>
                  <a:lnTo>
                    <a:pt x="17882" y="17845"/>
                  </a:lnTo>
                  <a:lnTo>
                    <a:pt x="4798" y="37212"/>
                  </a:lnTo>
                  <a:lnTo>
                    <a:pt x="0" y="60929"/>
                  </a:lnTo>
                  <a:lnTo>
                    <a:pt x="4798" y="84646"/>
                  </a:lnTo>
                  <a:lnTo>
                    <a:pt x="17882" y="104013"/>
                  </a:lnTo>
                  <a:lnTo>
                    <a:pt x="37290" y="117070"/>
                  </a:lnTo>
                  <a:lnTo>
                    <a:pt x="61058" y="121858"/>
                  </a:lnTo>
                  <a:lnTo>
                    <a:pt x="84825" y="117070"/>
                  </a:lnTo>
                  <a:lnTo>
                    <a:pt x="104233" y="104013"/>
                  </a:lnTo>
                  <a:lnTo>
                    <a:pt x="117318" y="84646"/>
                  </a:lnTo>
                  <a:lnTo>
                    <a:pt x="122116" y="60929"/>
                  </a:lnTo>
                  <a:close/>
                </a:path>
              </a:pathLst>
            </a:custGeom>
            <a:ln w="885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4" name="object 194" descr=""/>
          <p:cNvSpPr txBox="1"/>
          <p:nvPr/>
        </p:nvSpPr>
        <p:spPr>
          <a:xfrm>
            <a:off x="5800364" y="3481702"/>
            <a:ext cx="60960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60985" algn="l"/>
                <a:tab pos="523240" algn="l"/>
              </a:tabLst>
            </a:pP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95" name="object 195" descr=""/>
          <p:cNvGrpSpPr/>
          <p:nvPr/>
        </p:nvGrpSpPr>
        <p:grpSpPr>
          <a:xfrm>
            <a:off x="6790254" y="2782774"/>
            <a:ext cx="1442720" cy="1419225"/>
            <a:chOff x="6790254" y="2782774"/>
            <a:chExt cx="1442720" cy="1419225"/>
          </a:xfrm>
        </p:grpSpPr>
        <p:sp>
          <p:nvSpPr>
            <p:cNvPr id="196" name="object 196" descr=""/>
            <p:cNvSpPr/>
            <p:nvPr/>
          </p:nvSpPr>
          <p:spPr>
            <a:xfrm>
              <a:off x="6797874" y="2966502"/>
              <a:ext cx="157480" cy="1227455"/>
            </a:xfrm>
            <a:custGeom>
              <a:avLst/>
              <a:gdLst/>
              <a:ahLst/>
              <a:cxnLst/>
              <a:rect l="l" t="t" r="r" b="b"/>
              <a:pathLst>
                <a:path w="157479" h="1227454">
                  <a:moveTo>
                    <a:pt x="0" y="156680"/>
                  </a:moveTo>
                  <a:lnTo>
                    <a:pt x="157012" y="156680"/>
                  </a:lnTo>
                  <a:lnTo>
                    <a:pt x="157012" y="0"/>
                  </a:lnTo>
                  <a:lnTo>
                    <a:pt x="0" y="0"/>
                  </a:lnTo>
                  <a:lnTo>
                    <a:pt x="0" y="156680"/>
                  </a:lnTo>
                  <a:close/>
                </a:path>
                <a:path w="157479" h="1227454">
                  <a:moveTo>
                    <a:pt x="0" y="1227326"/>
                  </a:moveTo>
                  <a:lnTo>
                    <a:pt x="157012" y="1227326"/>
                  </a:lnTo>
                  <a:lnTo>
                    <a:pt x="157012" y="1070646"/>
                  </a:lnTo>
                  <a:lnTo>
                    <a:pt x="0" y="1070646"/>
                  </a:lnTo>
                  <a:lnTo>
                    <a:pt x="0" y="1227326"/>
                  </a:lnTo>
                  <a:close/>
                </a:path>
                <a:path w="157479" h="1227454">
                  <a:moveTo>
                    <a:pt x="0" y="870447"/>
                  </a:moveTo>
                  <a:lnTo>
                    <a:pt x="157012" y="870447"/>
                  </a:lnTo>
                  <a:lnTo>
                    <a:pt x="157012" y="713767"/>
                  </a:lnTo>
                  <a:lnTo>
                    <a:pt x="0" y="713767"/>
                  </a:lnTo>
                  <a:lnTo>
                    <a:pt x="0" y="870447"/>
                  </a:lnTo>
                  <a:close/>
                </a:path>
                <a:path w="157479" h="1227454">
                  <a:moveTo>
                    <a:pt x="0" y="522274"/>
                  </a:moveTo>
                  <a:lnTo>
                    <a:pt x="157012" y="522274"/>
                  </a:lnTo>
                  <a:lnTo>
                    <a:pt x="157012" y="365593"/>
                  </a:lnTo>
                  <a:lnTo>
                    <a:pt x="0" y="365593"/>
                  </a:lnTo>
                  <a:lnTo>
                    <a:pt x="0" y="522274"/>
                  </a:lnTo>
                  <a:close/>
                </a:path>
              </a:pathLst>
            </a:custGeom>
            <a:ln w="147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7059562" y="2966502"/>
              <a:ext cx="167005" cy="1227455"/>
            </a:xfrm>
            <a:custGeom>
              <a:avLst/>
              <a:gdLst/>
              <a:ahLst/>
              <a:cxnLst/>
              <a:rect l="l" t="t" r="r" b="b"/>
              <a:pathLst>
                <a:path w="167004" h="1227454">
                  <a:moveTo>
                    <a:pt x="0" y="156680"/>
                  </a:moveTo>
                  <a:lnTo>
                    <a:pt x="157012" y="156680"/>
                  </a:lnTo>
                  <a:lnTo>
                    <a:pt x="157012" y="0"/>
                  </a:lnTo>
                  <a:lnTo>
                    <a:pt x="0" y="0"/>
                  </a:lnTo>
                  <a:lnTo>
                    <a:pt x="0" y="156680"/>
                  </a:lnTo>
                  <a:close/>
                </a:path>
                <a:path w="167004" h="1227454">
                  <a:moveTo>
                    <a:pt x="6508" y="522274"/>
                  </a:moveTo>
                  <a:lnTo>
                    <a:pt x="163520" y="522274"/>
                  </a:lnTo>
                  <a:lnTo>
                    <a:pt x="163520" y="365593"/>
                  </a:lnTo>
                  <a:lnTo>
                    <a:pt x="6508" y="365593"/>
                  </a:lnTo>
                  <a:lnTo>
                    <a:pt x="6508" y="522274"/>
                  </a:lnTo>
                  <a:close/>
                </a:path>
                <a:path w="167004" h="1227454">
                  <a:moveTo>
                    <a:pt x="3249" y="874795"/>
                  </a:moveTo>
                  <a:lnTo>
                    <a:pt x="160261" y="874795"/>
                  </a:lnTo>
                  <a:lnTo>
                    <a:pt x="160261" y="718115"/>
                  </a:lnTo>
                  <a:lnTo>
                    <a:pt x="3249" y="718115"/>
                  </a:lnTo>
                  <a:lnTo>
                    <a:pt x="3249" y="874795"/>
                  </a:lnTo>
                  <a:close/>
                </a:path>
                <a:path w="167004" h="1227454">
                  <a:moveTo>
                    <a:pt x="9757" y="1227326"/>
                  </a:moveTo>
                  <a:lnTo>
                    <a:pt x="166770" y="1227326"/>
                  </a:lnTo>
                  <a:lnTo>
                    <a:pt x="166770" y="1070646"/>
                  </a:lnTo>
                  <a:lnTo>
                    <a:pt x="9757" y="1070646"/>
                  </a:lnTo>
                  <a:lnTo>
                    <a:pt x="9757" y="1227326"/>
                  </a:lnTo>
                  <a:close/>
                </a:path>
              </a:pathLst>
            </a:custGeom>
            <a:ln w="1475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8" name="object 198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337710" y="3177157"/>
              <a:ext cx="122116" cy="121858"/>
            </a:xfrm>
            <a:prstGeom prst="rect">
              <a:avLst/>
            </a:prstGeom>
          </p:spPr>
        </p:pic>
        <p:pic>
          <p:nvPicPr>
            <p:cNvPr id="199" name="object 199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333284" y="3172731"/>
              <a:ext cx="130969" cy="130711"/>
            </a:xfrm>
            <a:prstGeom prst="rect">
              <a:avLst/>
            </a:prstGeom>
          </p:spPr>
        </p:pic>
        <p:sp>
          <p:nvSpPr>
            <p:cNvPr id="200" name="object 200" descr=""/>
            <p:cNvSpPr/>
            <p:nvPr/>
          </p:nvSpPr>
          <p:spPr>
            <a:xfrm>
              <a:off x="7323751" y="2966504"/>
              <a:ext cx="167005" cy="1227455"/>
            </a:xfrm>
            <a:custGeom>
              <a:avLst/>
              <a:gdLst/>
              <a:ahLst/>
              <a:cxnLst/>
              <a:rect l="l" t="t" r="r" b="b"/>
              <a:pathLst>
                <a:path w="167004" h="1227454">
                  <a:moveTo>
                    <a:pt x="0" y="156680"/>
                  </a:moveTo>
                  <a:lnTo>
                    <a:pt x="157012" y="156680"/>
                  </a:lnTo>
                  <a:lnTo>
                    <a:pt x="157012" y="0"/>
                  </a:lnTo>
                  <a:lnTo>
                    <a:pt x="0" y="0"/>
                  </a:lnTo>
                  <a:lnTo>
                    <a:pt x="0" y="156680"/>
                  </a:lnTo>
                  <a:close/>
                </a:path>
                <a:path w="167004" h="1227454">
                  <a:moveTo>
                    <a:pt x="6508" y="522274"/>
                  </a:moveTo>
                  <a:lnTo>
                    <a:pt x="163520" y="522274"/>
                  </a:lnTo>
                  <a:lnTo>
                    <a:pt x="163520" y="365593"/>
                  </a:lnTo>
                  <a:lnTo>
                    <a:pt x="6508" y="365593"/>
                  </a:lnTo>
                  <a:lnTo>
                    <a:pt x="6508" y="522274"/>
                  </a:lnTo>
                  <a:close/>
                </a:path>
                <a:path w="167004" h="1227454">
                  <a:moveTo>
                    <a:pt x="3249" y="874795"/>
                  </a:moveTo>
                  <a:lnTo>
                    <a:pt x="160261" y="874795"/>
                  </a:lnTo>
                  <a:lnTo>
                    <a:pt x="160261" y="718115"/>
                  </a:lnTo>
                  <a:lnTo>
                    <a:pt x="3249" y="718115"/>
                  </a:lnTo>
                  <a:lnTo>
                    <a:pt x="3249" y="874795"/>
                  </a:lnTo>
                  <a:close/>
                </a:path>
                <a:path w="167004" h="1227454">
                  <a:moveTo>
                    <a:pt x="9757" y="1227326"/>
                  </a:moveTo>
                  <a:lnTo>
                    <a:pt x="166770" y="1227326"/>
                  </a:lnTo>
                  <a:lnTo>
                    <a:pt x="166770" y="1070646"/>
                  </a:lnTo>
                  <a:lnTo>
                    <a:pt x="9757" y="1070646"/>
                  </a:lnTo>
                  <a:lnTo>
                    <a:pt x="9757" y="1227326"/>
                  </a:lnTo>
                  <a:close/>
                </a:path>
              </a:pathLst>
            </a:custGeom>
            <a:ln w="1475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" name="object 201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582709" y="2787201"/>
              <a:ext cx="122116" cy="121858"/>
            </a:xfrm>
            <a:prstGeom prst="rect">
              <a:avLst/>
            </a:prstGeom>
          </p:spPr>
        </p:pic>
        <p:pic>
          <p:nvPicPr>
            <p:cNvPr id="202" name="object 202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78284" y="2782774"/>
              <a:ext cx="130969" cy="130711"/>
            </a:xfrm>
            <a:prstGeom prst="rect">
              <a:avLst/>
            </a:prstGeom>
          </p:spPr>
        </p:pic>
        <p:pic>
          <p:nvPicPr>
            <p:cNvPr id="203" name="object 203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582711" y="3177159"/>
              <a:ext cx="122116" cy="121858"/>
            </a:xfrm>
            <a:prstGeom prst="rect">
              <a:avLst/>
            </a:prstGeom>
          </p:spPr>
        </p:pic>
        <p:pic>
          <p:nvPicPr>
            <p:cNvPr id="204" name="object 20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78285" y="3172732"/>
              <a:ext cx="130969" cy="130711"/>
            </a:xfrm>
            <a:prstGeom prst="rect">
              <a:avLst/>
            </a:prstGeom>
          </p:spPr>
        </p:pic>
        <p:pic>
          <p:nvPicPr>
            <p:cNvPr id="205" name="object 205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582712" y="3525335"/>
              <a:ext cx="122116" cy="121858"/>
            </a:xfrm>
            <a:prstGeom prst="rect">
              <a:avLst/>
            </a:prstGeom>
          </p:spPr>
        </p:pic>
        <p:pic>
          <p:nvPicPr>
            <p:cNvPr id="206" name="object 206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78287" y="3520909"/>
              <a:ext cx="130969" cy="130711"/>
            </a:xfrm>
            <a:prstGeom prst="rect">
              <a:avLst/>
            </a:prstGeom>
          </p:spPr>
        </p:pic>
        <p:pic>
          <p:nvPicPr>
            <p:cNvPr id="207" name="object 207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582714" y="3881345"/>
              <a:ext cx="122116" cy="121858"/>
            </a:xfrm>
            <a:prstGeom prst="rect">
              <a:avLst/>
            </a:prstGeom>
          </p:spPr>
        </p:pic>
        <p:pic>
          <p:nvPicPr>
            <p:cNvPr id="208" name="object 208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578288" y="3876919"/>
              <a:ext cx="130969" cy="130711"/>
            </a:xfrm>
            <a:prstGeom prst="rect">
              <a:avLst/>
            </a:prstGeom>
          </p:spPr>
        </p:pic>
        <p:sp>
          <p:nvSpPr>
            <p:cNvPr id="209" name="object 209" descr=""/>
            <p:cNvSpPr/>
            <p:nvPr/>
          </p:nvSpPr>
          <p:spPr>
            <a:xfrm>
              <a:off x="7568752" y="2966506"/>
              <a:ext cx="167005" cy="1227455"/>
            </a:xfrm>
            <a:custGeom>
              <a:avLst/>
              <a:gdLst/>
              <a:ahLst/>
              <a:cxnLst/>
              <a:rect l="l" t="t" r="r" b="b"/>
              <a:pathLst>
                <a:path w="167004" h="1227454">
                  <a:moveTo>
                    <a:pt x="0" y="156680"/>
                  </a:moveTo>
                  <a:lnTo>
                    <a:pt x="157012" y="156680"/>
                  </a:lnTo>
                  <a:lnTo>
                    <a:pt x="157012" y="0"/>
                  </a:lnTo>
                  <a:lnTo>
                    <a:pt x="0" y="0"/>
                  </a:lnTo>
                  <a:lnTo>
                    <a:pt x="0" y="156680"/>
                  </a:lnTo>
                  <a:close/>
                </a:path>
                <a:path w="167004" h="1227454">
                  <a:moveTo>
                    <a:pt x="6508" y="522274"/>
                  </a:moveTo>
                  <a:lnTo>
                    <a:pt x="163520" y="522274"/>
                  </a:lnTo>
                  <a:lnTo>
                    <a:pt x="163520" y="365593"/>
                  </a:lnTo>
                  <a:lnTo>
                    <a:pt x="6508" y="365593"/>
                  </a:lnTo>
                  <a:lnTo>
                    <a:pt x="6508" y="522274"/>
                  </a:lnTo>
                  <a:close/>
                </a:path>
                <a:path w="167004" h="1227454">
                  <a:moveTo>
                    <a:pt x="3258" y="874795"/>
                  </a:moveTo>
                  <a:lnTo>
                    <a:pt x="160271" y="874795"/>
                  </a:lnTo>
                  <a:lnTo>
                    <a:pt x="160271" y="718115"/>
                  </a:lnTo>
                  <a:lnTo>
                    <a:pt x="3258" y="718115"/>
                  </a:lnTo>
                  <a:lnTo>
                    <a:pt x="3258" y="874795"/>
                  </a:lnTo>
                  <a:close/>
                </a:path>
                <a:path w="167004" h="1227454">
                  <a:moveTo>
                    <a:pt x="9757" y="1227326"/>
                  </a:moveTo>
                  <a:lnTo>
                    <a:pt x="166770" y="1227326"/>
                  </a:lnTo>
                  <a:lnTo>
                    <a:pt x="166770" y="1070646"/>
                  </a:lnTo>
                  <a:lnTo>
                    <a:pt x="9757" y="1070646"/>
                  </a:lnTo>
                  <a:lnTo>
                    <a:pt x="9757" y="1227326"/>
                  </a:lnTo>
                  <a:close/>
                </a:path>
              </a:pathLst>
            </a:custGeom>
            <a:ln w="1475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0" name="object 210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844406" y="2787203"/>
              <a:ext cx="122116" cy="121858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839980" y="2782777"/>
              <a:ext cx="130969" cy="130711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844407" y="3177161"/>
              <a:ext cx="122116" cy="121858"/>
            </a:xfrm>
            <a:prstGeom prst="rect">
              <a:avLst/>
            </a:prstGeom>
          </p:spPr>
        </p:pic>
        <p:pic>
          <p:nvPicPr>
            <p:cNvPr id="213" name="object 213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839982" y="3172734"/>
              <a:ext cx="130969" cy="130711"/>
            </a:xfrm>
            <a:prstGeom prst="rect">
              <a:avLst/>
            </a:prstGeom>
          </p:spPr>
        </p:pic>
        <p:pic>
          <p:nvPicPr>
            <p:cNvPr id="214" name="object 214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844408" y="3525338"/>
              <a:ext cx="122116" cy="121858"/>
            </a:xfrm>
            <a:prstGeom prst="rect">
              <a:avLst/>
            </a:prstGeom>
          </p:spPr>
        </p:pic>
        <p:pic>
          <p:nvPicPr>
            <p:cNvPr id="215" name="object 215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839982" y="3520911"/>
              <a:ext cx="130969" cy="130711"/>
            </a:xfrm>
            <a:prstGeom prst="rect">
              <a:avLst/>
            </a:prstGeom>
          </p:spPr>
        </p:pic>
        <p:pic>
          <p:nvPicPr>
            <p:cNvPr id="216" name="object 216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844409" y="3881347"/>
              <a:ext cx="122116" cy="121858"/>
            </a:xfrm>
            <a:prstGeom prst="rect">
              <a:avLst/>
            </a:prstGeom>
          </p:spPr>
        </p:pic>
        <p:pic>
          <p:nvPicPr>
            <p:cNvPr id="217" name="object 217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839983" y="3876921"/>
              <a:ext cx="130969" cy="130711"/>
            </a:xfrm>
            <a:prstGeom prst="rect">
              <a:avLst/>
            </a:prstGeom>
          </p:spPr>
        </p:pic>
        <p:sp>
          <p:nvSpPr>
            <p:cNvPr id="218" name="object 218" descr=""/>
            <p:cNvSpPr/>
            <p:nvPr/>
          </p:nvSpPr>
          <p:spPr>
            <a:xfrm>
              <a:off x="7830452" y="2966508"/>
              <a:ext cx="167005" cy="1227455"/>
            </a:xfrm>
            <a:custGeom>
              <a:avLst/>
              <a:gdLst/>
              <a:ahLst/>
              <a:cxnLst/>
              <a:rect l="l" t="t" r="r" b="b"/>
              <a:pathLst>
                <a:path w="167004" h="1227454">
                  <a:moveTo>
                    <a:pt x="0" y="156680"/>
                  </a:moveTo>
                  <a:lnTo>
                    <a:pt x="157012" y="156680"/>
                  </a:lnTo>
                  <a:lnTo>
                    <a:pt x="157012" y="0"/>
                  </a:lnTo>
                  <a:lnTo>
                    <a:pt x="0" y="0"/>
                  </a:lnTo>
                  <a:lnTo>
                    <a:pt x="0" y="156680"/>
                  </a:lnTo>
                  <a:close/>
                </a:path>
                <a:path w="167004" h="1227454">
                  <a:moveTo>
                    <a:pt x="6499" y="522274"/>
                  </a:moveTo>
                  <a:lnTo>
                    <a:pt x="163511" y="522274"/>
                  </a:lnTo>
                  <a:lnTo>
                    <a:pt x="163511" y="365593"/>
                  </a:lnTo>
                  <a:lnTo>
                    <a:pt x="6499" y="365593"/>
                  </a:lnTo>
                  <a:lnTo>
                    <a:pt x="6499" y="522274"/>
                  </a:lnTo>
                  <a:close/>
                </a:path>
                <a:path w="167004" h="1227454">
                  <a:moveTo>
                    <a:pt x="3249" y="874795"/>
                  </a:moveTo>
                  <a:lnTo>
                    <a:pt x="160261" y="874795"/>
                  </a:lnTo>
                  <a:lnTo>
                    <a:pt x="160261" y="718115"/>
                  </a:lnTo>
                  <a:lnTo>
                    <a:pt x="3249" y="718115"/>
                  </a:lnTo>
                  <a:lnTo>
                    <a:pt x="3249" y="874795"/>
                  </a:lnTo>
                  <a:close/>
                </a:path>
                <a:path w="167004" h="1227454">
                  <a:moveTo>
                    <a:pt x="9757" y="1227326"/>
                  </a:moveTo>
                  <a:lnTo>
                    <a:pt x="166770" y="1227326"/>
                  </a:lnTo>
                  <a:lnTo>
                    <a:pt x="166770" y="1070646"/>
                  </a:lnTo>
                  <a:lnTo>
                    <a:pt x="9757" y="1070646"/>
                  </a:lnTo>
                  <a:lnTo>
                    <a:pt x="9757" y="1227326"/>
                  </a:lnTo>
                  <a:close/>
                </a:path>
              </a:pathLst>
            </a:custGeom>
            <a:ln w="1475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9" name="object 219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106099" y="2787205"/>
              <a:ext cx="122116" cy="121858"/>
            </a:xfrm>
            <a:prstGeom prst="rect">
              <a:avLst/>
            </a:prstGeom>
          </p:spPr>
        </p:pic>
        <p:pic>
          <p:nvPicPr>
            <p:cNvPr id="220" name="object 220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101673" y="2782778"/>
              <a:ext cx="130969" cy="130711"/>
            </a:xfrm>
            <a:prstGeom prst="rect">
              <a:avLst/>
            </a:prstGeom>
          </p:spPr>
        </p:pic>
      </p:grpSp>
      <p:sp>
        <p:nvSpPr>
          <p:cNvPr id="221" name="object 221" descr=""/>
          <p:cNvSpPr txBox="1"/>
          <p:nvPr/>
        </p:nvSpPr>
        <p:spPr>
          <a:xfrm>
            <a:off x="7620918" y="2730513"/>
            <a:ext cx="57277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61620" algn="l"/>
                <a:tab pos="523240" algn="l"/>
              </a:tabLst>
            </a:pP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22" name="object 222" descr=""/>
          <p:cNvGrpSpPr/>
          <p:nvPr/>
        </p:nvGrpSpPr>
        <p:grpSpPr>
          <a:xfrm>
            <a:off x="8101675" y="3172736"/>
            <a:ext cx="131445" cy="479425"/>
            <a:chOff x="8101675" y="3172736"/>
            <a:chExt cx="131445" cy="479425"/>
          </a:xfrm>
        </p:grpSpPr>
        <p:pic>
          <p:nvPicPr>
            <p:cNvPr id="223" name="object 223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106100" y="3177162"/>
              <a:ext cx="122116" cy="121858"/>
            </a:xfrm>
            <a:prstGeom prst="rect">
              <a:avLst/>
            </a:prstGeom>
          </p:spPr>
        </p:pic>
        <p:pic>
          <p:nvPicPr>
            <p:cNvPr id="224" name="object 22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101675" y="3172736"/>
              <a:ext cx="130969" cy="130711"/>
            </a:xfrm>
            <a:prstGeom prst="rect">
              <a:avLst/>
            </a:prstGeom>
          </p:spPr>
        </p:pic>
        <p:pic>
          <p:nvPicPr>
            <p:cNvPr id="225" name="object 225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106102" y="3525339"/>
              <a:ext cx="122116" cy="121858"/>
            </a:xfrm>
            <a:prstGeom prst="rect">
              <a:avLst/>
            </a:prstGeom>
          </p:spPr>
        </p:pic>
        <p:pic>
          <p:nvPicPr>
            <p:cNvPr id="226" name="object 226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101676" y="3520913"/>
              <a:ext cx="130969" cy="130711"/>
            </a:xfrm>
            <a:prstGeom prst="rect">
              <a:avLst/>
            </a:prstGeom>
          </p:spPr>
        </p:pic>
      </p:grpSp>
      <p:sp>
        <p:nvSpPr>
          <p:cNvPr id="227" name="object 227" descr=""/>
          <p:cNvSpPr txBox="1"/>
          <p:nvPr/>
        </p:nvSpPr>
        <p:spPr>
          <a:xfrm>
            <a:off x="7620920" y="3468649"/>
            <a:ext cx="57277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61620" algn="l"/>
                <a:tab pos="523240" algn="l"/>
              </a:tabLst>
            </a:pP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28" name="object 228" descr=""/>
          <p:cNvGrpSpPr/>
          <p:nvPr/>
        </p:nvGrpSpPr>
        <p:grpSpPr>
          <a:xfrm>
            <a:off x="8101678" y="3876922"/>
            <a:ext cx="131445" cy="130810"/>
            <a:chOff x="8101678" y="3876922"/>
            <a:chExt cx="131445" cy="130810"/>
          </a:xfrm>
        </p:grpSpPr>
        <p:pic>
          <p:nvPicPr>
            <p:cNvPr id="229" name="object 229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106104" y="3881349"/>
              <a:ext cx="122116" cy="121858"/>
            </a:xfrm>
            <a:prstGeom prst="rect">
              <a:avLst/>
            </a:prstGeom>
          </p:spPr>
        </p:pic>
        <p:pic>
          <p:nvPicPr>
            <p:cNvPr id="230" name="object 230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101678" y="3876922"/>
              <a:ext cx="130969" cy="130711"/>
            </a:xfrm>
            <a:prstGeom prst="rect">
              <a:avLst/>
            </a:prstGeom>
          </p:spPr>
        </p:pic>
      </p:grpSp>
      <p:sp>
        <p:nvSpPr>
          <p:cNvPr id="231" name="object 231" descr=""/>
          <p:cNvSpPr txBox="1"/>
          <p:nvPr/>
        </p:nvSpPr>
        <p:spPr>
          <a:xfrm>
            <a:off x="7620921" y="3824659"/>
            <a:ext cx="57277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61620" algn="l"/>
                <a:tab pos="523240" algn="l"/>
              </a:tabLst>
            </a:pP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2" name="object 232" descr=""/>
          <p:cNvSpPr/>
          <p:nvPr/>
        </p:nvSpPr>
        <p:spPr>
          <a:xfrm>
            <a:off x="8092143" y="2966509"/>
            <a:ext cx="157480" cy="156845"/>
          </a:xfrm>
          <a:custGeom>
            <a:avLst/>
            <a:gdLst/>
            <a:ahLst/>
            <a:cxnLst/>
            <a:rect l="l" t="t" r="r" b="b"/>
            <a:pathLst>
              <a:path w="157479" h="156844">
                <a:moveTo>
                  <a:pt x="0" y="156680"/>
                </a:moveTo>
                <a:lnTo>
                  <a:pt x="157012" y="156680"/>
                </a:lnTo>
                <a:lnTo>
                  <a:pt x="157012" y="0"/>
                </a:lnTo>
                <a:lnTo>
                  <a:pt x="0" y="0"/>
                </a:lnTo>
                <a:lnTo>
                  <a:pt x="0" y="156680"/>
                </a:lnTo>
                <a:close/>
              </a:path>
            </a:pathLst>
          </a:custGeom>
          <a:ln w="1475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 descr=""/>
          <p:cNvSpPr txBox="1"/>
          <p:nvPr/>
        </p:nvSpPr>
        <p:spPr>
          <a:xfrm>
            <a:off x="5805030" y="2933326"/>
            <a:ext cx="2411095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60985" algn="l"/>
                <a:tab pos="523240" algn="l"/>
                <a:tab pos="784860" algn="l"/>
                <a:tab pos="1046480" algn="l"/>
                <a:tab pos="1291590" algn="l"/>
                <a:tab pos="1555750" algn="l"/>
                <a:tab pos="1800860" algn="l"/>
                <a:tab pos="2062480" algn="l"/>
                <a:tab pos="2324100" algn="l"/>
              </a:tabLst>
            </a:pP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4" name="object 234" descr=""/>
          <p:cNvSpPr/>
          <p:nvPr/>
        </p:nvSpPr>
        <p:spPr>
          <a:xfrm>
            <a:off x="8098651" y="3332104"/>
            <a:ext cx="157480" cy="156845"/>
          </a:xfrm>
          <a:custGeom>
            <a:avLst/>
            <a:gdLst/>
            <a:ahLst/>
            <a:cxnLst/>
            <a:rect l="l" t="t" r="r" b="b"/>
            <a:pathLst>
              <a:path w="157479" h="156845">
                <a:moveTo>
                  <a:pt x="0" y="156680"/>
                </a:moveTo>
                <a:lnTo>
                  <a:pt x="157012" y="156680"/>
                </a:lnTo>
                <a:lnTo>
                  <a:pt x="157012" y="0"/>
                </a:lnTo>
                <a:lnTo>
                  <a:pt x="0" y="0"/>
                </a:lnTo>
                <a:lnTo>
                  <a:pt x="0" y="156680"/>
                </a:lnTo>
                <a:close/>
              </a:path>
            </a:pathLst>
          </a:custGeom>
          <a:ln w="1475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 descr=""/>
          <p:cNvSpPr txBox="1"/>
          <p:nvPr/>
        </p:nvSpPr>
        <p:spPr>
          <a:xfrm>
            <a:off x="5791639" y="3129174"/>
            <a:ext cx="2431415" cy="367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ts val="1340"/>
              </a:lnSpc>
              <a:spcBef>
                <a:spcPts val="110"/>
              </a:spcBef>
              <a:tabLst>
                <a:tab pos="260985" algn="l"/>
                <a:tab pos="523240" algn="l"/>
                <a:tab pos="784860" algn="l"/>
                <a:tab pos="1583690" algn="l"/>
                <a:tab pos="1828800" algn="l"/>
                <a:tab pos="2090420" algn="l"/>
                <a:tab pos="2352040" algn="l"/>
              </a:tabLst>
            </a:pP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endParaRPr baseline="2415" sz="1725">
              <a:latin typeface="Arial"/>
              <a:cs typeface="Arial"/>
            </a:endParaRPr>
          </a:p>
          <a:p>
            <a:pPr marL="13335">
              <a:lnSpc>
                <a:spcPts val="1340"/>
              </a:lnSpc>
              <a:tabLst>
                <a:tab pos="274955" algn="l"/>
                <a:tab pos="536575" algn="l"/>
                <a:tab pos="798195" algn="l"/>
                <a:tab pos="1059815" algn="l"/>
                <a:tab pos="1311910" algn="l"/>
                <a:tab pos="1576070" algn="l"/>
                <a:tab pos="1820545" algn="l"/>
                <a:tab pos="2082800" algn="l"/>
                <a:tab pos="2344420" algn="l"/>
              </a:tabLst>
            </a:pP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6" name="object 236" descr=""/>
          <p:cNvSpPr/>
          <p:nvPr/>
        </p:nvSpPr>
        <p:spPr>
          <a:xfrm>
            <a:off x="8095403" y="3684626"/>
            <a:ext cx="157480" cy="156845"/>
          </a:xfrm>
          <a:custGeom>
            <a:avLst/>
            <a:gdLst/>
            <a:ahLst/>
            <a:cxnLst/>
            <a:rect l="l" t="t" r="r" b="b"/>
            <a:pathLst>
              <a:path w="157479" h="156845">
                <a:moveTo>
                  <a:pt x="0" y="156680"/>
                </a:moveTo>
                <a:lnTo>
                  <a:pt x="157012" y="156680"/>
                </a:lnTo>
                <a:lnTo>
                  <a:pt x="157012" y="0"/>
                </a:lnTo>
                <a:lnTo>
                  <a:pt x="0" y="0"/>
                </a:lnTo>
                <a:lnTo>
                  <a:pt x="0" y="156680"/>
                </a:lnTo>
                <a:close/>
              </a:path>
            </a:pathLst>
          </a:custGeom>
          <a:ln w="1475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 descr=""/>
          <p:cNvSpPr txBox="1"/>
          <p:nvPr/>
        </p:nvSpPr>
        <p:spPr>
          <a:xfrm>
            <a:off x="6328378" y="3651440"/>
            <a:ext cx="189103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61620" algn="l"/>
                <a:tab pos="523240" algn="l"/>
                <a:tab pos="771525" algn="l"/>
                <a:tab pos="1035685" algn="l"/>
                <a:tab pos="1280795" algn="l"/>
                <a:tab pos="1542415" algn="l"/>
                <a:tab pos="1804035" algn="l"/>
              </a:tabLst>
            </a:pP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baseline="2415" sz="1725" spc="-75">
                <a:latin typeface="Arial"/>
                <a:cs typeface="Arial"/>
              </a:rPr>
              <a:t>-</a:t>
            </a:r>
            <a:r>
              <a:rPr dirty="0" baseline="2415" sz="1725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6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8" name="object 238" descr=""/>
          <p:cNvSpPr/>
          <p:nvPr/>
        </p:nvSpPr>
        <p:spPr>
          <a:xfrm>
            <a:off x="8101904" y="4037157"/>
            <a:ext cx="157480" cy="156845"/>
          </a:xfrm>
          <a:custGeom>
            <a:avLst/>
            <a:gdLst/>
            <a:ahLst/>
            <a:cxnLst/>
            <a:rect l="l" t="t" r="r" b="b"/>
            <a:pathLst>
              <a:path w="157479" h="156845">
                <a:moveTo>
                  <a:pt x="0" y="156680"/>
                </a:moveTo>
                <a:lnTo>
                  <a:pt x="157012" y="156680"/>
                </a:lnTo>
                <a:lnTo>
                  <a:pt x="157012" y="0"/>
                </a:lnTo>
                <a:lnTo>
                  <a:pt x="0" y="0"/>
                </a:lnTo>
                <a:lnTo>
                  <a:pt x="0" y="156680"/>
                </a:lnTo>
                <a:close/>
              </a:path>
            </a:pathLst>
          </a:custGeom>
          <a:ln w="1475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 descr=""/>
          <p:cNvSpPr txBox="1"/>
          <p:nvPr/>
        </p:nvSpPr>
        <p:spPr>
          <a:xfrm>
            <a:off x="5805031" y="3999610"/>
            <a:ext cx="2421255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60985" algn="l"/>
                <a:tab pos="523240" algn="l"/>
                <a:tab pos="784860" algn="l"/>
                <a:tab pos="1046480" algn="l"/>
                <a:tab pos="1301750" algn="l"/>
                <a:tab pos="1565910" algn="l"/>
                <a:tab pos="1811020" algn="l"/>
                <a:tab pos="2072639" algn="l"/>
                <a:tab pos="2334260" algn="l"/>
              </a:tabLst>
            </a:pP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-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40" name="object 240" descr=""/>
          <p:cNvGrpSpPr/>
          <p:nvPr/>
        </p:nvGrpSpPr>
        <p:grpSpPr>
          <a:xfrm>
            <a:off x="5659502" y="2700938"/>
            <a:ext cx="2713355" cy="1576070"/>
            <a:chOff x="5659502" y="2700938"/>
            <a:chExt cx="2713355" cy="1576070"/>
          </a:xfrm>
        </p:grpSpPr>
        <p:sp>
          <p:nvSpPr>
            <p:cNvPr id="241" name="object 241" descr=""/>
            <p:cNvSpPr/>
            <p:nvPr/>
          </p:nvSpPr>
          <p:spPr>
            <a:xfrm>
              <a:off x="5663947" y="2705383"/>
              <a:ext cx="2704465" cy="1567180"/>
            </a:xfrm>
            <a:custGeom>
              <a:avLst/>
              <a:gdLst/>
              <a:ahLst/>
              <a:cxnLst/>
              <a:rect l="l" t="t" r="r" b="b"/>
              <a:pathLst>
                <a:path w="2704465" h="1567179">
                  <a:moveTo>
                    <a:pt x="0" y="1566794"/>
                  </a:moveTo>
                  <a:lnTo>
                    <a:pt x="2704077" y="1566794"/>
                  </a:lnTo>
                  <a:lnTo>
                    <a:pt x="2704077" y="0"/>
                  </a:lnTo>
                  <a:lnTo>
                    <a:pt x="0" y="0"/>
                  </a:lnTo>
                  <a:lnTo>
                    <a:pt x="0" y="1566794"/>
                  </a:lnTo>
                  <a:close/>
                </a:path>
              </a:pathLst>
            </a:custGeom>
            <a:ln w="884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7007265" y="2705384"/>
              <a:ext cx="0" cy="1567180"/>
            </a:xfrm>
            <a:custGeom>
              <a:avLst/>
              <a:gdLst/>
              <a:ahLst/>
              <a:cxnLst/>
              <a:rect l="l" t="t" r="r" b="b"/>
              <a:pathLst>
                <a:path w="0" h="1567179">
                  <a:moveTo>
                    <a:pt x="0" y="0"/>
                  </a:moveTo>
                  <a:lnTo>
                    <a:pt x="0" y="1566794"/>
                  </a:lnTo>
                </a:path>
              </a:pathLst>
            </a:custGeom>
            <a:ln w="886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3" name="object 243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777348" y="3880481"/>
              <a:ext cx="122116" cy="121858"/>
            </a:xfrm>
            <a:prstGeom prst="rect">
              <a:avLst/>
            </a:prstGeom>
          </p:spPr>
        </p:pic>
        <p:pic>
          <p:nvPicPr>
            <p:cNvPr id="244" name="object 24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772922" y="3876054"/>
              <a:ext cx="130969" cy="130711"/>
            </a:xfrm>
            <a:prstGeom prst="rect">
              <a:avLst/>
            </a:prstGeom>
          </p:spPr>
        </p:pic>
      </p:grpSp>
      <p:sp>
        <p:nvSpPr>
          <p:cNvPr id="245" name="object 245" descr=""/>
          <p:cNvSpPr txBox="1"/>
          <p:nvPr/>
        </p:nvSpPr>
        <p:spPr>
          <a:xfrm>
            <a:off x="5800414" y="3834240"/>
            <a:ext cx="60960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60985" algn="l"/>
                <a:tab pos="522605" algn="l"/>
              </a:tabLst>
            </a:pP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+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6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6" name="object 246" descr=""/>
          <p:cNvSpPr txBox="1"/>
          <p:nvPr/>
        </p:nvSpPr>
        <p:spPr>
          <a:xfrm>
            <a:off x="6258747" y="2502465"/>
            <a:ext cx="1492885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72870" algn="l"/>
              </a:tabLst>
            </a:pPr>
            <a:r>
              <a:rPr dirty="0" sz="1150" spc="-50">
                <a:latin typeface="Arial"/>
                <a:cs typeface="Arial"/>
              </a:rPr>
              <a:t>P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47" name="object 247" descr=""/>
          <p:cNvGrpSpPr/>
          <p:nvPr/>
        </p:nvGrpSpPr>
        <p:grpSpPr>
          <a:xfrm>
            <a:off x="5214669" y="3182000"/>
            <a:ext cx="397510" cy="78740"/>
            <a:chOff x="5214669" y="3182000"/>
            <a:chExt cx="397510" cy="78740"/>
          </a:xfrm>
        </p:grpSpPr>
        <p:sp>
          <p:nvSpPr>
            <p:cNvPr id="248" name="object 248" descr=""/>
            <p:cNvSpPr/>
            <p:nvPr/>
          </p:nvSpPr>
          <p:spPr>
            <a:xfrm>
              <a:off x="5219091" y="3186422"/>
              <a:ext cx="334645" cy="59055"/>
            </a:xfrm>
            <a:custGeom>
              <a:avLst/>
              <a:gdLst/>
              <a:ahLst/>
              <a:cxnLst/>
              <a:rect l="l" t="t" r="r" b="b"/>
              <a:pathLst>
                <a:path w="334645" h="59055">
                  <a:moveTo>
                    <a:pt x="0" y="58636"/>
                  </a:moveTo>
                  <a:lnTo>
                    <a:pt x="46098" y="33664"/>
                  </a:lnTo>
                  <a:lnTo>
                    <a:pt x="94813" y="15498"/>
                  </a:lnTo>
                  <a:lnTo>
                    <a:pt x="144902" y="4241"/>
                  </a:lnTo>
                  <a:lnTo>
                    <a:pt x="195120" y="0"/>
                  </a:lnTo>
                  <a:lnTo>
                    <a:pt x="244225" y="2877"/>
                  </a:lnTo>
                  <a:lnTo>
                    <a:pt x="290974" y="12979"/>
                  </a:lnTo>
                  <a:lnTo>
                    <a:pt x="334121" y="30410"/>
                  </a:lnTo>
                </a:path>
              </a:pathLst>
            </a:custGeom>
            <a:ln w="8844">
              <a:solidFill>
                <a:srgbClr val="6880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5531912" y="3191650"/>
              <a:ext cx="80010" cy="69215"/>
            </a:xfrm>
            <a:custGeom>
              <a:avLst/>
              <a:gdLst/>
              <a:ahLst/>
              <a:cxnLst/>
              <a:rect l="l" t="t" r="r" b="b"/>
              <a:pathLst>
                <a:path w="80010" h="69214">
                  <a:moveTo>
                    <a:pt x="79706" y="69072"/>
                  </a:moveTo>
                  <a:lnTo>
                    <a:pt x="0" y="42385"/>
                  </a:lnTo>
                  <a:lnTo>
                    <a:pt x="31987" y="0"/>
                  </a:lnTo>
                  <a:lnTo>
                    <a:pt x="79706" y="69072"/>
                  </a:lnTo>
                  <a:close/>
                </a:path>
              </a:pathLst>
            </a:custGeom>
            <a:solidFill>
              <a:srgbClr val="68803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0" name="object 250" descr=""/>
          <p:cNvGrpSpPr/>
          <p:nvPr/>
        </p:nvGrpSpPr>
        <p:grpSpPr>
          <a:xfrm>
            <a:off x="4974504" y="2700896"/>
            <a:ext cx="3921760" cy="2289810"/>
            <a:chOff x="4974504" y="2700896"/>
            <a:chExt cx="3921760" cy="2289810"/>
          </a:xfrm>
        </p:grpSpPr>
        <p:sp>
          <p:nvSpPr>
            <p:cNvPr id="251" name="object 251" descr=""/>
            <p:cNvSpPr/>
            <p:nvPr/>
          </p:nvSpPr>
          <p:spPr>
            <a:xfrm>
              <a:off x="6498435" y="2705385"/>
              <a:ext cx="0" cy="1654175"/>
            </a:xfrm>
            <a:custGeom>
              <a:avLst/>
              <a:gdLst/>
              <a:ahLst/>
              <a:cxnLst/>
              <a:rect l="l" t="t" r="r" b="b"/>
              <a:pathLst>
                <a:path w="0" h="1654175">
                  <a:moveTo>
                    <a:pt x="0" y="0"/>
                  </a:moveTo>
                  <a:lnTo>
                    <a:pt x="0" y="165384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7510285" y="2702484"/>
              <a:ext cx="0" cy="1654175"/>
            </a:xfrm>
            <a:custGeom>
              <a:avLst/>
              <a:gdLst/>
              <a:ahLst/>
              <a:cxnLst/>
              <a:rect l="l" t="t" r="r" b="b"/>
              <a:pathLst>
                <a:path w="0" h="1654175">
                  <a:moveTo>
                    <a:pt x="0" y="0"/>
                  </a:moveTo>
                  <a:lnTo>
                    <a:pt x="0" y="165384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3" name="object 253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816539" y="3124837"/>
              <a:ext cx="213773" cy="81121"/>
            </a:xfrm>
            <a:prstGeom prst="rect">
              <a:avLst/>
            </a:prstGeom>
          </p:spPr>
        </p:pic>
        <p:pic>
          <p:nvPicPr>
            <p:cNvPr id="254" name="object 254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069503" y="3124837"/>
              <a:ext cx="213773" cy="81121"/>
            </a:xfrm>
            <a:prstGeom prst="rect">
              <a:avLst/>
            </a:prstGeom>
          </p:spPr>
        </p:pic>
        <p:pic>
          <p:nvPicPr>
            <p:cNvPr id="255" name="object 255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348636" y="3124837"/>
              <a:ext cx="213772" cy="81121"/>
            </a:xfrm>
            <a:prstGeom prst="rect">
              <a:avLst/>
            </a:prstGeom>
          </p:spPr>
        </p:pic>
        <p:sp>
          <p:nvSpPr>
            <p:cNvPr id="256" name="object 256" descr=""/>
            <p:cNvSpPr/>
            <p:nvPr/>
          </p:nvSpPr>
          <p:spPr>
            <a:xfrm>
              <a:off x="5053358" y="3453964"/>
              <a:ext cx="1814830" cy="1323340"/>
            </a:xfrm>
            <a:custGeom>
              <a:avLst/>
              <a:gdLst/>
              <a:ahLst/>
              <a:cxnLst/>
              <a:rect l="l" t="t" r="r" b="b"/>
              <a:pathLst>
                <a:path w="1814829" h="1323339">
                  <a:moveTo>
                    <a:pt x="804752" y="0"/>
                  </a:moveTo>
                  <a:lnTo>
                    <a:pt x="0" y="0"/>
                  </a:lnTo>
                  <a:lnTo>
                    <a:pt x="0" y="1323068"/>
                  </a:lnTo>
                  <a:lnTo>
                    <a:pt x="1814347" y="1323068"/>
                  </a:lnTo>
                </a:path>
              </a:pathLst>
            </a:custGeom>
            <a:ln w="8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6969477" y="4568128"/>
              <a:ext cx="0" cy="417830"/>
            </a:xfrm>
            <a:custGeom>
              <a:avLst/>
              <a:gdLst/>
              <a:ahLst/>
              <a:cxnLst/>
              <a:rect l="l" t="t" r="r" b="b"/>
              <a:pathLst>
                <a:path w="0" h="417829">
                  <a:moveTo>
                    <a:pt x="0" y="0"/>
                  </a:moveTo>
                  <a:lnTo>
                    <a:pt x="0" y="417808"/>
                  </a:lnTo>
                </a:path>
              </a:pathLst>
            </a:custGeom>
            <a:ln w="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6864804" y="4637762"/>
              <a:ext cx="0" cy="278765"/>
            </a:xfrm>
            <a:custGeom>
              <a:avLst/>
              <a:gdLst/>
              <a:ahLst/>
              <a:cxnLst/>
              <a:rect l="l" t="t" r="r" b="b"/>
              <a:pathLst>
                <a:path w="0" h="278764">
                  <a:moveTo>
                    <a:pt x="0" y="0"/>
                  </a:moveTo>
                  <a:lnTo>
                    <a:pt x="0" y="278538"/>
                  </a:lnTo>
                </a:path>
              </a:pathLst>
            </a:custGeom>
            <a:ln w="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6972386" y="3453964"/>
              <a:ext cx="1919605" cy="1323340"/>
            </a:xfrm>
            <a:custGeom>
              <a:avLst/>
              <a:gdLst/>
              <a:ahLst/>
              <a:cxnLst/>
              <a:rect l="l" t="t" r="r" b="b"/>
              <a:pathLst>
                <a:path w="1919604" h="1323339">
                  <a:moveTo>
                    <a:pt x="0" y="1323068"/>
                  </a:moveTo>
                  <a:lnTo>
                    <a:pt x="1919025" y="1323068"/>
                  </a:lnTo>
                  <a:lnTo>
                    <a:pt x="1919025" y="0"/>
                  </a:lnTo>
                  <a:lnTo>
                    <a:pt x="1395653" y="0"/>
                  </a:lnTo>
                </a:path>
              </a:pathLst>
            </a:custGeom>
            <a:ln w="88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0" name="object 260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978930" y="3262469"/>
              <a:ext cx="122116" cy="121858"/>
            </a:xfrm>
            <a:prstGeom prst="rect">
              <a:avLst/>
            </a:prstGeom>
          </p:spPr>
        </p:pic>
        <p:pic>
          <p:nvPicPr>
            <p:cNvPr id="261" name="object 26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974504" y="3258042"/>
              <a:ext cx="130969" cy="130711"/>
            </a:xfrm>
            <a:prstGeom prst="rect">
              <a:avLst/>
            </a:prstGeom>
          </p:spPr>
        </p:pic>
      </p:grpSp>
      <p:sp>
        <p:nvSpPr>
          <p:cNvPr id="262" name="object 262" descr=""/>
          <p:cNvSpPr txBox="1"/>
          <p:nvPr/>
        </p:nvSpPr>
        <p:spPr>
          <a:xfrm>
            <a:off x="5004438" y="3205782"/>
            <a:ext cx="7493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50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63" name="object 263" descr=""/>
          <p:cNvGrpSpPr/>
          <p:nvPr/>
        </p:nvGrpSpPr>
        <p:grpSpPr>
          <a:xfrm>
            <a:off x="8971305" y="3446632"/>
            <a:ext cx="130810" cy="422275"/>
            <a:chOff x="8971305" y="3446632"/>
            <a:chExt cx="130810" cy="422275"/>
          </a:xfrm>
        </p:grpSpPr>
        <p:sp>
          <p:nvSpPr>
            <p:cNvPr id="264" name="object 264" descr=""/>
            <p:cNvSpPr/>
            <p:nvPr/>
          </p:nvSpPr>
          <p:spPr>
            <a:xfrm>
              <a:off x="8975736" y="3451062"/>
              <a:ext cx="108585" cy="351155"/>
            </a:xfrm>
            <a:custGeom>
              <a:avLst/>
              <a:gdLst/>
              <a:ahLst/>
              <a:cxnLst/>
              <a:rect l="l" t="t" r="r" b="b"/>
              <a:pathLst>
                <a:path w="108584" h="351154">
                  <a:moveTo>
                    <a:pt x="0" y="0"/>
                  </a:moveTo>
                  <a:lnTo>
                    <a:pt x="30867" y="38340"/>
                  </a:lnTo>
                  <a:lnTo>
                    <a:pt x="56964" y="80058"/>
                  </a:lnTo>
                  <a:lnTo>
                    <a:pt x="78036" y="124256"/>
                  </a:lnTo>
                  <a:lnTo>
                    <a:pt x="93829" y="170034"/>
                  </a:lnTo>
                  <a:lnTo>
                    <a:pt x="104090" y="216495"/>
                  </a:lnTo>
                  <a:lnTo>
                    <a:pt x="108564" y="262741"/>
                  </a:lnTo>
                  <a:lnTo>
                    <a:pt x="106999" y="307872"/>
                  </a:lnTo>
                  <a:lnTo>
                    <a:pt x="99138" y="350992"/>
                  </a:lnTo>
                </a:path>
              </a:pathLst>
            </a:custGeom>
            <a:ln w="8860">
              <a:solidFill>
                <a:srgbClr val="6880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9045517" y="3785325"/>
              <a:ext cx="56515" cy="83820"/>
            </a:xfrm>
            <a:custGeom>
              <a:avLst/>
              <a:gdLst/>
              <a:ahLst/>
              <a:cxnLst/>
              <a:rect l="l" t="t" r="r" b="b"/>
              <a:pathLst>
                <a:path w="56515" h="83820">
                  <a:moveTo>
                    <a:pt x="0" y="83545"/>
                  </a:moveTo>
                  <a:lnTo>
                    <a:pt x="7680" y="0"/>
                  </a:lnTo>
                  <a:lnTo>
                    <a:pt x="56377" y="21307"/>
                  </a:lnTo>
                  <a:lnTo>
                    <a:pt x="0" y="83545"/>
                  </a:lnTo>
                  <a:close/>
                </a:path>
              </a:pathLst>
            </a:custGeom>
            <a:solidFill>
              <a:srgbClr val="68803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6" name="object 266" descr=""/>
          <p:cNvGrpSpPr/>
          <p:nvPr/>
        </p:nvGrpSpPr>
        <p:grpSpPr>
          <a:xfrm>
            <a:off x="4857424" y="3258042"/>
            <a:ext cx="4141470" cy="688340"/>
            <a:chOff x="4857424" y="3258042"/>
            <a:chExt cx="4141470" cy="688340"/>
          </a:xfrm>
        </p:grpSpPr>
        <p:sp>
          <p:nvSpPr>
            <p:cNvPr id="267" name="object 267" descr=""/>
            <p:cNvSpPr/>
            <p:nvPr/>
          </p:nvSpPr>
          <p:spPr>
            <a:xfrm>
              <a:off x="4875016" y="3590418"/>
              <a:ext cx="108585" cy="351155"/>
            </a:xfrm>
            <a:custGeom>
              <a:avLst/>
              <a:gdLst/>
              <a:ahLst/>
              <a:cxnLst/>
              <a:rect l="l" t="t" r="r" b="b"/>
              <a:pathLst>
                <a:path w="108585" h="351154">
                  <a:moveTo>
                    <a:pt x="108564" y="350992"/>
                  </a:moveTo>
                  <a:lnTo>
                    <a:pt x="77697" y="312651"/>
                  </a:lnTo>
                  <a:lnTo>
                    <a:pt x="51600" y="270933"/>
                  </a:lnTo>
                  <a:lnTo>
                    <a:pt x="30528" y="226736"/>
                  </a:lnTo>
                  <a:lnTo>
                    <a:pt x="14735" y="180957"/>
                  </a:lnTo>
                  <a:lnTo>
                    <a:pt x="4474" y="134496"/>
                  </a:lnTo>
                  <a:lnTo>
                    <a:pt x="0" y="88251"/>
                  </a:lnTo>
                  <a:lnTo>
                    <a:pt x="1565" y="43119"/>
                  </a:lnTo>
                  <a:lnTo>
                    <a:pt x="9425" y="0"/>
                  </a:lnTo>
                </a:path>
              </a:pathLst>
            </a:custGeom>
            <a:ln w="8860">
              <a:solidFill>
                <a:srgbClr val="6880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4857424" y="3523602"/>
              <a:ext cx="56515" cy="83820"/>
            </a:xfrm>
            <a:custGeom>
              <a:avLst/>
              <a:gdLst/>
              <a:ahLst/>
              <a:cxnLst/>
              <a:rect l="l" t="t" r="r" b="b"/>
              <a:pathLst>
                <a:path w="56514" h="83820">
                  <a:moveTo>
                    <a:pt x="48697" y="83545"/>
                  </a:moveTo>
                  <a:lnTo>
                    <a:pt x="0" y="62237"/>
                  </a:lnTo>
                  <a:lnTo>
                    <a:pt x="56377" y="0"/>
                  </a:lnTo>
                  <a:lnTo>
                    <a:pt x="48697" y="83545"/>
                  </a:lnTo>
                  <a:close/>
                </a:path>
              </a:pathLst>
            </a:custGeom>
            <a:solidFill>
              <a:srgbClr val="6880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" name="object 269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872230" y="3262469"/>
              <a:ext cx="122116" cy="121858"/>
            </a:xfrm>
            <a:prstGeom prst="rect">
              <a:avLst/>
            </a:prstGeom>
          </p:spPr>
        </p:pic>
        <p:pic>
          <p:nvPicPr>
            <p:cNvPr id="270" name="object 270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867804" y="3258042"/>
              <a:ext cx="130969" cy="130711"/>
            </a:xfrm>
            <a:prstGeom prst="rect">
              <a:avLst/>
            </a:prstGeom>
          </p:spPr>
        </p:pic>
      </p:grpSp>
      <p:sp>
        <p:nvSpPr>
          <p:cNvPr id="271" name="object 271" descr=""/>
          <p:cNvSpPr txBox="1"/>
          <p:nvPr/>
        </p:nvSpPr>
        <p:spPr>
          <a:xfrm>
            <a:off x="8897739" y="3205782"/>
            <a:ext cx="7493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50"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72" name="object 272" descr=""/>
          <p:cNvGrpSpPr/>
          <p:nvPr/>
        </p:nvGrpSpPr>
        <p:grpSpPr>
          <a:xfrm>
            <a:off x="4859341" y="3124838"/>
            <a:ext cx="3962400" cy="1960245"/>
            <a:chOff x="4859341" y="3124838"/>
            <a:chExt cx="3962400" cy="1960245"/>
          </a:xfrm>
        </p:grpSpPr>
        <p:sp>
          <p:nvSpPr>
            <p:cNvPr id="273" name="object 273" descr=""/>
            <p:cNvSpPr/>
            <p:nvPr/>
          </p:nvSpPr>
          <p:spPr>
            <a:xfrm>
              <a:off x="8429107" y="3186422"/>
              <a:ext cx="334645" cy="59055"/>
            </a:xfrm>
            <a:custGeom>
              <a:avLst/>
              <a:gdLst/>
              <a:ahLst/>
              <a:cxnLst/>
              <a:rect l="l" t="t" r="r" b="b"/>
              <a:pathLst>
                <a:path w="334645" h="59055">
                  <a:moveTo>
                    <a:pt x="0" y="58636"/>
                  </a:moveTo>
                  <a:lnTo>
                    <a:pt x="46098" y="33664"/>
                  </a:lnTo>
                  <a:lnTo>
                    <a:pt x="94813" y="15498"/>
                  </a:lnTo>
                  <a:lnTo>
                    <a:pt x="144902" y="4241"/>
                  </a:lnTo>
                  <a:lnTo>
                    <a:pt x="195120" y="0"/>
                  </a:lnTo>
                  <a:lnTo>
                    <a:pt x="244225" y="2877"/>
                  </a:lnTo>
                  <a:lnTo>
                    <a:pt x="290974" y="12979"/>
                  </a:lnTo>
                  <a:lnTo>
                    <a:pt x="334121" y="30410"/>
                  </a:lnTo>
                </a:path>
              </a:pathLst>
            </a:custGeom>
            <a:ln w="8844">
              <a:solidFill>
                <a:srgbClr val="6880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8741929" y="3191651"/>
              <a:ext cx="80010" cy="69215"/>
            </a:xfrm>
            <a:custGeom>
              <a:avLst/>
              <a:gdLst/>
              <a:ahLst/>
              <a:cxnLst/>
              <a:rect l="l" t="t" r="r" b="b"/>
              <a:pathLst>
                <a:path w="80009" h="69214">
                  <a:moveTo>
                    <a:pt x="79706" y="69072"/>
                  </a:moveTo>
                  <a:lnTo>
                    <a:pt x="0" y="42385"/>
                  </a:lnTo>
                  <a:lnTo>
                    <a:pt x="31987" y="0"/>
                  </a:lnTo>
                  <a:lnTo>
                    <a:pt x="79706" y="69072"/>
                  </a:lnTo>
                  <a:close/>
                </a:path>
              </a:pathLst>
            </a:custGeom>
            <a:solidFill>
              <a:srgbClr val="6880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5" name="object 275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386668" y="3124838"/>
              <a:ext cx="213772" cy="81121"/>
            </a:xfrm>
            <a:prstGeom prst="rect">
              <a:avLst/>
            </a:prstGeom>
          </p:spPr>
        </p:pic>
        <p:pic>
          <p:nvPicPr>
            <p:cNvPr id="276" name="object 276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665800" y="3124838"/>
              <a:ext cx="213772" cy="81121"/>
            </a:xfrm>
            <a:prstGeom prst="rect">
              <a:avLst/>
            </a:prstGeom>
          </p:spPr>
        </p:pic>
        <p:pic>
          <p:nvPicPr>
            <p:cNvPr id="277" name="object 277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910042" y="3124838"/>
              <a:ext cx="213773" cy="81121"/>
            </a:xfrm>
            <a:prstGeom prst="rect">
              <a:avLst/>
            </a:prstGeom>
          </p:spPr>
        </p:pic>
        <p:sp>
          <p:nvSpPr>
            <p:cNvPr id="278" name="object 278" descr=""/>
            <p:cNvSpPr/>
            <p:nvPr/>
          </p:nvSpPr>
          <p:spPr>
            <a:xfrm>
              <a:off x="4904397" y="4868862"/>
              <a:ext cx="172720" cy="171450"/>
            </a:xfrm>
            <a:custGeom>
              <a:avLst/>
              <a:gdLst/>
              <a:ahLst/>
              <a:cxnLst/>
              <a:rect l="l" t="t" r="r" b="b"/>
              <a:pathLst>
                <a:path w="172720" h="171450">
                  <a:moveTo>
                    <a:pt x="172427" y="0"/>
                  </a:moveTo>
                  <a:lnTo>
                    <a:pt x="0" y="17115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4859341" y="50040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79">
                  <a:moveTo>
                    <a:pt x="27228" y="0"/>
                  </a:moveTo>
                  <a:lnTo>
                    <a:pt x="0" y="80721"/>
                  </a:lnTo>
                  <a:lnTo>
                    <a:pt x="80911" y="54076"/>
                  </a:lnTo>
                  <a:lnTo>
                    <a:pt x="27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0" name="object 280" descr=""/>
          <p:cNvSpPr txBox="1"/>
          <p:nvPr/>
        </p:nvSpPr>
        <p:spPr>
          <a:xfrm>
            <a:off x="7023474" y="4548002"/>
            <a:ext cx="11176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50"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1" name="object 281" descr=""/>
          <p:cNvSpPr txBox="1"/>
          <p:nvPr/>
        </p:nvSpPr>
        <p:spPr>
          <a:xfrm>
            <a:off x="6709450" y="4487071"/>
            <a:ext cx="10795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50">
                <a:latin typeface="Arial"/>
                <a:cs typeface="Arial"/>
              </a:rPr>
              <a:t>_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2" name="object 28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El</a:t>
            </a:r>
            <a:r>
              <a:rPr dirty="0" sz="2800" spc="-65"/>
              <a:t> </a:t>
            </a:r>
            <a:r>
              <a:rPr dirty="0" sz="2800"/>
              <a:t>Diodo.</a:t>
            </a:r>
            <a:r>
              <a:rPr dirty="0" sz="2800" spc="-30"/>
              <a:t> </a:t>
            </a:r>
            <a:r>
              <a:rPr dirty="0" sz="2800"/>
              <a:t>Unión</a:t>
            </a:r>
            <a:r>
              <a:rPr dirty="0" sz="2800" spc="-35"/>
              <a:t> </a:t>
            </a:r>
            <a:r>
              <a:rPr dirty="0" sz="2800" spc="-10"/>
              <a:t>P-</a:t>
            </a:r>
            <a:r>
              <a:rPr dirty="0" sz="2800"/>
              <a:t>N.</a:t>
            </a:r>
            <a:r>
              <a:rPr dirty="0" sz="2800" spc="-50"/>
              <a:t> </a:t>
            </a:r>
            <a:r>
              <a:rPr dirty="0" sz="2800" spc="-10"/>
              <a:t>Semiconductores</a:t>
            </a:r>
            <a:endParaRPr sz="2800"/>
          </a:p>
        </p:txBody>
      </p:sp>
      <p:grpSp>
        <p:nvGrpSpPr>
          <p:cNvPr id="283" name="object 283" descr=""/>
          <p:cNvGrpSpPr/>
          <p:nvPr/>
        </p:nvGrpSpPr>
        <p:grpSpPr>
          <a:xfrm>
            <a:off x="2063383" y="5157719"/>
            <a:ext cx="759460" cy="998219"/>
            <a:chOff x="2063383" y="5157719"/>
            <a:chExt cx="759460" cy="998219"/>
          </a:xfrm>
        </p:grpSpPr>
        <p:sp>
          <p:nvSpPr>
            <p:cNvPr id="284" name="object 284" descr=""/>
            <p:cNvSpPr/>
            <p:nvPr/>
          </p:nvSpPr>
          <p:spPr>
            <a:xfrm>
              <a:off x="2547639" y="5252015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89" h="0">
                  <a:moveTo>
                    <a:pt x="0" y="0"/>
                  </a:moveTo>
                  <a:lnTo>
                    <a:pt x="275102" y="0"/>
                  </a:lnTo>
                </a:path>
              </a:pathLst>
            </a:custGeom>
            <a:ln w="37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2065267" y="5252015"/>
              <a:ext cx="305435" cy="0"/>
            </a:xfrm>
            <a:custGeom>
              <a:avLst/>
              <a:gdLst/>
              <a:ahLst/>
              <a:cxnLst/>
              <a:rect l="l" t="t" r="r" b="b"/>
              <a:pathLst>
                <a:path w="305435" h="0">
                  <a:moveTo>
                    <a:pt x="0" y="0"/>
                  </a:moveTo>
                  <a:lnTo>
                    <a:pt x="305251" y="0"/>
                  </a:lnTo>
                </a:path>
              </a:pathLst>
            </a:custGeom>
            <a:ln w="37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2547639" y="5161491"/>
              <a:ext cx="0" cy="185420"/>
            </a:xfrm>
            <a:custGeom>
              <a:avLst/>
              <a:gdLst/>
              <a:ahLst/>
              <a:cxnLst/>
              <a:rect l="l" t="t" r="r" b="b"/>
              <a:pathLst>
                <a:path w="0" h="185420">
                  <a:moveTo>
                    <a:pt x="0" y="0"/>
                  </a:moveTo>
                  <a:lnTo>
                    <a:pt x="0" y="184820"/>
                  </a:lnTo>
                </a:path>
              </a:pathLst>
            </a:custGeom>
            <a:ln w="37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2366749" y="5161491"/>
              <a:ext cx="180975" cy="90805"/>
            </a:xfrm>
            <a:custGeom>
              <a:avLst/>
              <a:gdLst/>
              <a:ahLst/>
              <a:cxnLst/>
              <a:rect l="l" t="t" r="r" b="b"/>
              <a:pathLst>
                <a:path w="180975" h="90804">
                  <a:moveTo>
                    <a:pt x="0" y="0"/>
                  </a:moveTo>
                  <a:lnTo>
                    <a:pt x="180889" y="90524"/>
                  </a:lnTo>
                </a:path>
              </a:pathLst>
            </a:custGeom>
            <a:ln w="37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2366749" y="5252015"/>
              <a:ext cx="180975" cy="90805"/>
            </a:xfrm>
            <a:custGeom>
              <a:avLst/>
              <a:gdLst/>
              <a:ahLst/>
              <a:cxnLst/>
              <a:rect l="l" t="t" r="r" b="b"/>
              <a:pathLst>
                <a:path w="180975" h="90804">
                  <a:moveTo>
                    <a:pt x="180889" y="0"/>
                  </a:moveTo>
                  <a:lnTo>
                    <a:pt x="0" y="90524"/>
                  </a:lnTo>
                </a:path>
              </a:pathLst>
            </a:custGeom>
            <a:ln w="37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2366749" y="5157719"/>
              <a:ext cx="0" cy="185420"/>
            </a:xfrm>
            <a:custGeom>
              <a:avLst/>
              <a:gdLst/>
              <a:ahLst/>
              <a:cxnLst/>
              <a:rect l="l" t="t" r="r" b="b"/>
              <a:pathLst>
                <a:path w="0" h="185420">
                  <a:moveTo>
                    <a:pt x="0" y="184820"/>
                  </a:moveTo>
                  <a:lnTo>
                    <a:pt x="0" y="0"/>
                  </a:lnTo>
                </a:path>
              </a:pathLst>
            </a:custGeom>
            <a:ln w="37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2430815" y="600638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 h="0">
                  <a:moveTo>
                    <a:pt x="0" y="0"/>
                  </a:moveTo>
                  <a:lnTo>
                    <a:pt x="15074" y="0"/>
                  </a:lnTo>
                </a:path>
              </a:pathLst>
            </a:custGeom>
            <a:ln w="37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2517491" y="5953578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w="0" h="102235">
                  <a:moveTo>
                    <a:pt x="0" y="101839"/>
                  </a:moveTo>
                  <a:lnTo>
                    <a:pt x="0" y="0"/>
                  </a:lnTo>
                </a:path>
              </a:pathLst>
            </a:custGeom>
            <a:ln w="37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2340370" y="6006384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5" h="0">
                  <a:moveTo>
                    <a:pt x="0" y="0"/>
                  </a:moveTo>
                  <a:lnTo>
                    <a:pt x="101750" y="0"/>
                  </a:lnTo>
                </a:path>
              </a:pathLst>
            </a:custGeom>
            <a:ln w="37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2389361" y="5949806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w="0" h="109854">
                  <a:moveTo>
                    <a:pt x="0" y="109383"/>
                  </a:moveTo>
                  <a:lnTo>
                    <a:pt x="0" y="0"/>
                  </a:lnTo>
                </a:path>
              </a:pathLst>
            </a:custGeom>
            <a:ln w="37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2577787" y="6006384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10" h="0">
                  <a:moveTo>
                    <a:pt x="0" y="0"/>
                  </a:moveTo>
                  <a:lnTo>
                    <a:pt x="244954" y="0"/>
                  </a:lnTo>
                </a:path>
              </a:pathLst>
            </a:custGeom>
            <a:ln w="37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2065267" y="6006384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80" h="0">
                  <a:moveTo>
                    <a:pt x="0" y="0"/>
                  </a:moveTo>
                  <a:lnTo>
                    <a:pt x="233648" y="0"/>
                  </a:lnTo>
                </a:path>
              </a:pathLst>
            </a:custGeom>
            <a:ln w="37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2291379" y="5859282"/>
              <a:ext cx="287020" cy="294640"/>
            </a:xfrm>
            <a:custGeom>
              <a:avLst/>
              <a:gdLst/>
              <a:ahLst/>
              <a:cxnLst/>
              <a:rect l="l" t="t" r="r" b="b"/>
              <a:pathLst>
                <a:path w="287019" h="294639">
                  <a:moveTo>
                    <a:pt x="0" y="147101"/>
                  </a:moveTo>
                  <a:lnTo>
                    <a:pt x="7255" y="100421"/>
                  </a:lnTo>
                  <a:lnTo>
                    <a:pt x="27495" y="60017"/>
                  </a:lnTo>
                  <a:lnTo>
                    <a:pt x="58427" y="28243"/>
                  </a:lnTo>
                  <a:lnTo>
                    <a:pt x="97760" y="7453"/>
                  </a:lnTo>
                  <a:lnTo>
                    <a:pt x="143204" y="0"/>
                  </a:lnTo>
                  <a:lnTo>
                    <a:pt x="188647" y="7453"/>
                  </a:lnTo>
                  <a:lnTo>
                    <a:pt x="227980" y="28243"/>
                  </a:lnTo>
                  <a:lnTo>
                    <a:pt x="258913" y="60017"/>
                  </a:lnTo>
                  <a:lnTo>
                    <a:pt x="279152" y="100421"/>
                  </a:lnTo>
                  <a:lnTo>
                    <a:pt x="286408" y="147101"/>
                  </a:lnTo>
                  <a:lnTo>
                    <a:pt x="279152" y="193782"/>
                  </a:lnTo>
                  <a:lnTo>
                    <a:pt x="258913" y="234186"/>
                  </a:lnTo>
                  <a:lnTo>
                    <a:pt x="227980" y="265960"/>
                  </a:lnTo>
                  <a:lnTo>
                    <a:pt x="188647" y="286750"/>
                  </a:lnTo>
                  <a:lnTo>
                    <a:pt x="143204" y="294203"/>
                  </a:lnTo>
                  <a:lnTo>
                    <a:pt x="97760" y="286750"/>
                  </a:lnTo>
                  <a:lnTo>
                    <a:pt x="58427" y="265960"/>
                  </a:lnTo>
                  <a:lnTo>
                    <a:pt x="27495" y="234186"/>
                  </a:lnTo>
                  <a:lnTo>
                    <a:pt x="7255" y="193782"/>
                  </a:lnTo>
                  <a:lnTo>
                    <a:pt x="0" y="147101"/>
                  </a:lnTo>
                  <a:close/>
                </a:path>
              </a:pathLst>
            </a:custGeom>
            <a:ln w="37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2065267" y="5252015"/>
              <a:ext cx="0" cy="758190"/>
            </a:xfrm>
            <a:custGeom>
              <a:avLst/>
              <a:gdLst/>
              <a:ahLst/>
              <a:cxnLst/>
              <a:rect l="l" t="t" r="r" b="b"/>
              <a:pathLst>
                <a:path w="0" h="758189">
                  <a:moveTo>
                    <a:pt x="0" y="0"/>
                  </a:moveTo>
                  <a:lnTo>
                    <a:pt x="0" y="758140"/>
                  </a:lnTo>
                </a:path>
              </a:pathLst>
            </a:custGeom>
            <a:ln w="37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2818973" y="5252015"/>
              <a:ext cx="0" cy="758190"/>
            </a:xfrm>
            <a:custGeom>
              <a:avLst/>
              <a:gdLst/>
              <a:ahLst/>
              <a:cxnLst/>
              <a:rect l="l" t="t" r="r" b="b"/>
              <a:pathLst>
                <a:path w="0" h="758189">
                  <a:moveTo>
                    <a:pt x="0" y="0"/>
                  </a:moveTo>
                  <a:lnTo>
                    <a:pt x="0" y="758140"/>
                  </a:lnTo>
                </a:path>
              </a:pathLst>
            </a:custGeom>
            <a:ln w="37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9" name="object 299" descr=""/>
          <p:cNvGrpSpPr/>
          <p:nvPr/>
        </p:nvGrpSpPr>
        <p:grpSpPr>
          <a:xfrm>
            <a:off x="6518355" y="5157720"/>
            <a:ext cx="742950" cy="972819"/>
            <a:chOff x="6518355" y="5157720"/>
            <a:chExt cx="742950" cy="972819"/>
          </a:xfrm>
        </p:grpSpPr>
        <p:sp>
          <p:nvSpPr>
            <p:cNvPr id="300" name="object 300" descr=""/>
            <p:cNvSpPr/>
            <p:nvPr/>
          </p:nvSpPr>
          <p:spPr>
            <a:xfrm>
              <a:off x="6992799" y="5249651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 h="0">
                  <a:moveTo>
                    <a:pt x="0" y="0"/>
                  </a:moveTo>
                  <a:lnTo>
                    <a:pt x="268481" y="0"/>
                  </a:lnTo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6522034" y="5249651"/>
              <a:ext cx="298450" cy="0"/>
            </a:xfrm>
            <a:custGeom>
              <a:avLst/>
              <a:gdLst/>
              <a:ahLst/>
              <a:cxnLst/>
              <a:rect l="l" t="t" r="r" b="b"/>
              <a:pathLst>
                <a:path w="298450" h="0">
                  <a:moveTo>
                    <a:pt x="0" y="0"/>
                  </a:moveTo>
                  <a:lnTo>
                    <a:pt x="297904" y="0"/>
                  </a:lnTo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6992796" y="5161397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w="0" h="180339">
                  <a:moveTo>
                    <a:pt x="0" y="0"/>
                  </a:moveTo>
                  <a:lnTo>
                    <a:pt x="0" y="180184"/>
                  </a:lnTo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6816260" y="5161397"/>
              <a:ext cx="176530" cy="88265"/>
            </a:xfrm>
            <a:custGeom>
              <a:avLst/>
              <a:gdLst/>
              <a:ahLst/>
              <a:cxnLst/>
              <a:rect l="l" t="t" r="r" b="b"/>
              <a:pathLst>
                <a:path w="176529" h="88264">
                  <a:moveTo>
                    <a:pt x="0" y="0"/>
                  </a:moveTo>
                  <a:lnTo>
                    <a:pt x="176535" y="88253"/>
                  </a:lnTo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6816260" y="5249651"/>
              <a:ext cx="176530" cy="88265"/>
            </a:xfrm>
            <a:custGeom>
              <a:avLst/>
              <a:gdLst/>
              <a:ahLst/>
              <a:cxnLst/>
              <a:rect l="l" t="t" r="r" b="b"/>
              <a:pathLst>
                <a:path w="176529" h="88264">
                  <a:moveTo>
                    <a:pt x="176535" y="0"/>
                  </a:moveTo>
                  <a:lnTo>
                    <a:pt x="0" y="88253"/>
                  </a:lnTo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6816260" y="5157720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w="0" h="180339">
                  <a:moveTo>
                    <a:pt x="0" y="180184"/>
                  </a:moveTo>
                  <a:lnTo>
                    <a:pt x="0" y="0"/>
                  </a:lnTo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6882461" y="598510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18389" y="0"/>
                  </a:moveTo>
                  <a:lnTo>
                    <a:pt x="0" y="0"/>
                  </a:lnTo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6816260" y="5937295"/>
              <a:ext cx="0" cy="99695"/>
            </a:xfrm>
            <a:custGeom>
              <a:avLst/>
              <a:gdLst/>
              <a:ahLst/>
              <a:cxnLst/>
              <a:rect l="l" t="t" r="r" b="b"/>
              <a:pathLst>
                <a:path w="0" h="99695">
                  <a:moveTo>
                    <a:pt x="0" y="0"/>
                  </a:moveTo>
                  <a:lnTo>
                    <a:pt x="0" y="99285"/>
                  </a:lnTo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6889816" y="5985100"/>
              <a:ext cx="99695" cy="0"/>
            </a:xfrm>
            <a:custGeom>
              <a:avLst/>
              <a:gdLst/>
              <a:ahLst/>
              <a:cxnLst/>
              <a:rect l="l" t="t" r="r" b="b"/>
              <a:pathLst>
                <a:path w="99695" h="0">
                  <a:moveTo>
                    <a:pt x="99301" y="0"/>
                  </a:moveTo>
                  <a:lnTo>
                    <a:pt x="0" y="0"/>
                  </a:lnTo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6941306" y="593361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w="0" h="106679">
                  <a:moveTo>
                    <a:pt x="0" y="0"/>
                  </a:moveTo>
                  <a:lnTo>
                    <a:pt x="0" y="106640"/>
                  </a:lnTo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6518355" y="5985100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 h="0">
                  <a:moveTo>
                    <a:pt x="239059" y="0"/>
                  </a:moveTo>
                  <a:lnTo>
                    <a:pt x="0" y="0"/>
                  </a:lnTo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7029574" y="59851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228025" y="0"/>
                  </a:moveTo>
                  <a:lnTo>
                    <a:pt x="0" y="0"/>
                  </a:lnTo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6753736" y="5841687"/>
              <a:ext cx="280035" cy="287020"/>
            </a:xfrm>
            <a:custGeom>
              <a:avLst/>
              <a:gdLst/>
              <a:ahLst/>
              <a:cxnLst/>
              <a:rect l="l" t="t" r="r" b="b"/>
              <a:pathLst>
                <a:path w="280034" h="287020">
                  <a:moveTo>
                    <a:pt x="0" y="143412"/>
                  </a:moveTo>
                  <a:lnTo>
                    <a:pt x="7081" y="97902"/>
                  </a:lnTo>
                  <a:lnTo>
                    <a:pt x="26833" y="58511"/>
                  </a:lnTo>
                  <a:lnTo>
                    <a:pt x="57021" y="27534"/>
                  </a:lnTo>
                  <a:lnTo>
                    <a:pt x="95408" y="7266"/>
                  </a:lnTo>
                  <a:lnTo>
                    <a:pt x="139757" y="0"/>
                  </a:lnTo>
                  <a:lnTo>
                    <a:pt x="184107" y="7266"/>
                  </a:lnTo>
                  <a:lnTo>
                    <a:pt x="222493" y="27534"/>
                  </a:lnTo>
                  <a:lnTo>
                    <a:pt x="252681" y="58511"/>
                  </a:lnTo>
                  <a:lnTo>
                    <a:pt x="272434" y="97902"/>
                  </a:lnTo>
                  <a:lnTo>
                    <a:pt x="279515" y="143412"/>
                  </a:lnTo>
                  <a:lnTo>
                    <a:pt x="272434" y="188922"/>
                  </a:lnTo>
                  <a:lnTo>
                    <a:pt x="252681" y="228313"/>
                  </a:lnTo>
                  <a:lnTo>
                    <a:pt x="222493" y="259290"/>
                  </a:lnTo>
                  <a:lnTo>
                    <a:pt x="184107" y="279558"/>
                  </a:lnTo>
                  <a:lnTo>
                    <a:pt x="139757" y="286824"/>
                  </a:lnTo>
                  <a:lnTo>
                    <a:pt x="95408" y="279558"/>
                  </a:lnTo>
                  <a:lnTo>
                    <a:pt x="57021" y="259290"/>
                  </a:lnTo>
                  <a:lnTo>
                    <a:pt x="26833" y="228313"/>
                  </a:lnTo>
                  <a:lnTo>
                    <a:pt x="7081" y="188922"/>
                  </a:lnTo>
                  <a:lnTo>
                    <a:pt x="0" y="143412"/>
                  </a:lnTo>
                  <a:close/>
                </a:path>
              </a:pathLst>
            </a:custGeom>
            <a:ln w="3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6522033" y="5249651"/>
              <a:ext cx="0" cy="739140"/>
            </a:xfrm>
            <a:custGeom>
              <a:avLst/>
              <a:gdLst/>
              <a:ahLst/>
              <a:cxnLst/>
              <a:rect l="l" t="t" r="r" b="b"/>
              <a:pathLst>
                <a:path w="0" h="739139">
                  <a:moveTo>
                    <a:pt x="0" y="0"/>
                  </a:moveTo>
                  <a:lnTo>
                    <a:pt x="0" y="739125"/>
                  </a:lnTo>
                </a:path>
              </a:pathLst>
            </a:custGeom>
            <a:ln w="36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7257599" y="5249651"/>
              <a:ext cx="0" cy="739140"/>
            </a:xfrm>
            <a:custGeom>
              <a:avLst/>
              <a:gdLst/>
              <a:ahLst/>
              <a:cxnLst/>
              <a:rect l="l" t="t" r="r" b="b"/>
              <a:pathLst>
                <a:path w="0" h="739139">
                  <a:moveTo>
                    <a:pt x="0" y="0"/>
                  </a:moveTo>
                  <a:lnTo>
                    <a:pt x="0" y="739125"/>
                  </a:lnTo>
                </a:path>
              </a:pathLst>
            </a:custGeom>
            <a:ln w="36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5" name="object 315" descr=""/>
          <p:cNvSpPr txBox="1"/>
          <p:nvPr/>
        </p:nvSpPr>
        <p:spPr>
          <a:xfrm>
            <a:off x="7601022" y="5378450"/>
            <a:ext cx="650875" cy="308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850" spc="70" i="1">
                <a:latin typeface="Times New Roman"/>
                <a:cs typeface="Times New Roman"/>
              </a:rPr>
              <a:t>I</a:t>
            </a:r>
            <a:r>
              <a:rPr dirty="0" baseline="-26455" sz="1575" spc="104" i="1">
                <a:latin typeface="Times New Roman"/>
                <a:cs typeface="Times New Roman"/>
              </a:rPr>
              <a:t>D</a:t>
            </a:r>
            <a:r>
              <a:rPr dirty="0" baseline="-26455" sz="1575" spc="569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</a:t>
            </a:r>
            <a:r>
              <a:rPr dirty="0" sz="1850" spc="-65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16" name="object 316" descr=""/>
          <p:cNvSpPr txBox="1"/>
          <p:nvPr/>
        </p:nvSpPr>
        <p:spPr>
          <a:xfrm>
            <a:off x="3714115" y="5186235"/>
            <a:ext cx="19989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Corrientes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arrastre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590" y="912875"/>
            <a:ext cx="71735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Símbolo</a:t>
            </a:r>
            <a:r>
              <a:rPr dirty="0" sz="2800" spc="-70"/>
              <a:t> </a:t>
            </a:r>
            <a:r>
              <a:rPr dirty="0" sz="2800"/>
              <a:t>circuital</a:t>
            </a:r>
            <a:r>
              <a:rPr dirty="0" sz="2800" spc="-80"/>
              <a:t> </a:t>
            </a:r>
            <a:r>
              <a:rPr dirty="0" sz="2800"/>
              <a:t>del</a:t>
            </a:r>
            <a:r>
              <a:rPr dirty="0" sz="2800" spc="-75"/>
              <a:t> </a:t>
            </a:r>
            <a:r>
              <a:rPr dirty="0" sz="2800"/>
              <a:t>diodo.</a:t>
            </a:r>
            <a:r>
              <a:rPr dirty="0" sz="2800" spc="-60"/>
              <a:t> </a:t>
            </a:r>
            <a:r>
              <a:rPr dirty="0" sz="2800" spc="-10"/>
              <a:t>Encapsulados</a:t>
            </a:r>
            <a:endParaRPr sz="28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762" y="1735189"/>
            <a:ext cx="4589358" cy="265815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325" y="1628775"/>
            <a:ext cx="2087562" cy="269557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5170487" y="3619494"/>
            <a:ext cx="869950" cy="581025"/>
            <a:chOff x="5170487" y="3619494"/>
            <a:chExt cx="869950" cy="581025"/>
          </a:xfrm>
        </p:grpSpPr>
        <p:sp>
          <p:nvSpPr>
            <p:cNvPr id="8" name="object 8" descr=""/>
            <p:cNvSpPr/>
            <p:nvPr/>
          </p:nvSpPr>
          <p:spPr>
            <a:xfrm>
              <a:off x="5176837" y="3654679"/>
              <a:ext cx="810895" cy="539750"/>
            </a:xfrm>
            <a:custGeom>
              <a:avLst/>
              <a:gdLst/>
              <a:ahLst/>
              <a:cxnLst/>
              <a:rect l="l" t="t" r="r" b="b"/>
              <a:pathLst>
                <a:path w="810895" h="539750">
                  <a:moveTo>
                    <a:pt x="0" y="539496"/>
                  </a:moveTo>
                  <a:lnTo>
                    <a:pt x="81072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955896" y="3619494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5">
                  <a:moveTo>
                    <a:pt x="84543" y="0"/>
                  </a:moveTo>
                  <a:lnTo>
                    <a:pt x="0" y="10502"/>
                  </a:lnTo>
                  <a:lnTo>
                    <a:pt x="42214" y="73939"/>
                  </a:lnTo>
                  <a:lnTo>
                    <a:pt x="845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39925" y="4716641"/>
            <a:ext cx="5224462" cy="173006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8739" y="4908422"/>
            <a:ext cx="12871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Tensión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 </a:t>
            </a:r>
            <a:r>
              <a:rPr dirty="0" sz="1200" spc="-10">
                <a:latin typeface="Arial"/>
                <a:cs typeface="Arial"/>
              </a:rPr>
              <a:t>ruptura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05852" y="4462335"/>
            <a:ext cx="1111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i</a:t>
            </a:r>
            <a:r>
              <a:rPr dirty="0" baseline="-21604" sz="1350">
                <a:latin typeface="Arial"/>
                <a:cs typeface="Arial"/>
              </a:rPr>
              <a:t>D</a:t>
            </a:r>
            <a:r>
              <a:rPr dirty="0" baseline="-21604" sz="1350" spc="7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inversa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(</a:t>
            </a:r>
            <a:r>
              <a:rPr dirty="0" sz="1400" spc="-20">
                <a:latin typeface="Symbol"/>
                <a:cs typeface="Symbol"/>
              </a:rPr>
              <a:t></a:t>
            </a:r>
            <a:r>
              <a:rPr dirty="0" sz="1400" spc="-20">
                <a:latin typeface="Arial"/>
                <a:cs typeface="Arial"/>
              </a:rPr>
              <a:t>A)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04851" y="2630484"/>
            <a:ext cx="3244850" cy="3049905"/>
            <a:chOff x="704851" y="2630484"/>
            <a:chExt cx="3244850" cy="3049905"/>
          </a:xfrm>
        </p:grpSpPr>
        <p:sp>
          <p:nvSpPr>
            <p:cNvPr id="6" name="object 6" descr=""/>
            <p:cNvSpPr/>
            <p:nvPr/>
          </p:nvSpPr>
          <p:spPr>
            <a:xfrm>
              <a:off x="723901" y="4209770"/>
              <a:ext cx="3131185" cy="43180"/>
            </a:xfrm>
            <a:custGeom>
              <a:avLst/>
              <a:gdLst/>
              <a:ahLst/>
              <a:cxnLst/>
              <a:rect l="l" t="t" r="r" b="b"/>
              <a:pathLst>
                <a:path w="3131185" h="43179">
                  <a:moveTo>
                    <a:pt x="0" y="43141"/>
                  </a:moveTo>
                  <a:lnTo>
                    <a:pt x="313056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34627" y="4152900"/>
              <a:ext cx="115570" cy="114300"/>
            </a:xfrm>
            <a:custGeom>
              <a:avLst/>
              <a:gdLst/>
              <a:ahLst/>
              <a:cxnLst/>
              <a:rect l="l" t="t" r="r" b="b"/>
              <a:pathLst>
                <a:path w="115570" h="114300">
                  <a:moveTo>
                    <a:pt x="0" y="0"/>
                  </a:moveTo>
                  <a:lnTo>
                    <a:pt x="1574" y="114287"/>
                  </a:lnTo>
                  <a:lnTo>
                    <a:pt x="115074" y="55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9976" y="2725738"/>
              <a:ext cx="0" cy="2935605"/>
            </a:xfrm>
            <a:custGeom>
              <a:avLst/>
              <a:gdLst/>
              <a:ahLst/>
              <a:cxnLst/>
              <a:rect l="l" t="t" r="r" b="b"/>
              <a:pathLst>
                <a:path w="0" h="2935604">
                  <a:moveTo>
                    <a:pt x="0" y="293528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82832" y="263048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39959" y="3919537"/>
              <a:ext cx="349885" cy="292100"/>
            </a:xfrm>
            <a:custGeom>
              <a:avLst/>
              <a:gdLst/>
              <a:ahLst/>
              <a:cxnLst/>
              <a:rect l="l" t="t" r="r" b="b"/>
              <a:pathLst>
                <a:path w="349885" h="292100">
                  <a:moveTo>
                    <a:pt x="0" y="292100"/>
                  </a:moveTo>
                  <a:lnTo>
                    <a:pt x="51613" y="288933"/>
                  </a:lnTo>
                  <a:lnTo>
                    <a:pt x="100874" y="279733"/>
                  </a:lnTo>
                  <a:lnTo>
                    <a:pt x="147243" y="264952"/>
                  </a:lnTo>
                  <a:lnTo>
                    <a:pt x="190180" y="245042"/>
                  </a:lnTo>
                  <a:lnTo>
                    <a:pt x="229145" y="220454"/>
                  </a:lnTo>
                  <a:lnTo>
                    <a:pt x="263597" y="191641"/>
                  </a:lnTo>
                  <a:lnTo>
                    <a:pt x="292996" y="159054"/>
                  </a:lnTo>
                  <a:lnTo>
                    <a:pt x="316802" y="123144"/>
                  </a:lnTo>
                  <a:lnTo>
                    <a:pt x="334475" y="84364"/>
                  </a:lnTo>
                  <a:lnTo>
                    <a:pt x="345475" y="43165"/>
                  </a:lnTo>
                  <a:lnTo>
                    <a:pt x="349262" y="0"/>
                  </a:lnTo>
                </a:path>
              </a:pathLst>
            </a:custGeom>
            <a:ln w="381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684462" y="2817813"/>
              <a:ext cx="132080" cy="1113155"/>
            </a:xfrm>
            <a:custGeom>
              <a:avLst/>
              <a:gdLst/>
              <a:ahLst/>
              <a:cxnLst/>
              <a:rect l="l" t="t" r="r" b="b"/>
              <a:pathLst>
                <a:path w="132080" h="1113154">
                  <a:moveTo>
                    <a:pt x="0" y="1112837"/>
                  </a:moveTo>
                  <a:lnTo>
                    <a:pt x="13176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50951" y="4211637"/>
              <a:ext cx="1090930" cy="103505"/>
            </a:xfrm>
            <a:custGeom>
              <a:avLst/>
              <a:gdLst/>
              <a:ahLst/>
              <a:cxnLst/>
              <a:rect l="l" t="t" r="r" b="b"/>
              <a:pathLst>
                <a:path w="1090930" h="103504">
                  <a:moveTo>
                    <a:pt x="1090612" y="0"/>
                  </a:moveTo>
                  <a:lnTo>
                    <a:pt x="0" y="103187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7" y="4295775"/>
              <a:ext cx="241312" cy="21272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92176" y="4475162"/>
              <a:ext cx="144780" cy="1009650"/>
            </a:xfrm>
            <a:custGeom>
              <a:avLst/>
              <a:gdLst/>
              <a:ahLst/>
              <a:cxnLst/>
              <a:rect l="l" t="t" r="r" b="b"/>
              <a:pathLst>
                <a:path w="144780" h="1009650">
                  <a:moveTo>
                    <a:pt x="144462" y="0"/>
                  </a:moveTo>
                  <a:lnTo>
                    <a:pt x="0" y="100965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606166" y="4263961"/>
            <a:ext cx="276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v</a:t>
            </a:r>
            <a:r>
              <a:rPr dirty="0" baseline="-21164" sz="1575" spc="-37">
                <a:latin typeface="Arial"/>
                <a:cs typeface="Arial"/>
              </a:rPr>
              <a:t>D</a:t>
            </a:r>
            <a:endParaRPr baseline="-21164" sz="1575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17551" y="3983037"/>
            <a:ext cx="2227580" cy="544830"/>
            <a:chOff x="717551" y="3983037"/>
            <a:chExt cx="2227580" cy="544830"/>
          </a:xfrm>
        </p:grpSpPr>
        <p:sp>
          <p:nvSpPr>
            <p:cNvPr id="17" name="object 17" descr=""/>
            <p:cNvSpPr/>
            <p:nvPr/>
          </p:nvSpPr>
          <p:spPr>
            <a:xfrm>
              <a:off x="2692401" y="3983037"/>
              <a:ext cx="0" cy="241300"/>
            </a:xfrm>
            <a:custGeom>
              <a:avLst/>
              <a:gdLst/>
              <a:ahLst/>
              <a:cxnLst/>
              <a:rect l="l" t="t" r="r" b="b"/>
              <a:pathLst>
                <a:path w="0" h="241300">
                  <a:moveTo>
                    <a:pt x="0" y="0"/>
                  </a:moveTo>
                  <a:lnTo>
                    <a:pt x="0" y="241300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23901" y="4374198"/>
              <a:ext cx="191135" cy="147320"/>
            </a:xfrm>
            <a:custGeom>
              <a:avLst/>
              <a:gdLst/>
              <a:ahLst/>
              <a:cxnLst/>
              <a:rect l="l" t="t" r="r" b="b"/>
              <a:pathLst>
                <a:path w="191134" h="147320">
                  <a:moveTo>
                    <a:pt x="0" y="147002"/>
                  </a:moveTo>
                  <a:lnTo>
                    <a:pt x="19098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81579" y="4335465"/>
              <a:ext cx="83820" cy="76835"/>
            </a:xfrm>
            <a:custGeom>
              <a:avLst/>
              <a:gdLst/>
              <a:ahLst/>
              <a:cxnLst/>
              <a:rect l="l" t="t" r="r" b="b"/>
              <a:pathLst>
                <a:path w="83819" h="76835">
                  <a:moveTo>
                    <a:pt x="83616" y="0"/>
                  </a:moveTo>
                  <a:lnTo>
                    <a:pt x="0" y="16294"/>
                  </a:lnTo>
                  <a:lnTo>
                    <a:pt x="46481" y="76669"/>
                  </a:lnTo>
                  <a:lnTo>
                    <a:pt x="836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812466" y="4303255"/>
              <a:ext cx="127635" cy="153035"/>
            </a:xfrm>
            <a:custGeom>
              <a:avLst/>
              <a:gdLst/>
              <a:ahLst/>
              <a:cxnLst/>
              <a:rect l="l" t="t" r="r" b="b"/>
              <a:pathLst>
                <a:path w="127635" h="153035">
                  <a:moveTo>
                    <a:pt x="127584" y="15285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771778" y="4254496"/>
              <a:ext cx="78105" cy="83185"/>
            </a:xfrm>
            <a:custGeom>
              <a:avLst/>
              <a:gdLst/>
              <a:ahLst/>
              <a:cxnLst/>
              <a:rect l="l" t="t" r="r" b="b"/>
              <a:pathLst>
                <a:path w="78105" h="83185">
                  <a:moveTo>
                    <a:pt x="0" y="0"/>
                  </a:moveTo>
                  <a:lnTo>
                    <a:pt x="19570" y="82918"/>
                  </a:lnTo>
                  <a:lnTo>
                    <a:pt x="78079" y="34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06476" y="4249737"/>
              <a:ext cx="0" cy="241300"/>
            </a:xfrm>
            <a:custGeom>
              <a:avLst/>
              <a:gdLst/>
              <a:ahLst/>
              <a:cxnLst/>
              <a:rect l="l" t="t" r="r" b="b"/>
              <a:pathLst>
                <a:path w="0" h="241300">
                  <a:moveTo>
                    <a:pt x="0" y="0"/>
                  </a:moveTo>
                  <a:lnTo>
                    <a:pt x="0" y="241300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632902" y="2593848"/>
            <a:ext cx="7156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i</a:t>
            </a:r>
            <a:r>
              <a:rPr dirty="0" baseline="-21164" sz="1575">
                <a:latin typeface="Arial"/>
                <a:cs typeface="Arial"/>
              </a:rPr>
              <a:t>D</a:t>
            </a:r>
            <a:r>
              <a:rPr dirty="0" baseline="-21164" sz="1575" spc="232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(mA)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018791" y="4348098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171191" y="4480686"/>
            <a:ext cx="228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"/>
                <a:cs typeface="Arial"/>
              </a:rPr>
              <a:t>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645727" y="4644897"/>
            <a:ext cx="1059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Tensión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umbral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89902" y="4537836"/>
            <a:ext cx="4483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700" spc="-37" b="1">
                <a:latin typeface="Arial"/>
                <a:cs typeface="Arial"/>
              </a:rPr>
              <a:t>V</a:t>
            </a:r>
            <a:r>
              <a:rPr dirty="0" sz="1200" spc="-25" b="1">
                <a:latin typeface="Arial"/>
                <a:cs typeface="Arial"/>
              </a:rPr>
              <a:t>BR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104147" y="1522572"/>
            <a:ext cx="2804160" cy="471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71930">
              <a:lnSpc>
                <a:spcPts val="1125"/>
              </a:lnSpc>
              <a:spcBef>
                <a:spcPts val="95"/>
              </a:spcBef>
              <a:tabLst>
                <a:tab pos="1758950" algn="l"/>
              </a:tabLst>
            </a:pPr>
            <a:r>
              <a:rPr dirty="0" sz="1600" spc="-50" i="1">
                <a:latin typeface="Times New Roman"/>
                <a:cs typeface="Times New Roman"/>
              </a:rPr>
              <a:t>V</a:t>
            </a:r>
            <a:r>
              <a:rPr dirty="0" sz="1600" i="1">
                <a:latin typeface="Times New Roman"/>
                <a:cs typeface="Times New Roman"/>
              </a:rPr>
              <a:t>	</a:t>
            </a:r>
            <a:r>
              <a:rPr dirty="0" sz="1600" spc="-25">
                <a:latin typeface="Times New Roman"/>
                <a:cs typeface="Times New Roman"/>
              </a:rPr>
              <a:t>/</a:t>
            </a:r>
            <a:r>
              <a:rPr dirty="0" sz="1700" spc="-25" i="1">
                <a:latin typeface="Symbol"/>
                <a:cs typeface="Symbol"/>
              </a:rPr>
              <a:t></a:t>
            </a:r>
            <a:r>
              <a:rPr dirty="0" sz="1600" spc="-25" i="1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ts val="2385"/>
              </a:lnSpc>
              <a:tabLst>
                <a:tab pos="2062480" algn="l"/>
                <a:tab pos="2283460" algn="l"/>
              </a:tabLst>
            </a:pPr>
            <a:r>
              <a:rPr dirty="0" sz="2750">
                <a:latin typeface="Symbol"/>
                <a:cs typeface="Symbol"/>
              </a:rPr>
              <a:t></a:t>
            </a:r>
            <a:r>
              <a:rPr dirty="0" sz="2750">
                <a:latin typeface="Times New Roman"/>
                <a:cs typeface="Times New Roman"/>
              </a:rPr>
              <a:t>1)</a:t>
            </a:r>
            <a:r>
              <a:rPr dirty="0" sz="2750" spc="-60">
                <a:latin typeface="Times New Roman"/>
                <a:cs typeface="Times New Roman"/>
              </a:rPr>
              <a:t> </a:t>
            </a:r>
            <a:r>
              <a:rPr dirty="0" sz="2750">
                <a:latin typeface="Symbol"/>
                <a:cs typeface="Symbol"/>
              </a:rPr>
              <a:t></a:t>
            </a:r>
            <a:r>
              <a:rPr dirty="0" sz="2750" spc="50">
                <a:latin typeface="Times New Roman"/>
                <a:cs typeface="Times New Roman"/>
              </a:rPr>
              <a:t> </a:t>
            </a:r>
            <a:r>
              <a:rPr dirty="0" sz="2750" spc="114" i="1">
                <a:latin typeface="Times New Roman"/>
                <a:cs typeface="Times New Roman"/>
              </a:rPr>
              <a:t>I</a:t>
            </a:r>
            <a:r>
              <a:rPr dirty="0" baseline="-24305" sz="2400" spc="172" i="1">
                <a:latin typeface="Times New Roman"/>
                <a:cs typeface="Times New Roman"/>
              </a:rPr>
              <a:t>S</a:t>
            </a:r>
            <a:r>
              <a:rPr dirty="0" baseline="-24305" sz="2400" spc="89" i="1">
                <a:latin typeface="Times New Roman"/>
                <a:cs typeface="Times New Roman"/>
              </a:rPr>
              <a:t> </a:t>
            </a:r>
            <a:r>
              <a:rPr dirty="0" sz="2750">
                <a:latin typeface="Times New Roman"/>
                <a:cs typeface="Times New Roman"/>
              </a:rPr>
              <a:t>(</a:t>
            </a:r>
            <a:r>
              <a:rPr dirty="0" sz="2750" i="1">
                <a:latin typeface="Times New Roman"/>
                <a:cs typeface="Times New Roman"/>
              </a:rPr>
              <a:t>e</a:t>
            </a:r>
            <a:r>
              <a:rPr dirty="0" sz="2750" spc="315" i="1">
                <a:latin typeface="Times New Roman"/>
                <a:cs typeface="Times New Roman"/>
              </a:rPr>
              <a:t> </a:t>
            </a:r>
            <a:r>
              <a:rPr dirty="0" baseline="41062" sz="1725" spc="-75" i="1">
                <a:latin typeface="Times New Roman"/>
                <a:cs typeface="Times New Roman"/>
              </a:rPr>
              <a:t>D</a:t>
            </a:r>
            <a:r>
              <a:rPr dirty="0" baseline="41062" sz="1725" i="1">
                <a:latin typeface="Times New Roman"/>
                <a:cs typeface="Times New Roman"/>
              </a:rPr>
              <a:t>	</a:t>
            </a:r>
            <a:r>
              <a:rPr dirty="0" baseline="41062" sz="1725" spc="-75" i="1">
                <a:latin typeface="Times New Roman"/>
                <a:cs typeface="Times New Roman"/>
              </a:rPr>
              <a:t>T</a:t>
            </a:r>
            <a:r>
              <a:rPr dirty="0" baseline="41062" sz="1725" i="1">
                <a:latin typeface="Times New Roman"/>
                <a:cs typeface="Times New Roman"/>
              </a:rPr>
              <a:t>	</a:t>
            </a:r>
            <a:r>
              <a:rPr dirty="0" sz="2750" spc="-25">
                <a:latin typeface="Symbol"/>
                <a:cs typeface="Symbol"/>
              </a:rPr>
              <a:t></a:t>
            </a:r>
            <a:r>
              <a:rPr dirty="0" sz="2750" spc="-25">
                <a:latin typeface="Times New Roman"/>
                <a:cs typeface="Times New Roman"/>
              </a:rPr>
              <a:t>1)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906360" y="1522572"/>
            <a:ext cx="2139950" cy="471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85240">
              <a:lnSpc>
                <a:spcPts val="1125"/>
              </a:lnSpc>
              <a:spcBef>
                <a:spcPts val="95"/>
              </a:spcBef>
              <a:tabLst>
                <a:tab pos="1705610" algn="l"/>
              </a:tabLst>
            </a:pPr>
            <a:r>
              <a:rPr dirty="0" sz="1600" spc="-25" i="1">
                <a:latin typeface="Times New Roman"/>
                <a:cs typeface="Times New Roman"/>
              </a:rPr>
              <a:t>e</a:t>
            </a:r>
            <a:r>
              <a:rPr dirty="0" sz="1600" spc="-25">
                <a:latin typeface="Times New Roman"/>
                <a:cs typeface="Times New Roman"/>
              </a:rPr>
              <a:t>·</a:t>
            </a:r>
            <a:r>
              <a:rPr dirty="0" sz="1600" spc="-25" i="1">
                <a:latin typeface="Times New Roman"/>
                <a:cs typeface="Times New Roman"/>
              </a:rPr>
              <a:t>V</a:t>
            </a:r>
            <a:r>
              <a:rPr dirty="0" sz="1600" i="1">
                <a:latin typeface="Times New Roman"/>
                <a:cs typeface="Times New Roman"/>
              </a:rPr>
              <a:t>	</a:t>
            </a:r>
            <a:r>
              <a:rPr dirty="0" sz="1600" spc="-20">
                <a:latin typeface="Times New Roman"/>
                <a:cs typeface="Times New Roman"/>
              </a:rPr>
              <a:t>/</a:t>
            </a:r>
            <a:r>
              <a:rPr dirty="0" sz="1700" spc="-20" i="1">
                <a:latin typeface="Symbol"/>
                <a:cs typeface="Symbol"/>
              </a:rPr>
              <a:t></a:t>
            </a:r>
            <a:r>
              <a:rPr dirty="0" sz="1600" spc="-20" i="1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  <a:p>
            <a:pPr marL="25400">
              <a:lnSpc>
                <a:spcPts val="2385"/>
              </a:lnSpc>
              <a:tabLst>
                <a:tab pos="1547495" algn="l"/>
              </a:tabLst>
            </a:pPr>
            <a:r>
              <a:rPr dirty="0" sz="2750" i="1">
                <a:latin typeface="Times New Roman"/>
                <a:cs typeface="Times New Roman"/>
              </a:rPr>
              <a:t>i</a:t>
            </a:r>
            <a:r>
              <a:rPr dirty="0" baseline="-24305" sz="2400" i="1">
                <a:latin typeface="Times New Roman"/>
                <a:cs typeface="Times New Roman"/>
              </a:rPr>
              <a:t>D</a:t>
            </a:r>
            <a:r>
              <a:rPr dirty="0" baseline="-24305" sz="2400" spc="135" i="1">
                <a:latin typeface="Times New Roman"/>
                <a:cs typeface="Times New Roman"/>
              </a:rPr>
              <a:t>  </a:t>
            </a:r>
            <a:r>
              <a:rPr dirty="0" sz="2750">
                <a:latin typeface="Symbol"/>
                <a:cs typeface="Symbol"/>
              </a:rPr>
              <a:t></a:t>
            </a:r>
            <a:r>
              <a:rPr dirty="0" sz="2750" spc="65">
                <a:latin typeface="Times New Roman"/>
                <a:cs typeface="Times New Roman"/>
              </a:rPr>
              <a:t> </a:t>
            </a:r>
            <a:r>
              <a:rPr dirty="0" sz="2750" spc="114" i="1">
                <a:latin typeface="Times New Roman"/>
                <a:cs typeface="Times New Roman"/>
              </a:rPr>
              <a:t>I</a:t>
            </a:r>
            <a:r>
              <a:rPr dirty="0" baseline="-24305" sz="2400" spc="172" i="1">
                <a:latin typeface="Times New Roman"/>
                <a:cs typeface="Times New Roman"/>
              </a:rPr>
              <a:t>S</a:t>
            </a:r>
            <a:r>
              <a:rPr dirty="0" baseline="-24305" sz="2400" spc="104" i="1">
                <a:latin typeface="Times New Roman"/>
                <a:cs typeface="Times New Roman"/>
              </a:rPr>
              <a:t> </a:t>
            </a:r>
            <a:r>
              <a:rPr dirty="0" sz="2750" spc="-25">
                <a:latin typeface="Times New Roman"/>
                <a:cs typeface="Times New Roman"/>
              </a:rPr>
              <a:t>(</a:t>
            </a:r>
            <a:r>
              <a:rPr dirty="0" sz="2750" spc="-25" i="1">
                <a:latin typeface="Times New Roman"/>
                <a:cs typeface="Times New Roman"/>
              </a:rPr>
              <a:t>e</a:t>
            </a:r>
            <a:r>
              <a:rPr dirty="0" sz="2750" i="1">
                <a:latin typeface="Times New Roman"/>
                <a:cs typeface="Times New Roman"/>
              </a:rPr>
              <a:t>	</a:t>
            </a:r>
            <a:r>
              <a:rPr dirty="0" baseline="41062" sz="1725" spc="-75" i="1">
                <a:latin typeface="Times New Roman"/>
                <a:cs typeface="Times New Roman"/>
              </a:rPr>
              <a:t>D</a:t>
            </a:r>
            <a:endParaRPr baseline="41062" sz="1725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080827" y="2204301"/>
            <a:ext cx="4787900" cy="231330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dirty="0" sz="1600" b="1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dirty="0" baseline="-21164" sz="1575" b="1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dirty="0" baseline="-21164" sz="1575" spc="202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voltaje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aplicado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20">
                <a:latin typeface="Arial"/>
                <a:cs typeface="Arial"/>
              </a:rPr>
              <a:t> diodo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dirty="0" sz="1600" b="1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dirty="0" baseline="-21164" sz="1575" b="1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dirty="0" baseline="-21164" sz="1575" spc="2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corriente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diodo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dirty="0" sz="1600" b="1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dirty="0" baseline="-21164" sz="1575" b="1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dirty="0" baseline="-21164" sz="1575" spc="202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corriente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inversa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saturación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=</a:t>
            </a:r>
            <a:endParaRPr sz="1400">
              <a:latin typeface="Arial"/>
              <a:cs typeface="Arial"/>
            </a:endParaRPr>
          </a:p>
          <a:p>
            <a:pPr marL="333375" marR="466090" indent="48260">
              <a:lnSpc>
                <a:spcPts val="1510"/>
              </a:lnSpc>
              <a:spcBef>
                <a:spcPts val="484"/>
              </a:spcBef>
            </a:pPr>
            <a:r>
              <a:rPr dirty="0" sz="1400" spc="-30">
                <a:latin typeface="Arial"/>
                <a:cs typeface="Arial"/>
              </a:rPr>
              <a:t>f(T,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concentración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portadores,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área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unión...) </a:t>
            </a:r>
            <a:r>
              <a:rPr dirty="0" sz="1400" spc="-1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dirty="0" baseline="24691" sz="1350" spc="-15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baseline="24691" sz="135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400" spc="-1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dirty="0" baseline="24691" sz="1350" spc="-15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baseline="24691" sz="1350">
                <a:solidFill>
                  <a:srgbClr val="FF0000"/>
                </a:solidFill>
                <a:latin typeface="Arial"/>
                <a:cs typeface="Arial"/>
              </a:rPr>
              <a:t>14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dirty="0" sz="14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dispositivos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discretos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Si;</a:t>
            </a:r>
            <a:endParaRPr sz="1400">
              <a:latin typeface="Arial"/>
              <a:cs typeface="Arial"/>
            </a:endParaRPr>
          </a:p>
          <a:p>
            <a:pPr marL="333375">
              <a:lnSpc>
                <a:spcPts val="1455"/>
              </a:lnSpc>
            </a:pPr>
            <a:r>
              <a:rPr dirty="0" sz="1400" spc="-1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dirty="0" baseline="24691" sz="1350" spc="-15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baseline="24691" sz="1350">
                <a:solidFill>
                  <a:srgbClr val="FF0000"/>
                </a:solidFill>
                <a:latin typeface="Arial"/>
                <a:cs typeface="Arial"/>
              </a:rPr>
              <a:t>16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dirty="0" sz="14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diodo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C.I.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dirty="0" sz="1400" b="1">
                <a:solidFill>
                  <a:srgbClr val="006FC0"/>
                </a:solidFill>
                <a:latin typeface="Symbol"/>
                <a:cs typeface="Symbol"/>
              </a:rPr>
              <a:t></a:t>
            </a:r>
            <a:r>
              <a:rPr dirty="0" sz="14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latin typeface="Arial"/>
                <a:cs typeface="Arial"/>
              </a:rPr>
              <a:t>coeficiente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emisión</a:t>
            </a:r>
            <a:endParaRPr sz="1400">
              <a:latin typeface="Arial"/>
              <a:cs typeface="Arial"/>
            </a:endParaRPr>
          </a:p>
          <a:p>
            <a:pPr marL="549910" indent="-168910">
              <a:lnSpc>
                <a:spcPct val="100000"/>
              </a:lnSpc>
              <a:spcBef>
                <a:spcPts val="290"/>
              </a:spcBef>
              <a:buClr>
                <a:srgbClr val="FF0000"/>
              </a:buClr>
              <a:buSzPct val="114285"/>
              <a:buAutoNum type="arabicPlain"/>
              <a:tabLst>
                <a:tab pos="549910" algn="l"/>
              </a:tabLst>
            </a:pPr>
            <a:r>
              <a:rPr dirty="0" sz="1400">
                <a:latin typeface="Arial"/>
                <a:cs typeface="Arial"/>
              </a:rPr>
              <a:t>(C.I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diodos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discretos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operan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más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de10mA)</a:t>
            </a:r>
            <a:endParaRPr sz="1400">
              <a:latin typeface="Arial"/>
              <a:cs typeface="Arial"/>
            </a:endParaRPr>
          </a:p>
          <a:p>
            <a:pPr marL="549910" indent="-16891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114285"/>
              <a:buAutoNum type="arabicPlain"/>
              <a:tabLst>
                <a:tab pos="549910" algn="l"/>
              </a:tabLst>
            </a:pPr>
            <a:r>
              <a:rPr dirty="0" sz="1400">
                <a:latin typeface="Arial"/>
                <a:cs typeface="Arial"/>
              </a:rPr>
              <a:t>(diodos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discretos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operan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hasta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10mA)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225099" y="4657026"/>
            <a:ext cx="9842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50" b="1">
                <a:solidFill>
                  <a:srgbClr val="006FC0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106192" y="4530499"/>
            <a:ext cx="44729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7285" algn="l"/>
              </a:tabLst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dirty="0" sz="1400" spc="1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=KT/q</a:t>
            </a:r>
            <a:r>
              <a:rPr dirty="0" sz="1400" spc="3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(V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tensión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térmica,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25,9</a:t>
            </a:r>
            <a:r>
              <a:rPr dirty="0" sz="14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mV a</a:t>
            </a:r>
            <a:r>
              <a:rPr dirty="0" sz="14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300K</a:t>
            </a:r>
            <a:r>
              <a:rPr dirty="0" sz="1400">
                <a:latin typeface="Arial"/>
                <a:cs typeface="Arial"/>
              </a:rPr>
              <a:t>: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cte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467602" y="4646358"/>
            <a:ext cx="3784600" cy="3663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638810">
              <a:lnSpc>
                <a:spcPts val="1120"/>
              </a:lnSpc>
              <a:spcBef>
                <a:spcPts val="114"/>
              </a:spcBef>
            </a:pPr>
            <a:r>
              <a:rPr dirty="0" sz="1050" spc="-50">
                <a:latin typeface="Arial"/>
                <a:cs typeface="Arial"/>
              </a:rPr>
              <a:t>T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dirty="0" sz="1400" spc="-10">
                <a:latin typeface="Arial"/>
                <a:cs typeface="Arial"/>
              </a:rPr>
              <a:t>Boltzmann,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temperatura,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carga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electrón)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055607" y="5173647"/>
            <a:ext cx="4511040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dirty="0" baseline="-21604" sz="1350" b="1">
                <a:solidFill>
                  <a:srgbClr val="006FC0"/>
                </a:solidFill>
                <a:latin typeface="Arial"/>
                <a:cs typeface="Arial"/>
              </a:rPr>
              <a:t>TH</a:t>
            </a:r>
            <a:r>
              <a:rPr dirty="0" baseline="-21604" sz="1350" spc="209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voltaje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umbral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0,6</a:t>
            </a:r>
            <a:r>
              <a:rPr dirty="0" sz="14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4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0,8V</a:t>
            </a:r>
            <a:r>
              <a:rPr dirty="0" sz="14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diodos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Si;</a:t>
            </a:r>
            <a:endParaRPr sz="1400">
              <a:latin typeface="Arial"/>
              <a:cs typeface="Arial"/>
            </a:endParaRPr>
          </a:p>
          <a:p>
            <a:pPr marL="40767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0,2</a:t>
            </a:r>
            <a:r>
              <a:rPr dirty="0" sz="14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4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0,3V</a:t>
            </a:r>
            <a:r>
              <a:rPr dirty="0" sz="14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diodos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Ge;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0,9</a:t>
            </a:r>
            <a:r>
              <a:rPr dirty="0" sz="14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dirty="0" sz="14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1,1V</a:t>
            </a:r>
            <a:r>
              <a:rPr dirty="0" sz="14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GaAs)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"/>
              <a:cs typeface="Arial"/>
            </a:endParaRPr>
          </a:p>
          <a:p>
            <a:pPr marL="424180" marR="55880" indent="-361315">
              <a:lnSpc>
                <a:spcPct val="100000"/>
              </a:lnSpc>
              <a:spcBef>
                <a:spcPts val="5"/>
              </a:spcBef>
              <a:tabLst>
                <a:tab pos="1193800" algn="l"/>
              </a:tabLst>
            </a:pP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dirty="0" baseline="-21604" sz="1350" b="1">
                <a:solidFill>
                  <a:srgbClr val="006FC0"/>
                </a:solidFill>
                <a:latin typeface="Arial"/>
                <a:cs typeface="Arial"/>
              </a:rPr>
              <a:t>BR</a:t>
            </a:r>
            <a:r>
              <a:rPr dirty="0" baseline="-21604" sz="1350" spc="19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voltaje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tensión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ruptura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(breakdown),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que </a:t>
            </a:r>
            <a:r>
              <a:rPr dirty="0" sz="1400">
                <a:latin typeface="Arial"/>
                <a:cs typeface="Arial"/>
              </a:rPr>
              <a:t>aparece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corriente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muy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elevada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polarización inversa</a:t>
            </a:r>
            <a:r>
              <a:rPr dirty="0" sz="1400">
                <a:latin typeface="Arial"/>
                <a:cs typeface="Arial"/>
              </a:rPr>
              <a:t>	(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-50V</a:t>
            </a:r>
            <a:r>
              <a:rPr dirty="0" sz="1400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diodos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convencionales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Si).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Característica</a:t>
            </a:r>
            <a:r>
              <a:rPr dirty="0" sz="2800" spc="-60"/>
              <a:t> </a:t>
            </a:r>
            <a:r>
              <a:rPr dirty="0" sz="2800" spc="-10"/>
              <a:t>I-</a:t>
            </a:r>
            <a:r>
              <a:rPr dirty="0" sz="2800"/>
              <a:t>V</a:t>
            </a:r>
            <a:r>
              <a:rPr dirty="0" sz="2800" spc="-60"/>
              <a:t> </a:t>
            </a:r>
            <a:r>
              <a:rPr dirty="0" sz="2800"/>
              <a:t>de</a:t>
            </a:r>
            <a:r>
              <a:rPr dirty="0" sz="2800" spc="-50"/>
              <a:t> </a:t>
            </a:r>
            <a:r>
              <a:rPr dirty="0" sz="2800"/>
              <a:t>la</a:t>
            </a:r>
            <a:r>
              <a:rPr dirty="0" sz="2800" spc="-50"/>
              <a:t> </a:t>
            </a:r>
            <a:r>
              <a:rPr dirty="0" sz="2800"/>
              <a:t>unión</a:t>
            </a:r>
            <a:r>
              <a:rPr dirty="0" sz="2800" spc="-35"/>
              <a:t> </a:t>
            </a:r>
            <a:r>
              <a:rPr dirty="0" sz="2800" spc="-25"/>
              <a:t>PN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205037"/>
            <a:ext cx="228600" cy="2879725"/>
          </a:xfrm>
          <a:custGeom>
            <a:avLst/>
            <a:gdLst/>
            <a:ahLst/>
            <a:cxnLst/>
            <a:rect l="l" t="t" r="r" b="b"/>
            <a:pathLst>
              <a:path w="228600" h="2879725">
                <a:moveTo>
                  <a:pt x="228600" y="0"/>
                </a:moveTo>
                <a:lnTo>
                  <a:pt x="0" y="0"/>
                </a:lnTo>
                <a:lnTo>
                  <a:pt x="0" y="2879725"/>
                </a:lnTo>
                <a:lnTo>
                  <a:pt x="228600" y="2879725"/>
                </a:lnTo>
                <a:lnTo>
                  <a:pt x="228600" y="0"/>
                </a:lnTo>
                <a:close/>
              </a:path>
            </a:pathLst>
          </a:custGeom>
          <a:solidFill>
            <a:srgbClr val="F17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05827" y="3359911"/>
            <a:ext cx="102235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808080"/>
                </a:solidFill>
                <a:latin typeface="Calibri"/>
                <a:cs typeface="Calibri"/>
              </a:rPr>
              <a:t>Índice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86977" y="2076870"/>
            <a:ext cx="151955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200" spc="-10" b="0">
                <a:solidFill>
                  <a:srgbClr val="808080"/>
                </a:solidFill>
                <a:latin typeface="Calibri"/>
                <a:cs typeface="Calibri"/>
              </a:rPr>
              <a:t>Introducción </a:t>
            </a:r>
            <a:r>
              <a:rPr dirty="0" sz="2200" b="0">
                <a:solidFill>
                  <a:srgbClr val="808080"/>
                </a:solidFill>
                <a:latin typeface="Calibri"/>
                <a:cs typeface="Calibri"/>
              </a:rPr>
              <a:t>Modelo</a:t>
            </a:r>
            <a:r>
              <a:rPr dirty="0" sz="2200" spc="-60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20" b="0">
                <a:solidFill>
                  <a:srgbClr val="808080"/>
                </a:solidFill>
                <a:latin typeface="Calibri"/>
                <a:cs typeface="Calibri"/>
              </a:rPr>
              <a:t>ideal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86977" y="3082555"/>
            <a:ext cx="5011420" cy="254000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Límites</a:t>
            </a:r>
            <a:r>
              <a:rPr dirty="0" sz="2200" spc="-4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2200" spc="-5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funcionamiento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Amplificador</a:t>
            </a:r>
            <a:r>
              <a:rPr dirty="0" sz="22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operacional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sin</a:t>
            </a:r>
            <a:r>
              <a:rPr dirty="0" sz="22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realimentación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Amplificador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operacional</a:t>
            </a:r>
            <a:r>
              <a:rPr dirty="0" sz="2200" spc="-7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realimentado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Montajes</a:t>
            </a:r>
            <a:r>
              <a:rPr dirty="0" sz="2200" spc="-5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lineales</a:t>
            </a:r>
            <a:r>
              <a:rPr dirty="0" sz="2200" spc="-6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con</a:t>
            </a:r>
            <a:r>
              <a:rPr dirty="0" sz="2200" spc="-5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808080"/>
                </a:solidFill>
                <a:latin typeface="Calibri"/>
                <a:cs typeface="Calibri"/>
              </a:rPr>
              <a:t>A.O.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Montajes</a:t>
            </a:r>
            <a:r>
              <a:rPr dirty="0" sz="22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no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lineales</a:t>
            </a:r>
            <a:r>
              <a:rPr dirty="0" sz="22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con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808080"/>
                </a:solidFill>
                <a:latin typeface="Calibri"/>
                <a:cs typeface="Calibri"/>
              </a:rPr>
              <a:t>A.O.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54427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Modelos</a:t>
            </a:r>
            <a:r>
              <a:rPr dirty="0" sz="2800" spc="-60"/>
              <a:t> </a:t>
            </a:r>
            <a:r>
              <a:rPr dirty="0" sz="2800"/>
              <a:t>circuitales</a:t>
            </a:r>
            <a:r>
              <a:rPr dirty="0" sz="2800" spc="-90"/>
              <a:t> </a:t>
            </a:r>
            <a:r>
              <a:rPr dirty="0" sz="2800"/>
              <a:t>del</a:t>
            </a:r>
            <a:r>
              <a:rPr dirty="0" sz="2800" spc="-85"/>
              <a:t> </a:t>
            </a:r>
            <a:r>
              <a:rPr dirty="0" sz="2800" spc="-10"/>
              <a:t>diodo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904388" y="1610677"/>
            <a:ext cx="714692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7030" marR="5080" indent="-354965">
              <a:lnSpc>
                <a:spcPct val="100000"/>
              </a:lnSpc>
              <a:spcBef>
                <a:spcPts val="95"/>
              </a:spcBef>
              <a:buClr>
                <a:srgbClr val="0000C4"/>
              </a:buClr>
              <a:buSzPct val="109375"/>
              <a:buFont typeface="Wingdings"/>
              <a:buChar char=""/>
              <a:tabLst>
                <a:tab pos="367030" algn="l"/>
              </a:tabLst>
            </a:pPr>
            <a:r>
              <a:rPr dirty="0" sz="1600">
                <a:latin typeface="Arial"/>
                <a:cs typeface="Arial"/>
              </a:rPr>
              <a:t>Cuando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construyen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circuitos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complejos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diodos,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el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cálculo</a:t>
            </a:r>
            <a:r>
              <a:rPr dirty="0" sz="1600" spc="-5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las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tensiones</a:t>
            </a:r>
            <a:r>
              <a:rPr dirty="0" sz="1600" spc="-3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dirty="0" sz="16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corrientes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el</a:t>
            </a:r>
            <a:r>
              <a:rPr dirty="0" sz="16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circuito</a:t>
            </a:r>
            <a:r>
              <a:rPr dirty="0" sz="16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utilizando</a:t>
            </a:r>
            <a:r>
              <a:rPr dirty="0" sz="1600" spc="-4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la</a:t>
            </a:r>
            <a:r>
              <a:rPr dirty="0" sz="1600" spc="-4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característica</a:t>
            </a:r>
            <a:r>
              <a:rPr dirty="0" sz="1600" spc="-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I-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del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diodo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anterior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sólo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puede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realizar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manera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numérica</a:t>
            </a:r>
            <a:r>
              <a:rPr dirty="0" sz="1600" spc="-2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(simulación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mediante computador,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herramientas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resolución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sistemas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ecuaciones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no </a:t>
            </a:r>
            <a:r>
              <a:rPr dirty="0" sz="1600" spc="-10">
                <a:latin typeface="Arial"/>
                <a:cs typeface="Arial"/>
              </a:rPr>
              <a:t>lineales…)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4388" y="5258752"/>
            <a:ext cx="438531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95"/>
              </a:spcBef>
              <a:buClr>
                <a:srgbClr val="0000C4"/>
              </a:buClr>
              <a:buSzPct val="109375"/>
              <a:buFont typeface="Wingdings"/>
              <a:buChar char=""/>
              <a:tabLst>
                <a:tab pos="367665" algn="l"/>
              </a:tabLst>
            </a:pPr>
            <a:r>
              <a:rPr dirty="0" sz="1600">
                <a:latin typeface="Arial"/>
                <a:cs typeface="Arial"/>
              </a:rPr>
              <a:t>Por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ello,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recurre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modelos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simplificados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(llamados</a:t>
            </a:r>
            <a:r>
              <a:rPr dirty="0" sz="16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modelos</a:t>
            </a:r>
            <a:r>
              <a:rPr dirty="0" u="sng" sz="1600" spc="-4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circuitales</a:t>
            </a:r>
            <a:r>
              <a:rPr dirty="0" u="none" sz="1600">
                <a:solidFill>
                  <a:srgbClr val="CC0000"/>
                </a:solidFill>
                <a:latin typeface="Arial"/>
                <a:cs typeface="Arial"/>
              </a:rPr>
              <a:t>)</a:t>
            </a:r>
            <a:r>
              <a:rPr dirty="0" u="none" sz="1600" spc="-5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del</a:t>
            </a:r>
            <a:r>
              <a:rPr dirty="0" u="none" sz="1600" spc="-30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diodo</a:t>
            </a:r>
            <a:r>
              <a:rPr dirty="0" u="none" sz="1600" spc="-45">
                <a:latin typeface="Arial"/>
                <a:cs typeface="Arial"/>
              </a:rPr>
              <a:t> </a:t>
            </a:r>
            <a:r>
              <a:rPr dirty="0" u="none" sz="1600" spc="-25">
                <a:latin typeface="Arial"/>
                <a:cs typeface="Arial"/>
              </a:rPr>
              <a:t>que </a:t>
            </a:r>
            <a:r>
              <a:rPr dirty="0" u="none" sz="1600">
                <a:latin typeface="Arial"/>
                <a:cs typeface="Arial"/>
              </a:rPr>
              <a:t>permitan</a:t>
            </a:r>
            <a:r>
              <a:rPr dirty="0" u="none" sz="1600" spc="-15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el</a:t>
            </a:r>
            <a:r>
              <a:rPr dirty="0" u="none" sz="1600" spc="-20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análisis</a:t>
            </a:r>
            <a:r>
              <a:rPr dirty="0" u="none" sz="1600" spc="-55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y</a:t>
            </a:r>
            <a:r>
              <a:rPr dirty="0" u="none" sz="1600" spc="-15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resolución</a:t>
            </a:r>
            <a:r>
              <a:rPr dirty="0" u="none" sz="1600" spc="-35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de</a:t>
            </a:r>
            <a:r>
              <a:rPr dirty="0" u="none" sz="1600" spc="-25">
                <a:latin typeface="Arial"/>
                <a:cs typeface="Arial"/>
              </a:rPr>
              <a:t> </a:t>
            </a:r>
            <a:r>
              <a:rPr dirty="0" u="none" sz="1600" spc="-10">
                <a:latin typeface="Arial"/>
                <a:cs typeface="Arial"/>
              </a:rPr>
              <a:t>circuitos </a:t>
            </a:r>
            <a:r>
              <a:rPr dirty="0" u="none" sz="1600">
                <a:latin typeface="Arial"/>
                <a:cs typeface="Arial"/>
              </a:rPr>
              <a:t>de</a:t>
            </a:r>
            <a:r>
              <a:rPr dirty="0" u="none" sz="1600" spc="-30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una</a:t>
            </a:r>
            <a:r>
              <a:rPr dirty="0" u="none" sz="1600" spc="-10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manera</a:t>
            </a:r>
            <a:r>
              <a:rPr dirty="0" u="none" sz="1600" spc="-15">
                <a:latin typeface="Arial"/>
                <a:cs typeface="Arial"/>
              </a:rPr>
              <a:t> </a:t>
            </a:r>
            <a:r>
              <a:rPr dirty="0" u="none" sz="1600" spc="-10">
                <a:latin typeface="Arial"/>
                <a:cs typeface="Arial"/>
              </a:rPr>
              <a:t>aproximada.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962" y="2949575"/>
            <a:ext cx="2598553" cy="334627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676359" y="3211261"/>
            <a:ext cx="252095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323340">
              <a:lnSpc>
                <a:spcPts val="990"/>
              </a:lnSpc>
              <a:spcBef>
                <a:spcPts val="114"/>
              </a:spcBef>
              <a:tabLst>
                <a:tab pos="1580515" algn="l"/>
              </a:tabLst>
            </a:pPr>
            <a:r>
              <a:rPr dirty="0" sz="1400" spc="-50" i="1">
                <a:latin typeface="Times New Roman"/>
                <a:cs typeface="Times New Roman"/>
              </a:rPr>
              <a:t>V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/</a:t>
            </a:r>
            <a:r>
              <a:rPr dirty="0" sz="1500" spc="-25" i="1">
                <a:latin typeface="Symbol"/>
                <a:cs typeface="Symbol"/>
              </a:rPr>
              <a:t></a:t>
            </a:r>
            <a:r>
              <a:rPr dirty="0" sz="1400" spc="-25" i="1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2130"/>
              </a:lnSpc>
              <a:tabLst>
                <a:tab pos="1852295" algn="l"/>
              </a:tabLst>
            </a:pPr>
            <a:r>
              <a:rPr dirty="0" sz="2450">
                <a:latin typeface="Symbol"/>
                <a:cs typeface="Symbol"/>
              </a:rPr>
              <a:t></a:t>
            </a:r>
            <a:r>
              <a:rPr dirty="0" sz="2450">
                <a:latin typeface="Times New Roman"/>
                <a:cs typeface="Times New Roman"/>
              </a:rPr>
              <a:t>1)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Symbol"/>
                <a:cs typeface="Symbol"/>
              </a:rPr>
              <a:t></a:t>
            </a:r>
            <a:r>
              <a:rPr dirty="0" sz="2450" spc="60">
                <a:latin typeface="Times New Roman"/>
                <a:cs typeface="Times New Roman"/>
              </a:rPr>
              <a:t> </a:t>
            </a:r>
            <a:r>
              <a:rPr dirty="0" sz="2450" spc="114" i="1">
                <a:latin typeface="Times New Roman"/>
                <a:cs typeface="Times New Roman"/>
              </a:rPr>
              <a:t>I</a:t>
            </a:r>
            <a:r>
              <a:rPr dirty="0" baseline="-23809" sz="2100" spc="172" i="1">
                <a:latin typeface="Times New Roman"/>
                <a:cs typeface="Times New Roman"/>
              </a:rPr>
              <a:t>S</a:t>
            </a:r>
            <a:r>
              <a:rPr dirty="0" baseline="-23809" sz="2100" spc="12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(</a:t>
            </a:r>
            <a:r>
              <a:rPr dirty="0" sz="2450" i="1">
                <a:latin typeface="Times New Roman"/>
                <a:cs typeface="Times New Roman"/>
              </a:rPr>
              <a:t>e</a:t>
            </a:r>
            <a:r>
              <a:rPr dirty="0" sz="2450" spc="305" i="1">
                <a:latin typeface="Times New Roman"/>
                <a:cs typeface="Times New Roman"/>
              </a:rPr>
              <a:t> </a:t>
            </a:r>
            <a:r>
              <a:rPr dirty="0" baseline="41666" sz="1500" spc="-75" i="1">
                <a:latin typeface="Times New Roman"/>
                <a:cs typeface="Times New Roman"/>
              </a:rPr>
              <a:t>D</a:t>
            </a:r>
            <a:r>
              <a:rPr dirty="0" baseline="41666" sz="1500" i="1">
                <a:latin typeface="Times New Roman"/>
                <a:cs typeface="Times New Roman"/>
              </a:rPr>
              <a:t>	T</a:t>
            </a:r>
            <a:r>
              <a:rPr dirty="0" baseline="41666" sz="1500" spc="375" i="1">
                <a:latin typeface="Times New Roman"/>
                <a:cs typeface="Times New Roman"/>
              </a:rPr>
              <a:t>  </a:t>
            </a:r>
            <a:r>
              <a:rPr dirty="0" sz="2450" spc="-25">
                <a:latin typeface="Symbol"/>
                <a:cs typeface="Symbol"/>
              </a:rPr>
              <a:t></a:t>
            </a:r>
            <a:r>
              <a:rPr dirty="0" sz="2450" spc="-25">
                <a:latin typeface="Times New Roman"/>
                <a:cs typeface="Times New Roman"/>
              </a:rPr>
              <a:t>1)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95219" y="3211261"/>
            <a:ext cx="194818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167130">
              <a:lnSpc>
                <a:spcPts val="990"/>
              </a:lnSpc>
              <a:spcBef>
                <a:spcPts val="114"/>
              </a:spcBef>
              <a:tabLst>
                <a:tab pos="1544320" algn="l"/>
              </a:tabLst>
            </a:pPr>
            <a:r>
              <a:rPr dirty="0" sz="1400" spc="-25" i="1">
                <a:latin typeface="Times New Roman"/>
                <a:cs typeface="Times New Roman"/>
              </a:rPr>
              <a:t>e</a:t>
            </a:r>
            <a:r>
              <a:rPr dirty="0" sz="1400" spc="-25">
                <a:latin typeface="Times New Roman"/>
                <a:cs typeface="Times New Roman"/>
              </a:rPr>
              <a:t>·</a:t>
            </a:r>
            <a:r>
              <a:rPr dirty="0" sz="1400" spc="-25" i="1">
                <a:latin typeface="Times New Roman"/>
                <a:cs typeface="Times New Roman"/>
              </a:rPr>
              <a:t>V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/</a:t>
            </a:r>
            <a:r>
              <a:rPr dirty="0" sz="1500" spc="-20" i="1">
                <a:latin typeface="Symbol"/>
                <a:cs typeface="Symbol"/>
              </a:rPr>
              <a:t></a:t>
            </a:r>
            <a:r>
              <a:rPr dirty="0" sz="1400" spc="-20" i="1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2130"/>
              </a:lnSpc>
              <a:tabLst>
                <a:tab pos="1402080" algn="l"/>
              </a:tabLst>
            </a:pPr>
            <a:r>
              <a:rPr dirty="0" sz="2450" i="1">
                <a:latin typeface="Times New Roman"/>
                <a:cs typeface="Times New Roman"/>
              </a:rPr>
              <a:t>i</a:t>
            </a:r>
            <a:r>
              <a:rPr dirty="0" baseline="-23809" sz="2100" i="1">
                <a:latin typeface="Times New Roman"/>
                <a:cs typeface="Times New Roman"/>
              </a:rPr>
              <a:t>D</a:t>
            </a:r>
            <a:r>
              <a:rPr dirty="0" baseline="-23809" sz="2100" spc="142" i="1">
                <a:latin typeface="Times New Roman"/>
                <a:cs typeface="Times New Roman"/>
              </a:rPr>
              <a:t>  </a:t>
            </a:r>
            <a:r>
              <a:rPr dirty="0" sz="2450">
                <a:latin typeface="Symbol"/>
                <a:cs typeface="Symbol"/>
              </a:rPr>
              <a:t></a:t>
            </a:r>
            <a:r>
              <a:rPr dirty="0" sz="2450" spc="85">
                <a:latin typeface="Times New Roman"/>
                <a:cs typeface="Times New Roman"/>
              </a:rPr>
              <a:t> </a:t>
            </a:r>
            <a:r>
              <a:rPr dirty="0" sz="2450" spc="114" i="1">
                <a:latin typeface="Times New Roman"/>
                <a:cs typeface="Times New Roman"/>
              </a:rPr>
              <a:t>I</a:t>
            </a:r>
            <a:r>
              <a:rPr dirty="0" baseline="-23809" sz="2100" spc="172" i="1">
                <a:latin typeface="Times New Roman"/>
                <a:cs typeface="Times New Roman"/>
              </a:rPr>
              <a:t>S</a:t>
            </a:r>
            <a:r>
              <a:rPr dirty="0" baseline="-23809" sz="2100" spc="120" i="1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(</a:t>
            </a:r>
            <a:r>
              <a:rPr dirty="0" sz="2450" spc="-25" i="1">
                <a:latin typeface="Times New Roman"/>
                <a:cs typeface="Times New Roman"/>
              </a:rPr>
              <a:t>e</a:t>
            </a:r>
            <a:r>
              <a:rPr dirty="0" sz="2450" i="1">
                <a:latin typeface="Times New Roman"/>
                <a:cs typeface="Times New Roman"/>
              </a:rPr>
              <a:t>	</a:t>
            </a:r>
            <a:r>
              <a:rPr dirty="0" baseline="41666" sz="1500" spc="-75" i="1">
                <a:latin typeface="Times New Roman"/>
                <a:cs typeface="Times New Roman"/>
              </a:rPr>
              <a:t>D</a:t>
            </a:r>
            <a:endParaRPr baseline="41666" sz="15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440708" y="4662487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 h="0">
                <a:moveTo>
                  <a:pt x="0" y="0"/>
                </a:moveTo>
                <a:lnTo>
                  <a:pt x="268782" y="0"/>
                </a:lnTo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290374" y="4433622"/>
            <a:ext cx="12827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0">
                <a:latin typeface="Symbol"/>
                <a:cs typeface="Symbol"/>
              </a:rPr>
              <a:t>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454400" y="4658122"/>
            <a:ext cx="11430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0" i="1">
                <a:latin typeface="Times New Roman"/>
                <a:cs typeface="Times New Roman"/>
              </a:rPr>
              <a:t>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252274" y="4262933"/>
            <a:ext cx="95250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810895" algn="l"/>
              </a:tabLst>
            </a:pPr>
            <a:r>
              <a:rPr dirty="0" sz="2100">
                <a:latin typeface="Symbol"/>
                <a:cs typeface="Symbol"/>
              </a:rPr>
              <a:t>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baseline="-3968" sz="3150" spc="-37" i="1">
                <a:latin typeface="Times New Roman"/>
                <a:cs typeface="Times New Roman"/>
              </a:rPr>
              <a:t>i</a:t>
            </a:r>
            <a:r>
              <a:rPr dirty="0" baseline="-30092" sz="1800" spc="-37" i="1">
                <a:latin typeface="Times New Roman"/>
                <a:cs typeface="Times New Roman"/>
              </a:rPr>
              <a:t>D</a:t>
            </a:r>
            <a:r>
              <a:rPr dirty="0" baseline="-30092" sz="1800" i="1">
                <a:latin typeface="Times New Roman"/>
                <a:cs typeface="Times New Roman"/>
              </a:rPr>
              <a:t>	</a:t>
            </a:r>
            <a:r>
              <a:rPr dirty="0" sz="2100" spc="-50">
                <a:latin typeface="Symbol"/>
                <a:cs typeface="Symbol"/>
              </a:rPr>
              <a:t>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007425" y="4435403"/>
            <a:ext cx="2197100" cy="6388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63500">
              <a:lnSpc>
                <a:spcPts val="2465"/>
              </a:lnSpc>
              <a:spcBef>
                <a:spcPts val="110"/>
              </a:spcBef>
              <a:tabLst>
                <a:tab pos="1755775" algn="l"/>
              </a:tabLst>
            </a:pP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23148" sz="1800" i="1">
                <a:latin typeface="Times New Roman"/>
                <a:cs typeface="Times New Roman"/>
              </a:rPr>
              <a:t>D</a:t>
            </a:r>
            <a:r>
              <a:rPr dirty="0" baseline="-23148" sz="1800" spc="480" i="1">
                <a:latin typeface="Times New Roman"/>
                <a:cs typeface="Times New Roman"/>
              </a:rPr>
              <a:t> </a:t>
            </a:r>
            <a:r>
              <a:rPr dirty="0" sz="2100">
                <a:latin typeface="Symbol"/>
                <a:cs typeface="Symbol"/>
              </a:rPr>
              <a:t></a:t>
            </a:r>
            <a:r>
              <a:rPr dirty="0" sz="2100" spc="-300">
                <a:latin typeface="Times New Roman"/>
                <a:cs typeface="Times New Roman"/>
              </a:rPr>
              <a:t> </a:t>
            </a:r>
            <a:r>
              <a:rPr dirty="0" sz="2200" i="1">
                <a:latin typeface="Symbol"/>
                <a:cs typeface="Symbol"/>
              </a:rPr>
              <a:t>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23148" sz="1800" i="1">
                <a:latin typeface="Times New Roman"/>
                <a:cs typeface="Times New Roman"/>
              </a:rPr>
              <a:t>T</a:t>
            </a:r>
            <a:r>
              <a:rPr dirty="0" baseline="-23148" sz="1800" spc="382" i="1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ln</a:t>
            </a:r>
            <a:r>
              <a:rPr dirty="0" sz="2100">
                <a:latin typeface="Times New Roman"/>
                <a:cs typeface="Times New Roman"/>
              </a:rPr>
              <a:t>	</a:t>
            </a:r>
            <a:r>
              <a:rPr dirty="0" sz="2100" spc="25">
                <a:latin typeface="Symbol"/>
                <a:cs typeface="Symbol"/>
              </a:rPr>
              <a:t></a:t>
            </a:r>
            <a:r>
              <a:rPr dirty="0" sz="2100" spc="25">
                <a:latin typeface="Times New Roman"/>
                <a:cs typeface="Times New Roman"/>
              </a:rPr>
              <a:t>1</a:t>
            </a:r>
            <a:r>
              <a:rPr dirty="0" baseline="3968" sz="3150" spc="37">
                <a:latin typeface="Symbol"/>
                <a:cs typeface="Symbol"/>
              </a:rPr>
              <a:t></a:t>
            </a:r>
            <a:endParaRPr baseline="3968" sz="3150">
              <a:latin typeface="Symbol"/>
              <a:cs typeface="Symbol"/>
            </a:endParaRPr>
          </a:p>
          <a:p>
            <a:pPr marL="1295400">
              <a:lnSpc>
                <a:spcPts val="2345"/>
              </a:lnSpc>
              <a:tabLst>
                <a:tab pos="1569720" algn="l"/>
                <a:tab pos="2056130" algn="l"/>
              </a:tabLst>
            </a:pPr>
            <a:r>
              <a:rPr dirty="0" sz="2100" spc="-50">
                <a:latin typeface="Symbol"/>
                <a:cs typeface="Symbol"/>
              </a:rPr>
              <a:t></a:t>
            </a:r>
            <a:r>
              <a:rPr dirty="0" sz="2100">
                <a:latin typeface="Times New Roman"/>
                <a:cs typeface="Times New Roman"/>
              </a:rPr>
              <a:t>	</a:t>
            </a:r>
            <a:r>
              <a:rPr dirty="0" baseline="2314" sz="1800" spc="-75" i="1">
                <a:latin typeface="Times New Roman"/>
                <a:cs typeface="Times New Roman"/>
              </a:rPr>
              <a:t>S</a:t>
            </a:r>
            <a:r>
              <a:rPr dirty="0" baseline="2314" sz="1800" i="1">
                <a:latin typeface="Times New Roman"/>
                <a:cs typeface="Times New Roman"/>
              </a:rPr>
              <a:t>	</a:t>
            </a:r>
            <a:r>
              <a:rPr dirty="0" sz="2100" spc="-50">
                <a:latin typeface="Symbol"/>
                <a:cs typeface="Symbol"/>
              </a:rPr>
              <a:t></a:t>
            </a:r>
            <a:endParaRPr sz="2100">
              <a:latin typeface="Symbol"/>
              <a:cs typeface="Symbo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982912" y="3784593"/>
            <a:ext cx="370205" cy="370205"/>
            <a:chOff x="2982912" y="3784593"/>
            <a:chExt cx="370205" cy="370205"/>
          </a:xfrm>
        </p:grpSpPr>
        <p:sp>
          <p:nvSpPr>
            <p:cNvPr id="15" name="object 15" descr=""/>
            <p:cNvSpPr/>
            <p:nvPr/>
          </p:nvSpPr>
          <p:spPr>
            <a:xfrm>
              <a:off x="2987675" y="3789356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270268" y="0"/>
                  </a:moveTo>
                  <a:lnTo>
                    <a:pt x="90093" y="0"/>
                  </a:lnTo>
                  <a:lnTo>
                    <a:pt x="90093" y="180187"/>
                  </a:lnTo>
                  <a:lnTo>
                    <a:pt x="0" y="180187"/>
                  </a:lnTo>
                  <a:lnTo>
                    <a:pt x="180187" y="360362"/>
                  </a:lnTo>
                  <a:lnTo>
                    <a:pt x="360362" y="180187"/>
                  </a:lnTo>
                  <a:lnTo>
                    <a:pt x="270268" y="180187"/>
                  </a:lnTo>
                  <a:lnTo>
                    <a:pt x="27026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987675" y="3789356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0" y="180187"/>
                  </a:moveTo>
                  <a:lnTo>
                    <a:pt x="90093" y="180187"/>
                  </a:lnTo>
                  <a:lnTo>
                    <a:pt x="90093" y="0"/>
                  </a:lnTo>
                  <a:lnTo>
                    <a:pt x="270268" y="0"/>
                  </a:lnTo>
                  <a:lnTo>
                    <a:pt x="270268" y="180187"/>
                  </a:lnTo>
                  <a:lnTo>
                    <a:pt x="360362" y="180187"/>
                  </a:lnTo>
                  <a:lnTo>
                    <a:pt x="180187" y="360362"/>
                  </a:lnTo>
                  <a:lnTo>
                    <a:pt x="0" y="1801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2440" y="1438275"/>
            <a:ext cx="91566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Modelo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587638" y="1689169"/>
            <a:ext cx="1887220" cy="625475"/>
            <a:chOff x="3587638" y="1689169"/>
            <a:chExt cx="1887220" cy="625475"/>
          </a:xfrm>
        </p:grpSpPr>
        <p:sp>
          <p:nvSpPr>
            <p:cNvPr id="5" name="object 5" descr=""/>
            <p:cNvSpPr/>
            <p:nvPr/>
          </p:nvSpPr>
          <p:spPr>
            <a:xfrm>
              <a:off x="3636304" y="2156019"/>
              <a:ext cx="322580" cy="0"/>
            </a:xfrm>
            <a:custGeom>
              <a:avLst/>
              <a:gdLst/>
              <a:ahLst/>
              <a:cxnLst/>
              <a:rect l="l" t="t" r="r" b="b"/>
              <a:pathLst>
                <a:path w="322579" h="0">
                  <a:moveTo>
                    <a:pt x="0" y="0"/>
                  </a:moveTo>
                  <a:lnTo>
                    <a:pt x="322368" y="0"/>
                  </a:lnTo>
                </a:path>
              </a:pathLst>
            </a:custGeom>
            <a:ln w="10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958668" y="2086739"/>
              <a:ext cx="347345" cy="139065"/>
            </a:xfrm>
            <a:custGeom>
              <a:avLst/>
              <a:gdLst/>
              <a:ahLst/>
              <a:cxnLst/>
              <a:rect l="l" t="t" r="r" b="b"/>
              <a:pathLst>
                <a:path w="347345" h="139064">
                  <a:moveTo>
                    <a:pt x="0" y="69279"/>
                  </a:moveTo>
                  <a:lnTo>
                    <a:pt x="28931" y="0"/>
                  </a:lnTo>
                  <a:lnTo>
                    <a:pt x="86793" y="138559"/>
                  </a:lnTo>
                  <a:lnTo>
                    <a:pt x="144666" y="0"/>
                  </a:lnTo>
                  <a:lnTo>
                    <a:pt x="202507" y="138559"/>
                  </a:lnTo>
                  <a:lnTo>
                    <a:pt x="260370" y="0"/>
                  </a:lnTo>
                  <a:lnTo>
                    <a:pt x="318232" y="138559"/>
                  </a:lnTo>
                  <a:lnTo>
                    <a:pt x="347163" y="69279"/>
                  </a:lnTo>
                </a:path>
              </a:pathLst>
            </a:custGeom>
            <a:ln w="3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231439" y="1690845"/>
              <a:ext cx="347345" cy="139065"/>
            </a:xfrm>
            <a:custGeom>
              <a:avLst/>
              <a:gdLst/>
              <a:ahLst/>
              <a:cxnLst/>
              <a:rect l="l" t="t" r="r" b="b"/>
              <a:pathLst>
                <a:path w="347345" h="139064">
                  <a:moveTo>
                    <a:pt x="0" y="69279"/>
                  </a:moveTo>
                  <a:lnTo>
                    <a:pt x="28931" y="0"/>
                  </a:lnTo>
                  <a:lnTo>
                    <a:pt x="86793" y="138559"/>
                  </a:lnTo>
                  <a:lnTo>
                    <a:pt x="144666" y="0"/>
                  </a:lnTo>
                  <a:lnTo>
                    <a:pt x="202507" y="138559"/>
                  </a:lnTo>
                  <a:lnTo>
                    <a:pt x="260370" y="0"/>
                  </a:lnTo>
                  <a:lnTo>
                    <a:pt x="318232" y="138559"/>
                  </a:lnTo>
                  <a:lnTo>
                    <a:pt x="347163" y="69279"/>
                  </a:lnTo>
                </a:path>
              </a:pathLst>
            </a:custGeom>
            <a:ln w="3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305832" y="2156017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20" h="0">
                  <a:moveTo>
                    <a:pt x="0" y="0"/>
                  </a:moveTo>
                  <a:lnTo>
                    <a:pt x="223177" y="0"/>
                  </a:lnTo>
                </a:path>
              </a:pathLst>
            </a:custGeom>
            <a:ln w="10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529008" y="1997659"/>
              <a:ext cx="0" cy="316865"/>
            </a:xfrm>
            <a:custGeom>
              <a:avLst/>
              <a:gdLst/>
              <a:ahLst/>
              <a:cxnLst/>
              <a:rect l="l" t="t" r="r" b="b"/>
              <a:pathLst>
                <a:path w="0" h="316864">
                  <a:moveTo>
                    <a:pt x="0" y="0"/>
                  </a:moveTo>
                  <a:lnTo>
                    <a:pt x="0" y="316712"/>
                  </a:lnTo>
                </a:path>
              </a:pathLst>
            </a:custGeom>
            <a:ln w="10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3482" y="2052007"/>
              <a:ext cx="446511" cy="20801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024956" y="2156012"/>
              <a:ext cx="396875" cy="0"/>
            </a:xfrm>
            <a:custGeom>
              <a:avLst/>
              <a:gdLst/>
              <a:ahLst/>
              <a:cxnLst/>
              <a:rect l="l" t="t" r="r" b="b"/>
              <a:pathLst>
                <a:path w="396875" h="0">
                  <a:moveTo>
                    <a:pt x="0" y="0"/>
                  </a:moveTo>
                  <a:lnTo>
                    <a:pt x="396753" y="0"/>
                  </a:lnTo>
                </a:path>
              </a:pathLst>
            </a:custGeom>
            <a:ln w="10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578605" y="1760118"/>
              <a:ext cx="645160" cy="396240"/>
            </a:xfrm>
            <a:custGeom>
              <a:avLst/>
              <a:gdLst/>
              <a:ahLst/>
              <a:cxnLst/>
              <a:rect l="l" t="t" r="r" b="b"/>
              <a:pathLst>
                <a:path w="645160" h="396239">
                  <a:moveTo>
                    <a:pt x="0" y="0"/>
                  </a:moveTo>
                  <a:lnTo>
                    <a:pt x="644726" y="0"/>
                  </a:lnTo>
                  <a:lnTo>
                    <a:pt x="644726" y="395890"/>
                  </a:lnTo>
                </a:path>
              </a:pathLst>
            </a:custGeom>
            <a:ln w="10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34689" y="1760117"/>
              <a:ext cx="396875" cy="396240"/>
            </a:xfrm>
            <a:custGeom>
              <a:avLst/>
              <a:gdLst/>
              <a:ahLst/>
              <a:cxnLst/>
              <a:rect l="l" t="t" r="r" b="b"/>
              <a:pathLst>
                <a:path w="396875" h="396239">
                  <a:moveTo>
                    <a:pt x="396753" y="0"/>
                  </a:moveTo>
                  <a:lnTo>
                    <a:pt x="0" y="0"/>
                  </a:lnTo>
                  <a:lnTo>
                    <a:pt x="0" y="395890"/>
                  </a:lnTo>
                </a:path>
              </a:pathLst>
            </a:custGeom>
            <a:ln w="10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592671" y="2132253"/>
              <a:ext cx="47625" cy="43815"/>
            </a:xfrm>
            <a:custGeom>
              <a:avLst/>
              <a:gdLst/>
              <a:ahLst/>
              <a:cxnLst/>
              <a:rect l="l" t="t" r="r" b="b"/>
              <a:pathLst>
                <a:path w="47625" h="43814">
                  <a:moveTo>
                    <a:pt x="47606" y="21776"/>
                  </a:moveTo>
                  <a:lnTo>
                    <a:pt x="45735" y="13301"/>
                  </a:lnTo>
                  <a:lnTo>
                    <a:pt x="40634" y="6379"/>
                  </a:lnTo>
                  <a:lnTo>
                    <a:pt x="33067" y="1711"/>
                  </a:lnTo>
                  <a:lnTo>
                    <a:pt x="23797" y="0"/>
                  </a:lnTo>
                  <a:lnTo>
                    <a:pt x="14534" y="1711"/>
                  </a:lnTo>
                  <a:lnTo>
                    <a:pt x="6970" y="6379"/>
                  </a:lnTo>
                  <a:lnTo>
                    <a:pt x="1870" y="13301"/>
                  </a:lnTo>
                  <a:lnTo>
                    <a:pt x="0" y="21776"/>
                  </a:lnTo>
                  <a:lnTo>
                    <a:pt x="1870" y="30252"/>
                  </a:lnTo>
                  <a:lnTo>
                    <a:pt x="6970" y="37174"/>
                  </a:lnTo>
                  <a:lnTo>
                    <a:pt x="14534" y="41842"/>
                  </a:lnTo>
                  <a:lnTo>
                    <a:pt x="23797" y="43553"/>
                  </a:lnTo>
                  <a:lnTo>
                    <a:pt x="33067" y="41842"/>
                  </a:lnTo>
                  <a:lnTo>
                    <a:pt x="40634" y="37174"/>
                  </a:lnTo>
                  <a:lnTo>
                    <a:pt x="45735" y="30252"/>
                  </a:lnTo>
                  <a:lnTo>
                    <a:pt x="47606" y="21776"/>
                  </a:lnTo>
                  <a:close/>
                </a:path>
              </a:pathLst>
            </a:custGeom>
            <a:ln w="100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421720" y="2134230"/>
              <a:ext cx="47625" cy="43815"/>
            </a:xfrm>
            <a:custGeom>
              <a:avLst/>
              <a:gdLst/>
              <a:ahLst/>
              <a:cxnLst/>
              <a:rect l="l" t="t" r="r" b="b"/>
              <a:pathLst>
                <a:path w="47625" h="43814">
                  <a:moveTo>
                    <a:pt x="47606" y="21776"/>
                  </a:moveTo>
                  <a:lnTo>
                    <a:pt x="45735" y="13301"/>
                  </a:lnTo>
                  <a:lnTo>
                    <a:pt x="40634" y="6379"/>
                  </a:lnTo>
                  <a:lnTo>
                    <a:pt x="33067" y="1711"/>
                  </a:lnTo>
                  <a:lnTo>
                    <a:pt x="23797" y="0"/>
                  </a:lnTo>
                  <a:lnTo>
                    <a:pt x="14534" y="1711"/>
                  </a:lnTo>
                  <a:lnTo>
                    <a:pt x="6970" y="6379"/>
                  </a:lnTo>
                  <a:lnTo>
                    <a:pt x="1870" y="13301"/>
                  </a:lnTo>
                  <a:lnTo>
                    <a:pt x="0" y="21776"/>
                  </a:lnTo>
                  <a:lnTo>
                    <a:pt x="1870" y="30252"/>
                  </a:lnTo>
                  <a:lnTo>
                    <a:pt x="6970" y="37174"/>
                  </a:lnTo>
                  <a:lnTo>
                    <a:pt x="14534" y="41842"/>
                  </a:lnTo>
                  <a:lnTo>
                    <a:pt x="23797" y="43553"/>
                  </a:lnTo>
                  <a:lnTo>
                    <a:pt x="33067" y="41842"/>
                  </a:lnTo>
                  <a:lnTo>
                    <a:pt x="40634" y="37174"/>
                  </a:lnTo>
                  <a:lnTo>
                    <a:pt x="45735" y="30252"/>
                  </a:lnTo>
                  <a:lnTo>
                    <a:pt x="47606" y="21776"/>
                  </a:lnTo>
                  <a:close/>
                </a:path>
              </a:pathLst>
            </a:custGeom>
            <a:ln w="100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312901" y="1416314"/>
            <a:ext cx="23431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00" spc="-25">
                <a:latin typeface="Arial"/>
                <a:cs typeface="Arial"/>
              </a:rPr>
              <a:t>R</a:t>
            </a:r>
            <a:r>
              <a:rPr dirty="0" baseline="-13071" sz="1275" spc="-37">
                <a:latin typeface="Arial"/>
                <a:cs typeface="Arial"/>
              </a:rPr>
              <a:t>r</a:t>
            </a:r>
            <a:endParaRPr baseline="-13071" sz="1275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022311" y="2231854"/>
            <a:ext cx="22796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00" spc="-25">
                <a:latin typeface="Arial"/>
                <a:cs typeface="Arial"/>
              </a:rPr>
              <a:t>R</a:t>
            </a:r>
            <a:r>
              <a:rPr dirty="0" baseline="-13071" sz="1275" spc="-37">
                <a:latin typeface="Arial"/>
                <a:cs typeface="Arial"/>
              </a:rPr>
              <a:t>f</a:t>
            </a:r>
            <a:endParaRPr baseline="-13071" sz="1275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461074" y="2303116"/>
            <a:ext cx="25527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00" spc="-25">
                <a:latin typeface="Arial"/>
                <a:cs typeface="Arial"/>
              </a:rPr>
              <a:t>V</a:t>
            </a:r>
            <a:r>
              <a:rPr dirty="0" baseline="-13071" sz="1275" spc="-37">
                <a:latin typeface="Arial"/>
                <a:cs typeface="Arial"/>
              </a:rPr>
              <a:t>T</a:t>
            </a:r>
            <a:endParaRPr baseline="-13071" sz="1275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35989" y="2733675"/>
            <a:ext cx="15925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Curva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I-V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real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541133" y="2662158"/>
            <a:ext cx="24980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Curva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I-V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aproximada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865263" y="2662158"/>
            <a:ext cx="17056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Curva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I-V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ideal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408890" y="3405777"/>
            <a:ext cx="2602230" cy="2976245"/>
            <a:chOff x="408890" y="3405777"/>
            <a:chExt cx="2602230" cy="2976245"/>
          </a:xfrm>
        </p:grpSpPr>
        <p:sp>
          <p:nvSpPr>
            <p:cNvPr id="23" name="object 23" descr=""/>
            <p:cNvSpPr/>
            <p:nvPr/>
          </p:nvSpPr>
          <p:spPr>
            <a:xfrm>
              <a:off x="1741546" y="3532390"/>
              <a:ext cx="0" cy="2842895"/>
            </a:xfrm>
            <a:custGeom>
              <a:avLst/>
              <a:gdLst/>
              <a:ahLst/>
              <a:cxnLst/>
              <a:rect l="l" t="t" r="r" b="b"/>
              <a:pathLst>
                <a:path w="0" h="2842895">
                  <a:moveTo>
                    <a:pt x="0" y="2842829"/>
                  </a:moveTo>
                  <a:lnTo>
                    <a:pt x="0" y="0"/>
                  </a:lnTo>
                </a:path>
              </a:pathLst>
            </a:custGeom>
            <a:ln w="13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693411" y="3405777"/>
              <a:ext cx="96520" cy="138430"/>
            </a:xfrm>
            <a:custGeom>
              <a:avLst/>
              <a:gdLst/>
              <a:ahLst/>
              <a:cxnLst/>
              <a:rect l="l" t="t" r="r" b="b"/>
              <a:pathLst>
                <a:path w="96519" h="138429">
                  <a:moveTo>
                    <a:pt x="96265" y="138126"/>
                  </a:moveTo>
                  <a:lnTo>
                    <a:pt x="0" y="138126"/>
                  </a:lnTo>
                  <a:lnTo>
                    <a:pt x="48132" y="0"/>
                  </a:lnTo>
                  <a:lnTo>
                    <a:pt x="96265" y="138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15240" y="5463417"/>
              <a:ext cx="2463165" cy="0"/>
            </a:xfrm>
            <a:custGeom>
              <a:avLst/>
              <a:gdLst/>
              <a:ahLst/>
              <a:cxnLst/>
              <a:rect l="l" t="t" r="r" b="b"/>
              <a:pathLst>
                <a:path w="2463165" h="0">
                  <a:moveTo>
                    <a:pt x="0" y="0"/>
                  </a:moveTo>
                  <a:lnTo>
                    <a:pt x="2463066" y="0"/>
                  </a:lnTo>
                </a:path>
              </a:pathLst>
            </a:custGeom>
            <a:ln w="124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866269" y="5417373"/>
              <a:ext cx="144780" cy="92710"/>
            </a:xfrm>
            <a:custGeom>
              <a:avLst/>
              <a:gdLst/>
              <a:ahLst/>
              <a:cxnLst/>
              <a:rect l="l" t="t" r="r" b="b"/>
              <a:pathLst>
                <a:path w="144780" h="92710">
                  <a:moveTo>
                    <a:pt x="0" y="92084"/>
                  </a:moveTo>
                  <a:lnTo>
                    <a:pt x="0" y="0"/>
                  </a:lnTo>
                  <a:lnTo>
                    <a:pt x="144407" y="46042"/>
                  </a:lnTo>
                  <a:lnTo>
                    <a:pt x="0" y="920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741547" y="3418671"/>
              <a:ext cx="627380" cy="2045335"/>
            </a:xfrm>
            <a:custGeom>
              <a:avLst/>
              <a:gdLst/>
              <a:ahLst/>
              <a:cxnLst/>
              <a:rect l="l" t="t" r="r" b="b"/>
              <a:pathLst>
                <a:path w="627380" h="2045335">
                  <a:moveTo>
                    <a:pt x="0" y="2044745"/>
                  </a:moveTo>
                  <a:lnTo>
                    <a:pt x="59595" y="2011016"/>
                  </a:lnTo>
                  <a:lnTo>
                    <a:pt x="95083" y="1983712"/>
                  </a:lnTo>
                  <a:lnTo>
                    <a:pt x="132310" y="1951010"/>
                  </a:lnTo>
                  <a:lnTo>
                    <a:pt x="170405" y="1914034"/>
                  </a:lnTo>
                  <a:lnTo>
                    <a:pt x="208498" y="1873909"/>
                  </a:lnTo>
                  <a:lnTo>
                    <a:pt x="245718" y="1831760"/>
                  </a:lnTo>
                  <a:lnTo>
                    <a:pt x="281195" y="1788713"/>
                  </a:lnTo>
                  <a:lnTo>
                    <a:pt x="315406" y="1744098"/>
                  </a:lnTo>
                  <a:lnTo>
                    <a:pt x="346938" y="1699681"/>
                  </a:lnTo>
                  <a:lnTo>
                    <a:pt x="375928" y="1655416"/>
                  </a:lnTo>
                  <a:lnTo>
                    <a:pt x="402509" y="1611259"/>
                  </a:lnTo>
                  <a:lnTo>
                    <a:pt x="426815" y="1567165"/>
                  </a:lnTo>
                  <a:lnTo>
                    <a:pt x="448982" y="1523088"/>
                  </a:lnTo>
                  <a:lnTo>
                    <a:pt x="469143" y="1478984"/>
                  </a:lnTo>
                  <a:lnTo>
                    <a:pt x="487434" y="1434807"/>
                  </a:lnTo>
                  <a:lnTo>
                    <a:pt x="503988" y="1390512"/>
                  </a:lnTo>
                  <a:lnTo>
                    <a:pt x="518940" y="1346054"/>
                  </a:lnTo>
                  <a:lnTo>
                    <a:pt x="532424" y="1301388"/>
                  </a:lnTo>
                  <a:lnTo>
                    <a:pt x="544575" y="1256469"/>
                  </a:lnTo>
                  <a:lnTo>
                    <a:pt x="555528" y="1211252"/>
                  </a:lnTo>
                  <a:lnTo>
                    <a:pt x="565417" y="1165691"/>
                  </a:lnTo>
                  <a:lnTo>
                    <a:pt x="574375" y="1119741"/>
                  </a:lnTo>
                  <a:lnTo>
                    <a:pt x="582273" y="1074823"/>
                  </a:lnTo>
                  <a:lnTo>
                    <a:pt x="589446" y="1029416"/>
                  </a:lnTo>
                  <a:lnTo>
                    <a:pt x="595916" y="983439"/>
                  </a:lnTo>
                  <a:lnTo>
                    <a:pt x="601705" y="936807"/>
                  </a:lnTo>
                  <a:lnTo>
                    <a:pt x="606833" y="889440"/>
                  </a:lnTo>
                  <a:lnTo>
                    <a:pt x="611322" y="841255"/>
                  </a:lnTo>
                  <a:lnTo>
                    <a:pt x="615194" y="792169"/>
                  </a:lnTo>
                  <a:lnTo>
                    <a:pt x="618470" y="742101"/>
                  </a:lnTo>
                  <a:lnTo>
                    <a:pt x="621171" y="690967"/>
                  </a:lnTo>
                  <a:lnTo>
                    <a:pt x="623319" y="638686"/>
                  </a:lnTo>
                  <a:lnTo>
                    <a:pt x="624936" y="585175"/>
                  </a:lnTo>
                  <a:lnTo>
                    <a:pt x="626042" y="530352"/>
                  </a:lnTo>
                  <a:lnTo>
                    <a:pt x="626659" y="474134"/>
                  </a:lnTo>
                  <a:lnTo>
                    <a:pt x="626809" y="416440"/>
                  </a:lnTo>
                  <a:lnTo>
                    <a:pt x="626439" y="359406"/>
                  </a:lnTo>
                  <a:lnTo>
                    <a:pt x="625132" y="301878"/>
                  </a:lnTo>
                  <a:lnTo>
                    <a:pt x="622369" y="244814"/>
                  </a:lnTo>
                  <a:lnTo>
                    <a:pt x="617630" y="189172"/>
                  </a:lnTo>
                  <a:lnTo>
                    <a:pt x="610393" y="135911"/>
                  </a:lnTo>
                  <a:lnTo>
                    <a:pt x="600139" y="85990"/>
                  </a:lnTo>
                  <a:lnTo>
                    <a:pt x="586347" y="40366"/>
                  </a:lnTo>
                  <a:lnTo>
                    <a:pt x="568497" y="0"/>
                  </a:lnTo>
                </a:path>
              </a:pathLst>
            </a:custGeom>
            <a:ln w="12960">
              <a:solidFill>
                <a:srgbClr val="F18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414138" y="3291249"/>
            <a:ext cx="211454" cy="2495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450" spc="-25">
                <a:latin typeface="Arial"/>
                <a:cs typeface="Arial"/>
              </a:rPr>
              <a:t>i</a:t>
            </a:r>
            <a:r>
              <a:rPr dirty="0" baseline="-11695" sz="1425" spc="-37">
                <a:latin typeface="Arial"/>
                <a:cs typeface="Arial"/>
              </a:rPr>
              <a:t>D</a:t>
            </a:r>
            <a:endParaRPr baseline="-11695" sz="1425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59845" y="5545879"/>
            <a:ext cx="311150" cy="2495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5747" sz="2175" spc="-37">
                <a:latin typeface="Arial"/>
                <a:cs typeface="Arial"/>
              </a:rPr>
              <a:t>v</a:t>
            </a:r>
            <a:r>
              <a:rPr dirty="0" sz="750" spc="-25">
                <a:latin typeface="Arial"/>
                <a:cs typeface="Arial"/>
              </a:rPr>
              <a:t>BR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562541" y="3316471"/>
            <a:ext cx="1925955" cy="3063240"/>
            <a:chOff x="562541" y="3316471"/>
            <a:chExt cx="1925955" cy="3063240"/>
          </a:xfrm>
        </p:grpSpPr>
        <p:sp>
          <p:nvSpPr>
            <p:cNvPr id="31" name="object 31" descr=""/>
            <p:cNvSpPr/>
            <p:nvPr/>
          </p:nvSpPr>
          <p:spPr>
            <a:xfrm>
              <a:off x="568889" y="5463981"/>
              <a:ext cx="0" cy="911860"/>
            </a:xfrm>
            <a:custGeom>
              <a:avLst/>
              <a:gdLst/>
              <a:ahLst/>
              <a:cxnLst/>
              <a:rect l="l" t="t" r="r" b="b"/>
              <a:pathLst>
                <a:path w="0" h="911860">
                  <a:moveTo>
                    <a:pt x="0" y="911237"/>
                  </a:moveTo>
                  <a:lnTo>
                    <a:pt x="0" y="0"/>
                  </a:lnTo>
                </a:path>
              </a:pathLst>
            </a:custGeom>
            <a:ln w="780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180968" y="3316471"/>
              <a:ext cx="307340" cy="382270"/>
            </a:xfrm>
            <a:custGeom>
              <a:avLst/>
              <a:gdLst/>
              <a:ahLst/>
              <a:cxnLst/>
              <a:rect l="l" t="t" r="r" b="b"/>
              <a:pathLst>
                <a:path w="307339" h="382270">
                  <a:moveTo>
                    <a:pt x="307294" y="382134"/>
                  </a:moveTo>
                  <a:lnTo>
                    <a:pt x="0" y="382134"/>
                  </a:lnTo>
                  <a:lnTo>
                    <a:pt x="0" y="0"/>
                  </a:lnTo>
                  <a:lnTo>
                    <a:pt x="307294" y="0"/>
                  </a:lnTo>
                  <a:lnTo>
                    <a:pt x="307294" y="382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68891" y="5463416"/>
              <a:ext cx="1172845" cy="853440"/>
            </a:xfrm>
            <a:custGeom>
              <a:avLst/>
              <a:gdLst/>
              <a:ahLst/>
              <a:cxnLst/>
              <a:rect l="l" t="t" r="r" b="b"/>
              <a:pathLst>
                <a:path w="1172845" h="853439">
                  <a:moveTo>
                    <a:pt x="1172655" y="0"/>
                  </a:moveTo>
                  <a:lnTo>
                    <a:pt x="1131984" y="15942"/>
                  </a:lnTo>
                  <a:lnTo>
                    <a:pt x="1089791" y="29746"/>
                  </a:lnTo>
                  <a:lnTo>
                    <a:pt x="1046191" y="41562"/>
                  </a:lnTo>
                  <a:lnTo>
                    <a:pt x="1001303" y="51545"/>
                  </a:lnTo>
                  <a:lnTo>
                    <a:pt x="955241" y="59847"/>
                  </a:lnTo>
                  <a:lnTo>
                    <a:pt x="908122" y="66620"/>
                  </a:lnTo>
                  <a:lnTo>
                    <a:pt x="860063" y="72018"/>
                  </a:lnTo>
                  <a:lnTo>
                    <a:pt x="811179" y="76193"/>
                  </a:lnTo>
                  <a:lnTo>
                    <a:pt x="761588" y="79299"/>
                  </a:lnTo>
                  <a:lnTo>
                    <a:pt x="711406" y="81487"/>
                  </a:lnTo>
                  <a:lnTo>
                    <a:pt x="660748" y="82911"/>
                  </a:lnTo>
                  <a:lnTo>
                    <a:pt x="609732" y="83724"/>
                  </a:lnTo>
                  <a:lnTo>
                    <a:pt x="558473" y="84079"/>
                  </a:lnTo>
                  <a:lnTo>
                    <a:pt x="507088" y="84128"/>
                  </a:lnTo>
                  <a:lnTo>
                    <a:pt x="455694" y="84024"/>
                  </a:lnTo>
                  <a:lnTo>
                    <a:pt x="404407" y="83920"/>
                  </a:lnTo>
                  <a:lnTo>
                    <a:pt x="353342" y="83968"/>
                  </a:lnTo>
                  <a:lnTo>
                    <a:pt x="302617" y="84323"/>
                  </a:lnTo>
                  <a:lnTo>
                    <a:pt x="252348" y="85135"/>
                  </a:lnTo>
                  <a:lnTo>
                    <a:pt x="202651" y="86559"/>
                  </a:lnTo>
                  <a:lnTo>
                    <a:pt x="153643" y="88747"/>
                  </a:lnTo>
                  <a:lnTo>
                    <a:pt x="93955" y="114217"/>
                  </a:lnTo>
                  <a:lnTo>
                    <a:pt x="63985" y="141205"/>
                  </a:lnTo>
                  <a:lnTo>
                    <a:pt x="37174" y="176537"/>
                  </a:lnTo>
                  <a:lnTo>
                    <a:pt x="15952" y="219344"/>
                  </a:lnTo>
                  <a:lnTo>
                    <a:pt x="2750" y="268756"/>
                  </a:lnTo>
                  <a:lnTo>
                    <a:pt x="0" y="323904"/>
                  </a:lnTo>
                  <a:lnTo>
                    <a:pt x="0" y="853016"/>
                  </a:lnTo>
                </a:path>
              </a:pathLst>
            </a:custGeom>
            <a:ln w="12639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2241271" y="5468152"/>
            <a:ext cx="234315" cy="2495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450" spc="-25">
                <a:latin typeface="Arial"/>
                <a:cs typeface="Arial"/>
              </a:rPr>
              <a:t>v</a:t>
            </a:r>
            <a:r>
              <a:rPr dirty="0" baseline="-11111" sz="1125" spc="-37">
                <a:latin typeface="Arial"/>
                <a:cs typeface="Arial"/>
              </a:rPr>
              <a:t>T</a:t>
            </a:r>
            <a:endParaRPr baseline="-11111" sz="1125">
              <a:latin typeface="Arial"/>
              <a:cs typeface="Arial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2381942" y="3698602"/>
            <a:ext cx="0" cy="1765300"/>
          </a:xfrm>
          <a:custGeom>
            <a:avLst/>
            <a:gdLst/>
            <a:ahLst/>
            <a:cxnLst/>
            <a:rect l="l" t="t" r="r" b="b"/>
            <a:pathLst>
              <a:path w="0" h="1765300">
                <a:moveTo>
                  <a:pt x="0" y="1764813"/>
                </a:moveTo>
                <a:lnTo>
                  <a:pt x="0" y="0"/>
                </a:lnTo>
              </a:path>
            </a:pathLst>
          </a:custGeom>
          <a:ln w="780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36" name="object 36" descr=""/>
          <p:cNvGrpSpPr/>
          <p:nvPr/>
        </p:nvGrpSpPr>
        <p:grpSpPr>
          <a:xfrm>
            <a:off x="3284551" y="3406776"/>
            <a:ext cx="2508885" cy="3000375"/>
            <a:chOff x="3284551" y="3406776"/>
            <a:chExt cx="2508885" cy="3000375"/>
          </a:xfrm>
        </p:grpSpPr>
        <p:sp>
          <p:nvSpPr>
            <p:cNvPr id="37" name="object 37" descr=""/>
            <p:cNvSpPr/>
            <p:nvPr/>
          </p:nvSpPr>
          <p:spPr>
            <a:xfrm>
              <a:off x="4569563" y="3534421"/>
              <a:ext cx="0" cy="2866390"/>
            </a:xfrm>
            <a:custGeom>
              <a:avLst/>
              <a:gdLst/>
              <a:ahLst/>
              <a:cxnLst/>
              <a:rect l="l" t="t" r="r" b="b"/>
              <a:pathLst>
                <a:path w="0" h="2866390">
                  <a:moveTo>
                    <a:pt x="0" y="2865989"/>
                  </a:moveTo>
                  <a:lnTo>
                    <a:pt x="0" y="0"/>
                  </a:lnTo>
                </a:path>
              </a:pathLst>
            </a:custGeom>
            <a:ln w="125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523160" y="3406776"/>
              <a:ext cx="93345" cy="139700"/>
            </a:xfrm>
            <a:custGeom>
              <a:avLst/>
              <a:gdLst/>
              <a:ahLst/>
              <a:cxnLst/>
              <a:rect l="l" t="t" r="r" b="b"/>
              <a:pathLst>
                <a:path w="93345" h="139700">
                  <a:moveTo>
                    <a:pt x="92800" y="139251"/>
                  </a:moveTo>
                  <a:lnTo>
                    <a:pt x="0" y="139251"/>
                  </a:lnTo>
                  <a:lnTo>
                    <a:pt x="46403" y="0"/>
                  </a:lnTo>
                  <a:lnTo>
                    <a:pt x="92800" y="139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290901" y="5481181"/>
              <a:ext cx="2374900" cy="0"/>
            </a:xfrm>
            <a:custGeom>
              <a:avLst/>
              <a:gdLst/>
              <a:ahLst/>
              <a:cxnLst/>
              <a:rect l="l" t="t" r="r" b="b"/>
              <a:pathLst>
                <a:path w="2374900" h="0">
                  <a:moveTo>
                    <a:pt x="0" y="0"/>
                  </a:moveTo>
                  <a:lnTo>
                    <a:pt x="2374588" y="0"/>
                  </a:lnTo>
                </a:path>
              </a:pathLst>
            </a:custGeom>
            <a:ln w="125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653887" y="5434760"/>
              <a:ext cx="139700" cy="93345"/>
            </a:xfrm>
            <a:custGeom>
              <a:avLst/>
              <a:gdLst/>
              <a:ahLst/>
              <a:cxnLst/>
              <a:rect l="l" t="t" r="r" b="b"/>
              <a:pathLst>
                <a:path w="139700" h="93345">
                  <a:moveTo>
                    <a:pt x="0" y="92834"/>
                  </a:moveTo>
                  <a:lnTo>
                    <a:pt x="0" y="0"/>
                  </a:lnTo>
                  <a:lnTo>
                    <a:pt x="139211" y="46417"/>
                  </a:lnTo>
                  <a:lnTo>
                    <a:pt x="0" y="928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4252548" y="3291419"/>
            <a:ext cx="206375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450" spc="-25">
                <a:latin typeface="Arial"/>
                <a:cs typeface="Arial"/>
              </a:rPr>
              <a:t>i</a:t>
            </a:r>
            <a:r>
              <a:rPr dirty="0" baseline="-11695" sz="1425" spc="-37">
                <a:latin typeface="Arial"/>
                <a:cs typeface="Arial"/>
              </a:rPr>
              <a:t>D</a:t>
            </a:r>
            <a:endParaRPr baseline="-11695" sz="1425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627380" y="5544194"/>
            <a:ext cx="259079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450" spc="-25">
                <a:latin typeface="Arial"/>
                <a:cs typeface="Arial"/>
              </a:rPr>
              <a:t>v</a:t>
            </a:r>
            <a:r>
              <a:rPr dirty="0" baseline="-11695" sz="1425" spc="-37">
                <a:latin typeface="Arial"/>
                <a:cs typeface="Arial"/>
              </a:rPr>
              <a:t>D</a:t>
            </a:r>
            <a:endParaRPr baseline="-11695" sz="1425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840197" y="5474383"/>
            <a:ext cx="579120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-15325" sz="2175">
                <a:latin typeface="Arial"/>
                <a:cs typeface="Arial"/>
              </a:rPr>
              <a:t>v</a:t>
            </a:r>
            <a:r>
              <a:rPr dirty="0" baseline="-35087" sz="1425">
                <a:latin typeface="Arial"/>
                <a:cs typeface="Arial"/>
              </a:rPr>
              <a:t>D</a:t>
            </a:r>
            <a:r>
              <a:rPr dirty="0" baseline="-35087" sz="1425" spc="719">
                <a:latin typeface="Arial"/>
                <a:cs typeface="Arial"/>
              </a:rPr>
              <a:t> </a:t>
            </a:r>
            <a:r>
              <a:rPr dirty="0" baseline="5747" sz="2175" spc="-37">
                <a:latin typeface="Arial"/>
                <a:cs typeface="Arial"/>
              </a:rPr>
              <a:t>v</a:t>
            </a:r>
            <a:r>
              <a:rPr dirty="0" sz="750" spc="-25">
                <a:latin typeface="Arial"/>
                <a:cs typeface="Arial"/>
              </a:rPr>
              <a:t>BR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3439029" y="5481750"/>
            <a:ext cx="0" cy="918844"/>
          </a:xfrm>
          <a:custGeom>
            <a:avLst/>
            <a:gdLst/>
            <a:ahLst/>
            <a:cxnLst/>
            <a:rect l="l" t="t" r="r" b="b"/>
            <a:pathLst>
              <a:path w="0" h="918845">
                <a:moveTo>
                  <a:pt x="0" y="918661"/>
                </a:moveTo>
                <a:lnTo>
                  <a:pt x="0" y="0"/>
                </a:lnTo>
              </a:path>
            </a:pathLst>
          </a:custGeom>
          <a:ln w="7524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4908652" y="5486059"/>
            <a:ext cx="228600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450" spc="-25">
                <a:latin typeface="Arial"/>
                <a:cs typeface="Arial"/>
              </a:rPr>
              <a:t>v</a:t>
            </a:r>
            <a:r>
              <a:rPr dirty="0" baseline="-11111" sz="1125" spc="-37">
                <a:latin typeface="Arial"/>
                <a:cs typeface="Arial"/>
              </a:rPr>
              <a:t>T</a:t>
            </a:r>
            <a:endParaRPr baseline="-11111" sz="1125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3432757" y="3695718"/>
            <a:ext cx="1863089" cy="2705100"/>
            <a:chOff x="3432757" y="3695718"/>
            <a:chExt cx="1863089" cy="2705100"/>
          </a:xfrm>
        </p:grpSpPr>
        <p:sp>
          <p:nvSpPr>
            <p:cNvPr id="47" name="object 47" descr=""/>
            <p:cNvSpPr/>
            <p:nvPr/>
          </p:nvSpPr>
          <p:spPr>
            <a:xfrm>
              <a:off x="5016013" y="3701989"/>
              <a:ext cx="0" cy="1779270"/>
            </a:xfrm>
            <a:custGeom>
              <a:avLst/>
              <a:gdLst/>
              <a:ahLst/>
              <a:cxnLst/>
              <a:rect l="l" t="t" r="r" b="b"/>
              <a:pathLst>
                <a:path w="0" h="1779270">
                  <a:moveTo>
                    <a:pt x="0" y="1779191"/>
                  </a:moveTo>
                  <a:lnTo>
                    <a:pt x="0" y="0"/>
                  </a:lnTo>
                </a:path>
              </a:pathLst>
            </a:custGeom>
            <a:ln w="7524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016013" y="3701989"/>
              <a:ext cx="273685" cy="1779270"/>
            </a:xfrm>
            <a:custGeom>
              <a:avLst/>
              <a:gdLst/>
              <a:ahLst/>
              <a:cxnLst/>
              <a:rect l="l" t="t" r="r" b="b"/>
              <a:pathLst>
                <a:path w="273685" h="1779270">
                  <a:moveTo>
                    <a:pt x="0" y="1779191"/>
                  </a:moveTo>
                  <a:lnTo>
                    <a:pt x="273446" y="0"/>
                  </a:lnTo>
                </a:path>
              </a:pathLst>
            </a:custGeom>
            <a:ln w="12541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571625" y="5481181"/>
              <a:ext cx="444500" cy="0"/>
            </a:xfrm>
            <a:custGeom>
              <a:avLst/>
              <a:gdLst/>
              <a:ahLst/>
              <a:cxnLst/>
              <a:rect l="l" t="t" r="r" b="b"/>
              <a:pathLst>
                <a:path w="444500" h="0">
                  <a:moveTo>
                    <a:pt x="0" y="0"/>
                  </a:moveTo>
                  <a:lnTo>
                    <a:pt x="444388" y="0"/>
                  </a:lnTo>
                </a:path>
              </a:pathLst>
            </a:custGeom>
            <a:ln w="12545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439029" y="5481182"/>
              <a:ext cx="1132840" cy="206375"/>
            </a:xfrm>
            <a:custGeom>
              <a:avLst/>
              <a:gdLst/>
              <a:ahLst/>
              <a:cxnLst/>
              <a:rect l="l" t="t" r="r" b="b"/>
              <a:pathLst>
                <a:path w="1132839" h="206375">
                  <a:moveTo>
                    <a:pt x="0" y="206305"/>
                  </a:moveTo>
                  <a:lnTo>
                    <a:pt x="1132593" y="0"/>
                  </a:lnTo>
                </a:path>
              </a:pathLst>
            </a:custGeom>
            <a:ln w="12545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439029" y="5687491"/>
              <a:ext cx="0" cy="713105"/>
            </a:xfrm>
            <a:custGeom>
              <a:avLst/>
              <a:gdLst/>
              <a:ahLst/>
              <a:cxnLst/>
              <a:rect l="l" t="t" r="r" b="b"/>
              <a:pathLst>
                <a:path w="0" h="713104">
                  <a:moveTo>
                    <a:pt x="0" y="712920"/>
                  </a:moveTo>
                  <a:lnTo>
                    <a:pt x="0" y="0"/>
                  </a:lnTo>
                </a:path>
              </a:pathLst>
            </a:custGeom>
            <a:ln w="12541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3823067" y="5665622"/>
            <a:ext cx="312420" cy="1765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950" spc="-20">
                <a:latin typeface="Arial"/>
                <a:cs typeface="Arial"/>
              </a:rPr>
              <a:t>1/R</a:t>
            </a:r>
            <a:r>
              <a:rPr dirty="0" baseline="-11695" sz="1425" spc="-30">
                <a:latin typeface="Arial"/>
                <a:cs typeface="Arial"/>
              </a:rPr>
              <a:t>r</a:t>
            </a:r>
            <a:endParaRPr baseline="-11695" sz="1425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166416" y="4391346"/>
            <a:ext cx="305435" cy="1765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950" spc="-20">
                <a:latin typeface="Arial"/>
                <a:cs typeface="Arial"/>
              </a:rPr>
              <a:t>1/R</a:t>
            </a:r>
            <a:r>
              <a:rPr dirty="0" baseline="-11695" sz="1425" spc="-30">
                <a:latin typeface="Arial"/>
                <a:cs typeface="Arial"/>
              </a:rPr>
              <a:t>f</a:t>
            </a:r>
            <a:endParaRPr baseline="-11695" sz="1425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6662128" y="3205392"/>
            <a:ext cx="2114550" cy="2853055"/>
            <a:chOff x="6662128" y="3205392"/>
            <a:chExt cx="2114550" cy="2853055"/>
          </a:xfrm>
        </p:grpSpPr>
        <p:sp>
          <p:nvSpPr>
            <p:cNvPr id="55" name="object 55" descr=""/>
            <p:cNvSpPr/>
            <p:nvPr/>
          </p:nvSpPr>
          <p:spPr>
            <a:xfrm>
              <a:off x="7426156" y="3346366"/>
              <a:ext cx="0" cy="2705100"/>
            </a:xfrm>
            <a:custGeom>
              <a:avLst/>
              <a:gdLst/>
              <a:ahLst/>
              <a:cxnLst/>
              <a:rect l="l" t="t" r="r" b="b"/>
              <a:pathLst>
                <a:path w="0" h="2705100">
                  <a:moveTo>
                    <a:pt x="0" y="2705073"/>
                  </a:moveTo>
                  <a:lnTo>
                    <a:pt x="0" y="0"/>
                  </a:lnTo>
                </a:path>
              </a:pathLst>
            </a:custGeom>
            <a:ln w="13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374955" y="3205392"/>
              <a:ext cx="102870" cy="154305"/>
            </a:xfrm>
            <a:custGeom>
              <a:avLst/>
              <a:gdLst/>
              <a:ahLst/>
              <a:cxnLst/>
              <a:rect l="l" t="t" r="r" b="b"/>
              <a:pathLst>
                <a:path w="102870" h="154304">
                  <a:moveTo>
                    <a:pt x="102397" y="153786"/>
                  </a:moveTo>
                  <a:lnTo>
                    <a:pt x="0" y="153786"/>
                  </a:lnTo>
                  <a:lnTo>
                    <a:pt x="51198" y="0"/>
                  </a:lnTo>
                  <a:lnTo>
                    <a:pt x="102397" y="1537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669113" y="5496321"/>
              <a:ext cx="1966595" cy="0"/>
            </a:xfrm>
            <a:custGeom>
              <a:avLst/>
              <a:gdLst/>
              <a:ahLst/>
              <a:cxnLst/>
              <a:rect l="l" t="t" r="r" b="b"/>
              <a:pathLst>
                <a:path w="1966595" h="0">
                  <a:moveTo>
                    <a:pt x="0" y="0"/>
                  </a:moveTo>
                  <a:lnTo>
                    <a:pt x="1966201" y="0"/>
                  </a:lnTo>
                </a:path>
              </a:pathLst>
            </a:custGeom>
            <a:ln w="13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622514" y="5445059"/>
              <a:ext cx="153670" cy="102870"/>
            </a:xfrm>
            <a:custGeom>
              <a:avLst/>
              <a:gdLst/>
              <a:ahLst/>
              <a:cxnLst/>
              <a:rect l="l" t="t" r="r" b="b"/>
              <a:pathLst>
                <a:path w="153670" h="102870">
                  <a:moveTo>
                    <a:pt x="0" y="102524"/>
                  </a:moveTo>
                  <a:lnTo>
                    <a:pt x="0" y="0"/>
                  </a:lnTo>
                  <a:lnTo>
                    <a:pt x="153604" y="51262"/>
                  </a:lnTo>
                  <a:lnTo>
                    <a:pt x="0" y="102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7080318" y="3079317"/>
            <a:ext cx="220345" cy="2749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600" spc="-25">
                <a:latin typeface="Arial"/>
                <a:cs typeface="Arial"/>
              </a:rPr>
              <a:t>i</a:t>
            </a:r>
            <a:r>
              <a:rPr dirty="0" baseline="-13227" sz="1575" spc="-37">
                <a:latin typeface="Arial"/>
                <a:cs typeface="Arial"/>
              </a:rPr>
              <a:t>D</a:t>
            </a:r>
            <a:endParaRPr baseline="-13227" sz="1575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8597207" y="5567238"/>
            <a:ext cx="277495" cy="2749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600" spc="-25">
                <a:latin typeface="Arial"/>
                <a:cs typeface="Arial"/>
              </a:rPr>
              <a:t>v</a:t>
            </a:r>
            <a:r>
              <a:rPr dirty="0" baseline="-13227" sz="1575" spc="-37">
                <a:latin typeface="Arial"/>
                <a:cs typeface="Arial"/>
              </a:rPr>
              <a:t>D</a:t>
            </a:r>
            <a:endParaRPr baseline="-13227" sz="1575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7804221" y="5503034"/>
            <a:ext cx="244475" cy="2749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600" spc="-25">
                <a:latin typeface="Arial"/>
                <a:cs typeface="Arial"/>
              </a:rPr>
              <a:t>v</a:t>
            </a:r>
            <a:r>
              <a:rPr dirty="0" baseline="-13888" sz="1200" spc="-37">
                <a:latin typeface="Arial"/>
                <a:cs typeface="Arial"/>
              </a:rPr>
              <a:t>T</a:t>
            </a:r>
            <a:endParaRPr baseline="-13888" sz="1200">
              <a:latin typeface="Arial"/>
              <a:cs typeface="Arial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6669118" y="3531417"/>
            <a:ext cx="1262380" cy="1977389"/>
            <a:chOff x="6669118" y="3531417"/>
            <a:chExt cx="1262380" cy="1977389"/>
          </a:xfrm>
        </p:grpSpPr>
        <p:sp>
          <p:nvSpPr>
            <p:cNvPr id="63" name="object 63" descr=""/>
            <p:cNvSpPr/>
            <p:nvPr/>
          </p:nvSpPr>
          <p:spPr>
            <a:xfrm>
              <a:off x="7918741" y="3531417"/>
              <a:ext cx="0" cy="1965325"/>
            </a:xfrm>
            <a:custGeom>
              <a:avLst/>
              <a:gdLst/>
              <a:ahLst/>
              <a:cxnLst/>
              <a:rect l="l" t="t" r="r" b="b"/>
              <a:pathLst>
                <a:path w="0" h="1965325">
                  <a:moveTo>
                    <a:pt x="0" y="1964904"/>
                  </a:moveTo>
                  <a:lnTo>
                    <a:pt x="0" y="0"/>
                  </a:lnTo>
                </a:path>
              </a:pathLst>
            </a:custGeom>
            <a:ln w="830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918740" y="3531417"/>
              <a:ext cx="0" cy="1965325"/>
            </a:xfrm>
            <a:custGeom>
              <a:avLst/>
              <a:gdLst/>
              <a:ahLst/>
              <a:cxnLst/>
              <a:rect l="l" t="t" r="r" b="b"/>
              <a:pathLst>
                <a:path w="0" h="1965325">
                  <a:moveTo>
                    <a:pt x="0" y="1964904"/>
                  </a:moveTo>
                  <a:lnTo>
                    <a:pt x="0" y="0"/>
                  </a:lnTo>
                </a:path>
              </a:pathLst>
            </a:custGeom>
            <a:ln w="24907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669118" y="5496322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619" y="0"/>
                  </a:lnTo>
                </a:path>
              </a:pathLst>
            </a:custGeom>
            <a:ln w="24938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" name="object 66" descr=""/>
          <p:cNvGrpSpPr/>
          <p:nvPr/>
        </p:nvGrpSpPr>
        <p:grpSpPr>
          <a:xfrm>
            <a:off x="1122362" y="1908651"/>
            <a:ext cx="857250" cy="293370"/>
            <a:chOff x="1122362" y="1908651"/>
            <a:chExt cx="857250" cy="293370"/>
          </a:xfrm>
        </p:grpSpPr>
        <p:sp>
          <p:nvSpPr>
            <p:cNvPr id="67" name="object 67" descr=""/>
            <p:cNvSpPr/>
            <p:nvPr/>
          </p:nvSpPr>
          <p:spPr>
            <a:xfrm>
              <a:off x="1710192" y="1916112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w="0" h="285750">
                  <a:moveTo>
                    <a:pt x="0" y="285750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462350" y="1913413"/>
              <a:ext cx="248285" cy="264160"/>
            </a:xfrm>
            <a:custGeom>
              <a:avLst/>
              <a:gdLst/>
              <a:ahLst/>
              <a:cxnLst/>
              <a:rect l="l" t="t" r="r" b="b"/>
              <a:pathLst>
                <a:path w="248285" h="264160">
                  <a:moveTo>
                    <a:pt x="5892" y="0"/>
                  </a:moveTo>
                  <a:lnTo>
                    <a:pt x="0" y="263702"/>
                  </a:lnTo>
                  <a:lnTo>
                    <a:pt x="247815" y="137312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462350" y="1913413"/>
              <a:ext cx="248285" cy="264160"/>
            </a:xfrm>
            <a:custGeom>
              <a:avLst/>
              <a:gdLst/>
              <a:ahLst/>
              <a:cxnLst/>
              <a:rect l="l" t="t" r="r" b="b"/>
              <a:pathLst>
                <a:path w="248285" h="264160">
                  <a:moveTo>
                    <a:pt x="0" y="263702"/>
                  </a:moveTo>
                  <a:lnTo>
                    <a:pt x="247815" y="137312"/>
                  </a:lnTo>
                  <a:lnTo>
                    <a:pt x="5892" y="0"/>
                  </a:lnTo>
                  <a:lnTo>
                    <a:pt x="0" y="2637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122362" y="2047998"/>
              <a:ext cx="857250" cy="0"/>
            </a:xfrm>
            <a:custGeom>
              <a:avLst/>
              <a:gdLst/>
              <a:ahLst/>
              <a:cxnLst/>
              <a:rect l="l" t="t" r="r" b="b"/>
              <a:pathLst>
                <a:path w="857250" h="0">
                  <a:moveTo>
                    <a:pt x="0" y="0"/>
                  </a:moveTo>
                  <a:lnTo>
                    <a:pt x="857250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50063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Modelos</a:t>
            </a:r>
            <a:r>
              <a:rPr dirty="0" sz="2800" spc="-60"/>
              <a:t> </a:t>
            </a:r>
            <a:r>
              <a:rPr dirty="0" sz="2800"/>
              <a:t>circuitales</a:t>
            </a:r>
            <a:r>
              <a:rPr dirty="0" sz="2800" spc="-90"/>
              <a:t> </a:t>
            </a:r>
            <a:r>
              <a:rPr dirty="0" sz="2800"/>
              <a:t>del</a:t>
            </a:r>
            <a:r>
              <a:rPr dirty="0" sz="2800" spc="-85"/>
              <a:t> </a:t>
            </a:r>
            <a:r>
              <a:rPr dirty="0" sz="2800" spc="-10"/>
              <a:t>diodo</a:t>
            </a:r>
            <a:endParaRPr sz="2800"/>
          </a:p>
        </p:txBody>
      </p:sp>
      <p:grpSp>
        <p:nvGrpSpPr>
          <p:cNvPr id="72" name="object 72" descr=""/>
          <p:cNvGrpSpPr/>
          <p:nvPr/>
        </p:nvGrpSpPr>
        <p:grpSpPr>
          <a:xfrm>
            <a:off x="6445250" y="2217737"/>
            <a:ext cx="1481455" cy="314325"/>
            <a:chOff x="6445250" y="2217737"/>
            <a:chExt cx="1481455" cy="314325"/>
          </a:xfrm>
        </p:grpSpPr>
        <p:sp>
          <p:nvSpPr>
            <p:cNvPr id="73" name="object 73" descr=""/>
            <p:cNvSpPr/>
            <p:nvPr/>
          </p:nvSpPr>
          <p:spPr>
            <a:xfrm>
              <a:off x="6445250" y="2451100"/>
              <a:ext cx="306705" cy="0"/>
            </a:xfrm>
            <a:custGeom>
              <a:avLst/>
              <a:gdLst/>
              <a:ahLst/>
              <a:cxnLst/>
              <a:rect l="l" t="t" r="r" b="b"/>
              <a:pathLst>
                <a:path w="306704" h="0">
                  <a:moveTo>
                    <a:pt x="0" y="0"/>
                  </a:moveTo>
                  <a:lnTo>
                    <a:pt x="30638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2112" y="2370137"/>
              <a:ext cx="161925" cy="161925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6899275" y="2222500"/>
              <a:ext cx="609600" cy="228600"/>
            </a:xfrm>
            <a:custGeom>
              <a:avLst/>
              <a:gdLst/>
              <a:ahLst/>
              <a:cxnLst/>
              <a:rect l="l" t="t" r="r" b="b"/>
              <a:pathLst>
                <a:path w="609600" h="228600">
                  <a:moveTo>
                    <a:pt x="0" y="228600"/>
                  </a:moveTo>
                  <a:lnTo>
                    <a:pt x="6096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7912" y="2370137"/>
              <a:ext cx="161925" cy="161925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7585075" y="2451100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 h="0">
                  <a:moveTo>
                    <a:pt x="0" y="0"/>
                  </a:moveTo>
                  <a:lnTo>
                    <a:pt x="34131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8" name="object 78" descr=""/>
          <p:cNvGrpSpPr/>
          <p:nvPr/>
        </p:nvGrpSpPr>
        <p:grpSpPr>
          <a:xfrm>
            <a:off x="6438901" y="1069975"/>
            <a:ext cx="628650" cy="838200"/>
            <a:chOff x="6438901" y="1069975"/>
            <a:chExt cx="628650" cy="838200"/>
          </a:xfrm>
        </p:grpSpPr>
        <p:sp>
          <p:nvSpPr>
            <p:cNvPr id="79" name="object 79" descr=""/>
            <p:cNvSpPr/>
            <p:nvPr/>
          </p:nvSpPr>
          <p:spPr>
            <a:xfrm>
              <a:off x="6443663" y="1470025"/>
              <a:ext cx="609600" cy="1905"/>
            </a:xfrm>
            <a:custGeom>
              <a:avLst/>
              <a:gdLst/>
              <a:ahLst/>
              <a:cxnLst/>
              <a:rect l="l" t="t" r="r" b="b"/>
              <a:pathLst>
                <a:path w="609600" h="1905">
                  <a:moveTo>
                    <a:pt x="0" y="0"/>
                  </a:moveTo>
                  <a:lnTo>
                    <a:pt x="609600" y="15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053263" y="1069975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w="0" h="838200">
                  <a:moveTo>
                    <a:pt x="0" y="0"/>
                  </a:moveTo>
                  <a:lnTo>
                    <a:pt x="0" y="8382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1" name="object 81" descr=""/>
          <p:cNvGrpSpPr/>
          <p:nvPr/>
        </p:nvGrpSpPr>
        <p:grpSpPr>
          <a:xfrm>
            <a:off x="7177089" y="1222375"/>
            <a:ext cx="643255" cy="457200"/>
            <a:chOff x="7177089" y="1222375"/>
            <a:chExt cx="643255" cy="457200"/>
          </a:xfrm>
        </p:grpSpPr>
        <p:sp>
          <p:nvSpPr>
            <p:cNvPr id="82" name="object 82" descr=""/>
            <p:cNvSpPr/>
            <p:nvPr/>
          </p:nvSpPr>
          <p:spPr>
            <a:xfrm>
              <a:off x="7205664" y="1222375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w="0"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205664" y="1450975"/>
              <a:ext cx="609600" cy="1905"/>
            </a:xfrm>
            <a:custGeom>
              <a:avLst/>
              <a:gdLst/>
              <a:ahLst/>
              <a:cxnLst/>
              <a:rect l="l" t="t" r="r" b="b"/>
              <a:pathLst>
                <a:path w="609600" h="1905">
                  <a:moveTo>
                    <a:pt x="0" y="0"/>
                  </a:moveTo>
                  <a:lnTo>
                    <a:pt x="609600" y="158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7530613" y="1426781"/>
            <a:ext cx="127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7360749" y="993141"/>
            <a:ext cx="2952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1164" sz="1575" spc="-37" b="1">
                <a:solidFill>
                  <a:srgbClr val="CC0000"/>
                </a:solidFill>
                <a:latin typeface="Arial"/>
                <a:cs typeface="Arial"/>
              </a:rPr>
              <a:t>T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6665424" y="1452181"/>
            <a:ext cx="199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7962412" y="1345566"/>
            <a:ext cx="8909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10">
                <a:solidFill>
                  <a:srgbClr val="000099"/>
                </a:solidFill>
                <a:latin typeface="Arial"/>
                <a:cs typeface="Arial"/>
              </a:rPr>
              <a:t>P.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0099"/>
                </a:solidFill>
                <a:latin typeface="Arial"/>
                <a:cs typeface="Arial"/>
              </a:rPr>
              <a:t>Directa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7962412" y="2042421"/>
            <a:ext cx="9137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10">
                <a:solidFill>
                  <a:srgbClr val="000099"/>
                </a:solidFill>
                <a:latin typeface="Arial"/>
                <a:cs typeface="Arial"/>
              </a:rPr>
              <a:t>P.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0099"/>
                </a:solidFill>
                <a:latin typeface="Arial"/>
                <a:cs typeface="Arial"/>
              </a:rPr>
              <a:t>Inversa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7040" y="998537"/>
            <a:ext cx="55429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¿Cómo</a:t>
            </a:r>
            <a:r>
              <a:rPr dirty="0" spc="-35"/>
              <a:t> </a:t>
            </a:r>
            <a:r>
              <a:rPr dirty="0"/>
              <a:t>analizar</a:t>
            </a:r>
            <a:r>
              <a:rPr dirty="0" spc="-40"/>
              <a:t> </a:t>
            </a:r>
            <a:r>
              <a:rPr dirty="0"/>
              <a:t>circuitos</a:t>
            </a:r>
            <a:r>
              <a:rPr dirty="0" spc="-55"/>
              <a:t> </a:t>
            </a:r>
            <a:r>
              <a:rPr dirty="0"/>
              <a:t>con</a:t>
            </a:r>
            <a:r>
              <a:rPr dirty="0" spc="-30"/>
              <a:t> </a:t>
            </a:r>
            <a:r>
              <a:rPr dirty="0" spc="-10"/>
              <a:t>diodos?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83699" y="1999362"/>
            <a:ext cx="7765415" cy="1314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4670" indent="-4953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34670" algn="l"/>
              </a:tabLst>
            </a:pP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No</a:t>
            </a:r>
            <a:r>
              <a:rPr dirty="0" sz="1800" spc="-5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se</a:t>
            </a:r>
            <a:r>
              <a:rPr dirty="0" sz="18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puede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aplicar</a:t>
            </a:r>
            <a:r>
              <a:rPr dirty="0" sz="18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superposición</a:t>
            </a:r>
            <a:r>
              <a:rPr dirty="0" sz="1800" spc="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elementos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lineales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(diodo).</a:t>
            </a:r>
            <a:endParaRPr sz="1800">
              <a:latin typeface="Arial"/>
              <a:cs typeface="Arial"/>
            </a:endParaRPr>
          </a:p>
          <a:p>
            <a:pPr marL="534670" indent="-495300">
              <a:lnSpc>
                <a:spcPct val="100000"/>
              </a:lnSpc>
              <a:spcBef>
                <a:spcPts val="1335"/>
              </a:spcBef>
              <a:buAutoNum type="arabicPeriod"/>
              <a:tabLst>
                <a:tab pos="534670" algn="l"/>
              </a:tabLst>
            </a:pP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No</a:t>
            </a:r>
            <a:r>
              <a:rPr dirty="0" sz="18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se</a:t>
            </a:r>
            <a:r>
              <a:rPr dirty="0" sz="18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puede aplicar</a:t>
            </a:r>
            <a:r>
              <a:rPr dirty="0" sz="1800" spc="-4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Thèvenin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circuito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elementos no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lineales.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  <a:buAutoNum type="arabicPeriod"/>
            </a:pPr>
            <a:endParaRPr sz="1800">
              <a:latin typeface="Arial"/>
              <a:cs typeface="Arial"/>
            </a:endParaRPr>
          </a:p>
          <a:p>
            <a:pPr marL="507365" indent="-494665">
              <a:lnSpc>
                <a:spcPct val="100000"/>
              </a:lnSpc>
              <a:buAutoNum type="arabicPeriod"/>
              <a:tabLst>
                <a:tab pos="507365" algn="l"/>
              </a:tabLst>
            </a:pPr>
            <a:r>
              <a:rPr dirty="0" sz="1800">
                <a:latin typeface="Arial"/>
                <a:cs typeface="Arial"/>
              </a:rPr>
              <a:t>Existen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diferentes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formas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resolver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circuitos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diodos: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39287" y="4832730"/>
            <a:ext cx="2400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006FC0"/>
                </a:solidFill>
                <a:latin typeface="Arial"/>
                <a:cs typeface="Arial"/>
              </a:rPr>
              <a:t>iii.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39287" y="3598291"/>
            <a:ext cx="7397750" cy="1808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0" marR="5080" indent="-495300">
              <a:lnSpc>
                <a:spcPct val="100000"/>
              </a:lnSpc>
              <a:spcBef>
                <a:spcPts val="100"/>
              </a:spcBef>
              <a:buAutoNum type="romanLcPeriod"/>
              <a:tabLst>
                <a:tab pos="508000" algn="l"/>
              </a:tabLst>
            </a:pP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Desconectar</a:t>
            </a:r>
            <a:r>
              <a:rPr dirty="0" sz="18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el</a:t>
            </a:r>
            <a:r>
              <a:rPr dirty="0" sz="18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elemento</a:t>
            </a:r>
            <a:r>
              <a:rPr dirty="0" sz="18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no</a:t>
            </a:r>
            <a:r>
              <a:rPr dirty="0" sz="18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lineal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(diodo)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dirty="0" sz="18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aplicar</a:t>
            </a:r>
            <a:r>
              <a:rPr dirty="0" sz="18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Thevenin/Norton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resto</a:t>
            </a:r>
            <a:r>
              <a:rPr dirty="0" sz="18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dirty="0" sz="18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circuito.</a:t>
            </a:r>
            <a:endParaRPr sz="1800">
              <a:latin typeface="Arial"/>
              <a:cs typeface="Arial"/>
            </a:endParaRPr>
          </a:p>
          <a:p>
            <a:pPr marL="508000" marR="239395" indent="-495934">
              <a:lnSpc>
                <a:spcPct val="100000"/>
              </a:lnSpc>
              <a:spcBef>
                <a:spcPts val="540"/>
              </a:spcBef>
              <a:buAutoNum type="romanLcPeriod"/>
              <a:tabLst>
                <a:tab pos="508000" algn="l"/>
              </a:tabLst>
            </a:pP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Resolución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gráfica: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Superponer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dirty="0" sz="18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característica</a:t>
            </a:r>
            <a:r>
              <a:rPr dirty="0" sz="18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I-V</a:t>
            </a:r>
            <a:r>
              <a:rPr dirty="0" sz="18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dirty="0" sz="18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diodo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dirty="0" sz="18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6FC0"/>
                </a:solidFill>
                <a:latin typeface="Arial"/>
                <a:cs typeface="Arial"/>
              </a:rPr>
              <a:t>la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recta</a:t>
            </a:r>
            <a:r>
              <a:rPr dirty="0" sz="18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carga</a:t>
            </a:r>
            <a:r>
              <a:rPr dirty="0" sz="180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 circuito.</a:t>
            </a:r>
            <a:endParaRPr sz="1800">
              <a:latin typeface="Arial"/>
              <a:cs typeface="Arial"/>
            </a:endParaRPr>
          </a:p>
          <a:p>
            <a:pPr marL="508000" marR="687070">
              <a:lnSpc>
                <a:spcPct val="100000"/>
              </a:lnSpc>
              <a:spcBef>
                <a:spcPts val="540"/>
              </a:spcBef>
            </a:pP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Suponiendo</a:t>
            </a:r>
            <a:r>
              <a:rPr dirty="0" sz="180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el</a:t>
            </a:r>
            <a:r>
              <a:rPr dirty="0" sz="18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estado</a:t>
            </a:r>
            <a:r>
              <a:rPr dirty="0" sz="18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cada</a:t>
            </a:r>
            <a:r>
              <a:rPr dirty="0" sz="18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diodo</a:t>
            </a:r>
            <a:r>
              <a:rPr dirty="0" sz="18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dirty="0" sz="18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aplicando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las</a:t>
            </a:r>
            <a:r>
              <a:rPr dirty="0" sz="18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leyes </a:t>
            </a:r>
            <a:r>
              <a:rPr dirty="0" sz="1800" spc="-25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Kirchhoff.</a:t>
            </a:r>
            <a:r>
              <a:rPr dirty="0" sz="1800" spc="-6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Verificar</a:t>
            </a:r>
            <a:r>
              <a:rPr dirty="0" sz="1800" spc="-4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si</a:t>
            </a:r>
            <a:r>
              <a:rPr dirty="0" sz="1800" spc="-6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hay</a:t>
            </a:r>
            <a:r>
              <a:rPr dirty="0" sz="1800" spc="-6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contradicciones.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848350" y="4648200"/>
            <a:ext cx="2665730" cy="1003300"/>
            <a:chOff x="5848350" y="4648200"/>
            <a:chExt cx="2665730" cy="1003300"/>
          </a:xfrm>
        </p:grpSpPr>
        <p:sp>
          <p:nvSpPr>
            <p:cNvPr id="3" name="object 3" descr=""/>
            <p:cNvSpPr/>
            <p:nvPr/>
          </p:nvSpPr>
          <p:spPr>
            <a:xfrm>
              <a:off x="5853112" y="4652962"/>
              <a:ext cx="2656205" cy="993775"/>
            </a:xfrm>
            <a:custGeom>
              <a:avLst/>
              <a:gdLst/>
              <a:ahLst/>
              <a:cxnLst/>
              <a:rect l="l" t="t" r="r" b="b"/>
              <a:pathLst>
                <a:path w="2656204" h="993775">
                  <a:moveTo>
                    <a:pt x="2490254" y="0"/>
                  </a:moveTo>
                  <a:lnTo>
                    <a:pt x="165633" y="0"/>
                  </a:lnTo>
                  <a:lnTo>
                    <a:pt x="121601" y="5916"/>
                  </a:lnTo>
                  <a:lnTo>
                    <a:pt x="82034" y="22613"/>
                  </a:lnTo>
                  <a:lnTo>
                    <a:pt x="48512" y="48512"/>
                  </a:lnTo>
                  <a:lnTo>
                    <a:pt x="22613" y="82034"/>
                  </a:lnTo>
                  <a:lnTo>
                    <a:pt x="5916" y="121601"/>
                  </a:lnTo>
                  <a:lnTo>
                    <a:pt x="0" y="165633"/>
                  </a:lnTo>
                  <a:lnTo>
                    <a:pt x="0" y="828141"/>
                  </a:lnTo>
                  <a:lnTo>
                    <a:pt x="5916" y="872173"/>
                  </a:lnTo>
                  <a:lnTo>
                    <a:pt x="22613" y="911740"/>
                  </a:lnTo>
                  <a:lnTo>
                    <a:pt x="48512" y="945262"/>
                  </a:lnTo>
                  <a:lnTo>
                    <a:pt x="82034" y="971161"/>
                  </a:lnTo>
                  <a:lnTo>
                    <a:pt x="121601" y="987858"/>
                  </a:lnTo>
                  <a:lnTo>
                    <a:pt x="165633" y="993775"/>
                  </a:lnTo>
                  <a:lnTo>
                    <a:pt x="2490254" y="993775"/>
                  </a:lnTo>
                  <a:lnTo>
                    <a:pt x="2534286" y="987858"/>
                  </a:lnTo>
                  <a:lnTo>
                    <a:pt x="2573853" y="971161"/>
                  </a:lnTo>
                  <a:lnTo>
                    <a:pt x="2607375" y="945262"/>
                  </a:lnTo>
                  <a:lnTo>
                    <a:pt x="2633273" y="911740"/>
                  </a:lnTo>
                  <a:lnTo>
                    <a:pt x="2649971" y="872173"/>
                  </a:lnTo>
                  <a:lnTo>
                    <a:pt x="2655887" y="828141"/>
                  </a:lnTo>
                  <a:lnTo>
                    <a:pt x="2655887" y="165633"/>
                  </a:lnTo>
                  <a:lnTo>
                    <a:pt x="2649971" y="121601"/>
                  </a:lnTo>
                  <a:lnTo>
                    <a:pt x="2633273" y="82034"/>
                  </a:lnTo>
                  <a:lnTo>
                    <a:pt x="2607375" y="48512"/>
                  </a:lnTo>
                  <a:lnTo>
                    <a:pt x="2573853" y="22613"/>
                  </a:lnTo>
                  <a:lnTo>
                    <a:pt x="2534286" y="5916"/>
                  </a:lnTo>
                  <a:lnTo>
                    <a:pt x="2490254" y="0"/>
                  </a:lnTo>
                  <a:close/>
                </a:path>
              </a:pathLst>
            </a:custGeom>
            <a:solidFill>
              <a:srgbClr val="E4EB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853112" y="4652962"/>
              <a:ext cx="2656205" cy="993775"/>
            </a:xfrm>
            <a:custGeom>
              <a:avLst/>
              <a:gdLst/>
              <a:ahLst/>
              <a:cxnLst/>
              <a:rect l="l" t="t" r="r" b="b"/>
              <a:pathLst>
                <a:path w="2656204" h="993775">
                  <a:moveTo>
                    <a:pt x="0" y="165633"/>
                  </a:moveTo>
                  <a:lnTo>
                    <a:pt x="5916" y="121601"/>
                  </a:lnTo>
                  <a:lnTo>
                    <a:pt x="22613" y="82034"/>
                  </a:lnTo>
                  <a:lnTo>
                    <a:pt x="48512" y="48512"/>
                  </a:lnTo>
                  <a:lnTo>
                    <a:pt x="82034" y="22613"/>
                  </a:lnTo>
                  <a:lnTo>
                    <a:pt x="121601" y="5916"/>
                  </a:lnTo>
                  <a:lnTo>
                    <a:pt x="165633" y="0"/>
                  </a:lnTo>
                  <a:lnTo>
                    <a:pt x="2490254" y="0"/>
                  </a:lnTo>
                  <a:lnTo>
                    <a:pt x="2534286" y="5916"/>
                  </a:lnTo>
                  <a:lnTo>
                    <a:pt x="2573853" y="22613"/>
                  </a:lnTo>
                  <a:lnTo>
                    <a:pt x="2607375" y="48512"/>
                  </a:lnTo>
                  <a:lnTo>
                    <a:pt x="2633273" y="82034"/>
                  </a:lnTo>
                  <a:lnTo>
                    <a:pt x="2649971" y="121601"/>
                  </a:lnTo>
                  <a:lnTo>
                    <a:pt x="2655887" y="165633"/>
                  </a:lnTo>
                  <a:lnTo>
                    <a:pt x="2655887" y="828141"/>
                  </a:lnTo>
                  <a:lnTo>
                    <a:pt x="2649971" y="872173"/>
                  </a:lnTo>
                  <a:lnTo>
                    <a:pt x="2633273" y="911740"/>
                  </a:lnTo>
                  <a:lnTo>
                    <a:pt x="2607375" y="945262"/>
                  </a:lnTo>
                  <a:lnTo>
                    <a:pt x="2573853" y="971161"/>
                  </a:lnTo>
                  <a:lnTo>
                    <a:pt x="2534286" y="987858"/>
                  </a:lnTo>
                  <a:lnTo>
                    <a:pt x="2490254" y="993775"/>
                  </a:lnTo>
                  <a:lnTo>
                    <a:pt x="165633" y="993775"/>
                  </a:lnTo>
                  <a:lnTo>
                    <a:pt x="121601" y="987858"/>
                  </a:lnTo>
                  <a:lnTo>
                    <a:pt x="82034" y="971161"/>
                  </a:lnTo>
                  <a:lnTo>
                    <a:pt x="48512" y="945262"/>
                  </a:lnTo>
                  <a:lnTo>
                    <a:pt x="22613" y="911740"/>
                  </a:lnTo>
                  <a:lnTo>
                    <a:pt x="5916" y="872173"/>
                  </a:lnTo>
                  <a:lnTo>
                    <a:pt x="0" y="828141"/>
                  </a:lnTo>
                  <a:lnTo>
                    <a:pt x="0" y="1656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Recta</a:t>
            </a:r>
            <a:r>
              <a:rPr dirty="0" sz="2800" spc="-40"/>
              <a:t> </a:t>
            </a:r>
            <a:r>
              <a:rPr dirty="0" sz="2800"/>
              <a:t>de</a:t>
            </a:r>
            <a:r>
              <a:rPr dirty="0" sz="2800" spc="-35"/>
              <a:t> </a:t>
            </a:r>
            <a:r>
              <a:rPr dirty="0" sz="2800" spc="-20"/>
              <a:t>carga</a:t>
            </a:r>
            <a:endParaRPr sz="2800"/>
          </a:p>
        </p:txBody>
      </p:sp>
      <p:sp>
        <p:nvSpPr>
          <p:cNvPr id="6" name="object 6" descr=""/>
          <p:cNvSpPr txBox="1"/>
          <p:nvPr/>
        </p:nvSpPr>
        <p:spPr>
          <a:xfrm>
            <a:off x="459888" y="1440878"/>
            <a:ext cx="7896225" cy="1150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17780" indent="-273050">
              <a:lnSpc>
                <a:spcPct val="100000"/>
              </a:lnSpc>
              <a:spcBef>
                <a:spcPts val="100"/>
              </a:spcBef>
              <a:buClr>
                <a:srgbClr val="0000C4"/>
              </a:buClr>
              <a:buFont typeface="Wingdings"/>
              <a:buChar char=""/>
              <a:tabLst>
                <a:tab pos="297815" algn="l"/>
              </a:tabLst>
            </a:pPr>
            <a:r>
              <a:rPr dirty="0" sz="1800" spc="-20">
                <a:latin typeface="Arial"/>
                <a:cs typeface="Arial"/>
              </a:rPr>
              <a:t>Vamos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analizar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circuito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más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sencillo: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resistencia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diodo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y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fuente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tensión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continua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baseline="-20833" sz="1800">
                <a:latin typeface="Arial"/>
                <a:cs typeface="Arial"/>
              </a:rPr>
              <a:t>DD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6FC0"/>
                </a:solidFill>
                <a:latin typeface="Arial"/>
                <a:cs typeface="Arial"/>
              </a:rPr>
              <a:t>¿Cuánto</a:t>
            </a:r>
            <a:r>
              <a:rPr dirty="0" sz="1800" spc="-3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6FC0"/>
                </a:solidFill>
                <a:latin typeface="Arial"/>
                <a:cs typeface="Arial"/>
              </a:rPr>
              <a:t>vale</a:t>
            </a:r>
            <a:r>
              <a:rPr dirty="0" sz="1800" spc="-2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dirty="0" sz="1800" spc="-3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6FC0"/>
                </a:solidFill>
                <a:latin typeface="Arial"/>
                <a:cs typeface="Arial"/>
              </a:rPr>
              <a:t>corriente</a:t>
            </a:r>
            <a:r>
              <a:rPr dirty="0" sz="1800" spc="-2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dirty="0" sz="1800" spc="-1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6FC0"/>
                </a:solidFill>
                <a:latin typeface="Arial"/>
                <a:cs typeface="Arial"/>
              </a:rPr>
              <a:t>circuito</a:t>
            </a:r>
            <a:r>
              <a:rPr dirty="0" sz="1800" spc="-2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dirty="0" sz="1800" spc="-5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6FC0"/>
                </a:solidFill>
                <a:latin typeface="Arial"/>
                <a:cs typeface="Arial"/>
              </a:rPr>
              <a:t>las</a:t>
            </a:r>
            <a:r>
              <a:rPr dirty="0" sz="1800" spc="-3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6FC0"/>
                </a:solidFill>
                <a:latin typeface="Arial"/>
                <a:cs typeface="Arial"/>
              </a:rPr>
              <a:t>tensiones en</a:t>
            </a:r>
            <a:r>
              <a:rPr dirty="0" sz="18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6FC0"/>
                </a:solidFill>
                <a:latin typeface="Arial"/>
                <a:cs typeface="Arial"/>
              </a:rPr>
              <a:t>cada</a:t>
            </a:r>
            <a:r>
              <a:rPr dirty="0" sz="1800" spc="-1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006FC0"/>
                </a:solidFill>
                <a:latin typeface="Arial"/>
                <a:cs typeface="Arial"/>
              </a:rPr>
              <a:t>elemento?</a:t>
            </a:r>
            <a:endParaRPr sz="1800">
              <a:latin typeface="Arial"/>
              <a:cs typeface="Arial"/>
            </a:endParaRPr>
          </a:p>
          <a:p>
            <a:pPr algn="r" marR="1297305">
              <a:lnSpc>
                <a:spcPct val="100000"/>
              </a:lnSpc>
              <a:spcBef>
                <a:spcPts val="750"/>
              </a:spcBef>
            </a:pPr>
            <a:r>
              <a:rPr dirty="0" sz="1350" spc="-50">
                <a:latin typeface="Arial"/>
                <a:cs typeface="Arial"/>
              </a:rPr>
              <a:t>R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4388" y="4023677"/>
            <a:ext cx="71329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95"/>
              </a:spcBef>
              <a:buClr>
                <a:srgbClr val="66FF33"/>
              </a:buClr>
              <a:buSzPct val="109375"/>
              <a:buFont typeface="Wingdings"/>
              <a:buChar char=""/>
              <a:tabLst>
                <a:tab pos="285115" algn="l"/>
              </a:tabLst>
            </a:pPr>
            <a:r>
              <a:rPr dirty="0" sz="1600">
                <a:latin typeface="Arial"/>
                <a:cs typeface="Arial"/>
              </a:rPr>
              <a:t>Si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aplicamos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mallas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Kirchhoff,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sustituimos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ella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ley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Ohm </a:t>
            </a:r>
            <a:r>
              <a:rPr dirty="0" sz="1600">
                <a:latin typeface="Arial"/>
                <a:cs typeface="Arial"/>
              </a:rPr>
              <a:t>(tensión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resistencia)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despejamos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valor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corriente: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64747" y="2737799"/>
            <a:ext cx="38100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Ambos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elementos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están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serie,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luego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la </a:t>
            </a:r>
            <a:r>
              <a:rPr dirty="0" sz="1600">
                <a:latin typeface="Arial"/>
                <a:cs typeface="Arial"/>
              </a:rPr>
              <a:t>corriente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(I)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circuito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misma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04317" y="3341306"/>
            <a:ext cx="51244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00685" algn="l"/>
              </a:tabLst>
            </a:pPr>
            <a:r>
              <a:rPr dirty="0" sz="1050" spc="-5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dirty="0" sz="1050">
                <a:solidFill>
                  <a:srgbClr val="CC0000"/>
                </a:solidFill>
                <a:latin typeface="Arial"/>
                <a:cs typeface="Arial"/>
              </a:rPr>
              <a:t>	</a:t>
            </a:r>
            <a:r>
              <a:rPr dirty="0" sz="1050" spc="-50">
                <a:solidFill>
                  <a:srgbClr val="CC0000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64747" y="3225476"/>
            <a:ext cx="32080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07335" algn="l"/>
              </a:tabLst>
            </a:pPr>
            <a:r>
              <a:rPr dirty="0" sz="1600">
                <a:latin typeface="Arial"/>
                <a:cs typeface="Arial"/>
              </a:rPr>
              <a:t>diodo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resistencia: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I = </a:t>
            </a:r>
            <a:r>
              <a:rPr dirty="0" sz="1600" spc="-5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	=</a:t>
            </a:r>
            <a:r>
              <a:rPr dirty="0" sz="1600" spc="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dirty="0" sz="1600" spc="3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CC000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46680" y="4704778"/>
            <a:ext cx="22352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31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ecuación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le </a:t>
            </a:r>
            <a:r>
              <a:rPr dirty="0" sz="1800">
                <a:latin typeface="Arial"/>
                <a:cs typeface="Arial"/>
              </a:rPr>
              <a:t>denomina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35" b="1">
                <a:solidFill>
                  <a:srgbClr val="000099"/>
                </a:solidFill>
                <a:latin typeface="Arial"/>
                <a:cs typeface="Arial"/>
              </a:rPr>
              <a:t>RECTA</a:t>
            </a:r>
            <a:r>
              <a:rPr dirty="0" sz="1800" spc="-90" b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0099"/>
                </a:solidFill>
                <a:latin typeface="Arial"/>
                <a:cs typeface="Arial"/>
              </a:rPr>
              <a:t>DE </a:t>
            </a:r>
            <a:r>
              <a:rPr dirty="0" sz="1800" spc="-10" b="1">
                <a:solidFill>
                  <a:srgbClr val="000099"/>
                </a:solidFill>
                <a:latin typeface="Arial"/>
                <a:cs typeface="Arial"/>
              </a:rPr>
              <a:t>CARGA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4388" y="5836602"/>
            <a:ext cx="716470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95"/>
              </a:spcBef>
              <a:buClr>
                <a:srgbClr val="66FF33"/>
              </a:buClr>
              <a:buSzPct val="109375"/>
              <a:buFont typeface="Wingdings"/>
              <a:buChar char=""/>
              <a:tabLst>
                <a:tab pos="285115" algn="l"/>
              </a:tabLst>
            </a:pP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dirty="0" sz="16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recta</a:t>
            </a:r>
            <a:r>
              <a:rPr dirty="0" sz="1600" spc="-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carga</a:t>
            </a:r>
            <a:r>
              <a:rPr dirty="0" sz="16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del</a:t>
            </a:r>
            <a:r>
              <a:rPr dirty="0" sz="16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circuito</a:t>
            </a:r>
            <a:r>
              <a:rPr dirty="0" sz="16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lineal</a:t>
            </a:r>
            <a:r>
              <a:rPr dirty="0" sz="16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determina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todos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los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puntos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0">
                <a:latin typeface="Arial"/>
                <a:cs typeface="Arial"/>
              </a:rPr>
              <a:t> operación </a:t>
            </a:r>
            <a:r>
              <a:rPr dirty="0" sz="1600">
                <a:latin typeface="Arial"/>
                <a:cs typeface="Arial"/>
              </a:rPr>
              <a:t>permitidos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dicho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dispositivo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circuito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halla.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167852" y="2624125"/>
            <a:ext cx="1408430" cy="1066165"/>
            <a:chOff x="6167852" y="2624125"/>
            <a:chExt cx="1408430" cy="1066165"/>
          </a:xfrm>
        </p:grpSpPr>
        <p:sp>
          <p:nvSpPr>
            <p:cNvPr id="14" name="object 14" descr=""/>
            <p:cNvSpPr/>
            <p:nvPr/>
          </p:nvSpPr>
          <p:spPr>
            <a:xfrm>
              <a:off x="6883388" y="3685676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 h="0">
                  <a:moveTo>
                    <a:pt x="0" y="0"/>
                  </a:moveTo>
                  <a:lnTo>
                    <a:pt x="74864" y="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45955" y="3651214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 h="0">
                  <a:moveTo>
                    <a:pt x="0" y="0"/>
                  </a:moveTo>
                  <a:lnTo>
                    <a:pt x="146854" y="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808522" y="3611008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 h="0">
                  <a:moveTo>
                    <a:pt x="0" y="0"/>
                  </a:moveTo>
                  <a:lnTo>
                    <a:pt x="224592" y="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917941" y="353438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840"/>
                  </a:lnTo>
                </a:path>
              </a:pathLst>
            </a:custGeom>
            <a:ln w="8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295982" y="3243156"/>
              <a:ext cx="0" cy="290195"/>
            </a:xfrm>
            <a:custGeom>
              <a:avLst/>
              <a:gdLst/>
              <a:ahLst/>
              <a:cxnLst/>
              <a:rect l="l" t="t" r="r" b="b"/>
              <a:pathLst>
                <a:path w="0" h="290195">
                  <a:moveTo>
                    <a:pt x="0" y="0"/>
                  </a:moveTo>
                  <a:lnTo>
                    <a:pt x="0" y="290061"/>
                  </a:lnTo>
                </a:path>
              </a:pathLst>
            </a:custGeom>
            <a:ln w="8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295982" y="2711855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w="0" h="287655">
                  <a:moveTo>
                    <a:pt x="0" y="287190"/>
                  </a:moveTo>
                  <a:lnTo>
                    <a:pt x="0" y="0"/>
                  </a:lnTo>
                </a:path>
              </a:pathLst>
            </a:custGeom>
            <a:ln w="8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7852" y="2994732"/>
              <a:ext cx="253379" cy="252739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745174" y="2628570"/>
              <a:ext cx="408940" cy="163830"/>
            </a:xfrm>
            <a:custGeom>
              <a:avLst/>
              <a:gdLst/>
              <a:ahLst/>
              <a:cxnLst/>
              <a:rect l="l" t="t" r="r" b="b"/>
              <a:pathLst>
                <a:path w="408940" h="163830">
                  <a:moveTo>
                    <a:pt x="0" y="83287"/>
                  </a:moveTo>
                  <a:lnTo>
                    <a:pt x="34554" y="0"/>
                  </a:lnTo>
                  <a:lnTo>
                    <a:pt x="103657" y="163702"/>
                  </a:lnTo>
                  <a:lnTo>
                    <a:pt x="172767" y="0"/>
                  </a:lnTo>
                  <a:lnTo>
                    <a:pt x="238996" y="163702"/>
                  </a:lnTo>
                  <a:lnTo>
                    <a:pt x="308099" y="0"/>
                  </a:lnTo>
                  <a:lnTo>
                    <a:pt x="377208" y="163702"/>
                  </a:lnTo>
                  <a:lnTo>
                    <a:pt x="408882" y="83287"/>
                  </a:lnTo>
                </a:path>
              </a:pathLst>
            </a:custGeom>
            <a:ln w="8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571573" y="3461562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w="0" h="71754">
                  <a:moveTo>
                    <a:pt x="0" y="71657"/>
                  </a:moveTo>
                  <a:lnTo>
                    <a:pt x="0" y="0"/>
                  </a:lnTo>
                </a:path>
              </a:pathLst>
            </a:custGeom>
            <a:ln w="8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571573" y="2711856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w="0" h="137160">
                  <a:moveTo>
                    <a:pt x="0" y="136739"/>
                  </a:moveTo>
                  <a:lnTo>
                    <a:pt x="0" y="0"/>
                  </a:lnTo>
                </a:path>
              </a:pathLst>
            </a:custGeom>
            <a:ln w="8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295981" y="2711858"/>
              <a:ext cx="449580" cy="0"/>
            </a:xfrm>
            <a:custGeom>
              <a:avLst/>
              <a:gdLst/>
              <a:ahLst/>
              <a:cxnLst/>
              <a:rect l="l" t="t" r="r" b="b"/>
              <a:pathLst>
                <a:path w="449579" h="0">
                  <a:moveTo>
                    <a:pt x="0" y="0"/>
                  </a:moveTo>
                  <a:lnTo>
                    <a:pt x="449192" y="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154054" y="2711858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29" h="0">
                  <a:moveTo>
                    <a:pt x="0" y="0"/>
                  </a:moveTo>
                  <a:lnTo>
                    <a:pt x="417518" y="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295981" y="3533219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5" h="0">
                  <a:moveTo>
                    <a:pt x="0" y="0"/>
                  </a:moveTo>
                  <a:lnTo>
                    <a:pt x="1275593" y="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025575" y="2848595"/>
              <a:ext cx="406400" cy="558800"/>
            </a:xfrm>
            <a:custGeom>
              <a:avLst/>
              <a:gdLst/>
              <a:ahLst/>
              <a:cxnLst/>
              <a:rect l="l" t="t" r="r" b="b"/>
              <a:pathLst>
                <a:path w="406400" h="558800">
                  <a:moveTo>
                    <a:pt x="0" y="0"/>
                  </a:moveTo>
                  <a:lnTo>
                    <a:pt x="325376" y="0"/>
                  </a:lnTo>
                  <a:lnTo>
                    <a:pt x="342654" y="4264"/>
                  </a:lnTo>
                  <a:lnTo>
                    <a:pt x="357050" y="8521"/>
                  </a:lnTo>
                  <a:lnTo>
                    <a:pt x="382963" y="38355"/>
                  </a:lnTo>
                  <a:lnTo>
                    <a:pt x="400240" y="76705"/>
                  </a:lnTo>
                  <a:lnTo>
                    <a:pt x="406002" y="98018"/>
                  </a:lnTo>
                  <a:lnTo>
                    <a:pt x="406002" y="123582"/>
                  </a:lnTo>
                  <a:lnTo>
                    <a:pt x="406002" y="434673"/>
                  </a:lnTo>
                  <a:lnTo>
                    <a:pt x="406002" y="460244"/>
                  </a:lnTo>
                  <a:lnTo>
                    <a:pt x="400240" y="481551"/>
                  </a:lnTo>
                  <a:lnTo>
                    <a:pt x="382963" y="519907"/>
                  </a:lnTo>
                  <a:lnTo>
                    <a:pt x="357050" y="545477"/>
                  </a:lnTo>
                  <a:lnTo>
                    <a:pt x="342654" y="553999"/>
                  </a:lnTo>
                  <a:lnTo>
                    <a:pt x="325376" y="558263"/>
                  </a:lnTo>
                  <a:lnTo>
                    <a:pt x="132457" y="558263"/>
                  </a:lnTo>
                </a:path>
              </a:pathLst>
            </a:custGeom>
            <a:ln w="5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010821" y="3358037"/>
              <a:ext cx="144145" cy="97790"/>
            </a:xfrm>
            <a:custGeom>
              <a:avLst/>
              <a:gdLst/>
              <a:ahLst/>
              <a:cxnLst/>
              <a:rect l="l" t="t" r="r" b="b"/>
              <a:pathLst>
                <a:path w="144145" h="97789">
                  <a:moveTo>
                    <a:pt x="143973" y="97640"/>
                  </a:moveTo>
                  <a:lnTo>
                    <a:pt x="0" y="48816"/>
                  </a:lnTo>
                  <a:lnTo>
                    <a:pt x="143973" y="0"/>
                  </a:lnTo>
                  <a:lnTo>
                    <a:pt x="143973" y="9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5855341" y="3022716"/>
            <a:ext cx="26987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350" spc="-25">
                <a:latin typeface="Arial"/>
                <a:cs typeface="Arial"/>
              </a:rPr>
              <a:t>V</a:t>
            </a:r>
            <a:r>
              <a:rPr dirty="0" baseline="-12345" sz="1350" spc="-37">
                <a:latin typeface="Arial"/>
                <a:cs typeface="Arial"/>
              </a:rPr>
              <a:t>E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153750" y="2992239"/>
            <a:ext cx="20764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350" spc="-25">
                <a:latin typeface="Arial"/>
                <a:cs typeface="Arial"/>
              </a:rPr>
              <a:t>I</a:t>
            </a:r>
            <a:r>
              <a:rPr dirty="0" baseline="-12345" sz="1350" spc="-37">
                <a:latin typeface="Arial"/>
                <a:cs typeface="Arial"/>
              </a:rPr>
              <a:t>D</a:t>
            </a:r>
            <a:endParaRPr baseline="-12345" sz="135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7493636" y="2848596"/>
            <a:ext cx="156210" cy="613410"/>
            <a:chOff x="7493636" y="2848596"/>
            <a:chExt cx="156210" cy="613410"/>
          </a:xfrm>
        </p:grpSpPr>
        <p:pic>
          <p:nvPicPr>
            <p:cNvPr id="32" name="object 3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3636" y="3077376"/>
              <a:ext cx="155873" cy="15540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7571573" y="2848596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w="0" h="613410">
                  <a:moveTo>
                    <a:pt x="0" y="0"/>
                  </a:moveTo>
                  <a:lnTo>
                    <a:pt x="0" y="6129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6146676" y="2868159"/>
            <a:ext cx="889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0">
                <a:latin typeface="Arial"/>
                <a:cs typeface="Arial"/>
              </a:rPr>
              <a:t>+</a:t>
            </a:r>
            <a:endParaRPr sz="8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160233" y="3219986"/>
            <a:ext cx="61594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0">
                <a:latin typeface="Arial"/>
                <a:cs typeface="Arial"/>
              </a:rPr>
              <a:t>-</a:t>
            </a:r>
            <a:endParaRPr sz="8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701895" y="2988463"/>
            <a:ext cx="27622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350" spc="-25">
                <a:latin typeface="Arial"/>
                <a:cs typeface="Arial"/>
              </a:rPr>
              <a:t>V</a:t>
            </a:r>
            <a:r>
              <a:rPr dirty="0" baseline="-12345" sz="1350" spc="-37">
                <a:latin typeface="Arial"/>
                <a:cs typeface="Arial"/>
              </a:rPr>
              <a:t>D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654749" y="5175413"/>
            <a:ext cx="188595" cy="344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00" spc="-50" i="1">
                <a:latin typeface="Times New Roman"/>
                <a:cs typeface="Times New Roman"/>
              </a:rPr>
              <a:t>R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316573" y="4808215"/>
            <a:ext cx="694055" cy="344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1155" algn="l"/>
              </a:tabLst>
            </a:pPr>
            <a:r>
              <a:rPr dirty="0" sz="2100" spc="-50" i="1">
                <a:latin typeface="Times New Roman"/>
                <a:cs typeface="Times New Roman"/>
              </a:rPr>
              <a:t>V</a:t>
            </a:r>
            <a:r>
              <a:rPr dirty="0" sz="2100" i="1">
                <a:latin typeface="Times New Roman"/>
                <a:cs typeface="Times New Roman"/>
              </a:rPr>
              <a:t>	</a:t>
            </a:r>
            <a:r>
              <a:rPr dirty="0" sz="2100" spc="45">
                <a:latin typeface="Symbol"/>
                <a:cs typeface="Symbol"/>
              </a:rPr>
              <a:t></a:t>
            </a:r>
            <a:r>
              <a:rPr dirty="0" sz="2100" spc="45" i="1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768175" y="4874681"/>
            <a:ext cx="1423670" cy="344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228725" algn="l"/>
              </a:tabLst>
            </a:pPr>
            <a:r>
              <a:rPr dirty="0" baseline="-19841" sz="3150" spc="142" i="1">
                <a:latin typeface="Times New Roman"/>
                <a:cs typeface="Times New Roman"/>
              </a:rPr>
              <a:t>I</a:t>
            </a:r>
            <a:r>
              <a:rPr dirty="0" baseline="-60185" sz="1800" spc="142" i="1">
                <a:latin typeface="Times New Roman"/>
                <a:cs typeface="Times New Roman"/>
              </a:rPr>
              <a:t>D</a:t>
            </a:r>
            <a:r>
              <a:rPr dirty="0" baseline="-60185" sz="1800" spc="637" i="1">
                <a:latin typeface="Times New Roman"/>
                <a:cs typeface="Times New Roman"/>
              </a:rPr>
              <a:t> </a:t>
            </a:r>
            <a:r>
              <a:rPr dirty="0" baseline="-19841" sz="3150">
                <a:latin typeface="Symbol"/>
                <a:cs typeface="Symbol"/>
              </a:rPr>
              <a:t></a:t>
            </a:r>
            <a:r>
              <a:rPr dirty="0" baseline="-19841" sz="3150" spc="-7">
                <a:latin typeface="Times New Roman"/>
                <a:cs typeface="Times New Roman"/>
              </a:rPr>
              <a:t> </a:t>
            </a:r>
            <a:r>
              <a:rPr dirty="0" u="sng" sz="1200" spc="31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200" spc="-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200" spc="-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u="sng" sz="1200" spc="5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88672" y="4983162"/>
            <a:ext cx="302323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25462" sz="1800" i="1">
                <a:latin typeface="Times New Roman"/>
                <a:cs typeface="Times New Roman"/>
              </a:rPr>
              <a:t>E</a:t>
            </a:r>
            <a:r>
              <a:rPr dirty="0" baseline="-25462" sz="1800" spc="682" i="1">
                <a:latin typeface="Times New Roman"/>
                <a:cs typeface="Times New Roman"/>
              </a:rPr>
              <a:t> </a:t>
            </a:r>
            <a:r>
              <a:rPr dirty="0" sz="2100">
                <a:latin typeface="Symbol"/>
                <a:cs typeface="Symbol"/>
              </a:rPr>
              <a:t></a:t>
            </a:r>
            <a:r>
              <a:rPr dirty="0" sz="2100" spc="-23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25462" sz="1800" i="1">
                <a:latin typeface="Times New Roman"/>
                <a:cs typeface="Times New Roman"/>
              </a:rPr>
              <a:t>R</a:t>
            </a:r>
            <a:r>
              <a:rPr dirty="0" baseline="-25462" sz="1800" spc="442" i="1">
                <a:latin typeface="Times New Roman"/>
                <a:cs typeface="Times New Roman"/>
              </a:rPr>
              <a:t> </a:t>
            </a:r>
            <a:r>
              <a:rPr dirty="0" sz="2100">
                <a:latin typeface="Symbol"/>
                <a:cs typeface="Symbol"/>
              </a:rPr>
              <a:t></a:t>
            </a:r>
            <a:r>
              <a:rPr dirty="0" sz="2100" spc="-33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25462" sz="1800" i="1">
                <a:latin typeface="Times New Roman"/>
                <a:cs typeface="Times New Roman"/>
              </a:rPr>
              <a:t>D</a:t>
            </a:r>
            <a:r>
              <a:rPr dirty="0" baseline="-25462" sz="1800" spc="637" i="1">
                <a:latin typeface="Times New Roman"/>
                <a:cs typeface="Times New Roman"/>
              </a:rPr>
              <a:t> </a:t>
            </a:r>
            <a:r>
              <a:rPr dirty="0" sz="2100">
                <a:latin typeface="Symbol"/>
                <a:cs typeface="Symbol"/>
              </a:rPr>
              <a:t></a:t>
            </a:r>
            <a:r>
              <a:rPr dirty="0" sz="2100" spc="25">
                <a:latin typeface="Times New Roman"/>
                <a:cs typeface="Times New Roman"/>
              </a:rPr>
              <a:t> </a:t>
            </a:r>
            <a:r>
              <a:rPr dirty="0" sz="2100" spc="95" i="1">
                <a:latin typeface="Times New Roman"/>
                <a:cs typeface="Times New Roman"/>
              </a:rPr>
              <a:t>I</a:t>
            </a:r>
            <a:r>
              <a:rPr dirty="0" baseline="-25462" sz="1800" spc="142" i="1">
                <a:latin typeface="Times New Roman"/>
                <a:cs typeface="Times New Roman"/>
              </a:rPr>
              <a:t>D</a:t>
            </a:r>
            <a:r>
              <a:rPr dirty="0" baseline="-25462" sz="1800" spc="-292" i="1">
                <a:latin typeface="Times New Roman"/>
                <a:cs typeface="Times New Roman"/>
              </a:rPr>
              <a:t> </a:t>
            </a:r>
            <a:r>
              <a:rPr dirty="0" sz="2100" spc="-70">
                <a:latin typeface="Times New Roman"/>
                <a:cs typeface="Times New Roman"/>
              </a:rPr>
              <a:t>·</a:t>
            </a:r>
            <a:r>
              <a:rPr dirty="0" sz="2100" spc="-70" i="1">
                <a:latin typeface="Times New Roman"/>
                <a:cs typeface="Times New Roman"/>
              </a:rPr>
              <a:t>R</a:t>
            </a:r>
            <a:r>
              <a:rPr dirty="0" sz="2100" spc="-140" i="1">
                <a:latin typeface="Times New Roman"/>
                <a:cs typeface="Times New Roman"/>
              </a:rPr>
              <a:t> </a:t>
            </a:r>
            <a:r>
              <a:rPr dirty="0" sz="2100">
                <a:latin typeface="Symbol"/>
                <a:cs typeface="Symbol"/>
              </a:rPr>
              <a:t></a:t>
            </a:r>
            <a:r>
              <a:rPr dirty="0" sz="2100" spc="-33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25462" sz="1800" i="1">
                <a:latin typeface="Times New Roman"/>
                <a:cs typeface="Times New Roman"/>
              </a:rPr>
              <a:t>D</a:t>
            </a:r>
            <a:r>
              <a:rPr dirty="0" baseline="-25462" sz="1800" spc="532" i="1">
                <a:latin typeface="Times New Roman"/>
                <a:cs typeface="Times New Roman"/>
              </a:rPr>
              <a:t> </a:t>
            </a:r>
            <a:r>
              <a:rPr dirty="0" sz="2100" spc="-50">
                <a:latin typeface="Symbol"/>
                <a:cs typeface="Symbol"/>
              </a:rPr>
              <a:t></a:t>
            </a:r>
            <a:endParaRPr sz="21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140070" y="2755769"/>
            <a:ext cx="3293110" cy="3011170"/>
            <a:chOff x="1140070" y="2755769"/>
            <a:chExt cx="3293110" cy="3011170"/>
          </a:xfrm>
        </p:grpSpPr>
        <p:sp>
          <p:nvSpPr>
            <p:cNvPr id="4" name="object 4" descr=""/>
            <p:cNvSpPr/>
            <p:nvPr/>
          </p:nvSpPr>
          <p:spPr>
            <a:xfrm>
              <a:off x="1336309" y="2928214"/>
              <a:ext cx="0" cy="2830195"/>
            </a:xfrm>
            <a:custGeom>
              <a:avLst/>
              <a:gdLst/>
              <a:ahLst/>
              <a:cxnLst/>
              <a:rect l="l" t="t" r="r" b="b"/>
              <a:pathLst>
                <a:path w="0" h="2830195">
                  <a:moveTo>
                    <a:pt x="0" y="2830132"/>
                  </a:moveTo>
                  <a:lnTo>
                    <a:pt x="0" y="0"/>
                  </a:lnTo>
                </a:path>
              </a:pathLst>
            </a:custGeom>
            <a:ln w="15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77516" y="2755769"/>
              <a:ext cx="118110" cy="188595"/>
            </a:xfrm>
            <a:custGeom>
              <a:avLst/>
              <a:gdLst/>
              <a:ahLst/>
              <a:cxnLst/>
              <a:rect l="l" t="t" r="r" b="b"/>
              <a:pathLst>
                <a:path w="118109" h="188594">
                  <a:moveTo>
                    <a:pt x="117579" y="188121"/>
                  </a:moveTo>
                  <a:lnTo>
                    <a:pt x="0" y="188121"/>
                  </a:lnTo>
                  <a:lnTo>
                    <a:pt x="58789" y="0"/>
                  </a:lnTo>
                  <a:lnTo>
                    <a:pt x="117579" y="1881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48642" y="5558174"/>
              <a:ext cx="3122930" cy="0"/>
            </a:xfrm>
            <a:custGeom>
              <a:avLst/>
              <a:gdLst/>
              <a:ahLst/>
              <a:cxnLst/>
              <a:rect l="l" t="t" r="r" b="b"/>
              <a:pathLst>
                <a:path w="3122929" h="0">
                  <a:moveTo>
                    <a:pt x="0" y="0"/>
                  </a:moveTo>
                  <a:lnTo>
                    <a:pt x="3122497" y="0"/>
                  </a:lnTo>
                </a:path>
              </a:pathLst>
            </a:custGeom>
            <a:ln w="169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256434" y="5495471"/>
              <a:ext cx="176530" cy="125730"/>
            </a:xfrm>
            <a:custGeom>
              <a:avLst/>
              <a:gdLst/>
              <a:ahLst/>
              <a:cxnLst/>
              <a:rect l="l" t="t" r="r" b="b"/>
              <a:pathLst>
                <a:path w="176529" h="125729">
                  <a:moveTo>
                    <a:pt x="0" y="125414"/>
                  </a:moveTo>
                  <a:lnTo>
                    <a:pt x="0" y="0"/>
                  </a:lnTo>
                  <a:lnTo>
                    <a:pt x="176379" y="62696"/>
                  </a:lnTo>
                  <a:lnTo>
                    <a:pt x="0" y="125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944846" y="2604387"/>
            <a:ext cx="2413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"/>
                <a:cs typeface="Arial"/>
              </a:rPr>
              <a:t>i</a:t>
            </a:r>
            <a:r>
              <a:rPr dirty="0" baseline="-12820" sz="1950" spc="-37">
                <a:latin typeface="Arial"/>
                <a:cs typeface="Arial"/>
              </a:rPr>
              <a:t>D</a:t>
            </a:r>
            <a:endParaRPr baseline="-12820" sz="19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25091" y="5647759"/>
            <a:ext cx="3073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"/>
                <a:cs typeface="Arial"/>
              </a:rPr>
              <a:t>v</a:t>
            </a:r>
            <a:r>
              <a:rPr dirty="0" baseline="-12820" sz="1950" spc="-37">
                <a:latin typeface="Arial"/>
                <a:cs typeface="Arial"/>
              </a:rPr>
              <a:t>D</a:t>
            </a:r>
            <a:endParaRPr baseline="-12820" sz="195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328053" y="2718295"/>
            <a:ext cx="3072765" cy="2848610"/>
            <a:chOff x="1328053" y="2718295"/>
            <a:chExt cx="3072765" cy="2848610"/>
          </a:xfrm>
        </p:grpSpPr>
        <p:sp>
          <p:nvSpPr>
            <p:cNvPr id="11" name="object 11" descr=""/>
            <p:cNvSpPr/>
            <p:nvPr/>
          </p:nvSpPr>
          <p:spPr>
            <a:xfrm>
              <a:off x="1336308" y="2791669"/>
              <a:ext cx="1148080" cy="2766695"/>
            </a:xfrm>
            <a:custGeom>
              <a:avLst/>
              <a:gdLst/>
              <a:ahLst/>
              <a:cxnLst/>
              <a:rect l="l" t="t" r="r" b="b"/>
              <a:pathLst>
                <a:path w="1148080" h="2766695">
                  <a:moveTo>
                    <a:pt x="0" y="2766504"/>
                  </a:moveTo>
                  <a:lnTo>
                    <a:pt x="69224" y="2735873"/>
                  </a:lnTo>
                  <a:lnTo>
                    <a:pt x="106196" y="2713155"/>
                  </a:lnTo>
                  <a:lnTo>
                    <a:pt x="145490" y="2685662"/>
                  </a:lnTo>
                  <a:lnTo>
                    <a:pt x="186496" y="2654062"/>
                  </a:lnTo>
                  <a:lnTo>
                    <a:pt x="228604" y="2619024"/>
                  </a:lnTo>
                  <a:lnTo>
                    <a:pt x="271204" y="2581219"/>
                  </a:lnTo>
                  <a:lnTo>
                    <a:pt x="313686" y="2541314"/>
                  </a:lnTo>
                  <a:lnTo>
                    <a:pt x="355440" y="2499979"/>
                  </a:lnTo>
                  <a:lnTo>
                    <a:pt x="395857" y="2457883"/>
                  </a:lnTo>
                  <a:lnTo>
                    <a:pt x="434446" y="2415569"/>
                  </a:lnTo>
                  <a:lnTo>
                    <a:pt x="471160" y="2373146"/>
                  </a:lnTo>
                  <a:lnTo>
                    <a:pt x="506071" y="2330597"/>
                  </a:lnTo>
                  <a:lnTo>
                    <a:pt x="539251" y="2287906"/>
                  </a:lnTo>
                  <a:lnTo>
                    <a:pt x="570775" y="2245057"/>
                  </a:lnTo>
                  <a:lnTo>
                    <a:pt x="600713" y="2202032"/>
                  </a:lnTo>
                  <a:lnTo>
                    <a:pt x="629141" y="2158816"/>
                  </a:lnTo>
                  <a:lnTo>
                    <a:pt x="656130" y="2115392"/>
                  </a:lnTo>
                  <a:lnTo>
                    <a:pt x="681753" y="2071743"/>
                  </a:lnTo>
                  <a:lnTo>
                    <a:pt x="706083" y="2027853"/>
                  </a:lnTo>
                  <a:lnTo>
                    <a:pt x="729193" y="1983705"/>
                  </a:lnTo>
                  <a:lnTo>
                    <a:pt x="751157" y="1939283"/>
                  </a:lnTo>
                  <a:lnTo>
                    <a:pt x="772046" y="1894570"/>
                  </a:lnTo>
                  <a:lnTo>
                    <a:pt x="791934" y="1849550"/>
                  </a:lnTo>
                  <a:lnTo>
                    <a:pt x="810893" y="1804206"/>
                  </a:lnTo>
                  <a:lnTo>
                    <a:pt x="828998" y="1758522"/>
                  </a:lnTo>
                  <a:lnTo>
                    <a:pt x="846319" y="1712481"/>
                  </a:lnTo>
                  <a:lnTo>
                    <a:pt x="862931" y="1666066"/>
                  </a:lnTo>
                  <a:lnTo>
                    <a:pt x="878906" y="1619262"/>
                  </a:lnTo>
                  <a:lnTo>
                    <a:pt x="894318" y="1572051"/>
                  </a:lnTo>
                  <a:lnTo>
                    <a:pt x="907817" y="1529014"/>
                  </a:lnTo>
                  <a:lnTo>
                    <a:pt x="920929" y="1485593"/>
                  </a:lnTo>
                  <a:lnTo>
                    <a:pt x="933671" y="1441750"/>
                  </a:lnTo>
                  <a:lnTo>
                    <a:pt x="946056" y="1397446"/>
                  </a:lnTo>
                  <a:lnTo>
                    <a:pt x="958099" y="1352644"/>
                  </a:lnTo>
                  <a:lnTo>
                    <a:pt x="969816" y="1307305"/>
                  </a:lnTo>
                  <a:lnTo>
                    <a:pt x="981222" y="1261391"/>
                  </a:lnTo>
                  <a:lnTo>
                    <a:pt x="992331" y="1214863"/>
                  </a:lnTo>
                  <a:lnTo>
                    <a:pt x="1003159" y="1167684"/>
                  </a:lnTo>
                  <a:lnTo>
                    <a:pt x="1013720" y="1119814"/>
                  </a:lnTo>
                  <a:lnTo>
                    <a:pt x="1024029" y="1071217"/>
                  </a:lnTo>
                  <a:lnTo>
                    <a:pt x="1034101" y="1021853"/>
                  </a:lnTo>
                  <a:lnTo>
                    <a:pt x="1043951" y="971684"/>
                  </a:lnTo>
                  <a:lnTo>
                    <a:pt x="1053595" y="920672"/>
                  </a:lnTo>
                  <a:lnTo>
                    <a:pt x="1063046" y="868778"/>
                  </a:lnTo>
                  <a:lnTo>
                    <a:pt x="1072321" y="815966"/>
                  </a:lnTo>
                  <a:lnTo>
                    <a:pt x="1081433" y="762195"/>
                  </a:lnTo>
                  <a:lnTo>
                    <a:pt x="1090398" y="707428"/>
                  </a:lnTo>
                  <a:lnTo>
                    <a:pt x="1099231" y="651627"/>
                  </a:lnTo>
                  <a:lnTo>
                    <a:pt x="1107947" y="594753"/>
                  </a:lnTo>
                  <a:lnTo>
                    <a:pt x="1115831" y="541520"/>
                  </a:lnTo>
                  <a:lnTo>
                    <a:pt x="1123381" y="487719"/>
                  </a:lnTo>
                  <a:lnTo>
                    <a:pt x="1130348" y="433720"/>
                  </a:lnTo>
                  <a:lnTo>
                    <a:pt x="1136485" y="379894"/>
                  </a:lnTo>
                  <a:lnTo>
                    <a:pt x="1141545" y="326611"/>
                  </a:lnTo>
                  <a:lnTo>
                    <a:pt x="1145280" y="274242"/>
                  </a:lnTo>
                  <a:lnTo>
                    <a:pt x="1147442" y="223159"/>
                  </a:lnTo>
                  <a:lnTo>
                    <a:pt x="1147784" y="173732"/>
                  </a:lnTo>
                  <a:lnTo>
                    <a:pt x="1146059" y="126332"/>
                  </a:lnTo>
                  <a:lnTo>
                    <a:pt x="1142018" y="81329"/>
                  </a:lnTo>
                  <a:lnTo>
                    <a:pt x="1135415" y="39095"/>
                  </a:lnTo>
                  <a:lnTo>
                    <a:pt x="1126001" y="0"/>
                  </a:lnTo>
                </a:path>
              </a:pathLst>
            </a:custGeom>
            <a:ln w="16044">
              <a:solidFill>
                <a:srgbClr val="F182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030675" y="2718295"/>
              <a:ext cx="2369820" cy="474980"/>
            </a:xfrm>
            <a:custGeom>
              <a:avLst/>
              <a:gdLst/>
              <a:ahLst/>
              <a:cxnLst/>
              <a:rect l="l" t="t" r="r" b="b"/>
              <a:pathLst>
                <a:path w="2369820" h="474980">
                  <a:moveTo>
                    <a:pt x="2369731" y="474539"/>
                  </a:moveTo>
                  <a:lnTo>
                    <a:pt x="0" y="474539"/>
                  </a:lnTo>
                  <a:lnTo>
                    <a:pt x="0" y="0"/>
                  </a:lnTo>
                  <a:lnTo>
                    <a:pt x="2369731" y="0"/>
                  </a:lnTo>
                  <a:lnTo>
                    <a:pt x="2369731" y="474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017974" y="2685821"/>
            <a:ext cx="2395220" cy="500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550" spc="-50">
                <a:latin typeface="Arial"/>
                <a:cs typeface="Arial"/>
              </a:rPr>
              <a:t>Característica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60">
                <a:latin typeface="Arial"/>
                <a:cs typeface="Arial"/>
              </a:rPr>
              <a:t>V-</a:t>
            </a:r>
            <a:r>
              <a:rPr dirty="0" sz="1550">
                <a:latin typeface="Arial"/>
                <a:cs typeface="Arial"/>
              </a:rPr>
              <a:t>I</a:t>
            </a:r>
            <a:r>
              <a:rPr dirty="0" sz="1550" spc="-20">
                <a:latin typeface="Arial"/>
                <a:cs typeface="Arial"/>
              </a:rPr>
              <a:t> </a:t>
            </a:r>
            <a:r>
              <a:rPr dirty="0" sz="1550" spc="-35">
                <a:latin typeface="Arial"/>
                <a:cs typeface="Arial"/>
              </a:rPr>
              <a:t>de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35">
                <a:latin typeface="Arial"/>
                <a:cs typeface="Arial"/>
              </a:rPr>
              <a:t>entrada de</a:t>
            </a:r>
            <a:r>
              <a:rPr dirty="0" sz="1550" spc="-70">
                <a:latin typeface="Arial"/>
                <a:cs typeface="Arial"/>
              </a:rPr>
              <a:t> </a:t>
            </a:r>
            <a:r>
              <a:rPr dirty="0" sz="1550" spc="-35">
                <a:latin typeface="Arial"/>
                <a:cs typeface="Arial"/>
              </a:rPr>
              <a:t>un</a:t>
            </a:r>
            <a:r>
              <a:rPr dirty="0" sz="1550" spc="-70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diodo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196684" y="3654579"/>
            <a:ext cx="2830830" cy="2072005"/>
            <a:chOff x="1196684" y="3654579"/>
            <a:chExt cx="2830830" cy="2072005"/>
          </a:xfrm>
        </p:grpSpPr>
        <p:sp>
          <p:nvSpPr>
            <p:cNvPr id="15" name="object 15" descr=""/>
            <p:cNvSpPr/>
            <p:nvPr/>
          </p:nvSpPr>
          <p:spPr>
            <a:xfrm>
              <a:off x="1204939" y="3662834"/>
              <a:ext cx="2102485" cy="2055495"/>
            </a:xfrm>
            <a:custGeom>
              <a:avLst/>
              <a:gdLst/>
              <a:ahLst/>
              <a:cxnLst/>
              <a:rect l="l" t="t" r="r" b="b"/>
              <a:pathLst>
                <a:path w="2102485" h="2055495">
                  <a:moveTo>
                    <a:pt x="0" y="0"/>
                  </a:moveTo>
                  <a:lnTo>
                    <a:pt x="2101870" y="2055096"/>
                  </a:lnTo>
                </a:path>
              </a:pathLst>
            </a:custGeom>
            <a:ln w="16430">
              <a:solidFill>
                <a:srgbClr val="285E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242473" y="4598327"/>
              <a:ext cx="904240" cy="1040130"/>
            </a:xfrm>
            <a:custGeom>
              <a:avLst/>
              <a:gdLst/>
              <a:ahLst/>
              <a:cxnLst/>
              <a:rect l="l" t="t" r="r" b="b"/>
              <a:pathLst>
                <a:path w="904239" h="1040129">
                  <a:moveTo>
                    <a:pt x="0" y="0"/>
                  </a:moveTo>
                  <a:lnTo>
                    <a:pt x="903732" y="0"/>
                  </a:lnTo>
                  <a:lnTo>
                    <a:pt x="903732" y="1039528"/>
                  </a:lnTo>
                </a:path>
              </a:pathLst>
            </a:custGeom>
            <a:ln w="9806">
              <a:solidFill>
                <a:srgbClr val="FF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481070" y="4397265"/>
              <a:ext cx="1546225" cy="203835"/>
            </a:xfrm>
            <a:custGeom>
              <a:avLst/>
              <a:gdLst/>
              <a:ahLst/>
              <a:cxnLst/>
              <a:rect l="l" t="t" r="r" b="b"/>
              <a:pathLst>
                <a:path w="1546225" h="203835">
                  <a:moveTo>
                    <a:pt x="1545871" y="203374"/>
                  </a:moveTo>
                  <a:lnTo>
                    <a:pt x="0" y="203374"/>
                  </a:lnTo>
                  <a:lnTo>
                    <a:pt x="0" y="0"/>
                  </a:lnTo>
                  <a:lnTo>
                    <a:pt x="1545871" y="0"/>
                  </a:lnTo>
                  <a:lnTo>
                    <a:pt x="1545871" y="203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468372" y="4367617"/>
            <a:ext cx="1570990" cy="2292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00" spc="-25">
                <a:latin typeface="Arial"/>
                <a:cs typeface="Arial"/>
              </a:rPr>
              <a:t>Punto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de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operación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Q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183739" y="4510462"/>
            <a:ext cx="227329" cy="88265"/>
            <a:chOff x="2183739" y="4510462"/>
            <a:chExt cx="227329" cy="88265"/>
          </a:xfrm>
        </p:grpSpPr>
        <p:sp>
          <p:nvSpPr>
            <p:cNvPr id="20" name="object 20" descr=""/>
            <p:cNvSpPr/>
            <p:nvPr/>
          </p:nvSpPr>
          <p:spPr>
            <a:xfrm>
              <a:off x="2295317" y="4516899"/>
              <a:ext cx="111125" cy="40640"/>
            </a:xfrm>
            <a:custGeom>
              <a:avLst/>
              <a:gdLst/>
              <a:ahLst/>
              <a:cxnLst/>
              <a:rect l="l" t="t" r="r" b="b"/>
              <a:pathLst>
                <a:path w="111125" h="40639">
                  <a:moveTo>
                    <a:pt x="110687" y="0"/>
                  </a:moveTo>
                  <a:lnTo>
                    <a:pt x="0" y="40547"/>
                  </a:lnTo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183739" y="4510462"/>
              <a:ext cx="135890" cy="88265"/>
            </a:xfrm>
            <a:custGeom>
              <a:avLst/>
              <a:gdLst/>
              <a:ahLst/>
              <a:cxnLst/>
              <a:rect l="l" t="t" r="r" b="b"/>
              <a:pathLst>
                <a:path w="135889" h="88264">
                  <a:moveTo>
                    <a:pt x="0" y="87864"/>
                  </a:moveTo>
                  <a:lnTo>
                    <a:pt x="107777" y="0"/>
                  </a:lnTo>
                  <a:lnTo>
                    <a:pt x="135653" y="86550"/>
                  </a:lnTo>
                  <a:lnTo>
                    <a:pt x="0" y="87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989266" y="5608106"/>
            <a:ext cx="1447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108434" y="5761147"/>
            <a:ext cx="20637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"/>
                <a:cs typeface="Arial"/>
              </a:rPr>
              <a:t>DQ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93243" y="4432867"/>
            <a:ext cx="3232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5555" sz="3000" spc="-37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DQ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61327" y="1460083"/>
            <a:ext cx="8095615" cy="1131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 marR="17780" indent="-635">
              <a:lnSpc>
                <a:spcPct val="116500"/>
              </a:lnSpc>
              <a:spcBef>
                <a:spcPts val="95"/>
              </a:spcBef>
            </a:pPr>
            <a:r>
              <a:rPr dirty="0" sz="2000" b="1">
                <a:latin typeface="Arial"/>
                <a:cs typeface="Arial"/>
              </a:rPr>
              <a:t>Punto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trabajo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Q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=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(V</a:t>
            </a:r>
            <a:r>
              <a:rPr dirty="0" baseline="-21367" sz="1950" b="1">
                <a:latin typeface="Arial"/>
                <a:cs typeface="Arial"/>
              </a:rPr>
              <a:t>DQ</a:t>
            </a:r>
            <a:r>
              <a:rPr dirty="0" sz="2000" b="1">
                <a:latin typeface="Arial"/>
                <a:cs typeface="Arial"/>
              </a:rPr>
              <a:t>,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</a:t>
            </a:r>
            <a:r>
              <a:rPr dirty="0" baseline="-21367" sz="1950" b="1">
                <a:latin typeface="Arial"/>
                <a:cs typeface="Arial"/>
              </a:rPr>
              <a:t>DQ</a:t>
            </a:r>
            <a:r>
              <a:rPr dirty="0" sz="2000" b="1">
                <a:latin typeface="Arial"/>
                <a:cs typeface="Arial"/>
              </a:rPr>
              <a:t>):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intersección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recta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carga </a:t>
            </a:r>
            <a:r>
              <a:rPr dirty="0" sz="2000">
                <a:latin typeface="Arial"/>
                <a:cs typeface="Arial"/>
              </a:rPr>
              <a:t>con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curva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característica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componente</a:t>
            </a:r>
            <a:endParaRPr sz="2000">
              <a:latin typeface="Arial"/>
              <a:cs typeface="Arial"/>
            </a:endParaRPr>
          </a:p>
          <a:p>
            <a:pPr algn="r" marR="1918335">
              <a:lnSpc>
                <a:spcPct val="100000"/>
              </a:lnSpc>
              <a:spcBef>
                <a:spcPts val="1495"/>
              </a:spcBef>
            </a:pPr>
            <a:r>
              <a:rPr dirty="0" sz="1350" spc="-50">
                <a:latin typeface="Arial"/>
                <a:cs typeface="Arial"/>
              </a:rPr>
              <a:t>R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1625" y="5499100"/>
            <a:ext cx="250825" cy="111125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6056685" y="5536826"/>
            <a:ext cx="126364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 i="1">
                <a:latin typeface="Times New Roman"/>
                <a:cs typeface="Times New Roman"/>
              </a:rPr>
              <a:t>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911236" y="5378450"/>
            <a:ext cx="656590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40995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50">
                <a:latin typeface="Times New Roman"/>
                <a:cs typeface="Times New Roman"/>
              </a:rPr>
              <a:t> 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600928" y="4222375"/>
            <a:ext cx="126364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 i="1">
                <a:latin typeface="Times New Roman"/>
                <a:cs typeface="Times New Roman"/>
              </a:rPr>
              <a:t>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932032" y="4222375"/>
            <a:ext cx="126364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 i="1">
                <a:latin typeface="Times New Roman"/>
                <a:cs typeface="Times New Roman"/>
              </a:rPr>
              <a:t>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510818" y="4222375"/>
            <a:ext cx="11112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 i="1"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365274" y="4063997"/>
            <a:ext cx="126174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0835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80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sz="1850" spc="459" i="1">
                <a:latin typeface="Times New Roman"/>
                <a:cs typeface="Times New Roman"/>
              </a:rPr>
              <a:t> </a:t>
            </a:r>
            <a:r>
              <a:rPr dirty="0" sz="1850" spc="-40">
                <a:latin typeface="Times New Roman"/>
                <a:cs typeface="Times New Roman"/>
              </a:rPr>
              <a:t>·</a:t>
            </a:r>
            <a:r>
              <a:rPr dirty="0" sz="1850" spc="-40" i="1">
                <a:latin typeface="Times New Roman"/>
                <a:cs typeface="Times New Roman"/>
              </a:rPr>
              <a:t>R</a:t>
            </a:r>
            <a:r>
              <a:rPr dirty="0" sz="1850" spc="-105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</a:t>
            </a:r>
            <a:r>
              <a:rPr dirty="0" sz="1850" spc="-290">
                <a:latin typeface="Times New Roman"/>
                <a:cs typeface="Times New Roman"/>
              </a:rPr>
              <a:t> </a:t>
            </a:r>
            <a:r>
              <a:rPr dirty="0" sz="1850" spc="-50" i="1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791016" y="3815938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 h="0">
                <a:moveTo>
                  <a:pt x="0" y="0"/>
                </a:moveTo>
                <a:lnTo>
                  <a:pt x="268961" y="0"/>
                </a:lnTo>
              </a:path>
            </a:pathLst>
          </a:custGeom>
          <a:ln w="99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843690" y="3810672"/>
            <a:ext cx="17145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50" i="1">
                <a:latin typeface="Times New Roman"/>
                <a:cs typeface="Times New Roman"/>
              </a:rPr>
              <a:t>R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62401" y="3475003"/>
            <a:ext cx="49149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36036" sz="2775">
                <a:latin typeface="Symbol"/>
                <a:cs typeface="Symbol"/>
              </a:rPr>
              <a:t></a:t>
            </a:r>
            <a:r>
              <a:rPr dirty="0" baseline="-36036" sz="2775" spc="-37">
                <a:latin typeface="Times New Roman"/>
                <a:cs typeface="Times New Roman"/>
              </a:rPr>
              <a:t> </a:t>
            </a:r>
            <a:r>
              <a:rPr dirty="0" sz="1850" spc="-25" i="1">
                <a:latin typeface="Times New Roman"/>
                <a:cs typeface="Times New Roman"/>
              </a:rPr>
              <a:t>V</a:t>
            </a:r>
            <a:r>
              <a:rPr dirty="0" baseline="-22727" sz="1650" spc="-37" i="1">
                <a:latin typeface="Times New Roman"/>
                <a:cs typeface="Times New Roman"/>
              </a:rPr>
              <a:t>E</a:t>
            </a:r>
            <a:endParaRPr baseline="-22727" sz="165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35027" y="3624878"/>
            <a:ext cx="9207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50" i="1">
                <a:latin typeface="Times New Roman"/>
                <a:cs typeface="Times New Roman"/>
              </a:rPr>
              <a:t>i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04139" y="3783374"/>
            <a:ext cx="126364" cy="1924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 i="1">
                <a:latin typeface="Times New Roman"/>
                <a:cs typeface="Times New Roman"/>
              </a:rPr>
              <a:t>D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1625" y="5999162"/>
            <a:ext cx="250825" cy="111125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5853103" y="5878512"/>
            <a:ext cx="63055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2727" sz="1650" i="1">
                <a:latin typeface="Times New Roman"/>
                <a:cs typeface="Times New Roman"/>
              </a:rPr>
              <a:t>D</a:t>
            </a:r>
            <a:r>
              <a:rPr dirty="0" baseline="-22727" sz="1650" spc="577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50">
                <a:latin typeface="Times New Roman"/>
                <a:cs typeface="Times New Roman"/>
              </a:rPr>
              <a:t> 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714033" y="5743575"/>
            <a:ext cx="79946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2727" sz="1650" i="1">
                <a:latin typeface="Times New Roman"/>
                <a:cs typeface="Times New Roman"/>
              </a:rPr>
              <a:t>D</a:t>
            </a:r>
            <a:r>
              <a:rPr dirty="0" baseline="-22727" sz="1650" spc="569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200">
                <a:latin typeface="Times New Roman"/>
                <a:cs typeface="Times New Roman"/>
              </a:rPr>
              <a:t> </a:t>
            </a:r>
            <a:r>
              <a:rPr dirty="0" sz="1850" spc="-25" i="1">
                <a:latin typeface="Times New Roman"/>
                <a:cs typeface="Times New Roman"/>
              </a:rPr>
              <a:t>V</a:t>
            </a:r>
            <a:r>
              <a:rPr dirty="0" baseline="-22727" sz="1650" spc="-37" i="1">
                <a:latin typeface="Times New Roman"/>
                <a:cs typeface="Times New Roman"/>
              </a:rPr>
              <a:t>E</a:t>
            </a:r>
            <a:endParaRPr baseline="-22727" sz="16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257165" y="4681410"/>
            <a:ext cx="34290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  <a:buChar char="•"/>
              <a:tabLst>
                <a:tab pos="12700" algn="l"/>
                <a:tab pos="139700" algn="l"/>
              </a:tabLst>
            </a:pPr>
            <a:r>
              <a:rPr dirty="0" sz="1600">
                <a:latin typeface="Arial"/>
                <a:cs typeface="Arial"/>
              </a:rPr>
              <a:t>	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recta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carga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dibuja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hallando </a:t>
            </a:r>
            <a:r>
              <a:rPr dirty="0" sz="1600">
                <a:latin typeface="Arial"/>
                <a:cs typeface="Arial"/>
              </a:rPr>
              <a:t>los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cortes con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los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ejes: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468283" y="5203898"/>
            <a:ext cx="17145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005849" y="5263244"/>
            <a:ext cx="78867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21021" sz="2775" i="1">
                <a:latin typeface="Times New Roman"/>
                <a:cs typeface="Times New Roman"/>
              </a:rPr>
              <a:t>i</a:t>
            </a:r>
            <a:r>
              <a:rPr dirty="0" baseline="-60606" sz="1650" i="1">
                <a:latin typeface="Times New Roman"/>
                <a:cs typeface="Times New Roman"/>
              </a:rPr>
              <a:t>D</a:t>
            </a:r>
            <a:r>
              <a:rPr dirty="0" baseline="-60606" sz="1650" spc="577" i="1">
                <a:latin typeface="Times New Roman"/>
                <a:cs typeface="Times New Roman"/>
              </a:rPr>
              <a:t> </a:t>
            </a:r>
            <a:r>
              <a:rPr dirty="0" baseline="-21021" sz="2775">
                <a:latin typeface="Symbol"/>
                <a:cs typeface="Symbol"/>
              </a:rPr>
              <a:t></a:t>
            </a:r>
            <a:r>
              <a:rPr dirty="0" baseline="-21021" sz="2775" spc="15">
                <a:latin typeface="Times New Roman"/>
                <a:cs typeface="Times New Roman"/>
              </a:rPr>
              <a:t> </a:t>
            </a:r>
            <a:r>
              <a:rPr dirty="0" u="sng" sz="1100" spc="28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100" spc="-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sng" sz="1100" spc="5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990726" y="5506389"/>
            <a:ext cx="798195" cy="66230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r" marR="81915">
              <a:lnSpc>
                <a:spcPct val="100000"/>
              </a:lnSpc>
              <a:spcBef>
                <a:spcPts val="380"/>
              </a:spcBef>
            </a:pPr>
            <a:r>
              <a:rPr dirty="0" sz="1850" spc="-50" i="1">
                <a:latin typeface="Times New Roman"/>
                <a:cs typeface="Times New Roman"/>
              </a:rPr>
              <a:t>R</a:t>
            </a:r>
            <a:endParaRPr sz="18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85"/>
              </a:spcBef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2727" sz="1650" i="1">
                <a:latin typeface="Times New Roman"/>
                <a:cs typeface="Times New Roman"/>
              </a:rPr>
              <a:t>D</a:t>
            </a:r>
            <a:r>
              <a:rPr dirty="0" baseline="-22727" sz="1650" spc="562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204">
                <a:latin typeface="Times New Roman"/>
                <a:cs typeface="Times New Roman"/>
              </a:rPr>
              <a:t> </a:t>
            </a:r>
            <a:r>
              <a:rPr dirty="0" sz="1850" spc="-25" i="1">
                <a:latin typeface="Times New Roman"/>
                <a:cs typeface="Times New Roman"/>
              </a:rPr>
              <a:t>V</a:t>
            </a:r>
            <a:r>
              <a:rPr dirty="0" baseline="-22727" sz="1650" spc="-37" i="1">
                <a:latin typeface="Times New Roman"/>
                <a:cs typeface="Times New Roman"/>
              </a:rPr>
              <a:t>E</a:t>
            </a:r>
            <a:endParaRPr baseline="-22727" sz="1650">
              <a:latin typeface="Times New Roman"/>
              <a:cs typeface="Times New Roman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5747161" y="2624125"/>
            <a:ext cx="1408430" cy="1066165"/>
            <a:chOff x="5747161" y="2624125"/>
            <a:chExt cx="1408430" cy="1066165"/>
          </a:xfrm>
        </p:grpSpPr>
        <p:sp>
          <p:nvSpPr>
            <p:cNvPr id="46" name="object 46" descr=""/>
            <p:cNvSpPr/>
            <p:nvPr/>
          </p:nvSpPr>
          <p:spPr>
            <a:xfrm>
              <a:off x="6462699" y="3685676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 h="0">
                  <a:moveTo>
                    <a:pt x="0" y="0"/>
                  </a:moveTo>
                  <a:lnTo>
                    <a:pt x="74864" y="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425266" y="3651214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 h="0">
                  <a:moveTo>
                    <a:pt x="0" y="0"/>
                  </a:moveTo>
                  <a:lnTo>
                    <a:pt x="146854" y="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387834" y="3611008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 h="0">
                  <a:moveTo>
                    <a:pt x="0" y="0"/>
                  </a:moveTo>
                  <a:lnTo>
                    <a:pt x="224592" y="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497252" y="353438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840"/>
                  </a:lnTo>
                </a:path>
              </a:pathLst>
            </a:custGeom>
            <a:ln w="8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875292" y="3243156"/>
              <a:ext cx="0" cy="290195"/>
            </a:xfrm>
            <a:custGeom>
              <a:avLst/>
              <a:gdLst/>
              <a:ahLst/>
              <a:cxnLst/>
              <a:rect l="l" t="t" r="r" b="b"/>
              <a:pathLst>
                <a:path w="0" h="290195">
                  <a:moveTo>
                    <a:pt x="0" y="0"/>
                  </a:moveTo>
                  <a:lnTo>
                    <a:pt x="0" y="290061"/>
                  </a:lnTo>
                </a:path>
              </a:pathLst>
            </a:custGeom>
            <a:ln w="8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875291" y="2711855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w="0" h="287655">
                  <a:moveTo>
                    <a:pt x="0" y="287190"/>
                  </a:moveTo>
                  <a:lnTo>
                    <a:pt x="0" y="0"/>
                  </a:lnTo>
                </a:path>
              </a:pathLst>
            </a:custGeom>
            <a:ln w="8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7161" y="2994732"/>
              <a:ext cx="253379" cy="252739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6324483" y="2628570"/>
              <a:ext cx="408940" cy="163830"/>
            </a:xfrm>
            <a:custGeom>
              <a:avLst/>
              <a:gdLst/>
              <a:ahLst/>
              <a:cxnLst/>
              <a:rect l="l" t="t" r="r" b="b"/>
              <a:pathLst>
                <a:path w="408940" h="163830">
                  <a:moveTo>
                    <a:pt x="0" y="83287"/>
                  </a:moveTo>
                  <a:lnTo>
                    <a:pt x="34554" y="0"/>
                  </a:lnTo>
                  <a:lnTo>
                    <a:pt x="103657" y="163702"/>
                  </a:lnTo>
                  <a:lnTo>
                    <a:pt x="172767" y="0"/>
                  </a:lnTo>
                  <a:lnTo>
                    <a:pt x="238996" y="163702"/>
                  </a:lnTo>
                  <a:lnTo>
                    <a:pt x="308099" y="0"/>
                  </a:lnTo>
                  <a:lnTo>
                    <a:pt x="377208" y="163702"/>
                  </a:lnTo>
                  <a:lnTo>
                    <a:pt x="408882" y="83287"/>
                  </a:lnTo>
                </a:path>
              </a:pathLst>
            </a:custGeom>
            <a:ln w="8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150880" y="3461562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w="0" h="71754">
                  <a:moveTo>
                    <a:pt x="0" y="71657"/>
                  </a:moveTo>
                  <a:lnTo>
                    <a:pt x="0" y="0"/>
                  </a:lnTo>
                </a:path>
              </a:pathLst>
            </a:custGeom>
            <a:ln w="8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150880" y="2711856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w="0" h="137160">
                  <a:moveTo>
                    <a:pt x="0" y="136739"/>
                  </a:moveTo>
                  <a:lnTo>
                    <a:pt x="0" y="0"/>
                  </a:lnTo>
                </a:path>
              </a:pathLst>
            </a:custGeom>
            <a:ln w="8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875289" y="2711858"/>
              <a:ext cx="449580" cy="0"/>
            </a:xfrm>
            <a:custGeom>
              <a:avLst/>
              <a:gdLst/>
              <a:ahLst/>
              <a:cxnLst/>
              <a:rect l="l" t="t" r="r" b="b"/>
              <a:pathLst>
                <a:path w="449579" h="0">
                  <a:moveTo>
                    <a:pt x="0" y="0"/>
                  </a:moveTo>
                  <a:lnTo>
                    <a:pt x="449192" y="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733361" y="2711858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29" h="0">
                  <a:moveTo>
                    <a:pt x="0" y="0"/>
                  </a:moveTo>
                  <a:lnTo>
                    <a:pt x="417518" y="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875288" y="3533219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5" h="0">
                  <a:moveTo>
                    <a:pt x="0" y="0"/>
                  </a:moveTo>
                  <a:lnTo>
                    <a:pt x="1275593" y="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604882" y="2848595"/>
              <a:ext cx="406400" cy="558800"/>
            </a:xfrm>
            <a:custGeom>
              <a:avLst/>
              <a:gdLst/>
              <a:ahLst/>
              <a:cxnLst/>
              <a:rect l="l" t="t" r="r" b="b"/>
              <a:pathLst>
                <a:path w="406400" h="558800">
                  <a:moveTo>
                    <a:pt x="0" y="0"/>
                  </a:moveTo>
                  <a:lnTo>
                    <a:pt x="325376" y="0"/>
                  </a:lnTo>
                  <a:lnTo>
                    <a:pt x="342654" y="4264"/>
                  </a:lnTo>
                  <a:lnTo>
                    <a:pt x="357050" y="8521"/>
                  </a:lnTo>
                  <a:lnTo>
                    <a:pt x="382963" y="38355"/>
                  </a:lnTo>
                  <a:lnTo>
                    <a:pt x="400240" y="76705"/>
                  </a:lnTo>
                  <a:lnTo>
                    <a:pt x="406002" y="98018"/>
                  </a:lnTo>
                  <a:lnTo>
                    <a:pt x="406002" y="123582"/>
                  </a:lnTo>
                  <a:lnTo>
                    <a:pt x="406002" y="434673"/>
                  </a:lnTo>
                  <a:lnTo>
                    <a:pt x="406002" y="460244"/>
                  </a:lnTo>
                  <a:lnTo>
                    <a:pt x="400240" y="481551"/>
                  </a:lnTo>
                  <a:lnTo>
                    <a:pt x="382963" y="519907"/>
                  </a:lnTo>
                  <a:lnTo>
                    <a:pt x="357050" y="545477"/>
                  </a:lnTo>
                  <a:lnTo>
                    <a:pt x="342654" y="553999"/>
                  </a:lnTo>
                  <a:lnTo>
                    <a:pt x="325376" y="558263"/>
                  </a:lnTo>
                  <a:lnTo>
                    <a:pt x="132451" y="558263"/>
                  </a:lnTo>
                </a:path>
              </a:pathLst>
            </a:custGeom>
            <a:ln w="5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590132" y="3358037"/>
              <a:ext cx="144145" cy="97790"/>
            </a:xfrm>
            <a:custGeom>
              <a:avLst/>
              <a:gdLst/>
              <a:ahLst/>
              <a:cxnLst/>
              <a:rect l="l" t="t" r="r" b="b"/>
              <a:pathLst>
                <a:path w="144145" h="97789">
                  <a:moveTo>
                    <a:pt x="143967" y="97640"/>
                  </a:moveTo>
                  <a:lnTo>
                    <a:pt x="0" y="48816"/>
                  </a:lnTo>
                  <a:lnTo>
                    <a:pt x="143967" y="0"/>
                  </a:lnTo>
                  <a:lnTo>
                    <a:pt x="143967" y="9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5434651" y="3022716"/>
            <a:ext cx="26987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350" spc="-25">
                <a:latin typeface="Arial"/>
                <a:cs typeface="Arial"/>
              </a:rPr>
              <a:t>V</a:t>
            </a:r>
            <a:r>
              <a:rPr dirty="0" baseline="-12345" sz="1350" spc="-37">
                <a:latin typeface="Arial"/>
                <a:cs typeface="Arial"/>
              </a:rPr>
              <a:t>E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6733057" y="2992239"/>
            <a:ext cx="20764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350" spc="-25">
                <a:latin typeface="Arial"/>
                <a:cs typeface="Arial"/>
              </a:rPr>
              <a:t>I</a:t>
            </a:r>
            <a:r>
              <a:rPr dirty="0" baseline="-12345" sz="1350" spc="-37">
                <a:latin typeface="Arial"/>
                <a:cs typeface="Arial"/>
              </a:rPr>
              <a:t>D</a:t>
            </a:r>
            <a:endParaRPr baseline="-12345" sz="1350">
              <a:latin typeface="Arial"/>
              <a:cs typeface="Arial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7072939" y="2848595"/>
            <a:ext cx="156210" cy="613410"/>
            <a:chOff x="7072939" y="2848595"/>
            <a:chExt cx="156210" cy="613410"/>
          </a:xfrm>
        </p:grpSpPr>
        <p:pic>
          <p:nvPicPr>
            <p:cNvPr id="64" name="object 6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2939" y="3077376"/>
              <a:ext cx="155873" cy="155407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7150875" y="2848595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w="0" h="613410">
                  <a:moveTo>
                    <a:pt x="0" y="0"/>
                  </a:moveTo>
                  <a:lnTo>
                    <a:pt x="0" y="6129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5725980" y="2868159"/>
            <a:ext cx="889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0">
                <a:latin typeface="Arial"/>
                <a:cs typeface="Arial"/>
              </a:rPr>
              <a:t>+</a:t>
            </a:r>
            <a:endParaRPr sz="85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739536" y="3219986"/>
            <a:ext cx="61594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0">
                <a:latin typeface="Arial"/>
                <a:cs typeface="Arial"/>
              </a:rPr>
              <a:t>-</a:t>
            </a:r>
            <a:endParaRPr sz="85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7281196" y="2988462"/>
            <a:ext cx="27622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350" spc="-25">
                <a:latin typeface="Arial"/>
                <a:cs typeface="Arial"/>
              </a:rPr>
              <a:t>V</a:t>
            </a:r>
            <a:r>
              <a:rPr dirty="0" baseline="-12345" sz="1350" spc="-37">
                <a:latin typeface="Arial"/>
                <a:cs typeface="Arial"/>
              </a:rPr>
              <a:t>D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Punto</a:t>
            </a:r>
            <a:r>
              <a:rPr dirty="0" sz="2800" spc="-35"/>
              <a:t> </a:t>
            </a:r>
            <a:r>
              <a:rPr dirty="0" sz="2800"/>
              <a:t>de</a:t>
            </a:r>
            <a:r>
              <a:rPr dirty="0" sz="2800" spc="-40"/>
              <a:t> </a:t>
            </a:r>
            <a:r>
              <a:rPr dirty="0" sz="2800"/>
              <a:t>trabajo</a:t>
            </a:r>
            <a:r>
              <a:rPr dirty="0" sz="2800" spc="-55"/>
              <a:t> </a:t>
            </a:r>
            <a:r>
              <a:rPr dirty="0" sz="2800"/>
              <a:t>(Q)</a:t>
            </a:r>
            <a:r>
              <a:rPr dirty="0" sz="2800" spc="-50"/>
              <a:t> </a:t>
            </a:r>
            <a:r>
              <a:rPr dirty="0" sz="2800"/>
              <a:t>del</a:t>
            </a:r>
            <a:r>
              <a:rPr dirty="0" sz="2800" spc="-55"/>
              <a:t> </a:t>
            </a:r>
            <a:r>
              <a:rPr dirty="0" sz="2800" spc="-10"/>
              <a:t>diodo</a:t>
            </a:r>
            <a:endParaRPr sz="2800"/>
          </a:p>
        </p:txBody>
      </p:sp>
      <p:sp>
        <p:nvSpPr>
          <p:cNvPr id="70" name="object 70" descr=""/>
          <p:cNvSpPr txBox="1"/>
          <p:nvPr/>
        </p:nvSpPr>
        <p:spPr>
          <a:xfrm>
            <a:off x="2955438" y="5120703"/>
            <a:ext cx="13144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Pendiente=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25">
                <a:latin typeface="Arial"/>
                <a:cs typeface="Arial"/>
              </a:rPr>
              <a:t>1/R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7512643" y="4041343"/>
            <a:ext cx="93345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50" i="1">
                <a:latin typeface="Times New Roman"/>
                <a:cs typeface="Times New Roman"/>
              </a:rPr>
              <a:t>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7845928" y="4031721"/>
            <a:ext cx="62166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35947" sz="1275" i="1">
                <a:latin typeface="Times New Roman"/>
                <a:cs typeface="Times New Roman"/>
              </a:rPr>
              <a:t>D</a:t>
            </a:r>
            <a:r>
              <a:rPr dirty="0" baseline="35947" sz="1275" spc="644" i="1">
                <a:latin typeface="Times New Roman"/>
                <a:cs typeface="Times New Roman"/>
              </a:rPr>
              <a:t> </a:t>
            </a:r>
            <a:r>
              <a:rPr dirty="0" sz="1500">
                <a:latin typeface="Symbol"/>
                <a:cs typeface="Symbol"/>
              </a:rPr>
              <a:t></a:t>
            </a:r>
            <a:r>
              <a:rPr dirty="0" sz="1500" spc="15">
                <a:latin typeface="Times New Roman"/>
                <a:cs typeface="Times New Roman"/>
              </a:rPr>
              <a:t> </a:t>
            </a:r>
            <a:r>
              <a:rPr dirty="0" sz="1500" spc="65" i="1">
                <a:latin typeface="Times New Roman"/>
                <a:cs typeface="Times New Roman"/>
              </a:rPr>
              <a:t>I</a:t>
            </a:r>
            <a:r>
              <a:rPr dirty="0" baseline="-22875" sz="1275" spc="97" i="1">
                <a:latin typeface="Times New Roman"/>
                <a:cs typeface="Times New Roman"/>
              </a:rPr>
              <a:t>D</a:t>
            </a:r>
            <a:r>
              <a:rPr dirty="0" baseline="-22875" sz="1275" spc="-97" i="1">
                <a:latin typeface="Times New Roman"/>
                <a:cs typeface="Times New Roman"/>
              </a:rPr>
              <a:t> </a:t>
            </a:r>
            <a:r>
              <a:rPr dirty="0" sz="1500" spc="-50">
                <a:latin typeface="Times New Roman"/>
                <a:cs typeface="Times New Roman"/>
              </a:rPr>
              <a:t>;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7637316" y="4176513"/>
            <a:ext cx="140970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50" i="1">
                <a:latin typeface="Times New Roman"/>
                <a:cs typeface="Times New Roman"/>
              </a:rPr>
              <a:t>R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7397416" y="3915320"/>
            <a:ext cx="61023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15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u="sng" sz="1500" spc="11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500" spc="-35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dirty="0" u="sng" sz="1500" spc="-3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u="sng" sz="1500" spc="5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75" name="object 7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6735" y="4189412"/>
            <a:ext cx="250825" cy="1111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77" y="893762"/>
            <a:ext cx="90938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¿Cómo</a:t>
            </a:r>
            <a:r>
              <a:rPr dirty="0" spc="-30"/>
              <a:t> </a:t>
            </a:r>
            <a:r>
              <a:rPr dirty="0"/>
              <a:t>analizar</a:t>
            </a:r>
            <a:r>
              <a:rPr dirty="0" spc="-35"/>
              <a:t> </a:t>
            </a:r>
            <a:r>
              <a:rPr dirty="0"/>
              <a:t>circuitos</a:t>
            </a:r>
            <a:r>
              <a:rPr dirty="0" spc="-50"/>
              <a:t> </a:t>
            </a:r>
            <a:r>
              <a:rPr dirty="0"/>
              <a:t>suponiendo</a:t>
            </a:r>
            <a:r>
              <a:rPr dirty="0" spc="-45"/>
              <a:t> </a:t>
            </a:r>
            <a:r>
              <a:rPr dirty="0"/>
              <a:t>el</a:t>
            </a:r>
            <a:r>
              <a:rPr dirty="0" spc="-30"/>
              <a:t> </a:t>
            </a:r>
            <a:r>
              <a:rPr dirty="0"/>
              <a:t>estado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40"/>
              <a:t> </a:t>
            </a:r>
            <a:r>
              <a:rPr dirty="0"/>
              <a:t>los</a:t>
            </a:r>
            <a:r>
              <a:rPr dirty="0" spc="-35"/>
              <a:t> </a:t>
            </a:r>
            <a:r>
              <a:rPr dirty="0" spc="-10"/>
              <a:t>diodos?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45613" y="1499299"/>
            <a:ext cx="7896225" cy="5059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5465" indent="-4946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45465" algn="l"/>
              </a:tabLst>
            </a:pPr>
            <a:r>
              <a:rPr dirty="0" sz="1800">
                <a:latin typeface="Arial"/>
                <a:cs typeface="Arial"/>
              </a:rPr>
              <a:t>Suponer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razonadamente 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estado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cada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diodo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directa</a:t>
            </a:r>
            <a:r>
              <a:rPr dirty="0" sz="18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dirty="0" sz="18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inversa</a:t>
            </a:r>
            <a:r>
              <a:rPr dirty="0" sz="1800" spc="-1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545465" marR="335915" indent="-495300">
              <a:lnSpc>
                <a:spcPct val="100000"/>
              </a:lnSpc>
              <a:spcBef>
                <a:spcPts val="1335"/>
              </a:spcBef>
              <a:buAutoNum type="arabicPeriod"/>
              <a:tabLst>
                <a:tab pos="545465" algn="l"/>
              </a:tabLst>
            </a:pPr>
            <a:r>
              <a:rPr dirty="0" sz="1800">
                <a:latin typeface="Arial"/>
                <a:cs typeface="Arial"/>
              </a:rPr>
              <a:t>Dibujar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esquema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circuito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sustituyendo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diodos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modelo </a:t>
            </a:r>
            <a:r>
              <a:rPr dirty="0" sz="1800">
                <a:latin typeface="Arial"/>
                <a:cs typeface="Arial"/>
              </a:rPr>
              <a:t>circuital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elegido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función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estado:</a:t>
            </a:r>
            <a:endParaRPr sz="1800">
              <a:latin typeface="Arial"/>
              <a:cs typeface="Arial"/>
            </a:endParaRPr>
          </a:p>
          <a:p>
            <a:pPr lvl="1" marL="1434465" indent="-494665">
              <a:lnSpc>
                <a:spcPct val="100000"/>
              </a:lnSpc>
              <a:spcBef>
                <a:spcPts val="1820"/>
              </a:spcBef>
              <a:buAutoNum type="romanLcPeriod"/>
              <a:tabLst>
                <a:tab pos="1434465" algn="l"/>
              </a:tabLst>
            </a:pP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Diodos</a:t>
            </a:r>
            <a:r>
              <a:rPr dirty="0" sz="18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directa</a:t>
            </a:r>
            <a:r>
              <a:rPr dirty="0" sz="18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(conducción)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Symbol"/>
                <a:cs typeface="Symbol"/>
              </a:rPr>
              <a:t></a:t>
            </a:r>
            <a:r>
              <a:rPr dirty="0" sz="18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modelo</a:t>
            </a:r>
            <a:r>
              <a:rPr dirty="0" sz="18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circuital.</a:t>
            </a:r>
            <a:endParaRPr sz="1800">
              <a:latin typeface="Arial"/>
              <a:cs typeface="Arial"/>
            </a:endParaRPr>
          </a:p>
          <a:p>
            <a:pPr lvl="1" marL="1434465" indent="-495300">
              <a:lnSpc>
                <a:spcPct val="100000"/>
              </a:lnSpc>
              <a:spcBef>
                <a:spcPts val="540"/>
              </a:spcBef>
              <a:buAutoNum type="romanLcPeriod"/>
              <a:tabLst>
                <a:tab pos="1434465" algn="l"/>
              </a:tabLst>
            </a:pP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Diodos</a:t>
            </a:r>
            <a:r>
              <a:rPr dirty="0" sz="18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inversa</a:t>
            </a:r>
            <a:r>
              <a:rPr dirty="0" sz="18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(corte)</a:t>
            </a:r>
            <a:r>
              <a:rPr dirty="0" sz="18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Symbol"/>
                <a:cs typeface="Symbol"/>
              </a:rPr>
              <a:t></a:t>
            </a:r>
            <a:r>
              <a:rPr dirty="0" sz="18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interruptor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abierto.</a:t>
            </a:r>
            <a:endParaRPr sz="1800">
              <a:latin typeface="Arial"/>
              <a:cs typeface="Arial"/>
            </a:endParaRPr>
          </a:p>
          <a:p>
            <a:pPr marL="545465" marR="360045" indent="-4953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545465" algn="l"/>
              </a:tabLst>
            </a:pPr>
            <a:r>
              <a:rPr dirty="0" sz="1800">
                <a:latin typeface="Arial"/>
                <a:cs typeface="Arial"/>
              </a:rPr>
              <a:t>Determinar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corrientes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tensiones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todo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circuito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mediante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las </a:t>
            </a:r>
            <a:r>
              <a:rPr dirty="0" sz="1800">
                <a:latin typeface="Arial"/>
                <a:cs typeface="Arial"/>
              </a:rPr>
              <a:t>leyes 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Kirchhoff.</a:t>
            </a:r>
            <a:endParaRPr sz="1800">
              <a:latin typeface="Arial"/>
              <a:cs typeface="Arial"/>
            </a:endParaRPr>
          </a:p>
          <a:p>
            <a:pPr marL="535940" marR="50800" indent="-495300">
              <a:lnSpc>
                <a:spcPct val="100000"/>
              </a:lnSpc>
              <a:spcBef>
                <a:spcPts val="1455"/>
              </a:spcBef>
              <a:buAutoNum type="arabicPeriod"/>
              <a:tabLst>
                <a:tab pos="535940" algn="l"/>
              </a:tabLst>
            </a:pPr>
            <a:r>
              <a:rPr dirty="0" sz="1800">
                <a:latin typeface="Arial"/>
                <a:cs typeface="Arial"/>
              </a:rPr>
              <a:t>Comprobar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existen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contradicciones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suposiciones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hechas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para </a:t>
            </a:r>
            <a:r>
              <a:rPr dirty="0" sz="1800">
                <a:latin typeface="Arial"/>
                <a:cs typeface="Arial"/>
              </a:rPr>
              <a:t>cada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diodo.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Habrá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contradicción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si:</a:t>
            </a:r>
            <a:endParaRPr sz="1800">
              <a:latin typeface="Arial"/>
              <a:cs typeface="Arial"/>
            </a:endParaRPr>
          </a:p>
          <a:p>
            <a:pPr lvl="1" marL="1434465" indent="-494665">
              <a:lnSpc>
                <a:spcPct val="100000"/>
              </a:lnSpc>
              <a:spcBef>
                <a:spcPts val="1130"/>
              </a:spcBef>
              <a:buAutoNum type="romanLcPeriod"/>
              <a:tabLst>
                <a:tab pos="1434465" algn="l"/>
              </a:tabLst>
            </a:pP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Por</a:t>
            </a:r>
            <a:r>
              <a:rPr dirty="0" sz="18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el</a:t>
            </a:r>
            <a:r>
              <a:rPr dirty="0" sz="18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cortocircuito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pasa</a:t>
            </a:r>
            <a:r>
              <a:rPr dirty="0" sz="18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una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corriente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negativa</a:t>
            </a:r>
            <a:endParaRPr sz="1800">
              <a:latin typeface="Arial"/>
              <a:cs typeface="Arial"/>
            </a:endParaRPr>
          </a:p>
          <a:p>
            <a:pPr lvl="1" marL="1434465" indent="-495300">
              <a:lnSpc>
                <a:spcPct val="100000"/>
              </a:lnSpc>
              <a:spcBef>
                <a:spcPts val="540"/>
              </a:spcBef>
              <a:buAutoNum type="romanLcPeriod"/>
              <a:tabLst>
                <a:tab pos="1434465" algn="l"/>
              </a:tabLst>
            </a:pP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el</a:t>
            </a:r>
            <a:r>
              <a:rPr dirty="0" sz="18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circuito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abierto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aparece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una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6FC0"/>
                </a:solidFill>
                <a:latin typeface="Arial"/>
                <a:cs typeface="Arial"/>
              </a:rPr>
              <a:t>tensión</a:t>
            </a:r>
            <a:r>
              <a:rPr dirty="0" sz="18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Arial"/>
                <a:cs typeface="Arial"/>
              </a:rPr>
              <a:t>positiva.</a:t>
            </a:r>
            <a:endParaRPr sz="1800">
              <a:latin typeface="Arial"/>
              <a:cs typeface="Arial"/>
            </a:endParaRPr>
          </a:p>
          <a:p>
            <a:pPr marL="507365" marR="5080" indent="-495300">
              <a:lnSpc>
                <a:spcPct val="100000"/>
              </a:lnSpc>
              <a:spcBef>
                <a:spcPts val="1450"/>
              </a:spcBef>
              <a:buAutoNum type="arabicPeriod"/>
              <a:tabLst>
                <a:tab pos="507365" algn="l"/>
              </a:tabLst>
            </a:pP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alguna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contradicción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modificar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hipótesis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punto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hay </a:t>
            </a:r>
            <a:r>
              <a:rPr dirty="0" sz="1800">
                <a:latin typeface="Arial"/>
                <a:cs typeface="Arial"/>
              </a:rPr>
              <a:t>contracciones,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valores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tensión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corriente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calculados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se </a:t>
            </a:r>
            <a:r>
              <a:rPr dirty="0" sz="1800">
                <a:latin typeface="Arial"/>
                <a:cs typeface="Arial"/>
              </a:rPr>
              <a:t>aproximarán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bastante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reales.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Circuitos</a:t>
            </a:r>
            <a:r>
              <a:rPr dirty="0" sz="2800" spc="-75"/>
              <a:t> </a:t>
            </a:r>
            <a:r>
              <a:rPr dirty="0" sz="2800"/>
              <a:t>con</a:t>
            </a:r>
            <a:r>
              <a:rPr dirty="0" sz="2800" spc="-85"/>
              <a:t> </a:t>
            </a:r>
            <a:r>
              <a:rPr dirty="0" sz="2800"/>
              <a:t>diodos:</a:t>
            </a:r>
            <a:r>
              <a:rPr dirty="0" sz="2800" spc="-55"/>
              <a:t> </a:t>
            </a:r>
            <a:r>
              <a:rPr dirty="0" sz="2800" spc="-10"/>
              <a:t>Rectificadores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5852" y="3397077"/>
            <a:ext cx="2844477" cy="2212848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598360" y="1543845"/>
          <a:ext cx="3926204" cy="1491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/>
                <a:gridCol w="653415"/>
                <a:gridCol w="647699"/>
                <a:gridCol w="647700"/>
                <a:gridCol w="647700"/>
                <a:gridCol w="589279"/>
              </a:tblGrid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object 6" descr=""/>
          <p:cNvGrpSpPr/>
          <p:nvPr/>
        </p:nvGrpSpPr>
        <p:grpSpPr>
          <a:xfrm>
            <a:off x="4621702" y="1794138"/>
            <a:ext cx="3826510" cy="1013460"/>
            <a:chOff x="4621702" y="1794138"/>
            <a:chExt cx="3826510" cy="1013460"/>
          </a:xfrm>
        </p:grpSpPr>
        <p:sp>
          <p:nvSpPr>
            <p:cNvPr id="7" name="object 7" descr=""/>
            <p:cNvSpPr/>
            <p:nvPr/>
          </p:nvSpPr>
          <p:spPr>
            <a:xfrm>
              <a:off x="4630442" y="180287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33" y="582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636276" y="1808699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659608" y="181452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5833" y="5820"/>
                  </a:ln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671274" y="182616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33" y="582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677107" y="183198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88774" y="1843625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700440" y="184944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712106" y="1861088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5833" y="11641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717939" y="1872730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5833" y="5820"/>
                  </a:ln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729606" y="189019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741272" y="1901835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752938" y="1919298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764604" y="1936761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0"/>
                  </a:moveTo>
                  <a:lnTo>
                    <a:pt x="5833" y="17462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770438" y="1954224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782104" y="197168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793770" y="198915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5833" y="11641"/>
                  </a:ln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805436" y="2012434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0"/>
                  </a:moveTo>
                  <a:lnTo>
                    <a:pt x="5833" y="17462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811269" y="202989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822936" y="205318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834602" y="207646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846268" y="2099748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857934" y="2117211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863768" y="2140495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4" h="29210">
                  <a:moveTo>
                    <a:pt x="0" y="0"/>
                  </a:moveTo>
                  <a:lnTo>
                    <a:pt x="11666" y="29104"/>
                  </a:lnTo>
                </a:path>
              </a:pathLst>
            </a:custGeom>
            <a:ln w="1749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875434" y="216960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887100" y="219288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898766" y="2216168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904599" y="223945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916266" y="2262735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4" h="29210">
                  <a:moveTo>
                    <a:pt x="0" y="0"/>
                  </a:moveTo>
                  <a:lnTo>
                    <a:pt x="11666" y="29104"/>
                  </a:lnTo>
                </a:path>
              </a:pathLst>
            </a:custGeom>
            <a:ln w="1749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927932" y="229184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939598" y="2315124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945431" y="2338408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4" h="29210">
                  <a:moveTo>
                    <a:pt x="0" y="0"/>
                  </a:moveTo>
                  <a:lnTo>
                    <a:pt x="11666" y="29104"/>
                  </a:lnTo>
                </a:path>
              </a:pathLst>
            </a:custGeom>
            <a:ln w="1749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957098" y="236751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968764" y="239079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980430" y="241408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992096" y="2437365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997930" y="2460649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009596" y="248393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021262" y="250721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032928" y="2530500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038761" y="2553784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050428" y="257124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5833" y="11641"/>
                  </a:ln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062094" y="2594531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073760" y="2611994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0" y="11641"/>
                  </a:ln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079593" y="2635278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091260" y="2652741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102926" y="267020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114592" y="2681846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126258" y="2699309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0"/>
                  </a:moveTo>
                  <a:lnTo>
                    <a:pt x="5833" y="17462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132091" y="271677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143758" y="272841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155424" y="2740055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167090" y="2751697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5833" y="11641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172923" y="2763339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184590" y="276916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196256" y="2780802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207922" y="278662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33" y="582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225421" y="2792444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0"/>
                  </a:moveTo>
                  <a:lnTo>
                    <a:pt x="5833" y="0"/>
                  </a:ln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277920" y="2792444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289586" y="2786623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301252" y="278080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5820"/>
                  </a:moveTo>
                  <a:lnTo>
                    <a:pt x="5833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307085" y="2774981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318752" y="2769160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330418" y="275751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342084" y="274587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353750" y="2734234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641"/>
                  </a:moveTo>
                  <a:lnTo>
                    <a:pt x="5833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359583" y="272259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5371250" y="271095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382916" y="2693488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17462"/>
                  </a:moveTo>
                  <a:lnTo>
                    <a:pt x="5833" y="5820"/>
                  </a:ln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5394582" y="2681846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641"/>
                  </a:moveTo>
                  <a:lnTo>
                    <a:pt x="5833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5400415" y="2664383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412082" y="2646920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423748" y="262363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5833" y="11641"/>
                  </a:ln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435414" y="2606173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17462"/>
                  </a:moveTo>
                  <a:lnTo>
                    <a:pt x="5833" y="0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5441247" y="2588710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5452913" y="256542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5464580" y="254214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5476246" y="2524679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487912" y="2501395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23283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493745" y="247811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505412" y="245482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517078" y="243154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5528744" y="2408260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23283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534577" y="2379155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4" h="29210">
                  <a:moveTo>
                    <a:pt x="0" y="29104"/>
                  </a:moveTo>
                  <a:lnTo>
                    <a:pt x="11666" y="0"/>
                  </a:lnTo>
                </a:path>
              </a:pathLst>
            </a:custGeom>
            <a:ln w="1749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5546244" y="235587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5557910" y="233258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5569576" y="2309303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23283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5575409" y="2280198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4" h="29210">
                  <a:moveTo>
                    <a:pt x="0" y="29104"/>
                  </a:moveTo>
                  <a:lnTo>
                    <a:pt x="11666" y="0"/>
                  </a:lnTo>
                </a:path>
              </a:pathLst>
            </a:custGeom>
            <a:ln w="1749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5587075" y="225691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5598742" y="223363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5610408" y="221034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5622074" y="2181242"/>
              <a:ext cx="6350" cy="29209"/>
            </a:xfrm>
            <a:custGeom>
              <a:avLst/>
              <a:gdLst/>
              <a:ahLst/>
              <a:cxnLst/>
              <a:rect l="l" t="t" r="r" b="b"/>
              <a:pathLst>
                <a:path w="6350" h="29210">
                  <a:moveTo>
                    <a:pt x="0" y="29104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5627907" y="215795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5639574" y="213467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5651240" y="211139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5662906" y="2088106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23283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5668739" y="206482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5680405" y="2047359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5692072" y="202407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5833" y="11641"/>
                  </a:ln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5703738" y="2006613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17462"/>
                  </a:moveTo>
                  <a:lnTo>
                    <a:pt x="5833" y="0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5709571" y="1983329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23283"/>
                  </a:moveTo>
                  <a:lnTo>
                    <a:pt x="5833" y="11641"/>
                  </a:ln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5721237" y="1965866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5732904" y="1948403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5744570" y="1930940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756236" y="1913477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17462"/>
                  </a:moveTo>
                  <a:lnTo>
                    <a:pt x="5833" y="0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5762069" y="1896014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5773736" y="188437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5785402" y="187273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5797068" y="1861088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641"/>
                  </a:moveTo>
                  <a:lnTo>
                    <a:pt x="5833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5802901" y="184944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5814567" y="183780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5826234" y="1831983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5837900" y="182034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5849566" y="181452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5820"/>
                  </a:moveTo>
                  <a:lnTo>
                    <a:pt x="5833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5855399" y="1808699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5878732" y="1802878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5820"/>
                  </a:moveTo>
                  <a:lnTo>
                    <a:pt x="5833" y="0"/>
                  </a:ln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5931230" y="180287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33" y="582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937063" y="1808699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5948729" y="1814520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5960396" y="1820341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5972062" y="182616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5983728" y="1837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33" y="582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5989561" y="1843625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6001227" y="185526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6012893" y="186690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6024559" y="1878551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0"/>
                  </a:moveTo>
                  <a:lnTo>
                    <a:pt x="0" y="5820"/>
                  </a:lnTo>
                  <a:lnTo>
                    <a:pt x="5833" y="17462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6030393" y="189601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6042059" y="1907656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6053725" y="1925119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6065391" y="1942582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0"/>
                  </a:moveTo>
                  <a:lnTo>
                    <a:pt x="5833" y="17462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6071224" y="1960045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6082891" y="1977508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6094557" y="199497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5833" y="11641"/>
                  </a:ln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6106223" y="2018255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6117889" y="2035717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6123723" y="205900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6135389" y="208228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6147055" y="2105569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6158721" y="2128853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6164555" y="215213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6176221" y="217542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6187887" y="219870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6199553" y="2221989"/>
              <a:ext cx="6350" cy="29209"/>
            </a:xfrm>
            <a:custGeom>
              <a:avLst/>
              <a:gdLst/>
              <a:ahLst/>
              <a:cxnLst/>
              <a:rect l="l" t="t" r="r" b="b"/>
              <a:pathLst>
                <a:path w="6350" h="29210">
                  <a:moveTo>
                    <a:pt x="0" y="0"/>
                  </a:moveTo>
                  <a:lnTo>
                    <a:pt x="5833" y="29104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6205386" y="225109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6217053" y="227437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6228719" y="229766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6240385" y="2320945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4" h="29210">
                  <a:moveTo>
                    <a:pt x="0" y="0"/>
                  </a:moveTo>
                  <a:lnTo>
                    <a:pt x="11666" y="29104"/>
                  </a:lnTo>
                </a:path>
              </a:pathLst>
            </a:custGeom>
            <a:ln w="1749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6252051" y="2350050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6257885" y="237333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6269551" y="239661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6281217" y="241990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6292883" y="2443186"/>
              <a:ext cx="6350" cy="29209"/>
            </a:xfrm>
            <a:custGeom>
              <a:avLst/>
              <a:gdLst/>
              <a:ahLst/>
              <a:cxnLst/>
              <a:rect l="l" t="t" r="r" b="b"/>
              <a:pathLst>
                <a:path w="6350" h="29210">
                  <a:moveTo>
                    <a:pt x="0" y="0"/>
                  </a:moveTo>
                  <a:lnTo>
                    <a:pt x="5833" y="29104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6298716" y="247229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6310383" y="2495574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6322049" y="251303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6333715" y="253632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6345381" y="2559605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6351215" y="2582889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6362881" y="2600352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6374547" y="261781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4" h="23494">
                  <a:moveTo>
                    <a:pt x="0" y="0"/>
                  </a:moveTo>
                  <a:lnTo>
                    <a:pt x="5833" y="11641"/>
                  </a:ln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6386213" y="2641099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0"/>
                  </a:moveTo>
                  <a:lnTo>
                    <a:pt x="5833" y="17462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6392047" y="2658562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6403713" y="2676025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6415379" y="268766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5833" y="5820"/>
                  </a:ln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6427045" y="2705130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5833" y="11641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6432878" y="2716772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80">
                  <a:moveTo>
                    <a:pt x="0" y="0"/>
                  </a:moveTo>
                  <a:lnTo>
                    <a:pt x="5833" y="5820"/>
                  </a:ln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6444545" y="273423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6456211" y="274587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6467877" y="2757518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6479543" y="276333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5833" y="11641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6485377" y="2774981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6497043" y="2780802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6508709" y="2786623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6520375" y="27924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33" y="582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6567040" y="2792444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5820"/>
                  </a:moveTo>
                  <a:lnTo>
                    <a:pt x="5833" y="0"/>
                  </a:ln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6590373" y="2786623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6602039" y="2780802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6613705" y="277498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5820"/>
                  </a:moveTo>
                  <a:lnTo>
                    <a:pt x="5833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6619538" y="276333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6631205" y="2757518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6642871" y="274587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6654537" y="2734234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641"/>
                  </a:moveTo>
                  <a:lnTo>
                    <a:pt x="5833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6660370" y="2716772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5833" y="5820"/>
                  </a:ln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6672037" y="270513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6683703" y="268766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5833" y="5820"/>
                  </a:ln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6695369" y="2676025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641"/>
                  </a:moveTo>
                  <a:lnTo>
                    <a:pt x="5833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6701202" y="2658562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6712868" y="2641099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6724535" y="261781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5833" y="11641"/>
                  </a:ln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6736201" y="2600352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6747867" y="2582889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17462"/>
                  </a:moveTo>
                  <a:lnTo>
                    <a:pt x="5833" y="0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6753700" y="255960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6765367" y="253632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6777033" y="251303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6788699" y="2495574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17462"/>
                  </a:moveTo>
                  <a:lnTo>
                    <a:pt x="5833" y="0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6794532" y="247229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6806199" y="2443186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5" h="29210">
                  <a:moveTo>
                    <a:pt x="0" y="29104"/>
                  </a:moveTo>
                  <a:lnTo>
                    <a:pt x="11666" y="0"/>
                  </a:lnTo>
                </a:path>
              </a:pathLst>
            </a:custGeom>
            <a:ln w="1749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6817865" y="241990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6829531" y="239661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6841197" y="2373334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23283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6847030" y="235005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6858697" y="2320945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5" h="29210">
                  <a:moveTo>
                    <a:pt x="0" y="29104"/>
                  </a:moveTo>
                  <a:lnTo>
                    <a:pt x="11666" y="0"/>
                  </a:lnTo>
                </a:path>
              </a:pathLst>
            </a:custGeom>
            <a:ln w="1749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6870363" y="229766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6882029" y="2274377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23283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6887862" y="225109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6899529" y="2221989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5" h="29210">
                  <a:moveTo>
                    <a:pt x="0" y="29104"/>
                  </a:moveTo>
                  <a:lnTo>
                    <a:pt x="11666" y="0"/>
                  </a:lnTo>
                </a:path>
              </a:pathLst>
            </a:custGeom>
            <a:ln w="1749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6911195" y="219870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6922861" y="2175421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23283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6928694" y="215213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6940361" y="212885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6952027" y="2105569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6963693" y="208228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6975359" y="2059001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23283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6981192" y="203571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6992859" y="2018255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7004525" y="199497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5833" y="11641"/>
                  </a:ln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7016191" y="1977508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17462"/>
                  </a:moveTo>
                  <a:lnTo>
                    <a:pt x="5833" y="0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7022024" y="1960045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7033691" y="1942582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7045357" y="1925119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7057023" y="1907656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17462"/>
                  </a:moveTo>
                  <a:lnTo>
                    <a:pt x="5833" y="0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7062856" y="189601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7074522" y="1878551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5833" y="5820"/>
                  </a:ln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7086189" y="186690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7097855" y="185526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7109521" y="1843625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641"/>
                  </a:moveTo>
                  <a:lnTo>
                    <a:pt x="5833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7115354" y="1837804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7127020" y="182616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7138687" y="1820341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7150353" y="181452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5820"/>
                  </a:moveTo>
                  <a:lnTo>
                    <a:pt x="5833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7156186" y="1808699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7167852" y="1802878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7220351" y="1802878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0"/>
                  </a:moveTo>
                  <a:lnTo>
                    <a:pt x="5833" y="0"/>
                  </a:ln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7243683" y="180869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33" y="582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7249516" y="1814520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7261182" y="182034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7272849" y="1831983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7284515" y="1837804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5833" y="11641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7290348" y="184944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7302014" y="186108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7313681" y="187273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7325347" y="188437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7337013" y="1896014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0"/>
                  </a:moveTo>
                  <a:lnTo>
                    <a:pt x="5833" y="17462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7342846" y="191347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7354513" y="1930940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7366179" y="1948403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7377845" y="1965866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0"/>
                  </a:moveTo>
                  <a:lnTo>
                    <a:pt x="5833" y="17462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7383678" y="1983329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5833" y="11641"/>
                  </a:ln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7395344" y="2006613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7407011" y="202407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5833" y="11641"/>
                  </a:ln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7418677" y="2047359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0"/>
                  </a:moveTo>
                  <a:lnTo>
                    <a:pt x="5833" y="17462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7424510" y="206482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7436176" y="208810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7447843" y="211139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7459509" y="213467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7471175" y="2157958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7477008" y="2181242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5" h="29210">
                  <a:moveTo>
                    <a:pt x="0" y="0"/>
                  </a:moveTo>
                  <a:lnTo>
                    <a:pt x="11666" y="29104"/>
                  </a:lnTo>
                </a:path>
              </a:pathLst>
            </a:custGeom>
            <a:ln w="1749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7488675" y="221034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7500341" y="223363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7512007" y="2256915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7517840" y="2280198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5" h="29210">
                  <a:moveTo>
                    <a:pt x="0" y="0"/>
                  </a:moveTo>
                  <a:lnTo>
                    <a:pt x="11666" y="29104"/>
                  </a:lnTo>
                </a:path>
              </a:pathLst>
            </a:custGeom>
            <a:ln w="1749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7529506" y="230930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7541173" y="233258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7552839" y="2355871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7558672" y="2379155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5" h="29210">
                  <a:moveTo>
                    <a:pt x="0" y="0"/>
                  </a:moveTo>
                  <a:lnTo>
                    <a:pt x="11666" y="29104"/>
                  </a:lnTo>
                </a:path>
              </a:pathLst>
            </a:custGeom>
            <a:ln w="1749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7570338" y="240826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7582005" y="243154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7593671" y="245482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7605337" y="2478112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7611170" y="250139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7622836" y="2524679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7634503" y="2547963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7646169" y="2565426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0"/>
                  </a:moveTo>
                  <a:lnTo>
                    <a:pt x="0" y="11641"/>
                  </a:lnTo>
                  <a:lnTo>
                    <a:pt x="5833" y="23283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7652002" y="2588710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7663668" y="260617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0"/>
                  </a:moveTo>
                  <a:lnTo>
                    <a:pt x="5833" y="11641"/>
                  </a:lnTo>
                  <a:lnTo>
                    <a:pt x="11666" y="23283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7675334" y="262945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7687001" y="2646920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0"/>
                  </a:moveTo>
                  <a:lnTo>
                    <a:pt x="5833" y="17462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7692834" y="2664383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0"/>
                  </a:move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7704500" y="268184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7716166" y="2693488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0"/>
                  </a:moveTo>
                  <a:lnTo>
                    <a:pt x="5833" y="5820"/>
                  </a:lnTo>
                  <a:lnTo>
                    <a:pt x="11666" y="17462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7727833" y="271095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7739499" y="2722593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5833" y="11641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7745332" y="273423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7756998" y="274587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7768665" y="275751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666" y="11641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7780331" y="27691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33" y="582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7786164" y="2774981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7797830" y="2780802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7809496" y="2786623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7821163" y="2792444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0"/>
                  </a:moveTo>
                  <a:lnTo>
                    <a:pt x="11666" y="582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7891160" y="2786623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7902826" y="2780802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7914493" y="2769160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641"/>
                  </a:moveTo>
                  <a:lnTo>
                    <a:pt x="5833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7920326" y="2763339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7931992" y="275169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7943658" y="2740055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7955325" y="272841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7966991" y="271677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641"/>
                  </a:moveTo>
                  <a:lnTo>
                    <a:pt x="5833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7972824" y="2699309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7984490" y="2681846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7996157" y="267020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8007823" y="2652741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17462"/>
                  </a:moveTo>
                  <a:lnTo>
                    <a:pt x="5833" y="0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8013656" y="2635278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8025322" y="261199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5833" y="11641"/>
                  </a:ln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8036988" y="2594531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8048655" y="2571247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23283"/>
                  </a:moveTo>
                  <a:lnTo>
                    <a:pt x="0" y="11641"/>
                  </a:ln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8054488" y="2553784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8066154" y="253050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8077820" y="250721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8089487" y="248393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8101153" y="2460649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23283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8106986" y="243736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8118652" y="241408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8130319" y="239079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8141985" y="2361692"/>
              <a:ext cx="6350" cy="29209"/>
            </a:xfrm>
            <a:custGeom>
              <a:avLst/>
              <a:gdLst/>
              <a:ahLst/>
              <a:cxnLst/>
              <a:rect l="l" t="t" r="r" b="b"/>
              <a:pathLst>
                <a:path w="6350" h="29210">
                  <a:moveTo>
                    <a:pt x="0" y="29104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8147818" y="233840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8159484" y="231512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8171150" y="229184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8182817" y="2262735"/>
              <a:ext cx="6350" cy="29209"/>
            </a:xfrm>
            <a:custGeom>
              <a:avLst/>
              <a:gdLst/>
              <a:ahLst/>
              <a:cxnLst/>
              <a:rect l="l" t="t" r="r" b="b"/>
              <a:pathLst>
                <a:path w="6350" h="29210">
                  <a:moveTo>
                    <a:pt x="0" y="29104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8188650" y="223945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8200316" y="221616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8211982" y="219288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8223649" y="216960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8235315" y="2140495"/>
              <a:ext cx="6350" cy="29209"/>
            </a:xfrm>
            <a:custGeom>
              <a:avLst/>
              <a:gdLst/>
              <a:ahLst/>
              <a:cxnLst/>
              <a:rect l="l" t="t" r="r" b="b"/>
              <a:pathLst>
                <a:path w="6350" h="29210">
                  <a:moveTo>
                    <a:pt x="0" y="29104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8241148" y="211721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8252814" y="20939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8264480" y="2076464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8276147" y="2053180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0" y="23283"/>
                  </a:moveTo>
                  <a:lnTo>
                    <a:pt x="5833" y="0"/>
                  </a:lnTo>
                </a:path>
              </a:pathLst>
            </a:custGeom>
            <a:ln w="1749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8281980" y="202989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8293646" y="2012434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8305312" y="198915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0" y="23283"/>
                  </a:moveTo>
                  <a:lnTo>
                    <a:pt x="5833" y="11641"/>
                  </a:lnTo>
                  <a:lnTo>
                    <a:pt x="11666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8316979" y="197168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8328645" y="1954224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80">
                  <a:moveTo>
                    <a:pt x="0" y="17462"/>
                  </a:moveTo>
                  <a:lnTo>
                    <a:pt x="5833" y="0"/>
                  </a:lnTo>
                </a:path>
              </a:pathLst>
            </a:custGeom>
            <a:ln w="1749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8334478" y="1936761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8346144" y="1919298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8357811" y="1901835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8369477" y="1890193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641"/>
                  </a:moveTo>
                  <a:lnTo>
                    <a:pt x="5833" y="0"/>
                  </a:lnTo>
                </a:path>
              </a:pathLst>
            </a:custGeom>
            <a:ln w="174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8375310" y="1872730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5" h="17780">
                  <a:moveTo>
                    <a:pt x="0" y="17462"/>
                  </a:moveTo>
                  <a:lnTo>
                    <a:pt x="5833" y="5820"/>
                  </a:lnTo>
                  <a:lnTo>
                    <a:pt x="11666" y="0"/>
                  </a:lnTo>
                </a:path>
              </a:pathLst>
            </a:custGeom>
            <a:ln w="17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8386976" y="186108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8398642" y="184944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8410309" y="184362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5820"/>
                  </a:moveTo>
                  <a:lnTo>
                    <a:pt x="5833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8416142" y="183198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641"/>
                  </a:moveTo>
                  <a:lnTo>
                    <a:pt x="11666" y="0"/>
                  </a:lnTo>
                </a:path>
              </a:pathLst>
            </a:custGeom>
            <a:ln w="174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8427808" y="1826162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0" y="5820"/>
                  </a:moveTo>
                  <a:lnTo>
                    <a:pt x="11666" y="0"/>
                  </a:lnTo>
                </a:path>
              </a:pathLst>
            </a:custGeom>
            <a:ln w="1747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9" name="object 349" descr=""/>
          <p:cNvSpPr txBox="1"/>
          <p:nvPr/>
        </p:nvSpPr>
        <p:spPr>
          <a:xfrm>
            <a:off x="607601" y="1585342"/>
            <a:ext cx="6696709" cy="4749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2590" marR="3340735" indent="-381000">
              <a:lnSpc>
                <a:spcPct val="100000"/>
              </a:lnSpc>
              <a:spcBef>
                <a:spcPts val="100"/>
              </a:spcBef>
              <a:buClr>
                <a:srgbClr val="0000C4"/>
              </a:buClr>
              <a:buFont typeface="Wingdings"/>
              <a:buChar char=""/>
              <a:tabLst>
                <a:tab pos="402590" algn="l"/>
              </a:tabLst>
            </a:pP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circuito</a:t>
            </a:r>
            <a:r>
              <a:rPr dirty="0" sz="18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rectificador</a:t>
            </a:r>
            <a:r>
              <a:rPr dirty="0" sz="18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CC0000"/>
                </a:solidFill>
                <a:latin typeface="Arial"/>
                <a:cs typeface="Arial"/>
              </a:rPr>
              <a:t>ideal </a:t>
            </a:r>
            <a:r>
              <a:rPr dirty="0" sz="1800">
                <a:latin typeface="Arial"/>
                <a:cs typeface="Arial"/>
              </a:rPr>
              <a:t>convierte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99"/>
                </a:solidFill>
                <a:latin typeface="Arial"/>
                <a:cs typeface="Arial"/>
              </a:rPr>
              <a:t>tensión</a:t>
            </a:r>
            <a:r>
              <a:rPr dirty="0" sz="18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0099"/>
                </a:solidFill>
                <a:latin typeface="Arial"/>
                <a:cs typeface="Arial"/>
              </a:rPr>
              <a:t>alterna </a:t>
            </a:r>
            <a:r>
              <a:rPr dirty="0" sz="1800">
                <a:latin typeface="Arial"/>
                <a:cs typeface="Arial"/>
              </a:rPr>
              <a:t>(generalmente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sinusoidal)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99"/>
                </a:solidFill>
                <a:latin typeface="Arial"/>
                <a:cs typeface="Arial"/>
              </a:rPr>
              <a:t>tensión</a:t>
            </a:r>
            <a:r>
              <a:rPr dirty="0" sz="18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0099"/>
                </a:solidFill>
                <a:latin typeface="Arial"/>
                <a:cs typeface="Arial"/>
              </a:rPr>
              <a:t>continua.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C4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402590" indent="-381000">
              <a:lnSpc>
                <a:spcPct val="100000"/>
              </a:lnSpc>
              <a:buClr>
                <a:srgbClr val="0000C4"/>
              </a:buClr>
              <a:buFont typeface="Wingdings"/>
              <a:buChar char=""/>
              <a:tabLst>
                <a:tab pos="402590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práctica,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los</a:t>
            </a:r>
            <a:endParaRPr sz="1800">
              <a:latin typeface="Arial"/>
              <a:cs typeface="Arial"/>
            </a:endParaRPr>
          </a:p>
          <a:p>
            <a:pPr marL="402590" marR="22479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rectificadores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99"/>
                </a:solidFill>
                <a:latin typeface="Arial"/>
                <a:cs typeface="Arial"/>
              </a:rPr>
              <a:t>no</a:t>
            </a:r>
            <a:r>
              <a:rPr dirty="0" sz="1800" spc="-2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99"/>
                </a:solidFill>
                <a:latin typeface="Arial"/>
                <a:cs typeface="Arial"/>
              </a:rPr>
              <a:t>son</a:t>
            </a:r>
            <a:r>
              <a:rPr dirty="0" sz="1800" spc="-4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99"/>
                </a:solidFill>
                <a:latin typeface="Arial"/>
                <a:cs typeface="Arial"/>
              </a:rPr>
              <a:t>circuitos</a:t>
            </a:r>
            <a:r>
              <a:rPr dirty="0" sz="1800" spc="-1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0099"/>
                </a:solidFill>
                <a:latin typeface="Arial"/>
                <a:cs typeface="Arial"/>
              </a:rPr>
              <a:t>ideales</a:t>
            </a:r>
            <a:r>
              <a:rPr dirty="0" sz="1800" spc="-10">
                <a:latin typeface="Arial"/>
                <a:cs typeface="Arial"/>
              </a:rPr>
              <a:t>,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tensión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continua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salida </a:t>
            </a:r>
            <a:r>
              <a:rPr dirty="0" sz="1800">
                <a:latin typeface="Arial"/>
                <a:cs typeface="Arial"/>
              </a:rPr>
              <a:t>suele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presentar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pequeñas</a:t>
            </a:r>
            <a:r>
              <a:rPr dirty="0" sz="18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variaciones</a:t>
            </a:r>
            <a:r>
              <a:rPr dirty="0" sz="18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CC0000"/>
                </a:solidFill>
                <a:latin typeface="Arial"/>
                <a:cs typeface="Arial"/>
              </a:rPr>
              <a:t>y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no</a:t>
            </a:r>
            <a:r>
              <a:rPr dirty="0" sz="1800" spc="-3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ser</a:t>
            </a:r>
            <a:r>
              <a:rPr dirty="0" sz="18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perfectamente</a:t>
            </a:r>
            <a:r>
              <a:rPr dirty="0" sz="18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CC0000"/>
                </a:solidFill>
                <a:latin typeface="Arial"/>
                <a:cs typeface="Arial"/>
              </a:rPr>
              <a:t>continua.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800">
              <a:latin typeface="Arial"/>
              <a:cs typeface="Arial"/>
            </a:endParaRPr>
          </a:p>
          <a:p>
            <a:pPr marL="393700" marR="2779395" indent="-381635">
              <a:lnSpc>
                <a:spcPct val="100000"/>
              </a:lnSpc>
              <a:buClr>
                <a:srgbClr val="0000C4"/>
              </a:buClr>
              <a:buFont typeface="Wingdings"/>
              <a:buChar char=""/>
              <a:tabLst>
                <a:tab pos="393700" algn="l"/>
              </a:tabLst>
            </a:pP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circuitos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rectificadores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más </a:t>
            </a:r>
            <a:r>
              <a:rPr dirty="0" sz="1800">
                <a:latin typeface="Arial"/>
                <a:cs typeface="Arial"/>
              </a:rPr>
              <a:t>utilizados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99"/>
                </a:solidFill>
                <a:latin typeface="Arial"/>
                <a:cs typeface="Arial"/>
              </a:rPr>
              <a:t>circuitos</a:t>
            </a:r>
            <a:r>
              <a:rPr dirty="0" sz="18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99"/>
                </a:solidFill>
                <a:latin typeface="Arial"/>
                <a:cs typeface="Arial"/>
              </a:rPr>
              <a:t>con</a:t>
            </a:r>
            <a:r>
              <a:rPr dirty="0" sz="1800" spc="-3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0099"/>
                </a:solidFill>
                <a:latin typeface="Arial"/>
                <a:cs typeface="Arial"/>
              </a:rPr>
              <a:t>diodos</a:t>
            </a:r>
            <a:r>
              <a:rPr dirty="0" sz="1800" spc="-10">
                <a:latin typeface="Arial"/>
                <a:cs typeface="Arial"/>
              </a:rPr>
              <a:t>, </a:t>
            </a:r>
            <a:r>
              <a:rPr dirty="0" sz="1800">
                <a:latin typeface="Arial"/>
                <a:cs typeface="Arial"/>
              </a:rPr>
              <a:t>entre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destacan:</a:t>
            </a:r>
            <a:endParaRPr sz="1800">
              <a:latin typeface="Arial"/>
              <a:cs typeface="Arial"/>
            </a:endParaRPr>
          </a:p>
          <a:p>
            <a:pPr lvl="1" marL="1354455" indent="-273050">
              <a:lnSpc>
                <a:spcPct val="100000"/>
              </a:lnSpc>
              <a:spcBef>
                <a:spcPts val="1645"/>
              </a:spcBef>
              <a:buClr>
                <a:srgbClr val="CC0000"/>
              </a:buClr>
              <a:buFont typeface="Wingdings"/>
              <a:buChar char=""/>
              <a:tabLst>
                <a:tab pos="1354455" algn="l"/>
              </a:tabLst>
            </a:pPr>
            <a:r>
              <a:rPr dirty="0" sz="1800">
                <a:latin typeface="Arial"/>
                <a:cs typeface="Arial"/>
              </a:rPr>
              <a:t>Rectificador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media</a:t>
            </a:r>
            <a:r>
              <a:rPr dirty="0" sz="18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CC0000"/>
                </a:solidFill>
                <a:latin typeface="Arial"/>
                <a:cs typeface="Arial"/>
              </a:rPr>
              <a:t>onda</a:t>
            </a:r>
            <a:endParaRPr sz="1800">
              <a:latin typeface="Arial"/>
              <a:cs typeface="Arial"/>
            </a:endParaRPr>
          </a:p>
          <a:p>
            <a:pPr lvl="1" marL="1354455" indent="-273050">
              <a:lnSpc>
                <a:spcPct val="100000"/>
              </a:lnSpc>
              <a:spcBef>
                <a:spcPts val="860"/>
              </a:spcBef>
              <a:buClr>
                <a:srgbClr val="CC0000"/>
              </a:buClr>
              <a:buFont typeface="Wingdings"/>
              <a:buChar char=""/>
              <a:tabLst>
                <a:tab pos="1354455" algn="l"/>
              </a:tabLst>
            </a:pPr>
            <a:r>
              <a:rPr dirty="0" sz="1800">
                <a:latin typeface="Arial"/>
                <a:cs typeface="Arial"/>
              </a:rPr>
              <a:t>Rectificador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onda</a:t>
            </a:r>
            <a:r>
              <a:rPr dirty="0" sz="18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completa</a:t>
            </a:r>
            <a:r>
              <a:rPr dirty="0" sz="18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con</a:t>
            </a:r>
            <a:r>
              <a:rPr dirty="0" sz="1800" spc="-3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puente</a:t>
            </a:r>
            <a:r>
              <a:rPr dirty="0" sz="18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CC0000"/>
                </a:solidFill>
                <a:latin typeface="Arial"/>
                <a:cs typeface="Arial"/>
              </a:rPr>
              <a:t>diodos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6716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Rectificador</a:t>
            </a:r>
            <a:r>
              <a:rPr dirty="0" sz="2800" spc="-60"/>
              <a:t> </a:t>
            </a:r>
            <a:r>
              <a:rPr dirty="0" sz="2800"/>
              <a:t>de</a:t>
            </a:r>
            <a:r>
              <a:rPr dirty="0" sz="2800" spc="-80"/>
              <a:t> </a:t>
            </a:r>
            <a:r>
              <a:rPr dirty="0" sz="2800"/>
              <a:t>media</a:t>
            </a:r>
            <a:r>
              <a:rPr dirty="0" sz="2800" spc="-65"/>
              <a:t> </a:t>
            </a:r>
            <a:r>
              <a:rPr dirty="0" sz="2800" spc="-20"/>
              <a:t>onda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967" y="2736400"/>
            <a:ext cx="6700236" cy="362323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695575" y="2876550"/>
            <a:ext cx="449580" cy="3365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315"/>
              </a:spcBef>
            </a:pPr>
            <a:r>
              <a:rPr dirty="0" sz="1600" spc="-25">
                <a:latin typeface="Times New Roman"/>
                <a:cs typeface="Times New Roman"/>
              </a:rPr>
              <a:t>V</a:t>
            </a:r>
            <a:r>
              <a:rPr dirty="0" sz="1600" spc="-25" b="1">
                <a:latin typeface="Times New Roman"/>
                <a:cs typeface="Times New Roman"/>
              </a:rPr>
              <a:t>γ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65237" y="5229225"/>
            <a:ext cx="449580" cy="3365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315"/>
              </a:spcBef>
            </a:pPr>
            <a:r>
              <a:rPr dirty="0" sz="1600" spc="-25">
                <a:latin typeface="Times New Roman"/>
                <a:cs typeface="Times New Roman"/>
              </a:rPr>
              <a:t>V</a:t>
            </a:r>
            <a:r>
              <a:rPr dirty="0" sz="1600" spc="-25" b="1">
                <a:latin typeface="Times New Roman"/>
                <a:cs typeface="Times New Roman"/>
              </a:rPr>
              <a:t>γ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89224" y="1269493"/>
            <a:ext cx="988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00405" algn="l"/>
              </a:tabLst>
            </a:pPr>
            <a:r>
              <a:rPr dirty="0" sz="1800" spc="-10" b="1">
                <a:solidFill>
                  <a:srgbClr val="CC0000"/>
                </a:solidFill>
                <a:latin typeface="Times New Roman"/>
                <a:cs typeface="Times New Roman"/>
              </a:rPr>
              <a:t>Ideal</a:t>
            </a:r>
            <a:r>
              <a:rPr dirty="0" sz="1800" b="1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dirty="0" sz="1800" spc="-25" b="1">
                <a:solidFill>
                  <a:srgbClr val="CC0000"/>
                </a:solidFill>
                <a:latin typeface="Times New Roman"/>
                <a:cs typeface="Times New Roman"/>
              </a:rPr>
              <a:t>V</a:t>
            </a:r>
            <a:r>
              <a:rPr dirty="0" baseline="-20833" sz="1800" spc="-37" b="1">
                <a:solidFill>
                  <a:srgbClr val="CC0000"/>
                </a:solidFill>
                <a:latin typeface="Times New Roman"/>
                <a:cs typeface="Times New Roman"/>
              </a:rPr>
              <a:t>γ</a:t>
            </a:r>
            <a:endParaRPr baseline="-20833" sz="18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165975" y="3487737"/>
            <a:ext cx="1367155" cy="863600"/>
            <a:chOff x="7165975" y="3487737"/>
            <a:chExt cx="1367155" cy="863600"/>
          </a:xfrm>
        </p:grpSpPr>
        <p:sp>
          <p:nvSpPr>
            <p:cNvPr id="9" name="object 9" descr=""/>
            <p:cNvSpPr/>
            <p:nvPr/>
          </p:nvSpPr>
          <p:spPr>
            <a:xfrm>
              <a:off x="7165975" y="3487737"/>
              <a:ext cx="1367155" cy="863600"/>
            </a:xfrm>
            <a:custGeom>
              <a:avLst/>
              <a:gdLst/>
              <a:ahLst/>
              <a:cxnLst/>
              <a:rect l="l" t="t" r="r" b="b"/>
              <a:pathLst>
                <a:path w="1367154" h="863600">
                  <a:moveTo>
                    <a:pt x="1366837" y="0"/>
                  </a:moveTo>
                  <a:lnTo>
                    <a:pt x="0" y="0"/>
                  </a:lnTo>
                  <a:lnTo>
                    <a:pt x="0" y="863600"/>
                  </a:lnTo>
                  <a:lnTo>
                    <a:pt x="1366837" y="863600"/>
                  </a:lnTo>
                  <a:lnTo>
                    <a:pt x="1366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717278" y="3974232"/>
              <a:ext cx="708660" cy="0"/>
            </a:xfrm>
            <a:custGeom>
              <a:avLst/>
              <a:gdLst/>
              <a:ahLst/>
              <a:cxnLst/>
              <a:rect l="l" t="t" r="r" b="b"/>
              <a:pathLst>
                <a:path w="708659" h="0">
                  <a:moveTo>
                    <a:pt x="0" y="0"/>
                  </a:moveTo>
                  <a:lnTo>
                    <a:pt x="708377" y="0"/>
                  </a:lnTo>
                </a:path>
              </a:pathLst>
            </a:custGeom>
            <a:ln w="13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165975" y="3487737"/>
            <a:ext cx="1367155" cy="8636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86360" rIns="0" bIns="0" rtlCol="0" vert="horz">
            <a:spAutoFit/>
          </a:bodyPr>
          <a:lstStyle/>
          <a:p>
            <a:pPr marL="160655">
              <a:lnSpc>
                <a:spcPct val="100000"/>
              </a:lnSpc>
              <a:spcBef>
                <a:spcPts val="680"/>
              </a:spcBef>
            </a:pPr>
            <a:r>
              <a:rPr dirty="0" baseline="-41005" sz="3150" i="1">
                <a:latin typeface="Times New Roman"/>
                <a:cs typeface="Times New Roman"/>
              </a:rPr>
              <a:t>I</a:t>
            </a:r>
            <a:r>
              <a:rPr dirty="0" baseline="-41005" sz="3150" spc="254" i="1">
                <a:latin typeface="Times New Roman"/>
                <a:cs typeface="Times New Roman"/>
              </a:rPr>
              <a:t> </a:t>
            </a:r>
            <a:r>
              <a:rPr dirty="0" baseline="-41005" sz="3150">
                <a:latin typeface="Symbol"/>
                <a:cs typeface="Symbol"/>
              </a:rPr>
              <a:t></a:t>
            </a:r>
            <a:r>
              <a:rPr dirty="0" baseline="-41005" sz="3150" spc="127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25462" sz="1800" i="1">
                <a:latin typeface="Times New Roman"/>
                <a:cs typeface="Times New Roman"/>
              </a:rPr>
              <a:t>s</a:t>
            </a:r>
            <a:r>
              <a:rPr dirty="0" baseline="-25462" sz="1800" spc="434" i="1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Symbol"/>
                <a:cs typeface="Symbol"/>
              </a:rPr>
              <a:t></a:t>
            </a:r>
            <a:r>
              <a:rPr dirty="0" sz="2100" spc="-25" i="1">
                <a:latin typeface="Times New Roman"/>
                <a:cs typeface="Times New Roman"/>
              </a:rPr>
              <a:t>V</a:t>
            </a:r>
            <a:r>
              <a:rPr dirty="0" baseline="-24444" sz="1875" spc="-37" i="1">
                <a:latin typeface="Symbol"/>
                <a:cs typeface="Symbol"/>
              </a:rPr>
              <a:t></a:t>
            </a:r>
            <a:endParaRPr baseline="-24444" sz="1875">
              <a:latin typeface="Symbol"/>
              <a:cs typeface="Symbol"/>
            </a:endParaRPr>
          </a:p>
          <a:p>
            <a:pPr marL="828040">
              <a:lnSpc>
                <a:spcPct val="100000"/>
              </a:lnSpc>
              <a:spcBef>
                <a:spcPts val="690"/>
              </a:spcBef>
            </a:pPr>
            <a:r>
              <a:rPr dirty="0" sz="2100" spc="-50" i="1">
                <a:latin typeface="Times New Roman"/>
                <a:cs typeface="Times New Roman"/>
              </a:rPr>
              <a:t>R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651500" y="1627187"/>
            <a:ext cx="3081655" cy="1719580"/>
            <a:chOff x="5651500" y="1627187"/>
            <a:chExt cx="3081655" cy="171958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1500" y="1627187"/>
              <a:ext cx="2016124" cy="17192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1900" y="1627188"/>
              <a:ext cx="1150937" cy="1719261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5237500" y="1596326"/>
            <a:ext cx="9334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50">
                <a:solidFill>
                  <a:srgbClr val="CC0000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0213" y="1480502"/>
            <a:ext cx="475361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7500" marR="17780" indent="-292735">
              <a:lnSpc>
                <a:spcPct val="100000"/>
              </a:lnSpc>
              <a:spcBef>
                <a:spcPts val="95"/>
              </a:spcBef>
              <a:buClr>
                <a:srgbClr val="0000C4"/>
              </a:buClr>
              <a:buSzPct val="109375"/>
              <a:buFont typeface="Wingdings"/>
              <a:buChar char=""/>
              <a:tabLst>
                <a:tab pos="317500" algn="l"/>
              </a:tabLst>
            </a:pP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circuito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conducirá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sólo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tensión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CC0000"/>
                </a:solidFill>
                <a:latin typeface="Arial"/>
                <a:cs typeface="Arial"/>
              </a:rPr>
              <a:t>v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supera</a:t>
            </a:r>
            <a:r>
              <a:rPr dirty="0" sz="1600" spc="-5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el</a:t>
            </a:r>
            <a:r>
              <a:rPr dirty="0" sz="1600" spc="-2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voltaje</a:t>
            </a:r>
            <a:r>
              <a:rPr dirty="0" sz="1600" spc="-25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de codo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.</a:t>
            </a:r>
            <a:r>
              <a:rPr dirty="0" sz="1600" spc="-1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ello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1164" sz="1575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dirty="0" baseline="-21164" sz="1575" spc="187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dirty="0" sz="1600" spc="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1164" sz="1575" spc="-15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1164" sz="1575" spc="-37">
                <a:solidFill>
                  <a:srgbClr val="CC0000"/>
                </a:solidFill>
                <a:latin typeface="Times New Roman"/>
                <a:cs typeface="Times New Roman"/>
              </a:rPr>
              <a:t>γ </a:t>
            </a:r>
            <a:r>
              <a:rPr dirty="0" sz="1600">
                <a:latin typeface="Arial"/>
                <a:cs typeface="Arial"/>
              </a:rPr>
              <a:t>(semiciclos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positivos,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cuando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1164" sz="1575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dirty="0" baseline="-21164" sz="1575" spc="187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&gt; V</a:t>
            </a:r>
            <a:r>
              <a:rPr dirty="0" baseline="-21164" sz="1575">
                <a:solidFill>
                  <a:srgbClr val="CC0000"/>
                </a:solidFill>
                <a:latin typeface="Times New Roman"/>
                <a:cs typeface="Times New Roman"/>
              </a:rPr>
              <a:t>γ</a:t>
            </a:r>
            <a:r>
              <a:rPr dirty="0" baseline="-21164" sz="1575" spc="254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latin typeface="Arial"/>
                <a:cs typeface="Arial"/>
              </a:rPr>
              <a:t>),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1164" sz="1575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dirty="0" baseline="-21164" sz="1575" spc="179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CC0000"/>
                </a:solidFill>
                <a:latin typeface="Arial"/>
                <a:cs typeface="Arial"/>
              </a:rPr>
              <a:t>0 </a:t>
            </a:r>
            <a:r>
              <a:rPr dirty="0" sz="1600">
                <a:latin typeface="Arial"/>
                <a:cs typeface="Arial"/>
              </a:rPr>
              <a:t>(semiciclos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negativos,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cuando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(cuando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1164" sz="1575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dirty="0" baseline="-21164" sz="1575" spc="187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&lt;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1164" sz="1575">
                <a:solidFill>
                  <a:srgbClr val="CC0000"/>
                </a:solidFill>
                <a:latin typeface="Times New Roman"/>
                <a:cs typeface="Times New Roman"/>
              </a:rPr>
              <a:t>γ</a:t>
            </a:r>
            <a:r>
              <a:rPr dirty="0" baseline="-21164" sz="1575" spc="232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Arial"/>
                <a:cs typeface="Arial"/>
              </a:rPr>
              <a:t>):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483225" y="5156200"/>
            <a:ext cx="3240405" cy="13684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</a:ln>
        </p:spPr>
        <p:txBody>
          <a:bodyPr wrap="square" lIns="0" tIns="112395" rIns="0" bIns="0" rtlCol="0" vert="horz">
            <a:spAutoFit/>
          </a:bodyPr>
          <a:lstStyle/>
          <a:p>
            <a:pPr algn="ctr" marL="154305" marR="121920" indent="-25400">
              <a:lnSpc>
                <a:spcPct val="92200"/>
              </a:lnSpc>
              <a:spcBef>
                <a:spcPts val="885"/>
              </a:spcBef>
            </a:pP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La</a:t>
            </a:r>
            <a:r>
              <a:rPr dirty="0" sz="1600" spc="-25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tensión</a:t>
            </a:r>
            <a:r>
              <a:rPr dirty="0" sz="1600" spc="-10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de</a:t>
            </a:r>
            <a:r>
              <a:rPr dirty="0" sz="1600" spc="-20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salida</a:t>
            </a:r>
            <a:r>
              <a:rPr dirty="0" sz="1600" spc="-15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v</a:t>
            </a:r>
            <a:r>
              <a:rPr dirty="0" baseline="-21164" sz="1575" b="1">
                <a:solidFill>
                  <a:srgbClr val="292929"/>
                </a:solidFill>
                <a:latin typeface="Arial"/>
                <a:cs typeface="Arial"/>
              </a:rPr>
              <a:t>0</a:t>
            </a:r>
            <a:r>
              <a:rPr dirty="0" baseline="-21164" sz="1575" spc="217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92929"/>
                </a:solidFill>
                <a:latin typeface="Arial"/>
                <a:cs typeface="Arial"/>
              </a:rPr>
              <a:t>es </a:t>
            </a:r>
            <a:r>
              <a:rPr dirty="0" sz="1600" b="1">
                <a:solidFill>
                  <a:srgbClr val="CC0000"/>
                </a:solidFill>
                <a:latin typeface="Arial"/>
                <a:cs typeface="Arial"/>
              </a:rPr>
              <a:t>positiva pero</a:t>
            </a:r>
            <a:r>
              <a:rPr dirty="0" sz="1600" spc="-50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C0000"/>
                </a:solidFill>
                <a:latin typeface="Arial"/>
                <a:cs typeface="Arial"/>
              </a:rPr>
              <a:t>NO</a:t>
            </a:r>
            <a:r>
              <a:rPr dirty="0" sz="1600" spc="-5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C0000"/>
                </a:solidFill>
                <a:latin typeface="Arial"/>
                <a:cs typeface="Arial"/>
              </a:rPr>
              <a:t>CONTINUA</a:t>
            </a:r>
            <a:r>
              <a:rPr dirty="0" sz="1600" spc="-10" b="1">
                <a:solidFill>
                  <a:srgbClr val="292929"/>
                </a:solidFill>
                <a:latin typeface="Arial"/>
                <a:cs typeface="Arial"/>
              </a:rPr>
              <a:t>.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Esto</a:t>
            </a:r>
            <a:r>
              <a:rPr dirty="0" sz="1600" spc="-15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se</a:t>
            </a:r>
            <a:r>
              <a:rPr dirty="0" sz="1600" spc="-25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corrige</a:t>
            </a:r>
            <a:r>
              <a:rPr dirty="0" sz="1600" spc="5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si</a:t>
            </a:r>
            <a:r>
              <a:rPr dirty="0" sz="1600" spc="-10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se</a:t>
            </a:r>
            <a:r>
              <a:rPr dirty="0" sz="1600" spc="-20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92929"/>
                </a:solidFill>
                <a:latin typeface="Arial"/>
                <a:cs typeface="Arial"/>
              </a:rPr>
              <a:t>introduce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un</a:t>
            </a:r>
            <a:r>
              <a:rPr dirty="0" sz="1600" spc="-20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99"/>
                </a:solidFill>
                <a:latin typeface="Arial"/>
                <a:cs typeface="Arial"/>
              </a:rPr>
              <a:t>condensador C</a:t>
            </a:r>
            <a:r>
              <a:rPr dirty="0" sz="1600" spc="-25" b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99"/>
                </a:solidFill>
                <a:latin typeface="Arial"/>
                <a:cs typeface="Arial"/>
              </a:rPr>
              <a:t>en</a:t>
            </a:r>
            <a:r>
              <a:rPr dirty="0" sz="1600" spc="-15" b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99"/>
                </a:solidFill>
                <a:latin typeface="Arial"/>
                <a:cs typeface="Arial"/>
              </a:rPr>
              <a:t>paralelo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con</a:t>
            </a:r>
            <a:r>
              <a:rPr dirty="0" sz="1600" spc="-35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la</a:t>
            </a:r>
            <a:r>
              <a:rPr dirty="0" sz="1600" spc="-30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92929"/>
                </a:solidFill>
                <a:latin typeface="Arial"/>
                <a:cs typeface="Arial"/>
              </a:rPr>
              <a:t>resistencia</a:t>
            </a:r>
            <a:r>
              <a:rPr dirty="0" sz="1600" spc="-20" b="1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92929"/>
                </a:solidFill>
                <a:latin typeface="Arial"/>
                <a:cs typeface="Arial"/>
              </a:rPr>
              <a:t>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981075"/>
            <a:ext cx="3860799" cy="23367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Rectificador</a:t>
            </a:r>
            <a:r>
              <a:rPr dirty="0" sz="2800" spc="-60"/>
              <a:t> </a:t>
            </a:r>
            <a:r>
              <a:rPr dirty="0" sz="2800"/>
              <a:t>de</a:t>
            </a:r>
            <a:r>
              <a:rPr dirty="0" sz="2800" spc="-80"/>
              <a:t> </a:t>
            </a:r>
            <a:r>
              <a:rPr dirty="0" sz="2800"/>
              <a:t>media</a:t>
            </a:r>
            <a:r>
              <a:rPr dirty="0" sz="2800" spc="-65"/>
              <a:t> </a:t>
            </a:r>
            <a:r>
              <a:rPr dirty="0" sz="2800" spc="-20"/>
              <a:t>onda</a:t>
            </a:r>
            <a:endParaRPr sz="28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363" y="4247002"/>
            <a:ext cx="3414247" cy="220252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07513" y="1532891"/>
            <a:ext cx="7830184" cy="4716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5765" marR="4742180" indent="-355600">
              <a:lnSpc>
                <a:spcPct val="100000"/>
              </a:lnSpc>
              <a:spcBef>
                <a:spcPts val="95"/>
              </a:spcBef>
              <a:buClr>
                <a:srgbClr val="0000C4"/>
              </a:buClr>
              <a:buSzPct val="109375"/>
              <a:buFont typeface="Wingdings"/>
              <a:buChar char=""/>
              <a:tabLst>
                <a:tab pos="405765" algn="l"/>
              </a:tabLst>
            </a:pPr>
            <a:r>
              <a:rPr dirty="0" sz="1600">
                <a:latin typeface="Arial"/>
                <a:cs typeface="Arial"/>
              </a:rPr>
              <a:t>Cuando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conduce,</a:t>
            </a:r>
            <a:r>
              <a:rPr dirty="0" sz="1600" spc="-25">
                <a:latin typeface="Arial"/>
                <a:cs typeface="Arial"/>
              </a:rPr>
              <a:t> el </a:t>
            </a:r>
            <a:r>
              <a:rPr dirty="0" sz="1600">
                <a:latin typeface="Arial"/>
                <a:cs typeface="Arial"/>
              </a:rPr>
              <a:t>condensador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almacena</a:t>
            </a:r>
            <a:r>
              <a:rPr dirty="0" sz="1600" spc="-6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CC0000"/>
                </a:solidFill>
                <a:latin typeface="Arial"/>
                <a:cs typeface="Arial"/>
              </a:rPr>
              <a:t>carga 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eléctrica.</a:t>
            </a:r>
            <a:endParaRPr sz="1600">
              <a:latin typeface="Arial"/>
              <a:cs typeface="Arial"/>
            </a:endParaRPr>
          </a:p>
          <a:p>
            <a:pPr marL="405765" marR="4173854" indent="-355600">
              <a:lnSpc>
                <a:spcPct val="100000"/>
              </a:lnSpc>
              <a:spcBef>
                <a:spcPts val="960"/>
              </a:spcBef>
              <a:buClr>
                <a:srgbClr val="0000C4"/>
              </a:buClr>
              <a:buSzPct val="109375"/>
              <a:buFont typeface="Wingdings"/>
              <a:buChar char=""/>
              <a:tabLst>
                <a:tab pos="405765" algn="l"/>
              </a:tabLst>
            </a:pPr>
            <a:r>
              <a:rPr dirty="0" sz="1600">
                <a:latin typeface="Arial"/>
                <a:cs typeface="Arial"/>
              </a:rPr>
              <a:t>Cuando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corta </a:t>
            </a:r>
            <a:r>
              <a:rPr dirty="0" sz="1600">
                <a:latin typeface="Arial"/>
                <a:cs typeface="Arial"/>
              </a:rPr>
              <a:t>(interruptor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abierto),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condensador </a:t>
            </a: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descarga</a:t>
            </a:r>
            <a:r>
              <a:rPr dirty="0" sz="1600" spc="-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poco</a:t>
            </a:r>
            <a:r>
              <a:rPr dirty="0" sz="16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dirty="0" sz="16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poco</a:t>
            </a:r>
            <a:r>
              <a:rPr dirty="0" sz="16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0099"/>
                </a:solidFill>
                <a:latin typeface="Arial"/>
                <a:cs typeface="Arial"/>
              </a:rPr>
              <a:t>través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la</a:t>
            </a:r>
            <a:r>
              <a:rPr dirty="0" sz="1600" spc="-1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resistencia</a:t>
            </a:r>
            <a:r>
              <a:rPr dirty="0" sz="1600" spc="-3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000099"/>
                </a:solidFill>
                <a:latin typeface="Arial"/>
                <a:cs typeface="Arial"/>
              </a:rPr>
              <a:t>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  <a:buClr>
                <a:srgbClr val="0000C4"/>
              </a:buClr>
              <a:buFont typeface="Wingdings"/>
              <a:buChar char=""/>
            </a:pPr>
            <a:endParaRPr sz="1600">
              <a:latin typeface="Arial"/>
              <a:cs typeface="Arial"/>
            </a:endParaRPr>
          </a:p>
          <a:p>
            <a:pPr marL="380365" marR="5080" indent="-355600">
              <a:lnSpc>
                <a:spcPct val="100000"/>
              </a:lnSpc>
              <a:buClr>
                <a:srgbClr val="0000C4"/>
              </a:buClr>
              <a:buSzPct val="109375"/>
              <a:buFont typeface="Wingdings"/>
              <a:buChar char=""/>
              <a:tabLst>
                <a:tab pos="380365" algn="l"/>
              </a:tabLst>
            </a:pP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siguiente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ciclo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vuelve</a:t>
            </a:r>
            <a:r>
              <a:rPr dirty="0" sz="1600" spc="-3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conducir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condensador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recupera</a:t>
            </a:r>
            <a:r>
              <a:rPr dirty="0" sz="1600" spc="-1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la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0099"/>
                </a:solidFill>
                <a:latin typeface="Arial"/>
                <a:cs typeface="Arial"/>
              </a:rPr>
              <a:t>carga </a:t>
            </a:r>
            <a:r>
              <a:rPr dirty="0" sz="1600">
                <a:latin typeface="Arial"/>
                <a:cs typeface="Arial"/>
              </a:rPr>
              <a:t>perdida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mientras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estaba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corte.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  <a:buClr>
                <a:srgbClr val="0000C4"/>
              </a:buClr>
              <a:buFont typeface="Wingdings"/>
              <a:buChar char=""/>
            </a:pPr>
            <a:endParaRPr sz="1600">
              <a:latin typeface="Arial"/>
              <a:cs typeface="Arial"/>
            </a:endParaRPr>
          </a:p>
          <a:p>
            <a:pPr marL="367665" marR="4046220" indent="-355600">
              <a:lnSpc>
                <a:spcPct val="100000"/>
              </a:lnSpc>
              <a:buClr>
                <a:srgbClr val="0000C4"/>
              </a:buClr>
              <a:buSzPct val="109375"/>
              <a:buFont typeface="Wingdings"/>
              <a:buChar char=""/>
              <a:tabLst>
                <a:tab pos="367665" algn="l"/>
              </a:tabLst>
            </a:pPr>
            <a:r>
              <a:rPr dirty="0" sz="1600">
                <a:latin typeface="Arial"/>
                <a:cs typeface="Arial"/>
              </a:rPr>
              <a:t>Si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capacidad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condensador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la </a:t>
            </a:r>
            <a:r>
              <a:rPr dirty="0" sz="1600">
                <a:latin typeface="Arial"/>
                <a:cs typeface="Arial"/>
              </a:rPr>
              <a:t>resistencia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16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ambos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valor </a:t>
            </a:r>
            <a:r>
              <a:rPr dirty="0" sz="1600">
                <a:latin typeface="Arial"/>
                <a:cs typeface="Arial"/>
              </a:rPr>
              <a:t>elevado,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tensión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salida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apenas </a:t>
            </a:r>
            <a:r>
              <a:rPr dirty="0" sz="1600">
                <a:latin typeface="Arial"/>
                <a:cs typeface="Arial"/>
              </a:rPr>
              <a:t>disminuye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tiempo.</a:t>
            </a:r>
            <a:endParaRPr sz="1600">
              <a:latin typeface="Arial"/>
              <a:cs typeface="Arial"/>
            </a:endParaRPr>
          </a:p>
          <a:p>
            <a:pPr marL="367665" marR="4246245" indent="-355600">
              <a:lnSpc>
                <a:spcPct val="100000"/>
              </a:lnSpc>
              <a:spcBef>
                <a:spcPts val="960"/>
              </a:spcBef>
              <a:buClr>
                <a:srgbClr val="0000C4"/>
              </a:buClr>
              <a:buSzPct val="109375"/>
              <a:buFont typeface="Wingdings"/>
              <a:buChar char=""/>
              <a:tabLst>
                <a:tab pos="367665" algn="l"/>
              </a:tabLst>
            </a:pPr>
            <a:r>
              <a:rPr dirty="0" sz="1600">
                <a:latin typeface="Arial"/>
                <a:cs typeface="Arial"/>
              </a:rPr>
              <a:t>Por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ello,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para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reducir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rizado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la </a:t>
            </a:r>
            <a:r>
              <a:rPr dirty="0" sz="1600">
                <a:latin typeface="Arial"/>
                <a:cs typeface="Arial"/>
              </a:rPr>
              <a:t>tensión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salida,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práctica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se </a:t>
            </a:r>
            <a:r>
              <a:rPr dirty="0" sz="1600">
                <a:latin typeface="Arial"/>
                <a:cs typeface="Arial"/>
              </a:rPr>
              <a:t>utilizan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valores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elevados</a:t>
            </a:r>
            <a:r>
              <a:rPr dirty="0" sz="1600" spc="-3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dirty="0" sz="1600" spc="-2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Rectificador</a:t>
            </a:r>
            <a:r>
              <a:rPr dirty="0" sz="2800" spc="-60"/>
              <a:t> </a:t>
            </a:r>
            <a:r>
              <a:rPr dirty="0" sz="2800"/>
              <a:t>de</a:t>
            </a:r>
            <a:r>
              <a:rPr dirty="0" sz="2800" spc="-80"/>
              <a:t> </a:t>
            </a:r>
            <a:r>
              <a:rPr dirty="0" sz="2800"/>
              <a:t>onda</a:t>
            </a:r>
            <a:r>
              <a:rPr dirty="0" sz="2800" spc="-55"/>
              <a:t> </a:t>
            </a:r>
            <a:r>
              <a:rPr dirty="0" sz="2800"/>
              <a:t>completa</a:t>
            </a:r>
            <a:r>
              <a:rPr dirty="0" sz="2800" spc="-55"/>
              <a:t> </a:t>
            </a:r>
            <a:r>
              <a:rPr dirty="0" sz="2800"/>
              <a:t>con</a:t>
            </a:r>
            <a:r>
              <a:rPr dirty="0" sz="2800" spc="-80"/>
              <a:t> </a:t>
            </a:r>
            <a:r>
              <a:rPr dirty="0" sz="2800" spc="-10"/>
              <a:t>puente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472588" y="1499552"/>
            <a:ext cx="8068309" cy="167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95"/>
              </a:spcBef>
              <a:buClr>
                <a:srgbClr val="0000C4"/>
              </a:buClr>
              <a:buSzPct val="109375"/>
              <a:buFont typeface="Wingdings"/>
              <a:buChar char=""/>
              <a:tabLst>
                <a:tab pos="367665" algn="l"/>
              </a:tabLst>
            </a:pP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circuito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rectificador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media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onda</a:t>
            </a:r>
            <a:r>
              <a:rPr dirty="0" sz="16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más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sencillo,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pero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no</a:t>
            </a:r>
            <a:r>
              <a:rPr dirty="0" sz="1600" spc="-15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se</a:t>
            </a:r>
            <a:r>
              <a:rPr dirty="0" sz="1600" spc="-25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aprovecha</a:t>
            </a:r>
            <a:r>
              <a:rPr dirty="0" sz="1600" spc="-3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00C4"/>
                </a:solidFill>
                <a:latin typeface="Arial"/>
                <a:cs typeface="Arial"/>
              </a:rPr>
              <a:t>el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semiciclo</a:t>
            </a:r>
            <a:r>
              <a:rPr dirty="0" sz="1600" spc="-7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negativo</a:t>
            </a:r>
            <a:r>
              <a:rPr dirty="0" sz="1600" spc="-3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tensión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alterna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sinusoidal.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Para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transformar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tensión </a:t>
            </a:r>
            <a:r>
              <a:rPr dirty="0" sz="1600">
                <a:latin typeface="Arial"/>
                <a:cs typeface="Arial"/>
              </a:rPr>
              <a:t>continua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ambos</a:t>
            </a:r>
            <a:r>
              <a:rPr dirty="0" sz="1600" spc="-1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ciclos</a:t>
            </a:r>
            <a:r>
              <a:rPr dirty="0" sz="1600" spc="-4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la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tensión</a:t>
            </a:r>
            <a:r>
              <a:rPr dirty="0" sz="1600" spc="-3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alterna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sinusoidal</a:t>
            </a:r>
            <a:r>
              <a:rPr dirty="0" sz="1600" spc="-4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entrada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utilizan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circuitos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rectificadores</a:t>
            </a:r>
            <a:r>
              <a:rPr dirty="0" sz="1600" spc="-4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onda</a:t>
            </a:r>
            <a:r>
              <a:rPr dirty="0" sz="1600" spc="-4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completa.</a:t>
            </a:r>
            <a:endParaRPr sz="1600">
              <a:latin typeface="Arial"/>
              <a:cs typeface="Arial"/>
            </a:endParaRPr>
          </a:p>
          <a:p>
            <a:pPr marL="361315" marR="1939289" indent="-349250">
              <a:lnSpc>
                <a:spcPct val="100000"/>
              </a:lnSpc>
              <a:spcBef>
                <a:spcPts val="1505"/>
              </a:spcBef>
              <a:buClr>
                <a:srgbClr val="0000C4"/>
              </a:buClr>
              <a:buSzPct val="109375"/>
              <a:buFont typeface="Wingdings"/>
              <a:buChar char=""/>
              <a:tabLst>
                <a:tab pos="361315" algn="l"/>
              </a:tabLst>
            </a:pPr>
            <a:r>
              <a:rPr dirty="0" sz="1600">
                <a:latin typeface="Arial"/>
                <a:cs typeface="Arial"/>
              </a:rPr>
              <a:t>Uno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los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circuitos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más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utilizados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consta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cuatro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se </a:t>
            </a:r>
            <a:r>
              <a:rPr dirty="0" sz="1600">
                <a:latin typeface="Arial"/>
                <a:cs typeface="Arial"/>
              </a:rPr>
              <a:t>conoce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como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PUENTE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diodos.</a:t>
            </a:r>
            <a:r>
              <a:rPr dirty="0" sz="1600" spc="-3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Disponible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comercialmente.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275247" y="3659773"/>
            <a:ext cx="3082290" cy="1811655"/>
            <a:chOff x="5275247" y="3659773"/>
            <a:chExt cx="3082290" cy="181165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5247" y="3659773"/>
              <a:ext cx="3082085" cy="181102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281612" y="3995737"/>
              <a:ext cx="503555" cy="576580"/>
            </a:xfrm>
            <a:custGeom>
              <a:avLst/>
              <a:gdLst/>
              <a:ahLst/>
              <a:cxnLst/>
              <a:rect l="l" t="t" r="r" b="b"/>
              <a:pathLst>
                <a:path w="503554" h="576579">
                  <a:moveTo>
                    <a:pt x="503237" y="0"/>
                  </a:moveTo>
                  <a:lnTo>
                    <a:pt x="0" y="0"/>
                  </a:lnTo>
                  <a:lnTo>
                    <a:pt x="0" y="576262"/>
                  </a:lnTo>
                  <a:lnTo>
                    <a:pt x="503237" y="576262"/>
                  </a:lnTo>
                  <a:lnTo>
                    <a:pt x="5032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50825" y="3632814"/>
            <a:ext cx="4133850" cy="1790700"/>
            <a:chOff x="250825" y="3632814"/>
            <a:chExt cx="4133850" cy="17907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263" y="3632814"/>
              <a:ext cx="4061985" cy="179070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50825" y="4149725"/>
              <a:ext cx="647700" cy="792480"/>
            </a:xfrm>
            <a:custGeom>
              <a:avLst/>
              <a:gdLst/>
              <a:ahLst/>
              <a:cxnLst/>
              <a:rect l="l" t="t" r="r" b="b"/>
              <a:pathLst>
                <a:path w="647700" h="792479">
                  <a:moveTo>
                    <a:pt x="647700" y="0"/>
                  </a:moveTo>
                  <a:lnTo>
                    <a:pt x="0" y="0"/>
                  </a:lnTo>
                  <a:lnTo>
                    <a:pt x="0" y="792162"/>
                  </a:lnTo>
                  <a:lnTo>
                    <a:pt x="647700" y="792162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63063" y="4306316"/>
            <a:ext cx="283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v</a:t>
            </a:r>
            <a:r>
              <a:rPr dirty="0" baseline="-20833" sz="1800" spc="-37" b="1">
                <a:latin typeface="Arial"/>
                <a:cs typeface="Arial"/>
              </a:rPr>
              <a:t>e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198574" y="4060253"/>
            <a:ext cx="283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v</a:t>
            </a:r>
            <a:r>
              <a:rPr dirty="0" baseline="-20833" sz="1800" spc="-37" b="1">
                <a:latin typeface="Arial"/>
                <a:cs typeface="Arial"/>
              </a:rPr>
              <a:t>s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57312" y="3716084"/>
            <a:ext cx="1479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latin typeface="Comic Sans MS"/>
                <a:cs typeface="Comic Sans MS"/>
              </a:rPr>
              <a:t>+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271564" y="4519312"/>
            <a:ext cx="1314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latin typeface="Comic Sans MS"/>
                <a:cs typeface="Comic Sans MS"/>
              </a:rPr>
              <a:t>-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927362" y="3803078"/>
            <a:ext cx="325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D</a:t>
            </a:r>
            <a:r>
              <a:rPr dirty="0" baseline="-20833" sz="1800" spc="-37" b="1">
                <a:latin typeface="Arial"/>
                <a:cs typeface="Arial"/>
              </a:rPr>
              <a:t>1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943112" y="3818953"/>
            <a:ext cx="325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D</a:t>
            </a:r>
            <a:r>
              <a:rPr dirty="0" baseline="-20833" sz="1800" spc="-37" b="1">
                <a:latin typeface="Arial"/>
                <a:cs typeface="Arial"/>
              </a:rPr>
              <a:t>4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039949" y="4466653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04541" y="459924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976574" y="4466653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154862" y="4305300"/>
            <a:ext cx="503555" cy="11112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0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30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200" spc="-50" b="1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768738" y="4731766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205237" y="4162492"/>
            <a:ext cx="257810" cy="852169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125"/>
              </a:spcBef>
            </a:pPr>
            <a:r>
              <a:rPr dirty="0" sz="2000" spc="-50">
                <a:solidFill>
                  <a:srgbClr val="000099"/>
                </a:solidFill>
                <a:latin typeface="Comic Sans MS"/>
                <a:cs typeface="Comic Sans MS"/>
              </a:rPr>
              <a:t>+</a:t>
            </a:r>
            <a:endParaRPr sz="2000">
              <a:latin typeface="Comic Sans MS"/>
              <a:cs typeface="Comic Sans MS"/>
            </a:endParaRPr>
          </a:p>
          <a:p>
            <a:pPr marL="25400">
              <a:lnSpc>
                <a:spcPct val="100000"/>
              </a:lnSpc>
              <a:spcBef>
                <a:spcPts val="919"/>
              </a:spcBef>
            </a:pPr>
            <a:r>
              <a:rPr dirty="0" sz="1800" spc="-25" b="1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dirty="0" baseline="-20833" sz="1800" spc="-37" b="1">
                <a:solidFill>
                  <a:srgbClr val="000099"/>
                </a:solidFill>
                <a:latin typeface="Arial"/>
                <a:cs typeface="Arial"/>
              </a:rPr>
              <a:t>0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262415" y="5095574"/>
            <a:ext cx="1060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000" spc="-60">
                <a:solidFill>
                  <a:srgbClr val="000099"/>
                </a:solidFill>
                <a:latin typeface="Comic Sans MS"/>
                <a:cs typeface="Comic Sans MS"/>
              </a:rPr>
              <a:t>-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2470150" y="3562350"/>
            <a:ext cx="2546350" cy="1968500"/>
            <a:chOff x="2470150" y="3562350"/>
            <a:chExt cx="2546350" cy="1968500"/>
          </a:xfrm>
        </p:grpSpPr>
        <p:sp>
          <p:nvSpPr>
            <p:cNvPr id="25" name="object 25" descr=""/>
            <p:cNvSpPr/>
            <p:nvPr/>
          </p:nvSpPr>
          <p:spPr>
            <a:xfrm>
              <a:off x="2482850" y="3575050"/>
              <a:ext cx="2016125" cy="1943100"/>
            </a:xfrm>
            <a:custGeom>
              <a:avLst/>
              <a:gdLst/>
              <a:ahLst/>
              <a:cxnLst/>
              <a:rect l="l" t="t" r="r" b="b"/>
              <a:pathLst>
                <a:path w="2016125" h="1943100">
                  <a:moveTo>
                    <a:pt x="0" y="0"/>
                  </a:moveTo>
                  <a:lnTo>
                    <a:pt x="2016125" y="0"/>
                  </a:lnTo>
                  <a:lnTo>
                    <a:pt x="2016125" y="1943100"/>
                  </a:lnTo>
                  <a:lnTo>
                    <a:pt x="0" y="19431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498975" y="4438650"/>
              <a:ext cx="504825" cy="215900"/>
            </a:xfrm>
            <a:custGeom>
              <a:avLst/>
              <a:gdLst/>
              <a:ahLst/>
              <a:cxnLst/>
              <a:rect l="l" t="t" r="r" b="b"/>
              <a:pathLst>
                <a:path w="504825" h="215900">
                  <a:moveTo>
                    <a:pt x="378612" y="0"/>
                  </a:moveTo>
                  <a:lnTo>
                    <a:pt x="378612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378612" y="161925"/>
                  </a:lnTo>
                  <a:lnTo>
                    <a:pt x="378612" y="215900"/>
                  </a:lnTo>
                  <a:lnTo>
                    <a:pt x="504825" y="107950"/>
                  </a:lnTo>
                  <a:lnTo>
                    <a:pt x="378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498975" y="4438650"/>
              <a:ext cx="504825" cy="215900"/>
            </a:xfrm>
            <a:custGeom>
              <a:avLst/>
              <a:gdLst/>
              <a:ahLst/>
              <a:cxnLst/>
              <a:rect l="l" t="t" r="r" b="b"/>
              <a:pathLst>
                <a:path w="504825" h="215900">
                  <a:moveTo>
                    <a:pt x="0" y="53975"/>
                  </a:moveTo>
                  <a:lnTo>
                    <a:pt x="378612" y="53975"/>
                  </a:lnTo>
                  <a:lnTo>
                    <a:pt x="378612" y="0"/>
                  </a:lnTo>
                  <a:lnTo>
                    <a:pt x="504825" y="107950"/>
                  </a:lnTo>
                  <a:lnTo>
                    <a:pt x="378612" y="215900"/>
                  </a:lnTo>
                  <a:lnTo>
                    <a:pt x="378612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25400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5920887" y="4714241"/>
            <a:ext cx="120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0">
                <a:solidFill>
                  <a:srgbClr val="CC0000"/>
                </a:solidFill>
                <a:latin typeface="Arial"/>
                <a:cs typeface="Arial"/>
              </a:rPr>
              <a:t>x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73887" y="2405062"/>
            <a:ext cx="1687512" cy="1173162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591649" y="5823902"/>
            <a:ext cx="819912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6715" marR="43180" indent="-349250">
              <a:lnSpc>
                <a:spcPct val="100000"/>
              </a:lnSpc>
              <a:spcBef>
                <a:spcPts val="95"/>
              </a:spcBef>
              <a:buClr>
                <a:srgbClr val="66FF33"/>
              </a:buClr>
              <a:buSzPct val="109375"/>
              <a:buFont typeface="Wingdings"/>
              <a:buChar char=""/>
              <a:tabLst>
                <a:tab pos="386715" algn="l"/>
              </a:tabLst>
            </a:pP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puente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diodos,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siempre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DOS</a:t>
            </a:r>
            <a:r>
              <a:rPr dirty="0" sz="16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diodos</a:t>
            </a:r>
            <a:r>
              <a:rPr dirty="0" sz="1600" spc="-4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que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conducen</a:t>
            </a:r>
            <a:r>
              <a:rPr dirty="0" sz="1600" spc="-5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simultáneamente</a:t>
            </a:r>
            <a:r>
              <a:rPr dirty="0" sz="1600">
                <a:latin typeface="Arial"/>
                <a:cs typeface="Arial"/>
              </a:rPr>
              <a:t>: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en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semiciclo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positivo</a:t>
            </a:r>
            <a:r>
              <a:rPr dirty="0" sz="1600" spc="-3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baseline="-21164" sz="1575">
                <a:latin typeface="Arial"/>
                <a:cs typeface="Arial"/>
              </a:rPr>
              <a:t>s</a:t>
            </a:r>
            <a:r>
              <a:rPr dirty="0" baseline="-21164" sz="1575" spc="209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conducen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dirty="0" baseline="-21164" sz="1575">
                <a:solidFill>
                  <a:srgbClr val="000099"/>
                </a:solidFill>
                <a:latin typeface="Arial"/>
                <a:cs typeface="Arial"/>
              </a:rPr>
              <a:t>1</a:t>
            </a:r>
            <a:r>
              <a:rPr dirty="0" baseline="-21164" sz="1575" spc="187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dirty="0" sz="1600" spc="-1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dirty="0" baseline="-21164" sz="1575">
                <a:solidFill>
                  <a:srgbClr val="000099"/>
                </a:solidFill>
                <a:latin typeface="Arial"/>
                <a:cs typeface="Arial"/>
              </a:rPr>
              <a:t>2</a:t>
            </a:r>
            <a:r>
              <a:rPr dirty="0" sz="1600">
                <a:latin typeface="Arial"/>
                <a:cs typeface="Arial"/>
              </a:rPr>
              <a:t>, 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semiciclo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negativo</a:t>
            </a:r>
            <a:r>
              <a:rPr dirty="0" sz="16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hacen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dirty="0" baseline="-21164" sz="1575">
                <a:solidFill>
                  <a:srgbClr val="000099"/>
                </a:solidFill>
                <a:latin typeface="Arial"/>
                <a:cs typeface="Arial"/>
              </a:rPr>
              <a:t>3</a:t>
            </a:r>
            <a:r>
              <a:rPr dirty="0" baseline="-21164" sz="1575" spc="209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dirty="0" sz="1600" spc="-1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dirty="0" baseline="-21164" sz="1575" spc="-37">
                <a:solidFill>
                  <a:srgbClr val="000099"/>
                </a:solidFill>
                <a:latin typeface="Arial"/>
                <a:cs typeface="Arial"/>
              </a:rPr>
              <a:t>4</a:t>
            </a:r>
            <a:endParaRPr baseline="-21164" sz="15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676400" y="5715000"/>
            <a:ext cx="7467600" cy="1143000"/>
            <a:chOff x="1676400" y="5715000"/>
            <a:chExt cx="7467600" cy="1143000"/>
          </a:xfrm>
        </p:grpSpPr>
        <p:sp>
          <p:nvSpPr>
            <p:cNvPr id="4" name="object 4" descr=""/>
            <p:cNvSpPr/>
            <p:nvPr/>
          </p:nvSpPr>
          <p:spPr>
            <a:xfrm>
              <a:off x="1905000" y="5715000"/>
              <a:ext cx="7239000" cy="1143000"/>
            </a:xfrm>
            <a:custGeom>
              <a:avLst/>
              <a:gdLst/>
              <a:ahLst/>
              <a:cxnLst/>
              <a:rect l="l" t="t" r="r" b="b"/>
              <a:pathLst>
                <a:path w="7239000" h="1143000">
                  <a:moveTo>
                    <a:pt x="0" y="1143000"/>
                  </a:moveTo>
                  <a:lnTo>
                    <a:pt x="7239000" y="114300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76400" y="5715000"/>
              <a:ext cx="228600" cy="1143000"/>
            </a:xfrm>
            <a:custGeom>
              <a:avLst/>
              <a:gdLst/>
              <a:ahLst/>
              <a:cxnLst/>
              <a:rect l="l" t="t" r="r" b="b"/>
              <a:pathLst>
                <a:path w="228600" h="1143000">
                  <a:moveTo>
                    <a:pt x="228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28600" y="1143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136139" y="6063488"/>
            <a:ext cx="20586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BIBLIOGRAFÍA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59752" y="2010181"/>
            <a:ext cx="8289925" cy="156781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Microelectrónica.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Jacob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Millman,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Arvin</a:t>
            </a:r>
            <a:r>
              <a:rPr dirty="0" sz="2200" spc="-7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Grabel.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McGraw</a:t>
            </a:r>
            <a:r>
              <a:rPr dirty="0" sz="2200" spc="-4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Hill.</a:t>
            </a:r>
            <a:endParaRPr sz="22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530"/>
              </a:spcBef>
              <a:buChar char="•"/>
              <a:tabLst>
                <a:tab pos="297815" algn="l"/>
                <a:tab pos="299085" algn="l"/>
                <a:tab pos="2419985" algn="l"/>
                <a:tab pos="3536950" algn="l"/>
                <a:tab pos="3799204" algn="l"/>
                <a:tab pos="5356860" algn="l"/>
                <a:tab pos="6088380" algn="l"/>
                <a:tab pos="6475095" algn="l"/>
                <a:tab pos="7928609" algn="l"/>
              </a:tabLst>
            </a:pP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	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Microelectrónica: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Circuitos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Dispositivos.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20">
                <a:solidFill>
                  <a:srgbClr val="808080"/>
                </a:solidFill>
                <a:latin typeface="Calibri"/>
                <a:cs typeface="Calibri"/>
              </a:rPr>
              <a:t>Mark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25">
                <a:solidFill>
                  <a:srgbClr val="808080"/>
                </a:solidFill>
                <a:latin typeface="Calibri"/>
                <a:cs typeface="Calibri"/>
              </a:rPr>
              <a:t>N.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Horenstein.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30">
                <a:solidFill>
                  <a:srgbClr val="808080"/>
                </a:solidFill>
                <a:latin typeface="Calibri"/>
                <a:cs typeface="Calibri"/>
              </a:rPr>
              <a:t>Ed.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Prentice</a:t>
            </a:r>
            <a:r>
              <a:rPr dirty="0" sz="2200" spc="-11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808080"/>
                </a:solidFill>
                <a:latin typeface="Calibri"/>
                <a:cs typeface="Calibri"/>
              </a:rPr>
              <a:t>Hall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The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Art</a:t>
            </a:r>
            <a:r>
              <a:rPr dirty="0" sz="2200" spc="-7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of</a:t>
            </a:r>
            <a:r>
              <a:rPr dirty="0" sz="2200" spc="-7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Electronics.</a:t>
            </a:r>
            <a:r>
              <a:rPr dirty="0" sz="2200" spc="-7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Paul</a:t>
            </a:r>
            <a:r>
              <a:rPr dirty="0" sz="2200" spc="-8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Horowitz.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Cambridge</a:t>
            </a:r>
            <a:r>
              <a:rPr dirty="0" sz="2200" spc="-6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University</a:t>
            </a:r>
            <a:r>
              <a:rPr dirty="0" sz="2200" spc="-6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Press.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754427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Rectificador</a:t>
            </a:r>
            <a:r>
              <a:rPr dirty="0" sz="2800" spc="-60"/>
              <a:t> </a:t>
            </a:r>
            <a:r>
              <a:rPr dirty="0" sz="2800"/>
              <a:t>de</a:t>
            </a:r>
            <a:r>
              <a:rPr dirty="0" sz="2800" spc="-80"/>
              <a:t> </a:t>
            </a:r>
            <a:r>
              <a:rPr dirty="0" sz="2800"/>
              <a:t>onda</a:t>
            </a:r>
            <a:r>
              <a:rPr dirty="0" sz="2800" spc="-55"/>
              <a:t> </a:t>
            </a:r>
            <a:r>
              <a:rPr dirty="0" sz="2800"/>
              <a:t>completa</a:t>
            </a:r>
            <a:r>
              <a:rPr dirty="0" sz="2800" spc="-55"/>
              <a:t> </a:t>
            </a:r>
            <a:r>
              <a:rPr dirty="0" sz="2800"/>
              <a:t>con</a:t>
            </a:r>
            <a:r>
              <a:rPr dirty="0" sz="2800" spc="-80"/>
              <a:t> </a:t>
            </a:r>
            <a:r>
              <a:rPr dirty="0" sz="2800" spc="-10"/>
              <a:t>puente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507513" y="1446593"/>
            <a:ext cx="4126229" cy="208280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405765" indent="-354965">
              <a:lnSpc>
                <a:spcPct val="100000"/>
              </a:lnSpc>
              <a:spcBef>
                <a:spcPts val="1180"/>
              </a:spcBef>
              <a:buClr>
                <a:srgbClr val="0000C4"/>
              </a:buClr>
              <a:buSzPct val="108333"/>
              <a:buFont typeface="Wingdings"/>
              <a:buChar char=""/>
              <a:tabLst>
                <a:tab pos="4057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semiciclo</a:t>
            </a:r>
            <a:r>
              <a:rPr dirty="0" sz="1800" spc="-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positivo</a:t>
            </a:r>
            <a:r>
              <a:rPr dirty="0" sz="1800" spc="-1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0833" sz="1800" spc="-37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dirty="0" sz="1800" spc="-25">
                <a:solidFill>
                  <a:srgbClr val="CC0000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algn="just" lvl="1" marL="850900" marR="68580" indent="-266700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850900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corriente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pasa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baseline="-20833" sz="1800">
                <a:latin typeface="Arial"/>
                <a:cs typeface="Arial"/>
              </a:rPr>
              <a:t>1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luego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resistencia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último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</a:t>
            </a:r>
            <a:r>
              <a:rPr dirty="0" baseline="-20833" sz="1800" spc="-37">
                <a:latin typeface="Arial"/>
                <a:cs typeface="Arial"/>
              </a:rPr>
              <a:t>2</a:t>
            </a:r>
            <a:r>
              <a:rPr dirty="0" sz="1800" spc="-25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lvl="1" marL="850900" marR="699770" indent="-266700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850900" algn="l"/>
              </a:tabLst>
            </a:pPr>
            <a:r>
              <a:rPr dirty="0" sz="1800">
                <a:latin typeface="Arial"/>
                <a:cs typeface="Arial"/>
              </a:rPr>
              <a:t>D</a:t>
            </a:r>
            <a:r>
              <a:rPr dirty="0" baseline="-20833" sz="1800">
                <a:latin typeface="Arial"/>
                <a:cs typeface="Arial"/>
              </a:rPr>
              <a:t>3</a:t>
            </a:r>
            <a:r>
              <a:rPr dirty="0" baseline="-20833" sz="1800" spc="20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baseline="-20833" sz="1800">
                <a:latin typeface="Arial"/>
                <a:cs typeface="Arial"/>
              </a:rPr>
              <a:t>4</a:t>
            </a:r>
            <a:r>
              <a:rPr dirty="0" baseline="-20833" sz="1800" spc="217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encuentran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inversa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(corte).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1500" y="1623432"/>
            <a:ext cx="2965082" cy="244263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560524" y="2625218"/>
            <a:ext cx="2876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spc="-25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dirty="0" baseline="-21367" sz="1950" spc="-37">
                <a:solidFill>
                  <a:srgbClr val="000099"/>
                </a:solidFill>
                <a:latin typeface="Arial"/>
                <a:cs typeface="Arial"/>
              </a:rPr>
              <a:t>s</a:t>
            </a:r>
            <a:endParaRPr baseline="-21367" sz="19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57362" y="1779398"/>
            <a:ext cx="172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CC0000"/>
                </a:solidFill>
                <a:latin typeface="Comic Sans MS"/>
                <a:cs typeface="Comic Sans MS"/>
              </a:rPr>
              <a:t>+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57362" y="3579547"/>
            <a:ext cx="152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CC0000"/>
                </a:solidFill>
                <a:latin typeface="Comic Sans MS"/>
                <a:cs typeface="Comic Sans MS"/>
              </a:rPr>
              <a:t>-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659437" y="1487483"/>
            <a:ext cx="2903855" cy="2560955"/>
            <a:chOff x="5659437" y="1487483"/>
            <a:chExt cx="2903855" cy="2560955"/>
          </a:xfrm>
        </p:grpSpPr>
        <p:sp>
          <p:nvSpPr>
            <p:cNvPr id="10" name="object 10" descr=""/>
            <p:cNvSpPr/>
            <p:nvPr/>
          </p:nvSpPr>
          <p:spPr>
            <a:xfrm>
              <a:off x="5683250" y="1728788"/>
              <a:ext cx="1871980" cy="0"/>
            </a:xfrm>
            <a:custGeom>
              <a:avLst/>
              <a:gdLst/>
              <a:ahLst/>
              <a:cxnLst/>
              <a:rect l="l" t="t" r="r" b="b"/>
              <a:pathLst>
                <a:path w="1871979" h="0">
                  <a:moveTo>
                    <a:pt x="0" y="0"/>
                  </a:moveTo>
                  <a:lnTo>
                    <a:pt x="1871662" y="0"/>
                  </a:lnTo>
                </a:path>
              </a:pathLst>
            </a:custGeom>
            <a:ln w="63500">
              <a:solidFill>
                <a:srgbClr val="00FF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594600" y="1728788"/>
              <a:ext cx="936625" cy="1151255"/>
            </a:xfrm>
            <a:custGeom>
              <a:avLst/>
              <a:gdLst/>
              <a:ahLst/>
              <a:cxnLst/>
              <a:rect l="l" t="t" r="r" b="b"/>
              <a:pathLst>
                <a:path w="936625" h="1151255">
                  <a:moveTo>
                    <a:pt x="0" y="0"/>
                  </a:moveTo>
                  <a:lnTo>
                    <a:pt x="936625" y="1150937"/>
                  </a:lnTo>
                </a:path>
              </a:pathLst>
            </a:custGeom>
            <a:ln w="63500">
              <a:solidFill>
                <a:srgbClr val="00FF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643688" y="2859087"/>
              <a:ext cx="936625" cy="1151255"/>
            </a:xfrm>
            <a:custGeom>
              <a:avLst/>
              <a:gdLst/>
              <a:ahLst/>
              <a:cxnLst/>
              <a:rect l="l" t="t" r="r" b="b"/>
              <a:pathLst>
                <a:path w="936625" h="1151254">
                  <a:moveTo>
                    <a:pt x="0" y="0"/>
                  </a:moveTo>
                  <a:lnTo>
                    <a:pt x="936625" y="1150937"/>
                  </a:lnTo>
                </a:path>
              </a:pathLst>
            </a:custGeom>
            <a:ln w="63500">
              <a:solidFill>
                <a:srgbClr val="00FF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659437" y="4016375"/>
              <a:ext cx="1871980" cy="0"/>
            </a:xfrm>
            <a:custGeom>
              <a:avLst/>
              <a:gdLst/>
              <a:ahLst/>
              <a:cxnLst/>
              <a:rect l="l" t="t" r="r" b="b"/>
              <a:pathLst>
                <a:path w="1871979" h="0">
                  <a:moveTo>
                    <a:pt x="0" y="0"/>
                  </a:moveTo>
                  <a:lnTo>
                    <a:pt x="1871662" y="0"/>
                  </a:lnTo>
                </a:path>
              </a:pathLst>
            </a:custGeom>
            <a:ln w="63500">
              <a:solidFill>
                <a:srgbClr val="00FF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667500" y="2879725"/>
              <a:ext cx="1871980" cy="0"/>
            </a:xfrm>
            <a:custGeom>
              <a:avLst/>
              <a:gdLst/>
              <a:ahLst/>
              <a:cxnLst/>
              <a:rect l="l" t="t" r="r" b="b"/>
              <a:pathLst>
                <a:path w="1871979" h="0">
                  <a:moveTo>
                    <a:pt x="0" y="0"/>
                  </a:moveTo>
                  <a:lnTo>
                    <a:pt x="1871662" y="0"/>
                  </a:lnTo>
                </a:path>
              </a:pathLst>
            </a:custGeom>
            <a:ln w="63500">
              <a:solidFill>
                <a:srgbClr val="00FF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226175" y="1544637"/>
              <a:ext cx="625475" cy="0"/>
            </a:xfrm>
            <a:custGeom>
              <a:avLst/>
              <a:gdLst/>
              <a:ahLst/>
              <a:cxnLst/>
              <a:rect l="l" t="t" r="r" b="b"/>
              <a:pathLst>
                <a:path w="625475" h="0">
                  <a:moveTo>
                    <a:pt x="0" y="0"/>
                  </a:moveTo>
                  <a:lnTo>
                    <a:pt x="625475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832602" y="1487483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669212" y="2120900"/>
              <a:ext cx="298450" cy="358775"/>
            </a:xfrm>
            <a:custGeom>
              <a:avLst/>
              <a:gdLst/>
              <a:ahLst/>
              <a:cxnLst/>
              <a:rect l="l" t="t" r="r" b="b"/>
              <a:pathLst>
                <a:path w="298450" h="358775">
                  <a:moveTo>
                    <a:pt x="0" y="0"/>
                  </a:moveTo>
                  <a:lnTo>
                    <a:pt x="297903" y="358533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910982" y="2428262"/>
              <a:ext cx="117475" cy="124460"/>
            </a:xfrm>
            <a:custGeom>
              <a:avLst/>
              <a:gdLst/>
              <a:ahLst/>
              <a:cxnLst/>
              <a:rect l="l" t="t" r="r" b="b"/>
              <a:pathLst>
                <a:path w="117475" h="124460">
                  <a:moveTo>
                    <a:pt x="87922" y="0"/>
                  </a:moveTo>
                  <a:lnTo>
                    <a:pt x="0" y="73037"/>
                  </a:lnTo>
                  <a:lnTo>
                    <a:pt x="117005" y="124434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092948" y="3127375"/>
              <a:ext cx="298450" cy="360045"/>
            </a:xfrm>
            <a:custGeom>
              <a:avLst/>
              <a:gdLst/>
              <a:ahLst/>
              <a:cxnLst/>
              <a:rect l="l" t="t" r="r" b="b"/>
              <a:pathLst>
                <a:path w="298450" h="360045">
                  <a:moveTo>
                    <a:pt x="0" y="0"/>
                  </a:moveTo>
                  <a:lnTo>
                    <a:pt x="298030" y="360019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334816" y="3436273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88049" y="0"/>
                  </a:moveTo>
                  <a:lnTo>
                    <a:pt x="0" y="72885"/>
                  </a:lnTo>
                  <a:lnTo>
                    <a:pt x="116903" y="124485"/>
                  </a:lnTo>
                  <a:lnTo>
                    <a:pt x="8804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337300" y="3865562"/>
              <a:ext cx="625475" cy="0"/>
            </a:xfrm>
            <a:custGeom>
              <a:avLst/>
              <a:gdLst/>
              <a:ahLst/>
              <a:cxnLst/>
              <a:rect l="l" t="t" r="r" b="b"/>
              <a:pathLst>
                <a:path w="625475" h="0">
                  <a:moveTo>
                    <a:pt x="625475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242047" y="3808417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250" y="4058592"/>
            <a:ext cx="2965070" cy="2440631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867874" y="4214623"/>
            <a:ext cx="338455" cy="2191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CC0000"/>
                </a:solidFill>
                <a:latin typeface="Comic Sans MS"/>
                <a:cs typeface="Comic Sans MS"/>
              </a:rPr>
              <a:t>-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400">
              <a:latin typeface="Comic Sans MS"/>
              <a:cs typeface="Comic Sans MS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dirty="0" sz="2000" spc="-25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dirty="0" baseline="-21367" sz="1950" spc="-37">
                <a:solidFill>
                  <a:srgbClr val="000099"/>
                </a:solidFill>
                <a:latin typeface="Arial"/>
                <a:cs typeface="Arial"/>
              </a:rPr>
              <a:t>s</a:t>
            </a:r>
            <a:endParaRPr baseline="-21367"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300">
              <a:latin typeface="Arial"/>
              <a:cs typeface="Arial"/>
            </a:endParaRPr>
          </a:p>
          <a:p>
            <a:pPr marL="134620">
              <a:lnSpc>
                <a:spcPct val="100000"/>
              </a:lnSpc>
            </a:pPr>
            <a:r>
              <a:rPr dirty="0" sz="2400" spc="-50">
                <a:solidFill>
                  <a:srgbClr val="CC0000"/>
                </a:solidFill>
                <a:latin typeface="Comic Sans MS"/>
                <a:cs typeface="Comic Sans MS"/>
              </a:rPr>
              <a:t>+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992187" y="3922707"/>
            <a:ext cx="2895600" cy="2568575"/>
            <a:chOff x="992187" y="3922707"/>
            <a:chExt cx="2895600" cy="2568575"/>
          </a:xfrm>
        </p:grpSpPr>
        <p:sp>
          <p:nvSpPr>
            <p:cNvPr id="26" name="object 26" descr=""/>
            <p:cNvSpPr/>
            <p:nvPr/>
          </p:nvSpPr>
          <p:spPr>
            <a:xfrm>
              <a:off x="1016000" y="4164012"/>
              <a:ext cx="1871980" cy="0"/>
            </a:xfrm>
            <a:custGeom>
              <a:avLst/>
              <a:gdLst/>
              <a:ahLst/>
              <a:cxnLst/>
              <a:rect l="l" t="t" r="r" b="b"/>
              <a:pathLst>
                <a:path w="1871980" h="0">
                  <a:moveTo>
                    <a:pt x="0" y="0"/>
                  </a:moveTo>
                  <a:lnTo>
                    <a:pt x="1871662" y="0"/>
                  </a:lnTo>
                </a:path>
              </a:pathLst>
            </a:custGeom>
            <a:ln w="63500">
              <a:solidFill>
                <a:srgbClr val="00FF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976437" y="4154487"/>
              <a:ext cx="936625" cy="1152525"/>
            </a:xfrm>
            <a:custGeom>
              <a:avLst/>
              <a:gdLst/>
              <a:ahLst/>
              <a:cxnLst/>
              <a:rect l="l" t="t" r="r" b="b"/>
              <a:pathLst>
                <a:path w="936625" h="1152525">
                  <a:moveTo>
                    <a:pt x="936625" y="0"/>
                  </a:moveTo>
                  <a:lnTo>
                    <a:pt x="0" y="1152525"/>
                  </a:lnTo>
                </a:path>
              </a:pathLst>
            </a:custGeom>
            <a:ln w="63500">
              <a:solidFill>
                <a:srgbClr val="00FF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92187" y="6451600"/>
              <a:ext cx="1871980" cy="0"/>
            </a:xfrm>
            <a:custGeom>
              <a:avLst/>
              <a:gdLst/>
              <a:ahLst/>
              <a:cxnLst/>
              <a:rect l="l" t="t" r="r" b="b"/>
              <a:pathLst>
                <a:path w="1871980" h="0">
                  <a:moveTo>
                    <a:pt x="0" y="0"/>
                  </a:moveTo>
                  <a:lnTo>
                    <a:pt x="1871662" y="0"/>
                  </a:lnTo>
                </a:path>
              </a:pathLst>
            </a:custGeom>
            <a:ln w="63500">
              <a:solidFill>
                <a:srgbClr val="00FF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000250" y="5314950"/>
              <a:ext cx="1871980" cy="0"/>
            </a:xfrm>
            <a:custGeom>
              <a:avLst/>
              <a:gdLst/>
              <a:ahLst/>
              <a:cxnLst/>
              <a:rect l="l" t="t" r="r" b="b"/>
              <a:pathLst>
                <a:path w="1871979" h="0">
                  <a:moveTo>
                    <a:pt x="0" y="0"/>
                  </a:moveTo>
                  <a:lnTo>
                    <a:pt x="1871662" y="0"/>
                  </a:lnTo>
                </a:path>
              </a:pathLst>
            </a:custGeom>
            <a:ln w="63500">
              <a:solidFill>
                <a:srgbClr val="00FF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654175" y="3979862"/>
              <a:ext cx="625475" cy="0"/>
            </a:xfrm>
            <a:custGeom>
              <a:avLst/>
              <a:gdLst/>
              <a:ahLst/>
              <a:cxnLst/>
              <a:rect l="l" t="t" r="r" b="b"/>
              <a:pathLst>
                <a:path w="625475" h="0">
                  <a:moveTo>
                    <a:pt x="0" y="0"/>
                  </a:moveTo>
                  <a:lnTo>
                    <a:pt x="625475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558927" y="3922707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497137" y="4627905"/>
              <a:ext cx="298450" cy="360045"/>
            </a:xfrm>
            <a:custGeom>
              <a:avLst/>
              <a:gdLst/>
              <a:ahLst/>
              <a:cxnLst/>
              <a:rect l="l" t="t" r="r" b="b"/>
              <a:pathLst>
                <a:path w="298450" h="360045">
                  <a:moveTo>
                    <a:pt x="0" y="360019"/>
                  </a:moveTo>
                  <a:lnTo>
                    <a:pt x="298030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739005" y="4554542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116903" y="0"/>
                  </a:moveTo>
                  <a:lnTo>
                    <a:pt x="0" y="51600"/>
                  </a:lnTo>
                  <a:lnTo>
                    <a:pt x="88049" y="124485"/>
                  </a:lnTo>
                  <a:lnTo>
                    <a:pt x="11690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978150" y="5620715"/>
              <a:ext cx="368935" cy="431165"/>
            </a:xfrm>
            <a:custGeom>
              <a:avLst/>
              <a:gdLst/>
              <a:ahLst/>
              <a:cxnLst/>
              <a:rect l="l" t="t" r="r" b="b"/>
              <a:pathLst>
                <a:path w="368935" h="431164">
                  <a:moveTo>
                    <a:pt x="0" y="430834"/>
                  </a:moveTo>
                  <a:lnTo>
                    <a:pt x="368325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290655" y="5548315"/>
              <a:ext cx="118110" cy="124460"/>
            </a:xfrm>
            <a:custGeom>
              <a:avLst/>
              <a:gdLst/>
              <a:ahLst/>
              <a:cxnLst/>
              <a:rect l="l" t="t" r="r" b="b"/>
              <a:pathLst>
                <a:path w="118110" h="124460">
                  <a:moveTo>
                    <a:pt x="117703" y="0"/>
                  </a:moveTo>
                  <a:lnTo>
                    <a:pt x="0" y="49745"/>
                  </a:lnTo>
                  <a:lnTo>
                    <a:pt x="86880" y="124015"/>
                  </a:lnTo>
                  <a:lnTo>
                    <a:pt x="11770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574800" y="6299200"/>
              <a:ext cx="625475" cy="0"/>
            </a:xfrm>
            <a:custGeom>
              <a:avLst/>
              <a:gdLst/>
              <a:ahLst/>
              <a:cxnLst/>
              <a:rect l="l" t="t" r="r" b="b"/>
              <a:pathLst>
                <a:path w="625475" h="0">
                  <a:moveTo>
                    <a:pt x="625475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181222" y="624205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299"/>
                  </a:lnTo>
                  <a:lnTo>
                    <a:pt x="114300" y="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919412" y="5307012"/>
              <a:ext cx="936625" cy="1152525"/>
            </a:xfrm>
            <a:custGeom>
              <a:avLst/>
              <a:gdLst/>
              <a:ahLst/>
              <a:cxnLst/>
              <a:rect l="l" t="t" r="r" b="b"/>
              <a:pathLst>
                <a:path w="936625" h="1152525">
                  <a:moveTo>
                    <a:pt x="936625" y="0"/>
                  </a:moveTo>
                  <a:lnTo>
                    <a:pt x="0" y="1152525"/>
                  </a:lnTo>
                </a:path>
              </a:pathLst>
            </a:custGeom>
            <a:ln w="63500">
              <a:solidFill>
                <a:srgbClr val="00FF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4611199" y="4399343"/>
            <a:ext cx="4126229" cy="208280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405765" indent="-354965">
              <a:lnSpc>
                <a:spcPct val="100000"/>
              </a:lnSpc>
              <a:spcBef>
                <a:spcPts val="1180"/>
              </a:spcBef>
              <a:buClr>
                <a:srgbClr val="0000C4"/>
              </a:buClr>
              <a:buSzPct val="108333"/>
              <a:buFont typeface="Wingdings"/>
              <a:buChar char=""/>
              <a:tabLst>
                <a:tab pos="405765" algn="l"/>
              </a:tabLst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semiciclo</a:t>
            </a:r>
            <a:r>
              <a:rPr dirty="0" sz="1800" spc="-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negativo</a:t>
            </a:r>
            <a:r>
              <a:rPr dirty="0" sz="1800" spc="-1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0833" sz="1800" spc="-37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dirty="0" sz="1800" spc="-25">
                <a:solidFill>
                  <a:srgbClr val="CC0000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algn="just" lvl="1" marL="849630" marR="68580" indent="-26606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850900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corriente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pasa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baseline="-20833" sz="1800">
                <a:latin typeface="Arial"/>
                <a:cs typeface="Arial"/>
              </a:rPr>
              <a:t>3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luego </a:t>
            </a:r>
            <a:r>
              <a:rPr dirty="0" sz="1800" spc="-10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resistencia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último </a:t>
            </a:r>
            <a:r>
              <a:rPr dirty="0" sz="1800" spc="-10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</a:t>
            </a:r>
            <a:r>
              <a:rPr dirty="0" baseline="-20833" sz="1800" spc="-37">
                <a:latin typeface="Arial"/>
                <a:cs typeface="Arial"/>
              </a:rPr>
              <a:t>4</a:t>
            </a:r>
            <a:r>
              <a:rPr dirty="0" sz="1800" spc="-25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lvl="1" marL="850900" marR="699770" indent="-266700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850900" algn="l"/>
              </a:tabLst>
            </a:pPr>
            <a:r>
              <a:rPr dirty="0" sz="1800">
                <a:latin typeface="Arial"/>
                <a:cs typeface="Arial"/>
              </a:rPr>
              <a:t>D</a:t>
            </a:r>
            <a:r>
              <a:rPr dirty="0" baseline="-20833" sz="1800">
                <a:latin typeface="Arial"/>
                <a:cs typeface="Arial"/>
              </a:rPr>
              <a:t>1</a:t>
            </a:r>
            <a:r>
              <a:rPr dirty="0" baseline="-20833" sz="1800" spc="20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baseline="-20833" sz="1800">
                <a:latin typeface="Arial"/>
                <a:cs typeface="Arial"/>
              </a:rPr>
              <a:t>2</a:t>
            </a:r>
            <a:r>
              <a:rPr dirty="0" baseline="-20833" sz="1800" spc="217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encuentran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inversa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(corte).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4422775" y="2776541"/>
            <a:ext cx="802005" cy="297180"/>
            <a:chOff x="4422775" y="2776541"/>
            <a:chExt cx="802005" cy="297180"/>
          </a:xfrm>
        </p:grpSpPr>
        <p:sp>
          <p:nvSpPr>
            <p:cNvPr id="41" name="object 41" descr=""/>
            <p:cNvSpPr/>
            <p:nvPr/>
          </p:nvSpPr>
          <p:spPr>
            <a:xfrm>
              <a:off x="4427537" y="2781303"/>
              <a:ext cx="792480" cy="287655"/>
            </a:xfrm>
            <a:custGeom>
              <a:avLst/>
              <a:gdLst/>
              <a:ahLst/>
              <a:cxnLst/>
              <a:rect l="l" t="t" r="r" b="b"/>
              <a:pathLst>
                <a:path w="792479" h="287655">
                  <a:moveTo>
                    <a:pt x="594118" y="0"/>
                  </a:moveTo>
                  <a:lnTo>
                    <a:pt x="594118" y="71831"/>
                  </a:lnTo>
                  <a:lnTo>
                    <a:pt x="0" y="71831"/>
                  </a:lnTo>
                  <a:lnTo>
                    <a:pt x="0" y="215506"/>
                  </a:lnTo>
                  <a:lnTo>
                    <a:pt x="594118" y="215506"/>
                  </a:lnTo>
                  <a:lnTo>
                    <a:pt x="594118" y="287337"/>
                  </a:lnTo>
                  <a:lnTo>
                    <a:pt x="792162" y="143662"/>
                  </a:lnTo>
                  <a:lnTo>
                    <a:pt x="59411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427537" y="2781303"/>
              <a:ext cx="792480" cy="287655"/>
            </a:xfrm>
            <a:custGeom>
              <a:avLst/>
              <a:gdLst/>
              <a:ahLst/>
              <a:cxnLst/>
              <a:rect l="l" t="t" r="r" b="b"/>
              <a:pathLst>
                <a:path w="792479" h="287655">
                  <a:moveTo>
                    <a:pt x="0" y="71831"/>
                  </a:moveTo>
                  <a:lnTo>
                    <a:pt x="594118" y="71831"/>
                  </a:lnTo>
                  <a:lnTo>
                    <a:pt x="594118" y="0"/>
                  </a:lnTo>
                  <a:lnTo>
                    <a:pt x="792162" y="143662"/>
                  </a:lnTo>
                  <a:lnTo>
                    <a:pt x="594118" y="287337"/>
                  </a:lnTo>
                  <a:lnTo>
                    <a:pt x="594118" y="215506"/>
                  </a:lnTo>
                  <a:lnTo>
                    <a:pt x="0" y="215506"/>
                  </a:lnTo>
                  <a:lnTo>
                    <a:pt x="0" y="71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4062412" y="5584828"/>
            <a:ext cx="802005" cy="297180"/>
            <a:chOff x="4062412" y="5584828"/>
            <a:chExt cx="802005" cy="297180"/>
          </a:xfrm>
        </p:grpSpPr>
        <p:sp>
          <p:nvSpPr>
            <p:cNvPr id="44" name="object 44" descr=""/>
            <p:cNvSpPr/>
            <p:nvPr/>
          </p:nvSpPr>
          <p:spPr>
            <a:xfrm>
              <a:off x="4067175" y="5589591"/>
              <a:ext cx="792480" cy="287655"/>
            </a:xfrm>
            <a:custGeom>
              <a:avLst/>
              <a:gdLst/>
              <a:ahLst/>
              <a:cxnLst/>
              <a:rect l="l" t="t" r="r" b="b"/>
              <a:pathLst>
                <a:path w="792479" h="287654">
                  <a:moveTo>
                    <a:pt x="198043" y="0"/>
                  </a:moveTo>
                  <a:lnTo>
                    <a:pt x="0" y="143662"/>
                  </a:lnTo>
                  <a:lnTo>
                    <a:pt x="198043" y="287337"/>
                  </a:lnTo>
                  <a:lnTo>
                    <a:pt x="198043" y="215493"/>
                  </a:lnTo>
                  <a:lnTo>
                    <a:pt x="792162" y="215493"/>
                  </a:lnTo>
                  <a:lnTo>
                    <a:pt x="792162" y="71831"/>
                  </a:lnTo>
                  <a:lnTo>
                    <a:pt x="198043" y="71831"/>
                  </a:lnTo>
                  <a:lnTo>
                    <a:pt x="19804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067175" y="5589591"/>
              <a:ext cx="792480" cy="287655"/>
            </a:xfrm>
            <a:custGeom>
              <a:avLst/>
              <a:gdLst/>
              <a:ahLst/>
              <a:cxnLst/>
              <a:rect l="l" t="t" r="r" b="b"/>
              <a:pathLst>
                <a:path w="792479" h="287654">
                  <a:moveTo>
                    <a:pt x="792162" y="71831"/>
                  </a:moveTo>
                  <a:lnTo>
                    <a:pt x="198043" y="71831"/>
                  </a:lnTo>
                  <a:lnTo>
                    <a:pt x="198043" y="0"/>
                  </a:lnTo>
                  <a:lnTo>
                    <a:pt x="0" y="143662"/>
                  </a:lnTo>
                  <a:lnTo>
                    <a:pt x="198043" y="287337"/>
                  </a:lnTo>
                  <a:lnTo>
                    <a:pt x="198043" y="215493"/>
                  </a:lnTo>
                  <a:lnTo>
                    <a:pt x="792162" y="215493"/>
                  </a:lnTo>
                  <a:lnTo>
                    <a:pt x="792162" y="71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Rectificador</a:t>
            </a:r>
            <a:r>
              <a:rPr dirty="0" sz="2800" spc="-60"/>
              <a:t> </a:t>
            </a:r>
            <a:r>
              <a:rPr dirty="0" sz="2800"/>
              <a:t>de</a:t>
            </a:r>
            <a:r>
              <a:rPr dirty="0" sz="2800" spc="-80"/>
              <a:t> </a:t>
            </a:r>
            <a:r>
              <a:rPr dirty="0" sz="2800"/>
              <a:t>onda</a:t>
            </a:r>
            <a:r>
              <a:rPr dirty="0" sz="2800" spc="-55"/>
              <a:t> </a:t>
            </a:r>
            <a:r>
              <a:rPr dirty="0" sz="2800"/>
              <a:t>completa</a:t>
            </a:r>
            <a:r>
              <a:rPr dirty="0" sz="2800" spc="-55"/>
              <a:t> </a:t>
            </a:r>
            <a:r>
              <a:rPr dirty="0" sz="2800"/>
              <a:t>con</a:t>
            </a:r>
            <a:r>
              <a:rPr dirty="0" sz="2800" spc="-80"/>
              <a:t> </a:t>
            </a:r>
            <a:r>
              <a:rPr dirty="0" sz="2800" spc="-10"/>
              <a:t>puente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474174" y="1431291"/>
            <a:ext cx="81578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marR="5080" indent="-349250">
              <a:lnSpc>
                <a:spcPct val="100000"/>
              </a:lnSpc>
              <a:spcBef>
                <a:spcPts val="95"/>
              </a:spcBef>
              <a:buClr>
                <a:srgbClr val="0000C4"/>
              </a:buClr>
              <a:buFont typeface="Wingdings"/>
              <a:buChar char=""/>
              <a:tabLst>
                <a:tab pos="361315" algn="l"/>
              </a:tabLst>
            </a:pPr>
            <a:r>
              <a:rPr dirty="0" sz="1600">
                <a:latin typeface="Arial"/>
                <a:cs typeface="Arial"/>
              </a:rPr>
              <a:t>Dado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siempre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dos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diodos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conduciendo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tensión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salida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transformador </a:t>
            </a:r>
            <a:r>
              <a:rPr dirty="0" sz="1600">
                <a:latin typeface="Arial"/>
                <a:cs typeface="Arial"/>
              </a:rPr>
              <a:t>debe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superar</a:t>
            </a:r>
            <a:r>
              <a:rPr dirty="0" sz="1600" spc="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el</a:t>
            </a:r>
            <a:r>
              <a:rPr dirty="0" sz="16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doble</a:t>
            </a:r>
            <a:r>
              <a:rPr dirty="0" sz="1600" spc="-3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la</a:t>
            </a:r>
            <a:r>
              <a:rPr dirty="0" sz="16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tensión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codo</a:t>
            </a:r>
            <a:r>
              <a:rPr dirty="0" sz="16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para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exista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conducción: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7188" y="2197779"/>
            <a:ext cx="7056560" cy="378658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213100" y="2397125"/>
            <a:ext cx="792480" cy="3098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127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Vγ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2899" y="6004877"/>
            <a:ext cx="76536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6715" marR="43180" indent="-349250">
              <a:lnSpc>
                <a:spcPct val="100000"/>
              </a:lnSpc>
              <a:spcBef>
                <a:spcPts val="95"/>
              </a:spcBef>
              <a:buClr>
                <a:srgbClr val="66FF33"/>
              </a:buClr>
              <a:buSzPct val="109375"/>
              <a:buFont typeface="Wingdings"/>
              <a:buChar char=""/>
              <a:tabLst>
                <a:tab pos="386715" algn="l"/>
              </a:tabLst>
            </a:pPr>
            <a:r>
              <a:rPr dirty="0" sz="1600">
                <a:latin typeface="Arial"/>
                <a:cs typeface="Arial"/>
              </a:rPr>
              <a:t>Como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los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circuitos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rectificadores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anteriores,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condensador</a:t>
            </a:r>
            <a:r>
              <a:rPr dirty="0" sz="1600" spc="-4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dirty="0" sz="1600" spc="-4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conectado</a:t>
            </a:r>
            <a:r>
              <a:rPr dirty="0" sz="1600" spc="-3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paralelo</a:t>
            </a:r>
            <a:r>
              <a:rPr dirty="0" sz="1600" spc="-4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con</a:t>
            </a:r>
            <a:r>
              <a:rPr dirty="0" sz="16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la</a:t>
            </a:r>
            <a:r>
              <a:rPr dirty="0" sz="16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resistencia</a:t>
            </a:r>
            <a:r>
              <a:rPr dirty="0" sz="16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dirty="0" sz="16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permite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reducir</a:t>
            </a:r>
            <a:r>
              <a:rPr dirty="0" u="sng" sz="1600" spc="-1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el</a:t>
            </a:r>
            <a:r>
              <a:rPr dirty="0" u="sng" sz="1600" spc="-2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rizado</a:t>
            </a:r>
            <a:r>
              <a:rPr dirty="0" u="none" sz="1600" spc="-1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de</a:t>
            </a:r>
            <a:r>
              <a:rPr dirty="0" u="none" sz="1600" spc="-5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la</a:t>
            </a:r>
            <a:r>
              <a:rPr dirty="0" u="none" sz="1600" spc="-30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tensión</a:t>
            </a:r>
            <a:r>
              <a:rPr dirty="0" u="none" sz="1600" spc="-20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de</a:t>
            </a:r>
            <a:r>
              <a:rPr dirty="0" u="none" sz="1600" spc="-20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salida</a:t>
            </a:r>
            <a:r>
              <a:rPr dirty="0" u="none" sz="1600" spc="-15">
                <a:latin typeface="Arial"/>
                <a:cs typeface="Arial"/>
              </a:rPr>
              <a:t> </a:t>
            </a:r>
            <a:r>
              <a:rPr dirty="0" u="none" sz="1600" spc="-25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u="none" baseline="-21164" sz="1575" spc="-37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dirty="0" u="none" sz="1600" spc="-2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518874" y="3583834"/>
            <a:ext cx="29845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30000"/>
              </a:lnSpc>
              <a:spcBef>
                <a:spcPts val="100"/>
              </a:spcBef>
            </a:pPr>
            <a:r>
              <a:rPr dirty="0" sz="1600" spc="-25">
                <a:solidFill>
                  <a:srgbClr val="0000C4"/>
                </a:solidFill>
                <a:latin typeface="Arial"/>
                <a:cs typeface="Arial"/>
              </a:rPr>
              <a:t>D</a:t>
            </a:r>
            <a:r>
              <a:rPr dirty="0" baseline="-21164" sz="1575" spc="-37">
                <a:solidFill>
                  <a:srgbClr val="0000C4"/>
                </a:solidFill>
                <a:latin typeface="Arial"/>
                <a:cs typeface="Arial"/>
              </a:rPr>
              <a:t>1 </a:t>
            </a:r>
            <a:r>
              <a:rPr dirty="0" sz="1600" spc="-25">
                <a:solidFill>
                  <a:srgbClr val="0000C4"/>
                </a:solidFill>
                <a:latin typeface="Arial"/>
                <a:cs typeface="Arial"/>
              </a:rPr>
              <a:t>D</a:t>
            </a:r>
            <a:r>
              <a:rPr dirty="0" baseline="-21164" sz="1575" spc="-37">
                <a:solidFill>
                  <a:srgbClr val="0000C4"/>
                </a:solidFill>
                <a:latin typeface="Arial"/>
                <a:cs typeface="Arial"/>
              </a:rPr>
              <a:t>2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61974" y="3599522"/>
            <a:ext cx="29845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30000"/>
              </a:lnSpc>
              <a:spcBef>
                <a:spcPts val="100"/>
              </a:spcBef>
            </a:pPr>
            <a:r>
              <a:rPr dirty="0" sz="1600" spc="-25">
                <a:solidFill>
                  <a:srgbClr val="0000C4"/>
                </a:solidFill>
                <a:latin typeface="Arial"/>
                <a:cs typeface="Arial"/>
              </a:rPr>
              <a:t>D</a:t>
            </a:r>
            <a:r>
              <a:rPr dirty="0" baseline="-21164" sz="1575" spc="-37">
                <a:solidFill>
                  <a:srgbClr val="0000C4"/>
                </a:solidFill>
                <a:latin typeface="Arial"/>
                <a:cs typeface="Arial"/>
              </a:rPr>
              <a:t>1 </a:t>
            </a:r>
            <a:r>
              <a:rPr dirty="0" sz="1600" spc="-25">
                <a:solidFill>
                  <a:srgbClr val="0000C4"/>
                </a:solidFill>
                <a:latin typeface="Arial"/>
                <a:cs typeface="Arial"/>
              </a:rPr>
              <a:t>D</a:t>
            </a:r>
            <a:r>
              <a:rPr dirty="0" baseline="-21164" sz="1575" spc="-37">
                <a:solidFill>
                  <a:srgbClr val="0000C4"/>
                </a:solidFill>
                <a:latin typeface="Arial"/>
                <a:cs typeface="Arial"/>
              </a:rPr>
              <a:t>2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406662" y="3591586"/>
            <a:ext cx="29845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30000"/>
              </a:lnSpc>
              <a:spcBef>
                <a:spcPts val="100"/>
              </a:spcBef>
            </a:pPr>
            <a:r>
              <a:rPr dirty="0" sz="1600" spc="-25">
                <a:solidFill>
                  <a:srgbClr val="0000C4"/>
                </a:solidFill>
                <a:latin typeface="Arial"/>
                <a:cs typeface="Arial"/>
              </a:rPr>
              <a:t>D</a:t>
            </a:r>
            <a:r>
              <a:rPr dirty="0" baseline="-21164" sz="1575" spc="-37">
                <a:solidFill>
                  <a:srgbClr val="0000C4"/>
                </a:solidFill>
                <a:latin typeface="Arial"/>
                <a:cs typeface="Arial"/>
              </a:rPr>
              <a:t>1 </a:t>
            </a:r>
            <a:r>
              <a:rPr dirty="0" sz="1600" spc="-25">
                <a:solidFill>
                  <a:srgbClr val="0000C4"/>
                </a:solidFill>
                <a:latin typeface="Arial"/>
                <a:cs typeface="Arial"/>
              </a:rPr>
              <a:t>D</a:t>
            </a:r>
            <a:r>
              <a:rPr dirty="0" baseline="-21164" sz="1575" spc="-37">
                <a:solidFill>
                  <a:srgbClr val="0000C4"/>
                </a:solidFill>
                <a:latin typeface="Arial"/>
                <a:cs typeface="Arial"/>
              </a:rPr>
              <a:t>2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441462" y="3604286"/>
            <a:ext cx="29845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30000"/>
              </a:lnSpc>
              <a:spcBef>
                <a:spcPts val="100"/>
              </a:spcBef>
            </a:pP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dirty="0" baseline="-21164" sz="1575" spc="-37">
                <a:solidFill>
                  <a:srgbClr val="CC0000"/>
                </a:solidFill>
                <a:latin typeface="Arial"/>
                <a:cs typeface="Arial"/>
              </a:rPr>
              <a:t>3 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dirty="0" baseline="-21164" sz="1575" spc="-37">
                <a:solidFill>
                  <a:srgbClr val="CC0000"/>
                </a:solidFill>
                <a:latin typeface="Arial"/>
                <a:cs typeface="Arial"/>
              </a:rPr>
              <a:t>4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06299" y="3583647"/>
            <a:ext cx="29845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30000"/>
              </a:lnSpc>
              <a:spcBef>
                <a:spcPts val="100"/>
              </a:spcBef>
            </a:pP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dirty="0" baseline="-21164" sz="1575" spc="-37">
                <a:solidFill>
                  <a:srgbClr val="CC0000"/>
                </a:solidFill>
                <a:latin typeface="Arial"/>
                <a:cs typeface="Arial"/>
              </a:rPr>
              <a:t>3 </a:t>
            </a:r>
            <a:r>
              <a:rPr dirty="0" sz="1600" spc="-25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dirty="0" baseline="-21164" sz="1575" spc="-37">
                <a:solidFill>
                  <a:srgbClr val="CC0000"/>
                </a:solidFill>
                <a:latin typeface="Arial"/>
                <a:cs typeface="Arial"/>
              </a:rPr>
              <a:t>4</a:t>
            </a:r>
            <a:endParaRPr baseline="-21164" sz="15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Circuito</a:t>
            </a:r>
            <a:r>
              <a:rPr dirty="0" sz="2800" spc="-75"/>
              <a:t> </a:t>
            </a:r>
            <a:r>
              <a:rPr dirty="0" sz="2800"/>
              <a:t>recortador</a:t>
            </a:r>
            <a:r>
              <a:rPr dirty="0" sz="2800" spc="-70"/>
              <a:t> </a:t>
            </a:r>
            <a:r>
              <a:rPr dirty="0" sz="2800"/>
              <a:t>o</a:t>
            </a:r>
            <a:r>
              <a:rPr dirty="0" sz="2800" spc="-75"/>
              <a:t> </a:t>
            </a:r>
            <a:r>
              <a:rPr dirty="0" sz="2800" spc="-10"/>
              <a:t>limitador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534499" y="1640841"/>
            <a:ext cx="283845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4015" marR="17780" indent="-349250">
              <a:lnSpc>
                <a:spcPct val="100000"/>
              </a:lnSpc>
              <a:spcBef>
                <a:spcPts val="95"/>
              </a:spcBef>
              <a:buClr>
                <a:srgbClr val="66FF33"/>
              </a:buClr>
              <a:buSzPct val="109375"/>
              <a:buFont typeface="Wingdings"/>
              <a:buChar char=""/>
              <a:tabLst>
                <a:tab pos="374015" algn="l"/>
              </a:tabLst>
            </a:pPr>
            <a:r>
              <a:rPr dirty="0" sz="1600">
                <a:latin typeface="Arial"/>
                <a:cs typeface="Arial"/>
              </a:rPr>
              <a:t>Un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circuito</a:t>
            </a:r>
            <a:r>
              <a:rPr dirty="0" u="sng" sz="1600" spc="-2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1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recortador</a:t>
            </a:r>
            <a:r>
              <a:rPr dirty="0" u="none" sz="1600" spc="-10">
                <a:solidFill>
                  <a:srgbClr val="CC0000"/>
                </a:solidFill>
                <a:latin typeface="Arial"/>
                <a:cs typeface="Arial"/>
              </a:rPr>
              <a:t> (limitador,</a:t>
            </a:r>
            <a:r>
              <a:rPr dirty="0" u="none" sz="16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dirty="0" u="none" sz="1600" spc="-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CC0000"/>
                </a:solidFill>
                <a:latin typeface="Arial"/>
                <a:cs typeface="Arial"/>
              </a:rPr>
              <a:t>selector)</a:t>
            </a:r>
            <a:r>
              <a:rPr dirty="0" u="none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u="none" sz="1600" spc="-25">
                <a:latin typeface="Arial"/>
                <a:cs typeface="Arial"/>
              </a:rPr>
              <a:t>de </a:t>
            </a:r>
            <a:r>
              <a:rPr dirty="0" u="none" sz="1600">
                <a:latin typeface="Arial"/>
                <a:cs typeface="Arial"/>
              </a:rPr>
              <a:t>tensión</a:t>
            </a:r>
            <a:r>
              <a:rPr dirty="0" u="none" sz="1600" spc="-40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permite</a:t>
            </a:r>
            <a:r>
              <a:rPr dirty="0" u="none" sz="1600" spc="-15"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000099"/>
                </a:solidFill>
                <a:latin typeface="Arial"/>
                <a:cs typeface="Arial"/>
              </a:rPr>
              <a:t>eliminar</a:t>
            </a:r>
            <a:r>
              <a:rPr dirty="0" u="none" sz="1600" spc="-4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u="none" sz="1600" spc="-25">
                <a:latin typeface="Arial"/>
                <a:cs typeface="Arial"/>
              </a:rPr>
              <a:t>en </a:t>
            </a:r>
            <a:r>
              <a:rPr dirty="0" u="none" sz="1600">
                <a:latin typeface="Arial"/>
                <a:cs typeface="Arial"/>
              </a:rPr>
              <a:t>la</a:t>
            </a:r>
            <a:r>
              <a:rPr dirty="0" u="none" sz="1600" spc="-10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tensión</a:t>
            </a:r>
            <a:r>
              <a:rPr dirty="0" u="none" sz="1600" spc="-15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de</a:t>
            </a:r>
            <a:r>
              <a:rPr dirty="0" u="none" sz="1600" spc="5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salida</a:t>
            </a:r>
            <a:r>
              <a:rPr dirty="0" u="none" sz="1600" spc="-25">
                <a:latin typeface="Arial"/>
                <a:cs typeface="Arial"/>
              </a:rPr>
              <a:t> </a:t>
            </a:r>
            <a:r>
              <a:rPr dirty="0" u="none" sz="1600">
                <a:latin typeface="Arial"/>
                <a:cs typeface="Arial"/>
              </a:rPr>
              <a:t>v</a:t>
            </a:r>
            <a:r>
              <a:rPr dirty="0" u="none" baseline="-21164" sz="1575">
                <a:latin typeface="Arial"/>
                <a:cs typeface="Arial"/>
              </a:rPr>
              <a:t>o</a:t>
            </a:r>
            <a:r>
              <a:rPr dirty="0" u="none" baseline="-21164" sz="1575" spc="202">
                <a:latin typeface="Arial"/>
                <a:cs typeface="Arial"/>
              </a:rPr>
              <a:t> </a:t>
            </a:r>
            <a:r>
              <a:rPr dirty="0" u="none" sz="1600" spc="-25">
                <a:latin typeface="Arial"/>
                <a:cs typeface="Arial"/>
              </a:rPr>
              <a:t>una </a:t>
            </a:r>
            <a:r>
              <a:rPr dirty="0" u="none" sz="1600">
                <a:solidFill>
                  <a:srgbClr val="000099"/>
                </a:solidFill>
                <a:latin typeface="Arial"/>
                <a:cs typeface="Arial"/>
              </a:rPr>
              <a:t>parte de</a:t>
            </a:r>
            <a:r>
              <a:rPr dirty="0" u="none" sz="16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000099"/>
                </a:solidFill>
                <a:latin typeface="Arial"/>
                <a:cs typeface="Arial"/>
              </a:rPr>
              <a:t>la</a:t>
            </a:r>
            <a:r>
              <a:rPr dirty="0" u="none" sz="16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000099"/>
                </a:solidFill>
                <a:latin typeface="Arial"/>
                <a:cs typeface="Arial"/>
              </a:rPr>
              <a:t>tensión</a:t>
            </a:r>
            <a:r>
              <a:rPr dirty="0" u="none" sz="1600" spc="-3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u="none" sz="1600" spc="-25">
                <a:solidFill>
                  <a:srgbClr val="000099"/>
                </a:solidFill>
                <a:latin typeface="Arial"/>
                <a:cs typeface="Arial"/>
              </a:rPr>
              <a:t>de </a:t>
            </a:r>
            <a:r>
              <a:rPr dirty="0" u="none" sz="1600">
                <a:solidFill>
                  <a:srgbClr val="000099"/>
                </a:solidFill>
                <a:latin typeface="Arial"/>
                <a:cs typeface="Arial"/>
              </a:rPr>
              <a:t>entrada</a:t>
            </a:r>
            <a:r>
              <a:rPr dirty="0" u="none" sz="1600" spc="-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dirty="0" u="none" baseline="-21164" sz="1575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dirty="0" u="none" baseline="-21164" sz="1575" spc="179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000099"/>
                </a:solidFill>
                <a:latin typeface="Arial"/>
                <a:cs typeface="Arial"/>
              </a:rPr>
              <a:t>que</a:t>
            </a:r>
            <a:r>
              <a:rPr dirty="0" u="none" sz="1600" spc="-2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000099"/>
                </a:solidFill>
                <a:latin typeface="Arial"/>
                <a:cs typeface="Arial"/>
              </a:rPr>
              <a:t>supere</a:t>
            </a:r>
            <a:r>
              <a:rPr dirty="0" u="none" sz="1600" spc="-1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u="none" sz="1600" spc="-25">
                <a:solidFill>
                  <a:srgbClr val="000099"/>
                </a:solidFill>
                <a:latin typeface="Arial"/>
                <a:cs typeface="Arial"/>
              </a:rPr>
              <a:t>un </a:t>
            </a:r>
            <a:r>
              <a:rPr dirty="0" u="none" sz="1600">
                <a:solidFill>
                  <a:srgbClr val="000099"/>
                </a:solidFill>
                <a:latin typeface="Arial"/>
                <a:cs typeface="Arial"/>
              </a:rPr>
              <a:t>cierto</a:t>
            </a:r>
            <a:r>
              <a:rPr dirty="0" u="none" sz="1600" spc="-1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000099"/>
                </a:solidFill>
                <a:latin typeface="Arial"/>
                <a:cs typeface="Arial"/>
              </a:rPr>
              <a:t>intervalo</a:t>
            </a:r>
            <a:r>
              <a:rPr dirty="0" u="none" sz="1600" spc="-3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dirty="0" u="none" sz="1600" spc="-10">
                <a:solidFill>
                  <a:srgbClr val="000099"/>
                </a:solidFill>
                <a:latin typeface="Arial"/>
                <a:cs typeface="Arial"/>
              </a:rPr>
              <a:t> voltaje</a:t>
            </a:r>
            <a:r>
              <a:rPr dirty="0" u="none" sz="1600" spc="-1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974" y="4216599"/>
            <a:ext cx="3352574" cy="142529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5470" y="1593963"/>
            <a:ext cx="4312908" cy="202303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33945" y="3696488"/>
            <a:ext cx="2796540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17550" marR="30480" indent="-680085">
              <a:lnSpc>
                <a:spcPct val="120000"/>
              </a:lnSpc>
              <a:spcBef>
                <a:spcPts val="100"/>
              </a:spcBef>
            </a:pPr>
            <a:r>
              <a:rPr dirty="0" sz="1600">
                <a:solidFill>
                  <a:srgbClr val="006FC0"/>
                </a:solidFill>
                <a:latin typeface="Arial"/>
                <a:cs typeface="Arial"/>
              </a:rPr>
              <a:t>Recortador a</a:t>
            </a:r>
            <a:r>
              <a:rPr dirty="0" sz="16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6FC0"/>
                </a:solidFill>
                <a:latin typeface="Arial"/>
                <a:cs typeface="Arial"/>
              </a:rPr>
              <a:t>un</a:t>
            </a:r>
            <a:r>
              <a:rPr dirty="0" sz="160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6FC0"/>
                </a:solidFill>
                <a:latin typeface="Arial"/>
                <a:cs typeface="Arial"/>
              </a:rPr>
              <a:t>nivel</a:t>
            </a:r>
            <a:r>
              <a:rPr dirty="0" sz="16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Arial"/>
                <a:cs typeface="Arial"/>
              </a:rPr>
              <a:t>superior </a:t>
            </a:r>
            <a:r>
              <a:rPr dirty="0" baseline="13888" sz="240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dirty="0" sz="1050">
                <a:solidFill>
                  <a:srgbClr val="006FC0"/>
                </a:solidFill>
                <a:latin typeface="Arial"/>
                <a:cs typeface="Arial"/>
              </a:rPr>
              <a:t>L+ </a:t>
            </a:r>
            <a:r>
              <a:rPr dirty="0" baseline="13888" sz="2400">
                <a:solidFill>
                  <a:srgbClr val="006FC0"/>
                </a:solidFill>
                <a:latin typeface="Arial"/>
                <a:cs typeface="Arial"/>
              </a:rPr>
              <a:t>= V</a:t>
            </a:r>
            <a:r>
              <a:rPr dirty="0" sz="1050">
                <a:solidFill>
                  <a:srgbClr val="006FC0"/>
                </a:solidFill>
                <a:latin typeface="Arial"/>
                <a:cs typeface="Arial"/>
              </a:rPr>
              <a:t>R2</a:t>
            </a:r>
            <a:r>
              <a:rPr dirty="0" sz="1050" spc="14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baseline="13888" sz="2400">
                <a:solidFill>
                  <a:srgbClr val="006FC0"/>
                </a:solidFill>
                <a:latin typeface="Arial"/>
                <a:cs typeface="Arial"/>
              </a:rPr>
              <a:t>+ </a:t>
            </a:r>
            <a:r>
              <a:rPr dirty="0" baseline="13888" sz="2400" spc="-37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dirty="0" sz="1050" spc="-25">
                <a:solidFill>
                  <a:srgbClr val="006FC0"/>
                </a:solidFill>
                <a:latin typeface="Arial"/>
                <a:cs typeface="Arial"/>
              </a:rPr>
              <a:t>TH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7900" y="4190983"/>
            <a:ext cx="3447738" cy="148531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175027" y="3696488"/>
            <a:ext cx="2683510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3580" marR="30480" indent="-666115">
              <a:lnSpc>
                <a:spcPct val="120000"/>
              </a:lnSpc>
              <a:spcBef>
                <a:spcPts val="100"/>
              </a:spcBef>
            </a:pPr>
            <a:r>
              <a:rPr dirty="0" sz="1600">
                <a:solidFill>
                  <a:srgbClr val="006FC0"/>
                </a:solidFill>
                <a:latin typeface="Arial"/>
                <a:cs typeface="Arial"/>
              </a:rPr>
              <a:t>Recortador a</a:t>
            </a:r>
            <a:r>
              <a:rPr dirty="0" sz="16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6FC0"/>
                </a:solidFill>
                <a:latin typeface="Arial"/>
                <a:cs typeface="Arial"/>
              </a:rPr>
              <a:t>un</a:t>
            </a:r>
            <a:r>
              <a:rPr dirty="0" sz="160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6FC0"/>
                </a:solidFill>
                <a:latin typeface="Arial"/>
                <a:cs typeface="Arial"/>
              </a:rPr>
              <a:t>nivel</a:t>
            </a:r>
            <a:r>
              <a:rPr dirty="0" sz="16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Arial"/>
                <a:cs typeface="Arial"/>
              </a:rPr>
              <a:t>inferior </a:t>
            </a:r>
            <a:r>
              <a:rPr dirty="0" baseline="13888" sz="240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dirty="0" sz="1050">
                <a:solidFill>
                  <a:srgbClr val="006FC0"/>
                </a:solidFill>
                <a:latin typeface="Arial"/>
                <a:cs typeface="Arial"/>
              </a:rPr>
              <a:t>L-</a:t>
            </a:r>
            <a:r>
              <a:rPr dirty="0" sz="105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baseline="13888" sz="240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dirty="0" baseline="13888" sz="2400" spc="-7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baseline="13888" sz="240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dirty="0" sz="1050">
                <a:solidFill>
                  <a:srgbClr val="006FC0"/>
                </a:solidFill>
                <a:latin typeface="Arial"/>
                <a:cs typeface="Arial"/>
              </a:rPr>
              <a:t>R1</a:t>
            </a:r>
            <a:r>
              <a:rPr dirty="0" sz="1050" spc="15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baseline="13888" sz="2400">
                <a:solidFill>
                  <a:srgbClr val="006FC0"/>
                </a:solidFill>
                <a:latin typeface="Arial"/>
                <a:cs typeface="Arial"/>
              </a:rPr>
              <a:t>- </a:t>
            </a:r>
            <a:r>
              <a:rPr dirty="0" baseline="13888" sz="2400" spc="-37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dirty="0" sz="1050" spc="-25">
                <a:solidFill>
                  <a:srgbClr val="006FC0"/>
                </a:solidFill>
                <a:latin typeface="Arial"/>
                <a:cs typeface="Arial"/>
              </a:rPr>
              <a:t>TH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924675" y="5299965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 b="1" i="1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654305" y="5255566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 b="1" i="1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3663" y="1755775"/>
            <a:ext cx="1603374" cy="16033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Otros</a:t>
            </a:r>
            <a:r>
              <a:rPr dirty="0" sz="2800" spc="-65"/>
              <a:t> </a:t>
            </a:r>
            <a:r>
              <a:rPr dirty="0" sz="2800"/>
              <a:t>diodos:</a:t>
            </a:r>
            <a:r>
              <a:rPr dirty="0" sz="2800" spc="-35"/>
              <a:t> </a:t>
            </a:r>
            <a:r>
              <a:rPr dirty="0" sz="2800"/>
              <a:t>el</a:t>
            </a:r>
            <a:r>
              <a:rPr dirty="0" sz="2800" spc="-75"/>
              <a:t> </a:t>
            </a:r>
            <a:r>
              <a:rPr dirty="0" sz="2800"/>
              <a:t>diodo</a:t>
            </a:r>
            <a:r>
              <a:rPr dirty="0" sz="2800" spc="-50"/>
              <a:t> </a:t>
            </a:r>
            <a:r>
              <a:rPr dirty="0" sz="2800" spc="-10"/>
              <a:t>Zener</a:t>
            </a:r>
            <a:endParaRPr sz="28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5560" y="3802616"/>
            <a:ext cx="3439128" cy="263745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5313" y="2299685"/>
            <a:ext cx="1731784" cy="56159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7465" y="2299469"/>
            <a:ext cx="1756381" cy="64911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88449" y="3417252"/>
            <a:ext cx="5329555" cy="3084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0365" indent="-354965">
              <a:lnSpc>
                <a:spcPct val="100000"/>
              </a:lnSpc>
              <a:spcBef>
                <a:spcPts val="95"/>
              </a:spcBef>
              <a:buClr>
                <a:srgbClr val="66FF33"/>
              </a:buClr>
              <a:buSzPct val="109375"/>
              <a:buFont typeface="Wingdings"/>
              <a:buChar char=""/>
              <a:tabLst>
                <a:tab pos="380365" algn="l"/>
              </a:tabLst>
            </a:pP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curva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característica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Zener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siguiente: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0"/>
              </a:spcBef>
              <a:buClr>
                <a:srgbClr val="66FF33"/>
              </a:buClr>
              <a:buFont typeface="Wingdings"/>
              <a:buChar char=""/>
            </a:pPr>
            <a:endParaRPr sz="1600">
              <a:latin typeface="Arial"/>
              <a:cs typeface="Arial"/>
            </a:endParaRPr>
          </a:p>
          <a:p>
            <a:pPr lvl="1" marL="1131570" indent="-349250">
              <a:lnSpc>
                <a:spcPct val="100000"/>
              </a:lnSpc>
              <a:buFont typeface="Wingdings"/>
              <a:buChar char=""/>
              <a:tabLst>
                <a:tab pos="1131570" algn="l"/>
              </a:tabLst>
            </a:pP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directa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funciona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como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normal.</a:t>
            </a:r>
            <a:endParaRPr sz="1600">
              <a:latin typeface="Arial"/>
              <a:cs typeface="Arial"/>
            </a:endParaRPr>
          </a:p>
          <a:p>
            <a:pPr lvl="1" marL="1124585" indent="-354965">
              <a:lnSpc>
                <a:spcPct val="100000"/>
              </a:lnSpc>
              <a:spcBef>
                <a:spcPts val="1345"/>
              </a:spcBef>
              <a:buClr>
                <a:srgbClr val="0000C4"/>
              </a:buClr>
              <a:buSzPct val="109375"/>
              <a:buFont typeface="Wingdings"/>
              <a:buChar char=""/>
              <a:tabLst>
                <a:tab pos="1124585" algn="l"/>
              </a:tabLst>
            </a:pP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1164" sz="1575">
                <a:solidFill>
                  <a:srgbClr val="CC0000"/>
                </a:solidFill>
                <a:latin typeface="Arial"/>
                <a:cs typeface="Arial"/>
              </a:rPr>
              <a:t>z</a:t>
            </a:r>
            <a:r>
              <a:rPr dirty="0" baseline="-21164" sz="1575" spc="209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 la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C4"/>
                </a:solidFill>
                <a:latin typeface="Arial"/>
                <a:cs typeface="Arial"/>
              </a:rPr>
              <a:t>tensión</a:t>
            </a:r>
            <a:r>
              <a:rPr dirty="0" sz="1600" spc="-20">
                <a:solidFill>
                  <a:srgbClr val="0000C4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00C4"/>
                </a:solidFill>
                <a:latin typeface="Arial"/>
                <a:cs typeface="Arial"/>
              </a:rPr>
              <a:t>Zener.</a:t>
            </a:r>
            <a:endParaRPr sz="1600">
              <a:latin typeface="Arial"/>
              <a:cs typeface="Arial"/>
            </a:endParaRPr>
          </a:p>
          <a:p>
            <a:pPr lvl="1" marL="1124585" marR="1271270" indent="-355600">
              <a:lnSpc>
                <a:spcPct val="100000"/>
              </a:lnSpc>
              <a:spcBef>
                <a:spcPts val="960"/>
              </a:spcBef>
              <a:buClr>
                <a:srgbClr val="0000C4"/>
              </a:buClr>
              <a:buSzPct val="109375"/>
              <a:buFont typeface="Wingdings"/>
              <a:buChar char=""/>
              <a:tabLst>
                <a:tab pos="1124585" algn="l"/>
              </a:tabLst>
            </a:pP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Iz</a:t>
            </a:r>
            <a:r>
              <a:rPr dirty="0" baseline="-21164" sz="1575">
                <a:solidFill>
                  <a:srgbClr val="CC0000"/>
                </a:solidFill>
                <a:latin typeface="Arial"/>
                <a:cs typeface="Arial"/>
              </a:rPr>
              <a:t>MIN</a:t>
            </a:r>
            <a:r>
              <a:rPr dirty="0" baseline="-21164" sz="1575" spc="217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corriente</a:t>
            </a:r>
            <a:r>
              <a:rPr dirty="0" sz="1600" spc="-10">
                <a:solidFill>
                  <a:srgbClr val="000099"/>
                </a:solidFill>
                <a:latin typeface="Arial"/>
                <a:cs typeface="Arial"/>
              </a:rPr>
              <a:t> mínima </a:t>
            </a:r>
            <a:r>
              <a:rPr dirty="0" sz="1600">
                <a:latin typeface="Arial"/>
                <a:cs typeface="Arial"/>
              </a:rPr>
              <a:t>necesaria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para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entrar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zona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ruptura </a:t>
            </a:r>
            <a:r>
              <a:rPr dirty="0" sz="1600" spc="-10">
                <a:latin typeface="Arial"/>
                <a:cs typeface="Arial"/>
              </a:rPr>
              <a:t>Zener.</a:t>
            </a:r>
            <a:endParaRPr sz="1600">
              <a:latin typeface="Arial"/>
              <a:cs typeface="Arial"/>
            </a:endParaRPr>
          </a:p>
          <a:p>
            <a:pPr algn="just" lvl="1" marL="1123315" marR="1449070" indent="-354330">
              <a:lnSpc>
                <a:spcPct val="100000"/>
              </a:lnSpc>
              <a:spcBef>
                <a:spcPts val="960"/>
              </a:spcBef>
              <a:buClr>
                <a:srgbClr val="0000C4"/>
              </a:buClr>
              <a:buSzPct val="109375"/>
              <a:buFont typeface="Wingdings"/>
              <a:buChar char=""/>
              <a:tabLst>
                <a:tab pos="1124585" algn="l"/>
              </a:tabLst>
            </a:pP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Iz</a:t>
            </a:r>
            <a:r>
              <a:rPr dirty="0" baseline="-21164" sz="1575">
                <a:solidFill>
                  <a:srgbClr val="CC0000"/>
                </a:solidFill>
                <a:latin typeface="Arial"/>
                <a:cs typeface="Arial"/>
              </a:rPr>
              <a:t>MAX</a:t>
            </a:r>
            <a:r>
              <a:rPr dirty="0" baseline="-21164" sz="1575" spc="19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mayor</a:t>
            </a:r>
            <a:r>
              <a:rPr dirty="0" sz="1600" spc="-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corriente</a:t>
            </a:r>
            <a:r>
              <a:rPr dirty="0" sz="1600" spc="-1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en </a:t>
            </a:r>
            <a:r>
              <a:rPr dirty="0" sz="1600" spc="-25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ruptura</a:t>
            </a:r>
            <a:r>
              <a:rPr dirty="0" sz="1600" spc="-3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soportada</a:t>
            </a:r>
            <a:r>
              <a:rPr dirty="0" sz="1600" spc="-3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(dada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la </a:t>
            </a:r>
            <a:r>
              <a:rPr dirty="0" sz="1600" spc="-25">
                <a:latin typeface="Arial"/>
                <a:cs typeface="Arial"/>
              </a:rPr>
              <a:t>	</a:t>
            </a:r>
            <a:r>
              <a:rPr dirty="0" sz="1600">
                <a:latin typeface="Arial"/>
                <a:cs typeface="Arial"/>
              </a:rPr>
              <a:t>potencia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máxima)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2113" y="1594802"/>
            <a:ext cx="57257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Clr>
                <a:srgbClr val="0000C4"/>
              </a:buClr>
              <a:buSzPct val="109375"/>
              <a:buFont typeface="Wingdings"/>
              <a:buChar char=""/>
              <a:tabLst>
                <a:tab pos="361315" algn="l"/>
              </a:tabLst>
            </a:pPr>
            <a:r>
              <a:rPr dirty="0" sz="1600">
                <a:latin typeface="Arial"/>
                <a:cs typeface="Arial"/>
              </a:rPr>
              <a:t>Los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símbolos</a:t>
            </a:r>
            <a:r>
              <a:rPr dirty="0" sz="1600" spc="-2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circuitales</a:t>
            </a:r>
            <a:r>
              <a:rPr dirty="0" sz="1600" spc="-4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Zener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los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siguientes: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Circuito</a:t>
            </a:r>
            <a:r>
              <a:rPr dirty="0" sz="2800" spc="-75"/>
              <a:t> </a:t>
            </a:r>
            <a:r>
              <a:rPr dirty="0" sz="2800"/>
              <a:t>regulador</a:t>
            </a:r>
            <a:r>
              <a:rPr dirty="0" sz="2800" spc="-55"/>
              <a:t> </a:t>
            </a:r>
            <a:r>
              <a:rPr dirty="0" sz="2800"/>
              <a:t>de</a:t>
            </a:r>
            <a:r>
              <a:rPr dirty="0" sz="2800" spc="-75"/>
              <a:t> </a:t>
            </a:r>
            <a:r>
              <a:rPr dirty="0" sz="2800"/>
              <a:t>tensión</a:t>
            </a:r>
            <a:r>
              <a:rPr dirty="0" sz="2800" spc="-65"/>
              <a:t> </a:t>
            </a:r>
            <a:r>
              <a:rPr dirty="0" sz="2800"/>
              <a:t>con</a:t>
            </a:r>
            <a:r>
              <a:rPr dirty="0" sz="2800" spc="-75"/>
              <a:t> </a:t>
            </a:r>
            <a:r>
              <a:rPr dirty="0" sz="2800"/>
              <a:t>diodo</a:t>
            </a:r>
            <a:r>
              <a:rPr dirty="0" sz="2800" spc="-65"/>
              <a:t> </a:t>
            </a:r>
            <a:r>
              <a:rPr dirty="0" sz="2800" spc="-10"/>
              <a:t>Zener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370988" y="1532953"/>
            <a:ext cx="82372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0"/>
              </a:spcBef>
              <a:buClr>
                <a:srgbClr val="66FF33"/>
              </a:buClr>
              <a:buSzPct val="108333"/>
              <a:buFont typeface="Wingdings"/>
              <a:buChar char=""/>
              <a:tabLst>
                <a:tab pos="367665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aplicación más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importante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diodos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Zener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tiene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circuitos </a:t>
            </a:r>
            <a:r>
              <a:rPr dirty="0" sz="1800">
                <a:latin typeface="Arial"/>
                <a:cs typeface="Arial"/>
              </a:rPr>
              <a:t>donde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necesite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tensión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99"/>
                </a:solidFill>
                <a:latin typeface="Arial"/>
                <a:cs typeface="Arial"/>
              </a:rPr>
              <a:t>muy</a:t>
            </a:r>
            <a:r>
              <a:rPr dirty="0" sz="1800" spc="-3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99"/>
                </a:solidFill>
                <a:latin typeface="Arial"/>
                <a:cs typeface="Arial"/>
              </a:rPr>
              <a:t>constante</a:t>
            </a:r>
            <a:r>
              <a:rPr dirty="0" sz="1800" spc="-2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dirty="0" sz="1800" spc="-3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99"/>
                </a:solidFill>
                <a:latin typeface="Arial"/>
                <a:cs typeface="Arial"/>
              </a:rPr>
              <a:t>estable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circuitos</a:t>
            </a:r>
            <a:r>
              <a:rPr dirty="0" sz="18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CC0000"/>
                </a:solidFill>
                <a:latin typeface="Arial"/>
                <a:cs typeface="Arial"/>
              </a:rPr>
              <a:t>reguladores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CC0000"/>
                </a:solidFill>
                <a:latin typeface="Arial"/>
                <a:cs typeface="Arial"/>
              </a:rPr>
              <a:t>tensión.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471" y="2543550"/>
            <a:ext cx="4564733" cy="202540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407624" y="3517328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CC0000"/>
                </a:solidFill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60024" y="3649916"/>
            <a:ext cx="127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CC0000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62575" y="2444750"/>
            <a:ext cx="1152525" cy="2305050"/>
          </a:xfrm>
          <a:prstGeom prst="rect">
            <a:avLst/>
          </a:prstGeom>
          <a:ln w="9525">
            <a:solidFill>
              <a:srgbClr val="0066FF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endParaRPr sz="1200">
              <a:latin typeface="Times New Roman"/>
              <a:cs typeface="Times New Roman"/>
            </a:endParaRPr>
          </a:p>
          <a:p>
            <a:pPr marL="739140">
              <a:lnSpc>
                <a:spcPct val="100000"/>
              </a:lnSpc>
            </a:pPr>
            <a:r>
              <a:rPr dirty="0" sz="1800" spc="-25" b="1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0833" sz="1800" spc="-37" b="1">
                <a:solidFill>
                  <a:srgbClr val="CC0000"/>
                </a:solidFill>
                <a:latin typeface="Arial"/>
                <a:cs typeface="Arial"/>
              </a:rPr>
              <a:t>S</a:t>
            </a:r>
            <a:endParaRPr baseline="-20833" sz="1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635250" y="2439987"/>
            <a:ext cx="3435350" cy="2314575"/>
            <a:chOff x="2635250" y="2439987"/>
            <a:chExt cx="3435350" cy="2314575"/>
          </a:xfrm>
        </p:grpSpPr>
        <p:sp>
          <p:nvSpPr>
            <p:cNvPr id="10" name="object 10" descr=""/>
            <p:cNvSpPr/>
            <p:nvPr/>
          </p:nvSpPr>
          <p:spPr>
            <a:xfrm>
              <a:off x="5742990" y="3468230"/>
              <a:ext cx="320040" cy="383540"/>
            </a:xfrm>
            <a:custGeom>
              <a:avLst/>
              <a:gdLst/>
              <a:ahLst/>
              <a:cxnLst/>
              <a:rect l="l" t="t" r="r" b="b"/>
              <a:pathLst>
                <a:path w="320039" h="383539">
                  <a:moveTo>
                    <a:pt x="319671" y="383044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702297" y="3419472"/>
              <a:ext cx="78105" cy="83185"/>
            </a:xfrm>
            <a:custGeom>
              <a:avLst/>
              <a:gdLst/>
              <a:ahLst/>
              <a:cxnLst/>
              <a:rect l="l" t="t" r="r" b="b"/>
              <a:pathLst>
                <a:path w="78104" h="83185">
                  <a:moveTo>
                    <a:pt x="0" y="0"/>
                  </a:moveTo>
                  <a:lnTo>
                    <a:pt x="19570" y="82918"/>
                  </a:lnTo>
                  <a:lnTo>
                    <a:pt x="78079" y="34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640012" y="2444750"/>
              <a:ext cx="2592705" cy="2305050"/>
            </a:xfrm>
            <a:custGeom>
              <a:avLst/>
              <a:gdLst/>
              <a:ahLst/>
              <a:cxnLst/>
              <a:rect l="l" t="t" r="r" b="b"/>
              <a:pathLst>
                <a:path w="2592704" h="2305050">
                  <a:moveTo>
                    <a:pt x="0" y="0"/>
                  </a:moveTo>
                  <a:lnTo>
                    <a:pt x="2592387" y="0"/>
                  </a:lnTo>
                  <a:lnTo>
                    <a:pt x="2592387" y="2305050"/>
                  </a:lnTo>
                  <a:lnTo>
                    <a:pt x="0" y="23050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939313" y="4784153"/>
            <a:ext cx="7305675" cy="155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0389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Circuito</a:t>
            </a:r>
            <a:r>
              <a:rPr dirty="0" sz="1800" spc="-5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0000"/>
                </a:solidFill>
                <a:latin typeface="Arial"/>
                <a:cs typeface="Arial"/>
              </a:rPr>
              <a:t>regulador</a:t>
            </a:r>
            <a:r>
              <a:rPr dirty="0" sz="1800" spc="-3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CC0000"/>
                </a:solidFill>
                <a:latin typeface="Arial"/>
                <a:cs typeface="Arial"/>
              </a:rPr>
              <a:t>Zener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>
              <a:latin typeface="Arial"/>
              <a:cs typeface="Arial"/>
            </a:endParaRPr>
          </a:p>
          <a:p>
            <a:pPr algn="just" marL="398145" marR="55880" indent="-347980">
              <a:lnSpc>
                <a:spcPct val="100000"/>
              </a:lnSpc>
              <a:buClr>
                <a:srgbClr val="0000C4"/>
              </a:buClr>
              <a:buSzPct val="109375"/>
              <a:buFont typeface="Wingdings"/>
              <a:buChar char=""/>
              <a:tabLst>
                <a:tab pos="399415" algn="l"/>
              </a:tabLst>
            </a:pPr>
            <a:r>
              <a:rPr dirty="0" sz="1600">
                <a:latin typeface="Arial"/>
                <a:cs typeface="Arial"/>
              </a:rPr>
              <a:t>Si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circuito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anterior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hace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circular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Zener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una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corriente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en </a:t>
            </a:r>
            <a:r>
              <a:rPr dirty="0" sz="1600" spc="-25">
                <a:latin typeface="Arial"/>
                <a:cs typeface="Arial"/>
              </a:rPr>
              <a:t>	</a:t>
            </a:r>
            <a:r>
              <a:rPr dirty="0" sz="1600">
                <a:latin typeface="Arial"/>
                <a:cs typeface="Arial"/>
              </a:rPr>
              <a:t>inversa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entre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Iz</a:t>
            </a:r>
            <a:r>
              <a:rPr dirty="0" baseline="-21164" sz="1575">
                <a:solidFill>
                  <a:srgbClr val="000099"/>
                </a:solidFill>
                <a:latin typeface="Arial"/>
                <a:cs typeface="Arial"/>
              </a:rPr>
              <a:t>MIN</a:t>
            </a:r>
            <a:r>
              <a:rPr dirty="0" baseline="-21164" sz="1575" spc="247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dirty="0" sz="1600" spc="-1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99"/>
                </a:solidFill>
                <a:latin typeface="Arial"/>
                <a:cs typeface="Arial"/>
              </a:rPr>
              <a:t>Iz</a:t>
            </a:r>
            <a:r>
              <a:rPr dirty="0" baseline="-21164" sz="1575">
                <a:solidFill>
                  <a:srgbClr val="000099"/>
                </a:solidFill>
                <a:latin typeface="Arial"/>
                <a:cs typeface="Arial"/>
              </a:rPr>
              <a:t>MAX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tensión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 salida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1164" sz="1575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dirty="0" baseline="-21164" sz="1575" spc="19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será fija</a:t>
            </a:r>
            <a:r>
              <a:rPr dirty="0" sz="1600" spc="-1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dirty="0" sz="1600" spc="-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valor</a:t>
            </a:r>
            <a:r>
              <a:rPr dirty="0" sz="1600" spc="-1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dirty="0" baseline="-21164" sz="1575">
                <a:solidFill>
                  <a:srgbClr val="CC0000"/>
                </a:solidFill>
                <a:latin typeface="Arial"/>
                <a:cs typeface="Arial"/>
              </a:rPr>
              <a:t>z</a:t>
            </a:r>
            <a:r>
              <a:rPr dirty="0" sz="1600">
                <a:latin typeface="Arial"/>
                <a:cs typeface="Arial"/>
              </a:rPr>
              <a:t>.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De </a:t>
            </a:r>
            <a:r>
              <a:rPr dirty="0" sz="1600" spc="-25">
                <a:latin typeface="Arial"/>
                <a:cs typeface="Arial"/>
              </a:rPr>
              <a:t>	</a:t>
            </a:r>
            <a:r>
              <a:rPr dirty="0" sz="1600">
                <a:latin typeface="Arial"/>
                <a:cs typeface="Arial"/>
              </a:rPr>
              <a:t>esta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manera,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aunque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varíe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valor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resistencia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baseline="-21164" sz="1575">
                <a:latin typeface="Arial"/>
                <a:cs typeface="Arial"/>
              </a:rPr>
              <a:t>L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ésta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siempre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estará </a:t>
            </a:r>
            <a:r>
              <a:rPr dirty="0" sz="1600" spc="-10">
                <a:latin typeface="Arial"/>
                <a:cs typeface="Arial"/>
              </a:rPr>
              <a:t>	</a:t>
            </a:r>
            <a:r>
              <a:rPr dirty="0" sz="1600">
                <a:latin typeface="Arial"/>
                <a:cs typeface="Arial"/>
              </a:rPr>
              <a:t>sometida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misma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tensión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baseline="-21164" sz="1575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baseline="-21164" sz="1575" spc="202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dirty="0" sz="1600" spc="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baseline="-21164" sz="1575" spc="-37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dirty="0" sz="1600" spc="-25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663837" y="3085426"/>
            <a:ext cx="12674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66FF"/>
                </a:solidFill>
                <a:latin typeface="Arial"/>
                <a:cs typeface="Arial"/>
              </a:rPr>
              <a:t>Carga (resistencia) variable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1574" y="5727238"/>
            <a:ext cx="2306728" cy="83183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Otros</a:t>
            </a:r>
            <a:r>
              <a:rPr dirty="0" sz="2800" spc="-65"/>
              <a:t> </a:t>
            </a:r>
            <a:r>
              <a:rPr dirty="0" sz="2800" spc="-10"/>
              <a:t>diodos</a:t>
            </a:r>
            <a:endParaRPr sz="2800"/>
          </a:p>
        </p:txBody>
      </p:sp>
      <p:sp>
        <p:nvSpPr>
          <p:cNvPr id="5" name="object 5" descr=""/>
          <p:cNvSpPr txBox="1"/>
          <p:nvPr/>
        </p:nvSpPr>
        <p:spPr>
          <a:xfrm>
            <a:off x="450215" y="1439798"/>
            <a:ext cx="8138159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Diodo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varicap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varactor: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unión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P-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diodo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polarizado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inversa</a:t>
            </a:r>
            <a:r>
              <a:rPr dirty="0" sz="1800" spc="-25">
                <a:latin typeface="Arial"/>
                <a:cs typeface="Arial"/>
              </a:rPr>
              <a:t> se </a:t>
            </a:r>
            <a:r>
              <a:rPr dirty="0" sz="1800">
                <a:latin typeface="Arial"/>
                <a:cs typeface="Arial"/>
              </a:rPr>
              <a:t>comporta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condensador de</a:t>
            </a:r>
            <a:r>
              <a:rPr dirty="0" sz="18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capacidad</a:t>
            </a:r>
            <a:r>
              <a:rPr dirty="0" sz="18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variable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mayor tensión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inversa </a:t>
            </a:r>
            <a:r>
              <a:rPr dirty="0" sz="1800">
                <a:latin typeface="Arial"/>
                <a:cs typeface="Arial"/>
              </a:rPr>
              <a:t>disminuye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capacidad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unión.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Útil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circuitos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sintonizado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RLC,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para </a:t>
            </a:r>
            <a:r>
              <a:rPr dirty="0" sz="1800">
                <a:latin typeface="Arial"/>
                <a:cs typeface="Arial"/>
              </a:rPr>
              <a:t>modificar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frecuencia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resonancia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tensión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aplicada.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8439" y="3887647"/>
            <a:ext cx="4531360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4310" indent="-6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Diodo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LED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</a:t>
            </a:r>
            <a:r>
              <a:rPr dirty="0" sz="1800" b="1" i="1">
                <a:latin typeface="Arial"/>
                <a:cs typeface="Arial"/>
              </a:rPr>
              <a:t>Light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Emitting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Diode</a:t>
            </a:r>
            <a:r>
              <a:rPr dirty="0" sz="1800" b="1">
                <a:latin typeface="Arial"/>
                <a:cs typeface="Arial"/>
              </a:rPr>
              <a:t>):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diodo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emiten</a:t>
            </a:r>
            <a:r>
              <a:rPr dirty="0" sz="18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luz</a:t>
            </a: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paso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corriente.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Existen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distintas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longitudes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onda </a:t>
            </a:r>
            <a:r>
              <a:rPr dirty="0" sz="1800"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desde</a:t>
            </a:r>
            <a:r>
              <a:rPr dirty="0" sz="18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dirty="0" sz="18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infrarrojo</a:t>
            </a:r>
            <a:r>
              <a:rPr dirty="0" sz="18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al</a:t>
            </a:r>
            <a:r>
              <a:rPr dirty="0" sz="18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ultravioleta</a:t>
            </a:r>
            <a:r>
              <a:rPr dirty="0" sz="1800">
                <a:latin typeface="Arial"/>
                <a:cs typeface="Arial"/>
              </a:rPr>
              <a:t>)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función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semiconductor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esté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fabricado. </a:t>
            </a:r>
            <a:r>
              <a:rPr dirty="0" sz="1800">
                <a:latin typeface="Arial"/>
                <a:cs typeface="Arial"/>
              </a:rPr>
              <a:t>Usados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indicadores,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pantallas, comunicaciones...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125" y="2636838"/>
            <a:ext cx="2779712" cy="118903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1124" y="2613081"/>
            <a:ext cx="2838115" cy="11920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1493773"/>
            <a:ext cx="834263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Diodo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Láser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</a:t>
            </a:r>
            <a:r>
              <a:rPr dirty="0" sz="1800" b="1" i="1">
                <a:latin typeface="Arial"/>
                <a:cs typeface="Arial"/>
              </a:rPr>
              <a:t>Light</a:t>
            </a:r>
            <a:r>
              <a:rPr dirty="0" sz="1800" spc="-114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Amplification</a:t>
            </a:r>
            <a:r>
              <a:rPr dirty="0" sz="1800" spc="-5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by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Stimulated</a:t>
            </a:r>
            <a:r>
              <a:rPr dirty="0" sz="1800" spc="-3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Emission</a:t>
            </a:r>
            <a:r>
              <a:rPr dirty="0" sz="1800" spc="-5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of</a:t>
            </a:r>
            <a:r>
              <a:rPr dirty="0" sz="1800" spc="-5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Radiation</a:t>
            </a:r>
            <a:r>
              <a:rPr dirty="0" sz="1800">
                <a:latin typeface="Arial"/>
                <a:cs typeface="Arial"/>
              </a:rPr>
              <a:t>)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un </a:t>
            </a:r>
            <a:r>
              <a:rPr dirty="0" sz="1800">
                <a:latin typeface="Arial"/>
                <a:cs typeface="Arial"/>
              </a:rPr>
              <a:t>dispositivo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utiliza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efecto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mecánica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cuántica,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emisión</a:t>
            </a:r>
            <a:r>
              <a:rPr dirty="0" sz="18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inducida</a:t>
            </a:r>
            <a:r>
              <a:rPr dirty="0" sz="1800" spc="-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C00000"/>
                </a:solidFill>
                <a:latin typeface="Arial"/>
                <a:cs typeface="Arial"/>
              </a:rPr>
              <a:t>o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estimulada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generar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haz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luz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coherente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espacialmente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(haz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colimado)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y </a:t>
            </a:r>
            <a:r>
              <a:rPr dirty="0" sz="1800">
                <a:latin typeface="Arial"/>
                <a:cs typeface="Arial"/>
              </a:rPr>
              <a:t>temporalmente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(monocromático).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Usados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lectores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CD,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DVD, </a:t>
            </a:r>
            <a:r>
              <a:rPr dirty="0" sz="1800">
                <a:latin typeface="Arial"/>
                <a:cs typeface="Arial"/>
              </a:rPr>
              <a:t>comunicaciones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ópticas,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impresoras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láser…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Otros</a:t>
            </a:r>
            <a:r>
              <a:rPr dirty="0" sz="2800" spc="-65"/>
              <a:t> </a:t>
            </a:r>
            <a:r>
              <a:rPr dirty="0" sz="2800" spc="-10"/>
              <a:t>diodos</a:t>
            </a:r>
            <a:endParaRPr sz="28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7872" y="3603163"/>
            <a:ext cx="2305273" cy="83183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0834" y="2902135"/>
            <a:ext cx="2100952" cy="187398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5125" y="5013325"/>
            <a:ext cx="2520937" cy="151302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Otros</a:t>
            </a:r>
            <a:r>
              <a:rPr dirty="0" sz="2800" spc="-65"/>
              <a:t> </a:t>
            </a:r>
            <a:r>
              <a:rPr dirty="0" sz="2800" spc="-10"/>
              <a:t>diodos</a:t>
            </a:r>
            <a:endParaRPr sz="28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1050" y="1211262"/>
            <a:ext cx="2743199" cy="143509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02590" y="1493773"/>
            <a:ext cx="8393430" cy="4843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24421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Célula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fotovoltaica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(célula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solar):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Unión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p-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cuando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absorbe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radiación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luminosa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produce</a:t>
            </a:r>
            <a:r>
              <a:rPr dirty="0" sz="1800" spc="-25">
                <a:latin typeface="Arial"/>
                <a:cs typeface="Arial"/>
              </a:rPr>
              <a:t> una </a:t>
            </a:r>
            <a:r>
              <a:rPr dirty="0" sz="1800">
                <a:latin typeface="Arial"/>
                <a:cs typeface="Arial"/>
              </a:rPr>
              <a:t>tensión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corriente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eléctrica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(fotocorriente)</a:t>
            </a:r>
            <a:r>
              <a:rPr dirty="0" sz="1800" spc="-25">
                <a:latin typeface="Arial"/>
                <a:cs typeface="Arial"/>
              </a:rPr>
              <a:t> por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efecto</a:t>
            </a:r>
            <a:r>
              <a:rPr dirty="0" sz="18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fotovoltaico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objetivo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producir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energía </a:t>
            </a:r>
            <a:r>
              <a:rPr dirty="0" sz="1800">
                <a:latin typeface="Arial"/>
                <a:cs typeface="Arial"/>
              </a:rPr>
              <a:t>eléctrica,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luego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suelen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área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elevada.</a:t>
            </a:r>
            <a:endParaRPr sz="1800">
              <a:latin typeface="Arial"/>
              <a:cs typeface="Arial"/>
            </a:endParaRPr>
          </a:p>
          <a:p>
            <a:pPr marL="12700" marR="3116580">
              <a:lnSpc>
                <a:spcPct val="100000"/>
              </a:lnSpc>
              <a:spcBef>
                <a:spcPts val="1700"/>
              </a:spcBef>
            </a:pPr>
            <a:r>
              <a:rPr dirty="0" sz="1800" b="1">
                <a:latin typeface="Arial"/>
                <a:cs typeface="Arial"/>
              </a:rPr>
              <a:t>Fotodiodo: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Funciona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también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efecto </a:t>
            </a:r>
            <a:r>
              <a:rPr dirty="0" sz="1800">
                <a:latin typeface="Arial"/>
                <a:cs typeface="Arial"/>
              </a:rPr>
              <a:t>fotovoltaico,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utiliza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producir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energía </a:t>
            </a:r>
            <a:r>
              <a:rPr dirty="0" sz="1800">
                <a:latin typeface="Arial"/>
                <a:cs typeface="Arial"/>
              </a:rPr>
              <a:t>eléctrica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sino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sensor</a:t>
            </a:r>
            <a:r>
              <a:rPr dirty="0" sz="1800" spc="-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luz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suele </a:t>
            </a:r>
            <a:r>
              <a:rPr dirty="0" sz="1800">
                <a:latin typeface="Arial"/>
                <a:cs typeface="Arial"/>
              </a:rPr>
              <a:t>ser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tamaño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más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reducido.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polariza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inversa,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produciendo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fotocorriente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proporcional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radiación incidente.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usa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comunicaciones ópticas.</a:t>
            </a:r>
            <a:endParaRPr sz="1800">
              <a:latin typeface="Arial"/>
              <a:cs typeface="Arial"/>
            </a:endParaRPr>
          </a:p>
          <a:p>
            <a:pPr marL="12700" marR="380174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fototransistores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además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amplifican</a:t>
            </a:r>
            <a:r>
              <a:rPr dirty="0" sz="18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Arial"/>
                <a:cs typeface="Arial"/>
              </a:rPr>
              <a:t>esa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corriente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ganando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sensibilidad.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70"/>
              </a:spcBef>
            </a:pPr>
            <a:r>
              <a:rPr dirty="0" sz="1800" spc="-10" b="1">
                <a:latin typeface="Arial"/>
                <a:cs typeface="Arial"/>
              </a:rPr>
              <a:t>Optoacoplador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u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optoaislador: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combinación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diodo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un </a:t>
            </a:r>
            <a:r>
              <a:rPr dirty="0" sz="1800">
                <a:latin typeface="Arial"/>
                <a:cs typeface="Arial"/>
              </a:rPr>
              <a:t>fototransistor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circuito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integrado,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permite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aislar</a:t>
            </a:r>
            <a:r>
              <a:rPr dirty="0" sz="18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eléctricamente</a:t>
            </a:r>
            <a:r>
              <a:rPr dirty="0" sz="18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una</a:t>
            </a:r>
            <a:r>
              <a:rPr dirty="0" sz="18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Arial"/>
                <a:cs typeface="Arial"/>
              </a:rPr>
              <a:t>señal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9373" y="3890795"/>
            <a:ext cx="2384136" cy="156618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9975" y="2900363"/>
            <a:ext cx="2525699" cy="87471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765175"/>
            <a:chOff x="0" y="0"/>
            <a:chExt cx="9144000" cy="765175"/>
          </a:xfrm>
        </p:grpSpPr>
        <p:sp>
          <p:nvSpPr>
            <p:cNvPr id="3" name="object 3" descr=""/>
            <p:cNvSpPr/>
            <p:nvPr/>
          </p:nvSpPr>
          <p:spPr>
            <a:xfrm>
              <a:off x="5801036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49"/>
                  </a:lnTo>
                  <a:lnTo>
                    <a:pt x="2334147" y="95648"/>
                  </a:lnTo>
                  <a:lnTo>
                    <a:pt x="2325036" y="138814"/>
                  </a:lnTo>
                  <a:lnTo>
                    <a:pt x="2314532" y="181738"/>
                  </a:lnTo>
                  <a:lnTo>
                    <a:pt x="2302537" y="224214"/>
                  </a:lnTo>
                  <a:lnTo>
                    <a:pt x="2288952" y="266035"/>
                  </a:lnTo>
                  <a:lnTo>
                    <a:pt x="2273678" y="306995"/>
                  </a:lnTo>
                  <a:lnTo>
                    <a:pt x="2256617" y="346885"/>
                  </a:lnTo>
                  <a:lnTo>
                    <a:pt x="2237670" y="385499"/>
                  </a:lnTo>
                  <a:lnTo>
                    <a:pt x="2216739" y="422630"/>
                  </a:lnTo>
                  <a:lnTo>
                    <a:pt x="2193724" y="458072"/>
                  </a:lnTo>
                  <a:lnTo>
                    <a:pt x="2168529" y="491616"/>
                  </a:lnTo>
                  <a:lnTo>
                    <a:pt x="2141053" y="523056"/>
                  </a:lnTo>
                  <a:lnTo>
                    <a:pt x="2111198" y="552185"/>
                  </a:lnTo>
                  <a:lnTo>
                    <a:pt x="2078867" y="578797"/>
                  </a:lnTo>
                  <a:lnTo>
                    <a:pt x="2043959" y="602683"/>
                  </a:lnTo>
                  <a:lnTo>
                    <a:pt x="2006377" y="623637"/>
                  </a:lnTo>
                  <a:lnTo>
                    <a:pt x="1966022" y="641452"/>
                  </a:lnTo>
                  <a:lnTo>
                    <a:pt x="1922795" y="655921"/>
                  </a:lnTo>
                  <a:lnTo>
                    <a:pt x="1876597" y="666838"/>
                  </a:lnTo>
                  <a:lnTo>
                    <a:pt x="1827331" y="673994"/>
                  </a:lnTo>
                  <a:lnTo>
                    <a:pt x="1774898" y="677183"/>
                  </a:lnTo>
                  <a:lnTo>
                    <a:pt x="1719199" y="676198"/>
                  </a:lnTo>
                  <a:lnTo>
                    <a:pt x="0" y="676198"/>
                  </a:lnTo>
                  <a:lnTo>
                    <a:pt x="0" y="765175"/>
                  </a:lnTo>
                  <a:lnTo>
                    <a:pt x="3342957" y="765175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043327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672" y="0"/>
                  </a:moveTo>
                  <a:lnTo>
                    <a:pt x="0" y="0"/>
                  </a:lnTo>
                  <a:lnTo>
                    <a:pt x="0" y="765175"/>
                  </a:lnTo>
                  <a:lnTo>
                    <a:pt x="100672" y="765175"/>
                  </a:lnTo>
                  <a:lnTo>
                    <a:pt x="100672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2700337" y="4221162"/>
            <a:ext cx="6443980" cy="914400"/>
            <a:chOff x="2700337" y="4221162"/>
            <a:chExt cx="6443980" cy="914400"/>
          </a:xfrm>
        </p:grpSpPr>
        <p:sp>
          <p:nvSpPr>
            <p:cNvPr id="6" name="object 6" descr=""/>
            <p:cNvSpPr/>
            <p:nvPr/>
          </p:nvSpPr>
          <p:spPr>
            <a:xfrm>
              <a:off x="2836862" y="4221162"/>
              <a:ext cx="6307455" cy="914400"/>
            </a:xfrm>
            <a:custGeom>
              <a:avLst/>
              <a:gdLst/>
              <a:ahLst/>
              <a:cxnLst/>
              <a:rect l="l" t="t" r="r" b="b"/>
              <a:pathLst>
                <a:path w="6307455" h="914400">
                  <a:moveTo>
                    <a:pt x="0" y="914400"/>
                  </a:moveTo>
                  <a:lnTo>
                    <a:pt x="6307137" y="914400"/>
                  </a:lnTo>
                  <a:lnTo>
                    <a:pt x="6307137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00337" y="4221162"/>
              <a:ext cx="136525" cy="914400"/>
            </a:xfrm>
            <a:custGeom>
              <a:avLst/>
              <a:gdLst/>
              <a:ahLst/>
              <a:cxnLst/>
              <a:rect l="l" t="t" r="r" b="b"/>
              <a:pathLst>
                <a:path w="136525" h="914400">
                  <a:moveTo>
                    <a:pt x="136525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36525" y="914400"/>
                  </a:lnTo>
                  <a:lnTo>
                    <a:pt x="136525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3427" y="4388421"/>
            <a:ext cx="245427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 b="0">
                <a:solidFill>
                  <a:srgbClr val="FFFFFF"/>
                </a:solidFill>
                <a:latin typeface="Calibri"/>
                <a:cs typeface="Calibri"/>
              </a:rPr>
              <a:t>Tema </a:t>
            </a:r>
            <a:r>
              <a:rPr dirty="0" sz="2600" b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dirty="0" sz="2600" spc="-25" b="0">
                <a:solidFill>
                  <a:srgbClr val="FFFFFF"/>
                </a:solidFill>
                <a:latin typeface="Calibri"/>
                <a:cs typeface="Calibri"/>
              </a:rPr>
              <a:t> Transistor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2205037"/>
            <a:ext cx="228600" cy="2879725"/>
          </a:xfrm>
          <a:custGeom>
            <a:avLst/>
            <a:gdLst/>
            <a:ahLst/>
            <a:cxnLst/>
            <a:rect l="l" t="t" r="r" b="b"/>
            <a:pathLst>
              <a:path w="228600" h="2879725">
                <a:moveTo>
                  <a:pt x="228600" y="0"/>
                </a:moveTo>
                <a:lnTo>
                  <a:pt x="0" y="0"/>
                </a:lnTo>
                <a:lnTo>
                  <a:pt x="0" y="2879725"/>
                </a:lnTo>
                <a:lnTo>
                  <a:pt x="228600" y="2879725"/>
                </a:lnTo>
                <a:lnTo>
                  <a:pt x="228600" y="0"/>
                </a:lnTo>
                <a:close/>
              </a:path>
            </a:pathLst>
          </a:custGeom>
          <a:solidFill>
            <a:srgbClr val="F17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05827" y="3359911"/>
            <a:ext cx="102235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808080"/>
                </a:solidFill>
                <a:latin typeface="Calibri"/>
                <a:cs typeface="Calibri"/>
              </a:rPr>
              <a:t>Índice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0152" y="3032545"/>
            <a:ext cx="365887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200" spc="-25" b="0">
                <a:solidFill>
                  <a:srgbClr val="808080"/>
                </a:solidFill>
                <a:latin typeface="Calibri"/>
                <a:cs typeface="Calibri"/>
              </a:rPr>
              <a:t>Transistor</a:t>
            </a:r>
            <a:r>
              <a:rPr dirty="0" sz="2200" spc="-55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25" b="0">
                <a:solidFill>
                  <a:srgbClr val="808080"/>
                </a:solidFill>
                <a:latin typeface="Calibri"/>
                <a:cs typeface="Calibri"/>
              </a:rPr>
              <a:t>Bipolar.</a:t>
            </a:r>
            <a:r>
              <a:rPr dirty="0" sz="2200" spc="-55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20" b="0">
                <a:solidFill>
                  <a:srgbClr val="808080"/>
                </a:solidFill>
                <a:latin typeface="Calibri"/>
                <a:cs typeface="Calibri"/>
              </a:rPr>
              <a:t>BJT. </a:t>
            </a:r>
            <a:r>
              <a:rPr dirty="0" sz="2200" spc="-25" b="0">
                <a:solidFill>
                  <a:srgbClr val="808080"/>
                </a:solidFill>
                <a:latin typeface="Calibri"/>
                <a:cs typeface="Calibri"/>
              </a:rPr>
              <a:t>Transistor</a:t>
            </a:r>
            <a:r>
              <a:rPr dirty="0" sz="2200" spc="-75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b="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2200" spc="-45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 b="0">
                <a:solidFill>
                  <a:srgbClr val="808080"/>
                </a:solidFill>
                <a:latin typeface="Calibri"/>
                <a:cs typeface="Calibri"/>
              </a:rPr>
              <a:t>efecto</a:t>
            </a:r>
            <a:r>
              <a:rPr dirty="0" sz="2200" spc="-30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b="0">
                <a:solidFill>
                  <a:srgbClr val="808080"/>
                </a:solidFill>
                <a:latin typeface="Calibri"/>
                <a:cs typeface="Calibri"/>
              </a:rPr>
              <a:t>campo.</a:t>
            </a:r>
            <a:r>
              <a:rPr dirty="0" sz="2200" spc="-60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35" b="0">
                <a:solidFill>
                  <a:srgbClr val="808080"/>
                </a:solidFill>
                <a:latin typeface="Calibri"/>
                <a:cs typeface="Calibri"/>
              </a:rPr>
              <a:t>FET.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024000"/>
            <a:ext cx="21767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Introducción</a:t>
            </a:r>
            <a:endParaRPr sz="2800"/>
          </a:p>
        </p:txBody>
      </p:sp>
      <p:grpSp>
        <p:nvGrpSpPr>
          <p:cNvPr id="4" name="object 4" descr=""/>
          <p:cNvGrpSpPr/>
          <p:nvPr/>
        </p:nvGrpSpPr>
        <p:grpSpPr>
          <a:xfrm>
            <a:off x="228600" y="3055937"/>
            <a:ext cx="4192904" cy="2646680"/>
            <a:chOff x="228600" y="3055937"/>
            <a:chExt cx="4192904" cy="26466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225800"/>
              <a:ext cx="4095750" cy="24765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116262" y="4311650"/>
              <a:ext cx="171450" cy="152400"/>
            </a:xfrm>
            <a:custGeom>
              <a:avLst/>
              <a:gdLst/>
              <a:ahLst/>
              <a:cxnLst/>
              <a:rect l="l" t="t" r="r" b="b"/>
              <a:pathLst>
                <a:path w="171450" h="152400">
                  <a:moveTo>
                    <a:pt x="17145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71450" y="1524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24012" y="3068637"/>
              <a:ext cx="2072005" cy="2208530"/>
            </a:xfrm>
            <a:custGeom>
              <a:avLst/>
              <a:gdLst/>
              <a:ahLst/>
              <a:cxnLst/>
              <a:rect l="l" t="t" r="r" b="b"/>
              <a:pathLst>
                <a:path w="2072004" h="2208529">
                  <a:moveTo>
                    <a:pt x="0" y="0"/>
                  </a:moveTo>
                  <a:lnTo>
                    <a:pt x="2071687" y="0"/>
                  </a:lnTo>
                  <a:lnTo>
                    <a:pt x="2071687" y="2208212"/>
                  </a:lnTo>
                  <a:lnTo>
                    <a:pt x="0" y="220821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880015" y="3156153"/>
              <a:ext cx="530225" cy="2120900"/>
            </a:xfrm>
            <a:custGeom>
              <a:avLst/>
              <a:gdLst/>
              <a:ahLst/>
              <a:cxnLst/>
              <a:rect l="l" t="t" r="r" b="b"/>
              <a:pathLst>
                <a:path w="530225" h="2120900">
                  <a:moveTo>
                    <a:pt x="0" y="0"/>
                  </a:moveTo>
                  <a:lnTo>
                    <a:pt x="530059" y="0"/>
                  </a:lnTo>
                  <a:lnTo>
                    <a:pt x="530059" y="2120696"/>
                  </a:lnTo>
                  <a:lnTo>
                    <a:pt x="0" y="2120696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0AF5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49262" y="3137496"/>
              <a:ext cx="1039494" cy="2120900"/>
            </a:xfrm>
            <a:custGeom>
              <a:avLst/>
              <a:gdLst/>
              <a:ahLst/>
              <a:cxnLst/>
              <a:rect l="l" t="t" r="r" b="b"/>
              <a:pathLst>
                <a:path w="1039494" h="2120900">
                  <a:moveTo>
                    <a:pt x="0" y="0"/>
                  </a:moveTo>
                  <a:lnTo>
                    <a:pt x="1038961" y="0"/>
                  </a:lnTo>
                  <a:lnTo>
                    <a:pt x="1038961" y="2120696"/>
                  </a:lnTo>
                  <a:lnTo>
                    <a:pt x="0" y="2120696"/>
                  </a:lnTo>
                  <a:lnTo>
                    <a:pt x="0" y="0"/>
                  </a:lnTo>
                  <a:close/>
                </a:path>
              </a:pathLst>
            </a:custGeom>
            <a:ln w="22224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691639" y="2239898"/>
            <a:ext cx="1889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AF50"/>
                </a:solidFill>
                <a:latin typeface="Arial"/>
                <a:cs typeface="Arial"/>
              </a:rPr>
              <a:t>Amplificador</a:t>
            </a:r>
            <a:r>
              <a:rPr dirty="0" sz="1800" spc="-9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AF50"/>
                </a:solidFill>
                <a:latin typeface="Arial"/>
                <a:cs typeface="Arial"/>
              </a:rPr>
              <a:t>real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514289" y="2214524"/>
            <a:ext cx="20059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AF50"/>
                </a:solidFill>
                <a:latin typeface="Arial"/>
                <a:cs typeface="Arial"/>
              </a:rPr>
              <a:t>Amplificador</a:t>
            </a:r>
            <a:r>
              <a:rPr dirty="0" sz="1800" spc="-9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AF50"/>
                </a:solidFill>
                <a:latin typeface="Arial"/>
                <a:cs typeface="Arial"/>
              </a:rPr>
              <a:t>ideal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77215" y="5485003"/>
            <a:ext cx="7486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Excitación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31661" y="5465924"/>
            <a:ext cx="4279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Carga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033077" y="1545145"/>
            <a:ext cx="29775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400" spc="-8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dirty="0" sz="2400" spc="-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tensión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990725" y="3556000"/>
            <a:ext cx="411480" cy="9226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937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dirty="0" sz="1800" spc="-50" b="1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1800" spc="-25" b="1">
                <a:latin typeface="Arial"/>
                <a:cs typeface="Arial"/>
              </a:rPr>
              <a:t>V</a:t>
            </a:r>
            <a:r>
              <a:rPr dirty="0" baseline="-20833" sz="1800" spc="-37" b="1">
                <a:latin typeface="Arial"/>
                <a:cs typeface="Arial"/>
              </a:rPr>
              <a:t>e</a:t>
            </a:r>
            <a:endParaRPr baseline="-20833"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1800" spc="-50" b="1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317390" y="3497960"/>
            <a:ext cx="423545" cy="68707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45"/>
              </a:spcBef>
            </a:pPr>
            <a:r>
              <a:rPr dirty="0" sz="1800" spc="-50" b="1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40"/>
              </a:spcBef>
            </a:pPr>
            <a:r>
              <a:rPr dirty="0" baseline="13888" sz="2700" spc="-30" b="1">
                <a:latin typeface="Arial"/>
                <a:cs typeface="Arial"/>
              </a:rPr>
              <a:t>V</a:t>
            </a:r>
            <a:r>
              <a:rPr dirty="0" sz="1200" spc="-20" b="1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342765" y="4102989"/>
            <a:ext cx="76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112452" y="6058090"/>
            <a:ext cx="1528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Ganancia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en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tensión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017495" y="5485008"/>
            <a:ext cx="7486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Excitación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76577" y="5421531"/>
            <a:ext cx="4279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Carga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5699933" y="6145492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 h="0">
                <a:moveTo>
                  <a:pt x="0" y="0"/>
                </a:moveTo>
                <a:lnTo>
                  <a:pt x="356525" y="0"/>
                </a:lnTo>
              </a:path>
            </a:pathLst>
          </a:custGeom>
          <a:ln w="120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6316213" y="6145492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 h="0">
                <a:moveTo>
                  <a:pt x="0" y="0"/>
                </a:moveTo>
                <a:lnTo>
                  <a:pt x="356525" y="0"/>
                </a:lnTo>
              </a:path>
            </a:pathLst>
          </a:custGeom>
          <a:ln w="120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5303333" y="6115616"/>
            <a:ext cx="111760" cy="194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 spc="-50" i="1">
                <a:latin typeface="Times New Roman"/>
                <a:cs typeface="Times New Roman"/>
              </a:rPr>
              <a:t>V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856587" y="6306465"/>
            <a:ext cx="730250" cy="194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54050" algn="l"/>
              </a:tabLst>
            </a:pPr>
            <a:r>
              <a:rPr dirty="0" sz="1100" spc="-25" i="1">
                <a:latin typeface="Times New Roman"/>
                <a:cs typeface="Times New Roman"/>
              </a:rPr>
              <a:t>in</a:t>
            </a:r>
            <a:r>
              <a:rPr dirty="0" sz="1100" i="1">
                <a:latin typeface="Times New Roman"/>
                <a:cs typeface="Times New Roman"/>
              </a:rPr>
              <a:t>	</a:t>
            </a:r>
            <a:r>
              <a:rPr dirty="0" sz="1100" spc="-50" i="1"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719691" y="6140456"/>
            <a:ext cx="814069" cy="318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1510" algn="l"/>
              </a:tabLst>
            </a:pPr>
            <a:r>
              <a:rPr dirty="0" sz="1900" spc="-50" i="1">
                <a:latin typeface="Times New Roman"/>
                <a:cs typeface="Times New Roman"/>
              </a:rPr>
              <a:t>V</a:t>
            </a:r>
            <a:r>
              <a:rPr dirty="0" sz="1900" i="1">
                <a:latin typeface="Times New Roman"/>
                <a:cs typeface="Times New Roman"/>
              </a:rPr>
              <a:t>	</a:t>
            </a:r>
            <a:r>
              <a:rPr dirty="0" sz="1900" spc="-50" i="1">
                <a:latin typeface="Times New Roman"/>
                <a:cs typeface="Times New Roman"/>
              </a:rPr>
              <a:t>V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161335" y="5856058"/>
            <a:ext cx="1505585" cy="318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343535" algn="l"/>
              </a:tabLst>
            </a:pPr>
            <a:r>
              <a:rPr dirty="0" baseline="-21929" sz="2850" spc="-75" i="1">
                <a:latin typeface="Times New Roman"/>
                <a:cs typeface="Times New Roman"/>
              </a:rPr>
              <a:t>A</a:t>
            </a:r>
            <a:r>
              <a:rPr dirty="0" baseline="-21929" sz="2850" i="1">
                <a:latin typeface="Times New Roman"/>
                <a:cs typeface="Times New Roman"/>
              </a:rPr>
              <a:t>	</a:t>
            </a:r>
            <a:r>
              <a:rPr dirty="0" baseline="-21929" sz="2850">
                <a:latin typeface="Symbol"/>
                <a:cs typeface="Symbol"/>
              </a:rPr>
              <a:t></a:t>
            </a:r>
            <a:r>
              <a:rPr dirty="0" baseline="-21929" sz="2850" spc="-104">
                <a:latin typeface="Times New Roman"/>
                <a:cs typeface="Times New Roman"/>
              </a:rPr>
              <a:t> </a:t>
            </a:r>
            <a:r>
              <a:rPr dirty="0" baseline="14619" sz="2850" i="1">
                <a:latin typeface="Times New Roman"/>
                <a:cs typeface="Times New Roman"/>
              </a:rPr>
              <a:t>V</a:t>
            </a:r>
            <a:r>
              <a:rPr dirty="0" sz="1100" i="1">
                <a:latin typeface="Times New Roman"/>
                <a:cs typeface="Times New Roman"/>
              </a:rPr>
              <a:t>out</a:t>
            </a:r>
            <a:r>
              <a:rPr dirty="0" sz="1100" spc="140" i="1">
                <a:latin typeface="Times New Roman"/>
                <a:cs typeface="Times New Roman"/>
              </a:rPr>
              <a:t>  </a:t>
            </a:r>
            <a:r>
              <a:rPr dirty="0" baseline="-21929" sz="2850">
                <a:latin typeface="Symbol"/>
                <a:cs typeface="Symbol"/>
              </a:rPr>
              <a:t></a:t>
            </a:r>
            <a:r>
              <a:rPr dirty="0" baseline="-21929" sz="2850" spc="-89">
                <a:latin typeface="Times New Roman"/>
                <a:cs typeface="Times New Roman"/>
              </a:rPr>
              <a:t> </a:t>
            </a:r>
            <a:r>
              <a:rPr dirty="0" baseline="14619" sz="2850" spc="-30" i="1">
                <a:latin typeface="Times New Roman"/>
                <a:cs typeface="Times New Roman"/>
              </a:rPr>
              <a:t>V</a:t>
            </a:r>
            <a:r>
              <a:rPr dirty="0" sz="1100" spc="-20" i="1">
                <a:latin typeface="Times New Roman"/>
                <a:cs typeface="Times New Roman"/>
              </a:rPr>
              <a:t>out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818057" y="6164916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4" h="0">
                <a:moveTo>
                  <a:pt x="0" y="0"/>
                </a:moveTo>
                <a:lnTo>
                  <a:pt x="335900" y="0"/>
                </a:lnTo>
              </a:path>
            </a:pathLst>
          </a:custGeom>
          <a:ln w="113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2395086" y="6164916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4" h="0">
                <a:moveTo>
                  <a:pt x="0" y="0"/>
                </a:moveTo>
                <a:lnTo>
                  <a:pt x="335900" y="0"/>
                </a:lnTo>
              </a:path>
            </a:pathLst>
          </a:custGeom>
          <a:ln w="113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1443617" y="6136010"/>
            <a:ext cx="107314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50" i="1">
                <a:latin typeface="Times New Roman"/>
                <a:cs typeface="Times New Roman"/>
              </a:rPr>
              <a:t>V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964808" y="6315871"/>
            <a:ext cx="68580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3410" algn="l"/>
              </a:tabLst>
            </a:pPr>
            <a:r>
              <a:rPr dirty="0" sz="1050" spc="-25" i="1">
                <a:latin typeface="Times New Roman"/>
                <a:cs typeface="Times New Roman"/>
              </a:rPr>
              <a:t>in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spc="-50" i="1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835934" y="6159441"/>
            <a:ext cx="7651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10870" algn="l"/>
              </a:tabLst>
            </a:pPr>
            <a:r>
              <a:rPr dirty="0" sz="1800" spc="-50" i="1">
                <a:latin typeface="Times New Roman"/>
                <a:cs typeface="Times New Roman"/>
              </a:rPr>
              <a:t>V</a:t>
            </a:r>
            <a:r>
              <a:rPr dirty="0" sz="1800" i="1">
                <a:latin typeface="Times New Roman"/>
                <a:cs typeface="Times New Roman"/>
              </a:rPr>
              <a:t>	</a:t>
            </a:r>
            <a:r>
              <a:rPr dirty="0" sz="1800" spc="-50" i="1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308410" y="5891350"/>
            <a:ext cx="141922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325755" algn="l"/>
              </a:tabLst>
            </a:pPr>
            <a:r>
              <a:rPr dirty="0" baseline="-21604" sz="2700" spc="-75" i="1">
                <a:latin typeface="Times New Roman"/>
                <a:cs typeface="Times New Roman"/>
              </a:rPr>
              <a:t>A</a:t>
            </a:r>
            <a:r>
              <a:rPr dirty="0" baseline="-21604" sz="2700" i="1">
                <a:latin typeface="Times New Roman"/>
                <a:cs typeface="Times New Roman"/>
              </a:rPr>
              <a:t>	</a:t>
            </a:r>
            <a:r>
              <a:rPr dirty="0" baseline="-21604" sz="2700">
                <a:latin typeface="Symbol"/>
                <a:cs typeface="Symbol"/>
              </a:rPr>
              <a:t></a:t>
            </a:r>
            <a:r>
              <a:rPr dirty="0" baseline="-21604" sz="2700" spc="-120">
                <a:latin typeface="Times New Roman"/>
                <a:cs typeface="Times New Roman"/>
              </a:rPr>
              <a:t> </a:t>
            </a:r>
            <a:r>
              <a:rPr dirty="0" baseline="13888" sz="2700" i="1">
                <a:latin typeface="Times New Roman"/>
                <a:cs typeface="Times New Roman"/>
              </a:rPr>
              <a:t>V</a:t>
            </a:r>
            <a:r>
              <a:rPr dirty="0" sz="1050" i="1">
                <a:latin typeface="Times New Roman"/>
                <a:cs typeface="Times New Roman"/>
              </a:rPr>
              <a:t>out</a:t>
            </a:r>
            <a:r>
              <a:rPr dirty="0" sz="1050" spc="475" i="1">
                <a:latin typeface="Times New Roman"/>
                <a:cs typeface="Times New Roman"/>
              </a:rPr>
              <a:t> </a:t>
            </a:r>
            <a:r>
              <a:rPr dirty="0" baseline="-21604" sz="2700">
                <a:latin typeface="Symbol"/>
                <a:cs typeface="Symbol"/>
              </a:rPr>
              <a:t></a:t>
            </a:r>
            <a:r>
              <a:rPr dirty="0" baseline="-21604" sz="2700" spc="-112">
                <a:latin typeface="Times New Roman"/>
                <a:cs typeface="Times New Roman"/>
              </a:rPr>
              <a:t> </a:t>
            </a:r>
            <a:r>
              <a:rPr dirty="0" baseline="13888" sz="2700" spc="-30" i="1">
                <a:latin typeface="Times New Roman"/>
                <a:cs typeface="Times New Roman"/>
              </a:rPr>
              <a:t>V</a:t>
            </a:r>
            <a:r>
              <a:rPr dirty="0" sz="1050" spc="-20" i="1">
                <a:latin typeface="Times New Roman"/>
                <a:cs typeface="Times New Roman"/>
              </a:rPr>
              <a:t>out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19162" y="4124325"/>
            <a:ext cx="476250" cy="37020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5885" rIns="0" bIns="0" rtlCol="0" vert="horz">
            <a:spAutoFit/>
          </a:bodyPr>
          <a:lstStyle/>
          <a:p>
            <a:pPr marL="91440">
              <a:lnSpc>
                <a:spcPts val="2155"/>
              </a:lnSpc>
              <a:spcBef>
                <a:spcPts val="755"/>
              </a:spcBef>
            </a:pPr>
            <a:r>
              <a:rPr dirty="0" baseline="13888" sz="2700" spc="-37" b="1">
                <a:latin typeface="Arial"/>
                <a:cs typeface="Arial"/>
              </a:rPr>
              <a:t>V</a:t>
            </a:r>
            <a:r>
              <a:rPr dirty="0" sz="1200" spc="-25" b="1"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4786312" y="3055937"/>
            <a:ext cx="3900804" cy="2543175"/>
            <a:chOff x="4786312" y="3055937"/>
            <a:chExt cx="3900804" cy="2543175"/>
          </a:xfrm>
        </p:grpSpPr>
        <p:pic>
          <p:nvPicPr>
            <p:cNvPr id="35" name="object 3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6312" y="3359302"/>
              <a:ext cx="3848373" cy="2239810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5911850" y="3382962"/>
              <a:ext cx="2247900" cy="1173480"/>
            </a:xfrm>
            <a:custGeom>
              <a:avLst/>
              <a:gdLst/>
              <a:ahLst/>
              <a:cxnLst/>
              <a:rect l="l" t="t" r="r" b="b"/>
              <a:pathLst>
                <a:path w="2247900" h="1173479">
                  <a:moveTo>
                    <a:pt x="530225" y="242887"/>
                  </a:moveTo>
                  <a:lnTo>
                    <a:pt x="0" y="242887"/>
                  </a:lnTo>
                  <a:lnTo>
                    <a:pt x="0" y="1173162"/>
                  </a:lnTo>
                  <a:lnTo>
                    <a:pt x="530225" y="1173162"/>
                  </a:lnTo>
                  <a:lnTo>
                    <a:pt x="530225" y="242887"/>
                  </a:lnTo>
                  <a:close/>
                </a:path>
                <a:path w="2247900" h="1173479">
                  <a:moveTo>
                    <a:pt x="2247900" y="0"/>
                  </a:moveTo>
                  <a:lnTo>
                    <a:pt x="1422400" y="0"/>
                  </a:lnTo>
                  <a:lnTo>
                    <a:pt x="1422400" y="430212"/>
                  </a:lnTo>
                  <a:lnTo>
                    <a:pt x="2247900" y="430212"/>
                  </a:lnTo>
                  <a:lnTo>
                    <a:pt x="2247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6895" y="3506723"/>
              <a:ext cx="877823" cy="21335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7505700" y="4349750"/>
              <a:ext cx="160655" cy="138430"/>
            </a:xfrm>
            <a:custGeom>
              <a:avLst/>
              <a:gdLst/>
              <a:ahLst/>
              <a:cxnLst/>
              <a:rect l="l" t="t" r="r" b="b"/>
              <a:pathLst>
                <a:path w="160654" h="138429">
                  <a:moveTo>
                    <a:pt x="160337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60337" y="138112"/>
                  </a:lnTo>
                  <a:lnTo>
                    <a:pt x="160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029325" y="3068637"/>
              <a:ext cx="1979930" cy="2254250"/>
            </a:xfrm>
            <a:custGeom>
              <a:avLst/>
              <a:gdLst/>
              <a:ahLst/>
              <a:cxnLst/>
              <a:rect l="l" t="t" r="r" b="b"/>
              <a:pathLst>
                <a:path w="1979929" h="2254250">
                  <a:moveTo>
                    <a:pt x="0" y="0"/>
                  </a:moveTo>
                  <a:lnTo>
                    <a:pt x="1979612" y="0"/>
                  </a:lnTo>
                  <a:lnTo>
                    <a:pt x="1979612" y="2254250"/>
                  </a:lnTo>
                  <a:lnTo>
                    <a:pt x="0" y="225425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827308" y="3138931"/>
              <a:ext cx="1162050" cy="2165350"/>
            </a:xfrm>
            <a:custGeom>
              <a:avLst/>
              <a:gdLst/>
              <a:ahLst/>
              <a:cxnLst/>
              <a:rect l="l" t="t" r="r" b="b"/>
              <a:pathLst>
                <a:path w="1162050" h="2165350">
                  <a:moveTo>
                    <a:pt x="0" y="0"/>
                  </a:moveTo>
                  <a:lnTo>
                    <a:pt x="1161630" y="0"/>
                  </a:lnTo>
                  <a:lnTo>
                    <a:pt x="1161630" y="2164854"/>
                  </a:lnTo>
                  <a:lnTo>
                    <a:pt x="0" y="2164854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252917" y="3138931"/>
              <a:ext cx="422909" cy="2165350"/>
            </a:xfrm>
            <a:custGeom>
              <a:avLst/>
              <a:gdLst/>
              <a:ahLst/>
              <a:cxnLst/>
              <a:rect l="l" t="t" r="r" b="b"/>
              <a:pathLst>
                <a:path w="422909" h="2165350">
                  <a:moveTo>
                    <a:pt x="0" y="0"/>
                  </a:moveTo>
                  <a:lnTo>
                    <a:pt x="422770" y="0"/>
                  </a:lnTo>
                  <a:lnTo>
                    <a:pt x="422770" y="2164854"/>
                  </a:lnTo>
                  <a:lnTo>
                    <a:pt x="0" y="2164854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0AF5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430721" y="3632200"/>
              <a:ext cx="411480" cy="923925"/>
            </a:xfrm>
            <a:custGeom>
              <a:avLst/>
              <a:gdLst/>
              <a:ahLst/>
              <a:cxnLst/>
              <a:rect l="l" t="t" r="r" b="b"/>
              <a:pathLst>
                <a:path w="411479" h="923925">
                  <a:moveTo>
                    <a:pt x="411162" y="0"/>
                  </a:moveTo>
                  <a:lnTo>
                    <a:pt x="0" y="0"/>
                  </a:lnTo>
                  <a:lnTo>
                    <a:pt x="0" y="923925"/>
                  </a:lnTo>
                  <a:lnTo>
                    <a:pt x="411162" y="923925"/>
                  </a:lnTo>
                  <a:lnTo>
                    <a:pt x="411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6509456" y="3659125"/>
            <a:ext cx="159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522156" y="4207765"/>
            <a:ext cx="76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660683" y="3599512"/>
            <a:ext cx="423545" cy="68707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45"/>
              </a:spcBef>
            </a:pPr>
            <a:r>
              <a:rPr dirty="0" sz="1800" spc="-50" b="1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40"/>
              </a:spcBef>
            </a:pPr>
            <a:r>
              <a:rPr dirty="0" baseline="13888" sz="2700" spc="-30" b="1">
                <a:latin typeface="Arial"/>
                <a:cs typeface="Arial"/>
              </a:rPr>
              <a:t>V</a:t>
            </a:r>
            <a:r>
              <a:rPr dirty="0" sz="1200" spc="-20" b="1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686165" y="4204589"/>
            <a:ext cx="76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7334250" y="3518147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 h="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6031865" y="4005960"/>
            <a:ext cx="741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Rin=∞</a:t>
            </a:r>
            <a:r>
              <a:rPr dirty="0" sz="1200" spc="-70" b="1">
                <a:latin typeface="Times New Roman"/>
                <a:cs typeface="Times New Roman"/>
              </a:rPr>
              <a:t> </a:t>
            </a:r>
            <a:r>
              <a:rPr dirty="0" baseline="16975" sz="2700" spc="-37" b="1">
                <a:latin typeface="Arial"/>
                <a:cs typeface="Arial"/>
              </a:rPr>
              <a:t>V</a:t>
            </a:r>
            <a:r>
              <a:rPr dirty="0" baseline="6944" sz="1800" spc="-37" b="1">
                <a:latin typeface="Arial"/>
                <a:cs typeface="Arial"/>
              </a:rPr>
              <a:t>e</a:t>
            </a:r>
            <a:endParaRPr baseline="6944" sz="18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334250" y="3382962"/>
            <a:ext cx="662305" cy="1308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00965">
              <a:lnSpc>
                <a:spcPts val="735"/>
              </a:lnSpc>
            </a:pPr>
            <a:r>
              <a:rPr dirty="0" sz="1200" spc="-10" b="1">
                <a:latin typeface="Times New Roman"/>
                <a:cs typeface="Times New Roman"/>
              </a:rPr>
              <a:t>Rout=0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5427662" y="4049712"/>
            <a:ext cx="476250" cy="368300"/>
          </a:xfrm>
          <a:custGeom>
            <a:avLst/>
            <a:gdLst/>
            <a:ahLst/>
            <a:cxnLst/>
            <a:rect l="l" t="t" r="r" b="b"/>
            <a:pathLst>
              <a:path w="476250" h="368300">
                <a:moveTo>
                  <a:pt x="476250" y="0"/>
                </a:moveTo>
                <a:lnTo>
                  <a:pt x="0" y="0"/>
                </a:lnTo>
                <a:lnTo>
                  <a:pt x="0" y="368300"/>
                </a:lnTo>
                <a:lnTo>
                  <a:pt x="476250" y="368300"/>
                </a:lnTo>
                <a:lnTo>
                  <a:pt x="476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4813020" y="4133024"/>
            <a:ext cx="12096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5485">
              <a:lnSpc>
                <a:spcPct val="100000"/>
              </a:lnSpc>
              <a:spcBef>
                <a:spcPts val="100"/>
              </a:spcBef>
            </a:pPr>
            <a:r>
              <a:rPr dirty="0" baseline="13888" sz="2700" spc="-37" b="1">
                <a:latin typeface="Arial"/>
                <a:cs typeface="Arial"/>
              </a:rPr>
              <a:t>V</a:t>
            </a:r>
            <a:r>
              <a:rPr dirty="0" sz="1200" spc="-25" b="1"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6406184" y="3429000"/>
            <a:ext cx="741045" cy="127000"/>
          </a:xfrm>
          <a:custGeom>
            <a:avLst/>
            <a:gdLst/>
            <a:ahLst/>
            <a:cxnLst/>
            <a:rect l="l" t="t" r="r" b="b"/>
            <a:pathLst>
              <a:path w="741045" h="127000">
                <a:moveTo>
                  <a:pt x="740740" y="0"/>
                </a:moveTo>
                <a:lnTo>
                  <a:pt x="0" y="0"/>
                </a:lnTo>
                <a:lnTo>
                  <a:pt x="0" y="126949"/>
                </a:lnTo>
                <a:lnTo>
                  <a:pt x="740740" y="126949"/>
                </a:lnTo>
                <a:lnTo>
                  <a:pt x="740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676400" y="5715000"/>
            <a:ext cx="7467600" cy="1143000"/>
            <a:chOff x="1676400" y="5715000"/>
            <a:chExt cx="7467600" cy="1143000"/>
          </a:xfrm>
        </p:grpSpPr>
        <p:sp>
          <p:nvSpPr>
            <p:cNvPr id="4" name="object 4" descr=""/>
            <p:cNvSpPr/>
            <p:nvPr/>
          </p:nvSpPr>
          <p:spPr>
            <a:xfrm>
              <a:off x="1905000" y="5715000"/>
              <a:ext cx="7239000" cy="1143000"/>
            </a:xfrm>
            <a:custGeom>
              <a:avLst/>
              <a:gdLst/>
              <a:ahLst/>
              <a:cxnLst/>
              <a:rect l="l" t="t" r="r" b="b"/>
              <a:pathLst>
                <a:path w="7239000" h="1143000">
                  <a:moveTo>
                    <a:pt x="0" y="1143000"/>
                  </a:moveTo>
                  <a:lnTo>
                    <a:pt x="7239000" y="114300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76400" y="5715000"/>
              <a:ext cx="228600" cy="1143000"/>
            </a:xfrm>
            <a:custGeom>
              <a:avLst/>
              <a:gdLst/>
              <a:ahLst/>
              <a:cxnLst/>
              <a:rect l="l" t="t" r="r" b="b"/>
              <a:pathLst>
                <a:path w="228600" h="1143000">
                  <a:moveTo>
                    <a:pt x="228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28600" y="1143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136139" y="6063488"/>
            <a:ext cx="20586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BIBLIOGRAFÍA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4965" y="1645030"/>
            <a:ext cx="8709025" cy="2237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Electronics.</a:t>
            </a:r>
            <a:r>
              <a:rPr dirty="0" sz="2200" spc="3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dirty="0" sz="2200" spc="32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System</a:t>
            </a:r>
            <a:r>
              <a:rPr dirty="0" sz="2200" spc="3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Approach.</a:t>
            </a:r>
            <a:r>
              <a:rPr dirty="0" sz="2200" spc="3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Neil</a:t>
            </a:r>
            <a:r>
              <a:rPr dirty="0" sz="2200" spc="3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Storey.</a:t>
            </a:r>
            <a:r>
              <a:rPr dirty="0" sz="2200" spc="3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Pearson-</a:t>
            </a:r>
            <a:r>
              <a:rPr dirty="0" sz="2200" spc="32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Prentice</a:t>
            </a:r>
            <a:r>
              <a:rPr dirty="0" sz="2200" spc="34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Hall.</a:t>
            </a:r>
            <a:r>
              <a:rPr dirty="0" sz="2200" spc="32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808080"/>
                </a:solidFill>
                <a:latin typeface="Calibri"/>
                <a:cs typeface="Calibri"/>
              </a:rPr>
              <a:t>4ª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edición.</a:t>
            </a:r>
            <a:endParaRPr sz="2200">
              <a:latin typeface="Calibri"/>
              <a:cs typeface="Calibri"/>
            </a:endParaRPr>
          </a:p>
          <a:p>
            <a:pPr marL="298450" marR="5715" indent="-28638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98450" algn="l"/>
                <a:tab pos="2479675" algn="l"/>
                <a:tab pos="3655695" algn="l"/>
                <a:tab pos="3978910" algn="l"/>
                <a:tab pos="5594350" algn="l"/>
                <a:tab pos="6384925" algn="l"/>
                <a:tab pos="6831330" algn="l"/>
                <a:tab pos="8346440" algn="l"/>
              </a:tabLst>
            </a:pP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Microelectrónica: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Circuitos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Dispositivos.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20">
                <a:solidFill>
                  <a:srgbClr val="808080"/>
                </a:solidFill>
                <a:latin typeface="Calibri"/>
                <a:cs typeface="Calibri"/>
              </a:rPr>
              <a:t>Mark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25">
                <a:solidFill>
                  <a:srgbClr val="808080"/>
                </a:solidFill>
                <a:latin typeface="Calibri"/>
                <a:cs typeface="Calibri"/>
              </a:rPr>
              <a:t>N.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Horenstein.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dirty="0" sz="2200" spc="-30">
                <a:solidFill>
                  <a:srgbClr val="808080"/>
                </a:solidFill>
                <a:latin typeface="Calibri"/>
                <a:cs typeface="Calibri"/>
              </a:rPr>
              <a:t>Ed.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Prentice</a:t>
            </a:r>
            <a:r>
              <a:rPr dirty="0" sz="2200" spc="-11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808080"/>
                </a:solidFill>
                <a:latin typeface="Calibri"/>
                <a:cs typeface="Calibri"/>
              </a:rPr>
              <a:t>Hall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Microelectrónica.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Jacob</a:t>
            </a:r>
            <a:r>
              <a:rPr dirty="0" sz="2200" spc="-5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Millman,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Arvin</a:t>
            </a:r>
            <a:r>
              <a:rPr dirty="0" sz="2200" spc="-6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Grabel.</a:t>
            </a:r>
            <a:r>
              <a:rPr dirty="0" sz="2200" spc="-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McGraw</a:t>
            </a:r>
            <a:r>
              <a:rPr dirty="0" sz="2200" spc="-4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Hill.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The</a:t>
            </a:r>
            <a:r>
              <a:rPr dirty="0" sz="22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Art</a:t>
            </a:r>
            <a:r>
              <a:rPr dirty="0" sz="2200" spc="-7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of</a:t>
            </a:r>
            <a:r>
              <a:rPr dirty="0" sz="2200" spc="-7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Electronics.</a:t>
            </a:r>
            <a:r>
              <a:rPr dirty="0" sz="2200" spc="-7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Paul</a:t>
            </a:r>
            <a:r>
              <a:rPr dirty="0" sz="2200" spc="-8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Horowitz.</a:t>
            </a:r>
            <a:r>
              <a:rPr dirty="0" sz="2200" spc="-5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Cambridge</a:t>
            </a:r>
            <a:r>
              <a:rPr dirty="0" sz="2200" spc="-6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808080"/>
                </a:solidFill>
                <a:latin typeface="Calibri"/>
                <a:cs typeface="Calibri"/>
              </a:rPr>
              <a:t>University</a:t>
            </a:r>
            <a:r>
              <a:rPr dirty="0" sz="2200" spc="-6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Calibri"/>
                <a:cs typeface="Calibri"/>
              </a:rPr>
              <a:t>Press.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/>
              <a:t>Transistores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546733" y="1438275"/>
            <a:ext cx="8010525" cy="185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5910" marR="5080" indent="-283845">
              <a:lnSpc>
                <a:spcPct val="100000"/>
              </a:lnSpc>
              <a:spcBef>
                <a:spcPts val="105"/>
              </a:spcBef>
              <a:buChar char="•"/>
              <a:tabLst>
                <a:tab pos="298450" algn="l"/>
              </a:tabLst>
            </a:pPr>
            <a:r>
              <a:rPr dirty="0" sz="2000">
                <a:latin typeface="Arial"/>
                <a:cs typeface="Arial"/>
              </a:rPr>
              <a:t>Es</a:t>
            </a:r>
            <a:r>
              <a:rPr dirty="0" sz="2000" spc="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</a:t>
            </a:r>
            <a:r>
              <a:rPr dirty="0" sz="2000" spc="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componente</a:t>
            </a:r>
            <a:r>
              <a:rPr dirty="0" sz="2000" spc="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3</a:t>
            </a:r>
            <a:r>
              <a:rPr dirty="0" sz="2000" spc="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terminales</a:t>
            </a:r>
            <a:r>
              <a:rPr dirty="0" sz="2000" spc="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</a:t>
            </a:r>
            <a:r>
              <a:rPr dirty="0" sz="2000" spc="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3</a:t>
            </a:r>
            <a:r>
              <a:rPr dirty="0" sz="2000" spc="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pares</a:t>
            </a:r>
            <a:r>
              <a:rPr dirty="0" sz="2000" spc="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posibles</a:t>
            </a:r>
            <a:r>
              <a:rPr dirty="0" sz="2000" spc="114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curvas </a:t>
            </a:r>
            <a:r>
              <a:rPr dirty="0" sz="2000" spc="-1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características</a:t>
            </a:r>
            <a:r>
              <a:rPr dirty="0" sz="2000" spc="45">
                <a:latin typeface="Arial"/>
                <a:cs typeface="Arial"/>
              </a:rPr>
              <a:t>  </a:t>
            </a:r>
            <a:r>
              <a:rPr dirty="0" sz="2000" spc="-10">
                <a:latin typeface="Arial"/>
                <a:cs typeface="Arial"/>
              </a:rPr>
              <a:t>I-</a:t>
            </a:r>
            <a:r>
              <a:rPr dirty="0" sz="2000">
                <a:latin typeface="Arial"/>
                <a:cs typeface="Arial"/>
              </a:rPr>
              <a:t>V.</a:t>
            </a:r>
            <a:r>
              <a:rPr dirty="0" sz="2000" spc="4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Dos</a:t>
            </a:r>
            <a:r>
              <a:rPr dirty="0" sz="2000" spc="4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4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ellas</a:t>
            </a:r>
            <a:r>
              <a:rPr dirty="0" sz="2000" spc="4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son</a:t>
            </a:r>
            <a:r>
              <a:rPr dirty="0" sz="2000" spc="4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suficientes</a:t>
            </a:r>
            <a:r>
              <a:rPr dirty="0" sz="2000" spc="4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para</a:t>
            </a:r>
            <a:r>
              <a:rPr dirty="0" sz="2000" spc="45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definir</a:t>
            </a:r>
            <a:r>
              <a:rPr dirty="0" sz="2000" spc="40">
                <a:latin typeface="Arial"/>
                <a:cs typeface="Arial"/>
              </a:rPr>
              <a:t>  </a:t>
            </a:r>
            <a:r>
              <a:rPr dirty="0" sz="2000" spc="-25">
                <a:latin typeface="Arial"/>
                <a:cs typeface="Arial"/>
              </a:rPr>
              <a:t>el </a:t>
            </a:r>
            <a:r>
              <a:rPr dirty="0" sz="2000" spc="-25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componente.</a:t>
            </a:r>
            <a:endParaRPr sz="2000">
              <a:latin typeface="Arial"/>
              <a:cs typeface="Arial"/>
            </a:endParaRPr>
          </a:p>
          <a:p>
            <a:pPr algn="just" marL="295910" marR="5715" indent="-283845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dirty="0" sz="2000">
                <a:latin typeface="Arial"/>
                <a:cs typeface="Arial"/>
              </a:rPr>
              <a:t>Esas</a:t>
            </a:r>
            <a:r>
              <a:rPr dirty="0" sz="2000" spc="3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dos</a:t>
            </a:r>
            <a:r>
              <a:rPr dirty="0" sz="2000" spc="3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curvas</a:t>
            </a:r>
            <a:r>
              <a:rPr dirty="0" sz="2000" spc="3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características</a:t>
            </a:r>
            <a:r>
              <a:rPr dirty="0" sz="2000" spc="3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son</a:t>
            </a:r>
            <a:r>
              <a:rPr dirty="0" sz="2000" spc="3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3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curva</a:t>
            </a:r>
            <a:r>
              <a:rPr dirty="0" sz="2000" spc="3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I-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3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3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entrada</a:t>
            </a:r>
            <a:r>
              <a:rPr dirty="0" sz="2000" spc="3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36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la </a:t>
            </a:r>
            <a:r>
              <a:rPr dirty="0" sz="2000" spc="-25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curva</a:t>
            </a:r>
            <a:r>
              <a:rPr dirty="0" sz="2000" spc="4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I-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4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4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salida.</a:t>
            </a:r>
            <a:r>
              <a:rPr dirty="0" sz="2000" spc="48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4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curva</a:t>
            </a:r>
            <a:r>
              <a:rPr dirty="0" sz="2000" spc="4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característica</a:t>
            </a:r>
            <a:r>
              <a:rPr dirty="0" sz="2000" spc="484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I-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4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4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salida</a:t>
            </a:r>
            <a:r>
              <a:rPr dirty="0" sz="2000" spc="4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</a:t>
            </a:r>
            <a:r>
              <a:rPr dirty="0" sz="2000" spc="49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un </a:t>
            </a:r>
            <a:r>
              <a:rPr dirty="0" sz="2000" spc="-25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conjunto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curvas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función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parámetros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entrada.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59715" y="4001695"/>
            <a:ext cx="2080260" cy="1480820"/>
          </a:xfrm>
          <a:prstGeom prst="rect">
            <a:avLst/>
          </a:prstGeom>
          <a:ln w="8137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</a:pPr>
            <a:endParaRPr sz="1450">
              <a:latin typeface="Times New Roman"/>
              <a:cs typeface="Times New Roman"/>
            </a:endParaRPr>
          </a:p>
          <a:p>
            <a:pPr marL="618490" marR="290830" indent="-309245">
              <a:lnSpc>
                <a:spcPct val="100000"/>
              </a:lnSpc>
            </a:pPr>
            <a:r>
              <a:rPr dirty="0" sz="1450" spc="-10">
                <a:latin typeface="Arial"/>
                <a:cs typeface="Arial"/>
              </a:rPr>
              <a:t>Componente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de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 spc="-50">
                <a:latin typeface="Arial"/>
                <a:cs typeface="Arial"/>
              </a:rPr>
              <a:t>3 </a:t>
            </a:r>
            <a:r>
              <a:rPr dirty="0" sz="1450" spc="-10">
                <a:latin typeface="Arial"/>
                <a:cs typeface="Arial"/>
              </a:rPr>
              <a:t>terminales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238639" y="4701207"/>
            <a:ext cx="4177029" cy="1479550"/>
            <a:chOff x="2238639" y="4701207"/>
            <a:chExt cx="4177029" cy="147955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6008" y="6085288"/>
              <a:ext cx="95164" cy="9491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1493" y="6085290"/>
              <a:ext cx="95164" cy="9491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323541" y="6132748"/>
              <a:ext cx="3942079" cy="0"/>
            </a:xfrm>
            <a:custGeom>
              <a:avLst/>
              <a:gdLst/>
              <a:ahLst/>
              <a:cxnLst/>
              <a:rect l="l" t="t" r="r" b="b"/>
              <a:pathLst>
                <a:path w="3942079" h="0">
                  <a:moveTo>
                    <a:pt x="0" y="0"/>
                  </a:moveTo>
                  <a:lnTo>
                    <a:pt x="3942007" y="0"/>
                  </a:lnTo>
                </a:path>
              </a:pathLst>
            </a:custGeom>
            <a:ln w="8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99629" y="5482047"/>
              <a:ext cx="0" cy="650875"/>
            </a:xfrm>
            <a:custGeom>
              <a:avLst/>
              <a:gdLst/>
              <a:ahLst/>
              <a:cxnLst/>
              <a:rect l="l" t="t" r="r" b="b"/>
              <a:pathLst>
                <a:path w="0" h="650875">
                  <a:moveTo>
                    <a:pt x="0" y="0"/>
                  </a:moveTo>
                  <a:lnTo>
                    <a:pt x="0" y="650690"/>
                  </a:lnTo>
                </a:path>
              </a:pathLst>
            </a:custGeom>
            <a:ln w="8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01340" y="4701207"/>
              <a:ext cx="0" cy="956310"/>
            </a:xfrm>
            <a:custGeom>
              <a:avLst/>
              <a:gdLst/>
              <a:ahLst/>
              <a:cxnLst/>
              <a:rect l="l" t="t" r="r" b="b"/>
              <a:pathLst>
                <a:path w="0" h="956310">
                  <a:moveTo>
                    <a:pt x="0" y="0"/>
                  </a:moveTo>
                  <a:lnTo>
                    <a:pt x="0" y="956179"/>
                  </a:lnTo>
                </a:path>
              </a:pathLst>
            </a:custGeom>
            <a:ln w="7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38639" y="5641766"/>
              <a:ext cx="125730" cy="187325"/>
            </a:xfrm>
            <a:custGeom>
              <a:avLst/>
              <a:gdLst/>
              <a:ahLst/>
              <a:cxnLst/>
              <a:rect l="l" t="t" r="r" b="b"/>
              <a:pathLst>
                <a:path w="125730" h="187325">
                  <a:moveTo>
                    <a:pt x="62701" y="187315"/>
                  </a:moveTo>
                  <a:lnTo>
                    <a:pt x="0" y="0"/>
                  </a:lnTo>
                  <a:lnTo>
                    <a:pt x="125402" y="0"/>
                  </a:lnTo>
                  <a:lnTo>
                    <a:pt x="62701" y="187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352683" y="4701208"/>
              <a:ext cx="0" cy="956310"/>
            </a:xfrm>
            <a:custGeom>
              <a:avLst/>
              <a:gdLst/>
              <a:ahLst/>
              <a:cxnLst/>
              <a:rect l="l" t="t" r="r" b="b"/>
              <a:pathLst>
                <a:path w="0" h="956310">
                  <a:moveTo>
                    <a:pt x="0" y="0"/>
                  </a:moveTo>
                  <a:lnTo>
                    <a:pt x="0" y="956179"/>
                  </a:lnTo>
                </a:path>
              </a:pathLst>
            </a:custGeom>
            <a:ln w="7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89991" y="5641768"/>
              <a:ext cx="125730" cy="187325"/>
            </a:xfrm>
            <a:custGeom>
              <a:avLst/>
              <a:gdLst/>
              <a:ahLst/>
              <a:cxnLst/>
              <a:rect l="l" t="t" r="r" b="b"/>
              <a:pathLst>
                <a:path w="125729" h="187325">
                  <a:moveTo>
                    <a:pt x="62701" y="187315"/>
                  </a:moveTo>
                  <a:lnTo>
                    <a:pt x="0" y="0"/>
                  </a:lnTo>
                  <a:lnTo>
                    <a:pt x="125402" y="0"/>
                  </a:lnTo>
                  <a:lnTo>
                    <a:pt x="62701" y="187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2246009" y="4248351"/>
            <a:ext cx="1014094" cy="234950"/>
            <a:chOff x="2246009" y="4248351"/>
            <a:chExt cx="1014094" cy="234950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009" y="4388038"/>
              <a:ext cx="95164" cy="9491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345742" y="4435499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 h="0">
                  <a:moveTo>
                    <a:pt x="0" y="0"/>
                  </a:moveTo>
                  <a:lnTo>
                    <a:pt x="913988" y="0"/>
                  </a:lnTo>
                </a:path>
              </a:pathLst>
            </a:custGeom>
            <a:ln w="8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432029" y="4310788"/>
              <a:ext cx="525145" cy="0"/>
            </a:xfrm>
            <a:custGeom>
              <a:avLst/>
              <a:gdLst/>
              <a:ahLst/>
              <a:cxnLst/>
              <a:rect l="l" t="t" r="r" b="b"/>
              <a:pathLst>
                <a:path w="525144" h="0">
                  <a:moveTo>
                    <a:pt x="0" y="0"/>
                  </a:moveTo>
                  <a:lnTo>
                    <a:pt x="524571" y="0"/>
                  </a:lnTo>
                </a:path>
              </a:pathLst>
            </a:custGeom>
            <a:ln w="73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940938" y="4248351"/>
              <a:ext cx="188595" cy="125095"/>
            </a:xfrm>
            <a:custGeom>
              <a:avLst/>
              <a:gdLst/>
              <a:ahLst/>
              <a:cxnLst/>
              <a:rect l="l" t="t" r="r" b="b"/>
              <a:pathLst>
                <a:path w="188594" h="125095">
                  <a:moveTo>
                    <a:pt x="0" y="124876"/>
                  </a:moveTo>
                  <a:lnTo>
                    <a:pt x="0" y="0"/>
                  </a:lnTo>
                  <a:lnTo>
                    <a:pt x="188081" y="62438"/>
                  </a:lnTo>
                  <a:lnTo>
                    <a:pt x="0" y="124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5351577" y="4248345"/>
            <a:ext cx="1005205" cy="234950"/>
            <a:chOff x="5351577" y="4248345"/>
            <a:chExt cx="1005205" cy="234950"/>
          </a:xfrm>
        </p:grpSpPr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1545" y="4388041"/>
              <a:ext cx="95164" cy="94914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351577" y="4435501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 h="0">
                  <a:moveTo>
                    <a:pt x="0" y="0"/>
                  </a:moveTo>
                  <a:lnTo>
                    <a:pt x="913988" y="0"/>
                  </a:lnTo>
                </a:path>
              </a:pathLst>
            </a:custGeom>
            <a:ln w="8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610299" y="4310788"/>
              <a:ext cx="525145" cy="0"/>
            </a:xfrm>
            <a:custGeom>
              <a:avLst/>
              <a:gdLst/>
              <a:ahLst/>
              <a:cxnLst/>
              <a:rect l="l" t="t" r="r" b="b"/>
              <a:pathLst>
                <a:path w="525145" h="0">
                  <a:moveTo>
                    <a:pt x="524571" y="0"/>
                  </a:moveTo>
                  <a:lnTo>
                    <a:pt x="0" y="0"/>
                  </a:lnTo>
                </a:path>
              </a:pathLst>
            </a:custGeom>
            <a:ln w="73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437858" y="4248345"/>
              <a:ext cx="188595" cy="125095"/>
            </a:xfrm>
            <a:custGeom>
              <a:avLst/>
              <a:gdLst/>
              <a:ahLst/>
              <a:cxnLst/>
              <a:rect l="l" t="t" r="r" b="b"/>
              <a:pathLst>
                <a:path w="188595" h="125095">
                  <a:moveTo>
                    <a:pt x="188104" y="124876"/>
                  </a:moveTo>
                  <a:lnTo>
                    <a:pt x="0" y="62438"/>
                  </a:lnTo>
                  <a:lnTo>
                    <a:pt x="188104" y="0"/>
                  </a:lnTo>
                  <a:lnTo>
                    <a:pt x="188104" y="124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1703038" y="3971649"/>
            <a:ext cx="67373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0">
                <a:latin typeface="Arial"/>
                <a:cs typeface="Arial"/>
              </a:rPr>
              <a:t>Entrada</a:t>
            </a:r>
            <a:endParaRPr sz="14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082658" y="3928269"/>
            <a:ext cx="54038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0">
                <a:latin typeface="Arial"/>
                <a:cs typeface="Arial"/>
              </a:rPr>
              <a:t>Salida</a:t>
            </a:r>
            <a:endParaRPr sz="14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922425" y="5004417"/>
            <a:ext cx="235585" cy="2463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450" spc="-25">
                <a:latin typeface="Arial"/>
                <a:cs typeface="Arial"/>
              </a:rPr>
              <a:t>v</a:t>
            </a:r>
            <a:r>
              <a:rPr dirty="0" baseline="-12345" sz="1350" spc="-37">
                <a:latin typeface="Arial"/>
                <a:cs typeface="Arial"/>
              </a:rPr>
              <a:t>e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719594" y="3963295"/>
            <a:ext cx="177165" cy="2463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450" spc="-25">
                <a:latin typeface="Arial"/>
                <a:cs typeface="Arial"/>
              </a:rPr>
              <a:t>i</a:t>
            </a:r>
            <a:r>
              <a:rPr dirty="0" baseline="-12345" sz="1350" spc="-37">
                <a:latin typeface="Arial"/>
                <a:cs typeface="Arial"/>
              </a:rPr>
              <a:t>s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456322" y="5004417"/>
            <a:ext cx="228600" cy="2463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450" spc="-25">
                <a:latin typeface="Arial"/>
                <a:cs typeface="Arial"/>
              </a:rPr>
              <a:t>v</a:t>
            </a:r>
            <a:r>
              <a:rPr dirty="0" baseline="-12345" sz="1350" spc="-37">
                <a:latin typeface="Arial"/>
                <a:cs typeface="Arial"/>
              </a:rPr>
              <a:t>s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688617" y="4006677"/>
            <a:ext cx="184150" cy="2463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450" spc="-25">
                <a:latin typeface="Arial"/>
                <a:cs typeface="Arial"/>
              </a:rPr>
              <a:t>i</a:t>
            </a:r>
            <a:r>
              <a:rPr dirty="0" baseline="-12345" sz="1350" spc="-37">
                <a:latin typeface="Arial"/>
                <a:cs typeface="Arial"/>
              </a:rPr>
              <a:t>e</a:t>
            </a:r>
            <a:endParaRPr baseline="-12345"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4027" y="1438275"/>
            <a:ext cx="37274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Componentes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3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terminales: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0951" y="1984449"/>
            <a:ext cx="43059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BJT</a:t>
            </a:r>
            <a:r>
              <a:rPr dirty="0" sz="2000" spc="2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(Transistor</a:t>
            </a:r>
            <a:r>
              <a:rPr dirty="0" sz="2000" spc="2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Bipolar</a:t>
            </a:r>
            <a:r>
              <a:rPr dirty="0" sz="2000" spc="2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2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Unión):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0951" y="2289349"/>
            <a:ext cx="121348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latin typeface="Arial"/>
                <a:cs typeface="Arial"/>
              </a:rPr>
              <a:t>Fuente controlada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25167" y="2289349"/>
            <a:ext cx="175704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05"/>
              </a:spcBef>
              <a:tabLst>
                <a:tab pos="739140" algn="l"/>
              </a:tabLst>
            </a:pPr>
            <a:r>
              <a:rPr dirty="0" sz="2000" spc="-25">
                <a:latin typeface="Arial"/>
                <a:cs typeface="Arial"/>
              </a:rPr>
              <a:t>de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434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corriente </a:t>
            </a:r>
            <a:r>
              <a:rPr dirty="0" sz="2000" spc="-25">
                <a:latin typeface="Arial"/>
                <a:cs typeface="Arial"/>
              </a:rPr>
              <a:t>por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corriente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51538" y="2289349"/>
            <a:ext cx="112649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64795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latin typeface="Arial"/>
                <a:cs typeface="Arial"/>
              </a:rPr>
              <a:t>(salida) (entrada).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5240" y="2747840"/>
            <a:ext cx="4227830" cy="939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498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Ganancia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corriente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(β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ó</a:t>
            </a:r>
            <a:r>
              <a:rPr dirty="0" sz="2000" spc="-10">
                <a:latin typeface="Arial"/>
                <a:cs typeface="Arial"/>
              </a:rPr>
              <a:t> h</a:t>
            </a:r>
            <a:r>
              <a:rPr dirty="0" baseline="-21367" sz="1950" spc="-15">
                <a:latin typeface="Arial"/>
                <a:cs typeface="Arial"/>
              </a:rPr>
              <a:t>FE</a:t>
            </a:r>
            <a:r>
              <a:rPr dirty="0" sz="2000" spc="-10">
                <a:latin typeface="Arial"/>
                <a:cs typeface="Arial"/>
              </a:rPr>
              <a:t>/h</a:t>
            </a:r>
            <a:r>
              <a:rPr dirty="0" baseline="-21367" sz="1950" spc="-15">
                <a:latin typeface="Arial"/>
                <a:cs typeface="Arial"/>
              </a:rPr>
              <a:t>fe</a:t>
            </a:r>
            <a:r>
              <a:rPr dirty="0" sz="2000" spc="-10">
                <a:latin typeface="Arial"/>
                <a:cs typeface="Arial"/>
              </a:rPr>
              <a:t>). </a:t>
            </a:r>
            <a:r>
              <a:rPr dirty="0" sz="2000" spc="-25">
                <a:latin typeface="Arial"/>
                <a:cs typeface="Arial"/>
              </a:rPr>
              <a:t>Terminales: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Base,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Emisor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Colector.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58125" y="1941315"/>
            <a:ext cx="41306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FET</a:t>
            </a:r>
            <a:r>
              <a:rPr dirty="0" sz="2000" spc="2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(Transistor</a:t>
            </a:r>
            <a:r>
              <a:rPr dirty="0" sz="2000" spc="2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2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Efecto</a:t>
            </a:r>
            <a:r>
              <a:rPr dirty="0" sz="2000" spc="2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Campo):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57870" y="2246216"/>
            <a:ext cx="41281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07135" algn="l"/>
                <a:tab pos="1890395" algn="l"/>
                <a:tab pos="3279775" algn="l"/>
              </a:tabLst>
            </a:pPr>
            <a:r>
              <a:rPr dirty="0" sz="2000" spc="-10">
                <a:latin typeface="Arial"/>
                <a:cs typeface="Arial"/>
              </a:rPr>
              <a:t>Fuente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de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corriente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(salida)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57616" y="2551117"/>
            <a:ext cx="371157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controlada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tensión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(entrada). Transconductancia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(gm).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32216" y="3313114"/>
            <a:ext cx="2460625" cy="866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  <a:tabLst>
                <a:tab pos="1602740" algn="l"/>
              </a:tabLst>
            </a:pPr>
            <a:r>
              <a:rPr dirty="0" sz="2000" spc="-10">
                <a:latin typeface="Arial"/>
                <a:cs typeface="Arial"/>
              </a:rPr>
              <a:t>Terminales: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Puerta, Fuente.</a:t>
            </a:r>
            <a:endParaRPr sz="2000">
              <a:latin typeface="Arial"/>
              <a:cs typeface="Arial"/>
            </a:endParaRPr>
          </a:p>
          <a:p>
            <a:pPr algn="r" marR="582930">
              <a:lnSpc>
                <a:spcPct val="100000"/>
              </a:lnSpc>
              <a:spcBef>
                <a:spcPts val="555"/>
              </a:spcBef>
            </a:pPr>
            <a:r>
              <a:rPr dirty="0" baseline="18518" sz="1575" spc="-37">
                <a:latin typeface="Arial"/>
                <a:cs typeface="Arial"/>
              </a:rPr>
              <a:t>v</a:t>
            </a:r>
            <a:r>
              <a:rPr dirty="0" sz="700" spc="-25">
                <a:latin typeface="Arial"/>
                <a:cs typeface="Arial"/>
              </a:rPr>
              <a:t>GD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507808" y="3313114"/>
            <a:ext cx="14789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8580" algn="l"/>
              </a:tabLst>
            </a:pPr>
            <a:r>
              <a:rPr dirty="0" sz="2000" spc="-10">
                <a:latin typeface="Arial"/>
                <a:cs typeface="Arial"/>
              </a:rPr>
              <a:t>Drenador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5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53113" y="4397618"/>
            <a:ext cx="1416685" cy="1075055"/>
          </a:xfrm>
          <a:prstGeom prst="rect">
            <a:avLst/>
          </a:prstGeom>
          <a:ln w="5784">
            <a:solidFill>
              <a:srgbClr val="000000"/>
            </a:solidFill>
          </a:ln>
        </p:spPr>
        <p:txBody>
          <a:bodyPr wrap="square" lIns="0" tIns="16383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290"/>
              </a:spcBef>
            </a:pPr>
            <a:r>
              <a:rPr dirty="0" sz="2100" spc="-25">
                <a:latin typeface="Arial"/>
                <a:cs typeface="Arial"/>
              </a:rPr>
              <a:t>BJT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957697" y="4903033"/>
            <a:ext cx="2844800" cy="1076960"/>
            <a:chOff x="957697" y="4903033"/>
            <a:chExt cx="2844800" cy="1076960"/>
          </a:xfrm>
        </p:grpSpPr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631" y="5910745"/>
              <a:ext cx="64995" cy="6873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7396" y="5910744"/>
              <a:ext cx="64995" cy="6873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015526" y="5945113"/>
              <a:ext cx="2684780" cy="0"/>
            </a:xfrm>
            <a:custGeom>
              <a:avLst/>
              <a:gdLst/>
              <a:ahLst/>
              <a:cxnLst/>
              <a:rect l="l" t="t" r="r" b="b"/>
              <a:pathLst>
                <a:path w="2684779" h="0">
                  <a:moveTo>
                    <a:pt x="0" y="0"/>
                  </a:moveTo>
                  <a:lnTo>
                    <a:pt x="2684722" y="0"/>
                  </a:lnTo>
                </a:path>
              </a:pathLst>
            </a:custGeom>
            <a:ln w="5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361351" y="5472594"/>
              <a:ext cx="0" cy="473075"/>
            </a:xfrm>
            <a:custGeom>
              <a:avLst/>
              <a:gdLst/>
              <a:ahLst/>
              <a:cxnLst/>
              <a:rect l="l" t="t" r="r" b="b"/>
              <a:pathLst>
                <a:path w="0" h="473075">
                  <a:moveTo>
                    <a:pt x="0" y="0"/>
                  </a:moveTo>
                  <a:lnTo>
                    <a:pt x="0" y="472509"/>
                  </a:lnTo>
                </a:path>
              </a:pathLst>
            </a:custGeom>
            <a:ln w="5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00406" y="4905574"/>
              <a:ext cx="0" cy="694690"/>
            </a:xfrm>
            <a:custGeom>
              <a:avLst/>
              <a:gdLst/>
              <a:ahLst/>
              <a:cxnLst/>
              <a:rect l="l" t="t" r="r" b="b"/>
              <a:pathLst>
                <a:path w="0" h="694689">
                  <a:moveTo>
                    <a:pt x="0" y="0"/>
                  </a:moveTo>
                  <a:lnTo>
                    <a:pt x="0" y="694345"/>
                  </a:lnTo>
                </a:path>
              </a:pathLst>
            </a:custGeom>
            <a:ln w="50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57697" y="5588578"/>
              <a:ext cx="85725" cy="136525"/>
            </a:xfrm>
            <a:custGeom>
              <a:avLst/>
              <a:gdLst/>
              <a:ahLst/>
              <a:cxnLst/>
              <a:rect l="l" t="t" r="r" b="b"/>
              <a:pathLst>
                <a:path w="85725" h="136525">
                  <a:moveTo>
                    <a:pt x="42718" y="136021"/>
                  </a:moveTo>
                  <a:lnTo>
                    <a:pt x="0" y="0"/>
                  </a:lnTo>
                  <a:lnTo>
                    <a:pt x="85421" y="0"/>
                  </a:lnTo>
                  <a:lnTo>
                    <a:pt x="42718" y="136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759594" y="4905573"/>
              <a:ext cx="0" cy="694690"/>
            </a:xfrm>
            <a:custGeom>
              <a:avLst/>
              <a:gdLst/>
              <a:ahLst/>
              <a:cxnLst/>
              <a:rect l="l" t="t" r="r" b="b"/>
              <a:pathLst>
                <a:path w="0" h="694689">
                  <a:moveTo>
                    <a:pt x="0" y="0"/>
                  </a:moveTo>
                  <a:lnTo>
                    <a:pt x="0" y="694345"/>
                  </a:lnTo>
                </a:path>
              </a:pathLst>
            </a:custGeom>
            <a:ln w="50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716889" y="5588578"/>
              <a:ext cx="85725" cy="136525"/>
            </a:xfrm>
            <a:custGeom>
              <a:avLst/>
              <a:gdLst/>
              <a:ahLst/>
              <a:cxnLst/>
              <a:rect l="l" t="t" r="r" b="b"/>
              <a:pathLst>
                <a:path w="85725" h="136525">
                  <a:moveTo>
                    <a:pt x="42703" y="136021"/>
                  </a:moveTo>
                  <a:lnTo>
                    <a:pt x="0" y="0"/>
                  </a:lnTo>
                  <a:lnTo>
                    <a:pt x="85406" y="0"/>
                  </a:lnTo>
                  <a:lnTo>
                    <a:pt x="42703" y="136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962631" y="4576722"/>
            <a:ext cx="690880" cy="170815"/>
            <a:chOff x="962631" y="4576722"/>
            <a:chExt cx="690880" cy="170815"/>
          </a:xfrm>
        </p:grpSpPr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631" y="4678264"/>
              <a:ext cx="64995" cy="68739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030645" y="4712631"/>
              <a:ext cx="622935" cy="0"/>
            </a:xfrm>
            <a:custGeom>
              <a:avLst/>
              <a:gdLst/>
              <a:ahLst/>
              <a:cxnLst/>
              <a:rect l="l" t="t" r="r" b="b"/>
              <a:pathLst>
                <a:path w="622935" h="0">
                  <a:moveTo>
                    <a:pt x="0" y="0"/>
                  </a:moveTo>
                  <a:lnTo>
                    <a:pt x="622476" y="0"/>
                  </a:lnTo>
                </a:path>
              </a:pathLst>
            </a:custGeom>
            <a:ln w="5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089412" y="4622060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5" h="0">
                  <a:moveTo>
                    <a:pt x="0" y="0"/>
                  </a:moveTo>
                  <a:lnTo>
                    <a:pt x="357261" y="0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436001" y="4576722"/>
              <a:ext cx="128270" cy="90805"/>
            </a:xfrm>
            <a:custGeom>
              <a:avLst/>
              <a:gdLst/>
              <a:ahLst/>
              <a:cxnLst/>
              <a:rect l="l" t="t" r="r" b="b"/>
              <a:pathLst>
                <a:path w="128269" h="90804">
                  <a:moveTo>
                    <a:pt x="0" y="90681"/>
                  </a:moveTo>
                  <a:lnTo>
                    <a:pt x="0" y="0"/>
                  </a:lnTo>
                  <a:lnTo>
                    <a:pt x="128109" y="45340"/>
                  </a:lnTo>
                  <a:lnTo>
                    <a:pt x="0" y="90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3077784" y="4576720"/>
            <a:ext cx="685165" cy="170815"/>
            <a:chOff x="3077784" y="4576720"/>
            <a:chExt cx="685165" cy="170815"/>
          </a:xfrm>
        </p:grpSpPr>
        <p:pic>
          <p:nvPicPr>
            <p:cNvPr id="30" name="object 3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7429" y="4678262"/>
              <a:ext cx="64995" cy="6873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077784" y="4712630"/>
              <a:ext cx="622935" cy="0"/>
            </a:xfrm>
            <a:custGeom>
              <a:avLst/>
              <a:gdLst/>
              <a:ahLst/>
              <a:cxnLst/>
              <a:rect l="l" t="t" r="r" b="b"/>
              <a:pathLst>
                <a:path w="622935" h="0">
                  <a:moveTo>
                    <a:pt x="0" y="0"/>
                  </a:moveTo>
                  <a:lnTo>
                    <a:pt x="622476" y="0"/>
                  </a:lnTo>
                </a:path>
              </a:pathLst>
            </a:custGeom>
            <a:ln w="5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253987" y="4622061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4" h="0">
                  <a:moveTo>
                    <a:pt x="357261" y="0"/>
                  </a:moveTo>
                  <a:lnTo>
                    <a:pt x="0" y="0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136553" y="4576720"/>
              <a:ext cx="128270" cy="90805"/>
            </a:xfrm>
            <a:custGeom>
              <a:avLst/>
              <a:gdLst/>
              <a:ahLst/>
              <a:cxnLst/>
              <a:rect l="l" t="t" r="r" b="b"/>
              <a:pathLst>
                <a:path w="128270" h="90804">
                  <a:moveTo>
                    <a:pt x="128093" y="90681"/>
                  </a:moveTo>
                  <a:lnTo>
                    <a:pt x="0" y="45340"/>
                  </a:lnTo>
                  <a:lnTo>
                    <a:pt x="128093" y="0"/>
                  </a:lnTo>
                  <a:lnTo>
                    <a:pt x="128093" y="90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708305" y="4578652"/>
            <a:ext cx="109855" cy="186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849707" y="4498323"/>
            <a:ext cx="116839" cy="186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98453" y="5140698"/>
            <a:ext cx="2482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936" sz="1575" spc="-37">
                <a:latin typeface="Arial"/>
                <a:cs typeface="Arial"/>
              </a:rPr>
              <a:t>v</a:t>
            </a:r>
            <a:r>
              <a:rPr dirty="0" sz="650" spc="-25">
                <a:latin typeface="Arial"/>
                <a:cs typeface="Arial"/>
              </a:rPr>
              <a:t>BE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341674" y="4366247"/>
            <a:ext cx="5334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369576" y="4431356"/>
            <a:ext cx="66675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50">
                <a:latin typeface="Arial"/>
                <a:cs typeface="Arial"/>
              </a:rPr>
              <a:t>c</a:t>
            </a:r>
            <a:endParaRPr sz="6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781741" y="5140697"/>
            <a:ext cx="252729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936" sz="1575" spc="-37">
                <a:latin typeface="Arial"/>
                <a:cs typeface="Arial"/>
              </a:rPr>
              <a:t>v</a:t>
            </a:r>
            <a:r>
              <a:rPr dirty="0" sz="650" spc="-25">
                <a:latin typeface="Arial"/>
                <a:cs typeface="Arial"/>
              </a:rPr>
              <a:t>CE</a:t>
            </a:r>
            <a:endParaRPr sz="6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177839" y="4271741"/>
            <a:ext cx="1498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50" spc="-25">
                <a:latin typeface="Arial"/>
                <a:cs typeface="Arial"/>
              </a:rPr>
              <a:t>i</a:t>
            </a:r>
            <a:r>
              <a:rPr dirty="0" baseline="-12820" sz="975" spc="-37">
                <a:latin typeface="Arial"/>
                <a:cs typeface="Arial"/>
              </a:rPr>
              <a:t>b</a:t>
            </a:r>
            <a:endParaRPr baseline="-12820" sz="975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318335" y="5996198"/>
            <a:ext cx="109855" cy="186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2233453" y="5567097"/>
            <a:ext cx="85725" cy="252095"/>
            <a:chOff x="2233453" y="5567097"/>
            <a:chExt cx="85725" cy="252095"/>
          </a:xfrm>
        </p:grpSpPr>
        <p:sp>
          <p:nvSpPr>
            <p:cNvPr id="43" name="object 43" descr=""/>
            <p:cNvSpPr/>
            <p:nvPr/>
          </p:nvSpPr>
          <p:spPr>
            <a:xfrm>
              <a:off x="2276160" y="5691782"/>
              <a:ext cx="0" cy="127635"/>
            </a:xfrm>
            <a:custGeom>
              <a:avLst/>
              <a:gdLst/>
              <a:ahLst/>
              <a:cxnLst/>
              <a:rect l="l" t="t" r="r" b="b"/>
              <a:pathLst>
                <a:path w="0" h="127635">
                  <a:moveTo>
                    <a:pt x="0" y="127320"/>
                  </a:moveTo>
                  <a:lnTo>
                    <a:pt x="0" y="0"/>
                  </a:lnTo>
                </a:path>
              </a:pathLst>
            </a:custGeom>
            <a:ln w="50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233453" y="5567097"/>
              <a:ext cx="85725" cy="136525"/>
            </a:xfrm>
            <a:custGeom>
              <a:avLst/>
              <a:gdLst/>
              <a:ahLst/>
              <a:cxnLst/>
              <a:rect l="l" t="t" r="r" b="b"/>
              <a:pathLst>
                <a:path w="85725" h="136525">
                  <a:moveTo>
                    <a:pt x="85406" y="136021"/>
                  </a:moveTo>
                  <a:lnTo>
                    <a:pt x="0" y="136021"/>
                  </a:lnTo>
                  <a:lnTo>
                    <a:pt x="42703" y="0"/>
                  </a:lnTo>
                  <a:lnTo>
                    <a:pt x="85406" y="136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2038231" y="5626290"/>
            <a:ext cx="1498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50" spc="-25">
                <a:latin typeface="Arial"/>
                <a:cs typeface="Arial"/>
              </a:rPr>
              <a:t>i</a:t>
            </a:r>
            <a:r>
              <a:rPr dirty="0" baseline="-12820" sz="975" spc="-37">
                <a:latin typeface="Arial"/>
                <a:cs typeface="Arial"/>
              </a:rPr>
              <a:t>e</a:t>
            </a:r>
            <a:endParaRPr baseline="-12820" sz="975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149963" y="3975151"/>
            <a:ext cx="252729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936" sz="1575" spc="-37">
                <a:latin typeface="Arial"/>
                <a:cs typeface="Arial"/>
              </a:rPr>
              <a:t>v</a:t>
            </a:r>
            <a:r>
              <a:rPr dirty="0" sz="650" spc="-25">
                <a:latin typeface="Arial"/>
                <a:cs typeface="Arial"/>
              </a:rPr>
              <a:t>BC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2068478" y="4167200"/>
            <a:ext cx="474980" cy="90805"/>
            <a:chOff x="2068478" y="4167200"/>
            <a:chExt cx="474980" cy="90805"/>
          </a:xfrm>
        </p:grpSpPr>
        <p:sp>
          <p:nvSpPr>
            <p:cNvPr id="48" name="object 48" descr=""/>
            <p:cNvSpPr/>
            <p:nvPr/>
          </p:nvSpPr>
          <p:spPr>
            <a:xfrm>
              <a:off x="2068478" y="4212544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5" h="0">
                  <a:moveTo>
                    <a:pt x="0" y="0"/>
                  </a:moveTo>
                  <a:lnTo>
                    <a:pt x="357261" y="0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415063" y="4167200"/>
              <a:ext cx="128270" cy="90805"/>
            </a:xfrm>
            <a:custGeom>
              <a:avLst/>
              <a:gdLst/>
              <a:ahLst/>
              <a:cxnLst/>
              <a:rect l="l" t="t" r="r" b="b"/>
              <a:pathLst>
                <a:path w="128269" h="90804">
                  <a:moveTo>
                    <a:pt x="0" y="90697"/>
                  </a:moveTo>
                  <a:lnTo>
                    <a:pt x="0" y="0"/>
                  </a:lnTo>
                  <a:lnTo>
                    <a:pt x="128109" y="45340"/>
                  </a:lnTo>
                  <a:lnTo>
                    <a:pt x="0" y="906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5931413" y="4392659"/>
            <a:ext cx="1521460" cy="1083945"/>
          </a:xfrm>
          <a:prstGeom prst="rect">
            <a:avLst/>
          </a:prstGeom>
          <a:ln w="5961">
            <a:solidFill>
              <a:srgbClr val="000000"/>
            </a:solidFill>
          </a:ln>
        </p:spPr>
        <p:txBody>
          <a:bodyPr wrap="square" lIns="0" tIns="167005" rIns="0" bIns="0" rtlCol="0" vert="horz">
            <a:spAutoFit/>
          </a:bodyPr>
          <a:lstStyle/>
          <a:p>
            <a:pPr marL="509905">
              <a:lnSpc>
                <a:spcPct val="100000"/>
              </a:lnSpc>
              <a:spcBef>
                <a:spcPts val="1315"/>
              </a:spcBef>
            </a:pPr>
            <a:r>
              <a:rPr dirty="0" sz="2100" spc="-25">
                <a:latin typeface="Arial"/>
                <a:cs typeface="Arial"/>
              </a:rPr>
              <a:t>FET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5189858" y="4573207"/>
            <a:ext cx="741680" cy="172085"/>
            <a:chOff x="5189858" y="4573207"/>
            <a:chExt cx="741680" cy="172085"/>
          </a:xfrm>
        </p:grpSpPr>
        <p:pic>
          <p:nvPicPr>
            <p:cNvPr id="52" name="object 5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9858" y="4675477"/>
              <a:ext cx="69618" cy="69477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5262812" y="4710216"/>
              <a:ext cx="668655" cy="0"/>
            </a:xfrm>
            <a:custGeom>
              <a:avLst/>
              <a:gdLst/>
              <a:ahLst/>
              <a:cxnLst/>
              <a:rect l="l" t="t" r="r" b="b"/>
              <a:pathLst>
                <a:path w="668654" h="0">
                  <a:moveTo>
                    <a:pt x="0" y="0"/>
                  </a:moveTo>
                  <a:lnTo>
                    <a:pt x="668583" y="0"/>
                  </a:lnTo>
                </a:path>
              </a:pathLst>
            </a:custGeom>
            <a:ln w="5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325927" y="4618916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0" y="0"/>
                  </a:moveTo>
                  <a:lnTo>
                    <a:pt x="383735" y="0"/>
                  </a:lnTo>
                </a:path>
              </a:pathLst>
            </a:custGeom>
            <a:ln w="5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698195" y="4573207"/>
              <a:ext cx="137795" cy="91440"/>
            </a:xfrm>
            <a:custGeom>
              <a:avLst/>
              <a:gdLst/>
              <a:ahLst/>
              <a:cxnLst/>
              <a:rect l="l" t="t" r="r" b="b"/>
              <a:pathLst>
                <a:path w="137795" h="91439">
                  <a:moveTo>
                    <a:pt x="0" y="91419"/>
                  </a:moveTo>
                  <a:lnTo>
                    <a:pt x="0" y="0"/>
                  </a:lnTo>
                  <a:lnTo>
                    <a:pt x="137584" y="45709"/>
                  </a:lnTo>
                  <a:lnTo>
                    <a:pt x="0" y="91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 descr=""/>
          <p:cNvGrpSpPr/>
          <p:nvPr/>
        </p:nvGrpSpPr>
        <p:grpSpPr>
          <a:xfrm>
            <a:off x="5184468" y="4901868"/>
            <a:ext cx="3055620" cy="1085850"/>
            <a:chOff x="5184468" y="4901868"/>
            <a:chExt cx="3055620" cy="1085850"/>
          </a:xfrm>
        </p:grpSpPr>
        <p:pic>
          <p:nvPicPr>
            <p:cNvPr id="57" name="object 5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9858" y="5917953"/>
              <a:ext cx="69618" cy="69477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7231" y="5917953"/>
              <a:ext cx="69618" cy="69477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5246572" y="5952692"/>
              <a:ext cx="2884170" cy="0"/>
            </a:xfrm>
            <a:custGeom>
              <a:avLst/>
              <a:gdLst/>
              <a:ahLst/>
              <a:cxnLst/>
              <a:rect l="l" t="t" r="r" b="b"/>
              <a:pathLst>
                <a:path w="2884170" h="0">
                  <a:moveTo>
                    <a:pt x="0" y="0"/>
                  </a:moveTo>
                  <a:lnTo>
                    <a:pt x="2883639" y="0"/>
                  </a:lnTo>
                </a:path>
              </a:pathLst>
            </a:custGeom>
            <a:ln w="5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692103" y="5476343"/>
              <a:ext cx="0" cy="476884"/>
            </a:xfrm>
            <a:custGeom>
              <a:avLst/>
              <a:gdLst/>
              <a:ahLst/>
              <a:cxnLst/>
              <a:rect l="l" t="t" r="r" b="b"/>
              <a:pathLst>
                <a:path w="0" h="476885">
                  <a:moveTo>
                    <a:pt x="0" y="0"/>
                  </a:moveTo>
                  <a:lnTo>
                    <a:pt x="0" y="476348"/>
                  </a:lnTo>
                </a:path>
              </a:pathLst>
            </a:custGeom>
            <a:ln w="5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230331" y="4904725"/>
              <a:ext cx="0" cy="700405"/>
            </a:xfrm>
            <a:custGeom>
              <a:avLst/>
              <a:gdLst/>
              <a:ahLst/>
              <a:cxnLst/>
              <a:rect l="l" t="t" r="r" b="b"/>
              <a:pathLst>
                <a:path w="0" h="700404">
                  <a:moveTo>
                    <a:pt x="0" y="0"/>
                  </a:moveTo>
                  <a:lnTo>
                    <a:pt x="0" y="699974"/>
                  </a:lnTo>
                </a:path>
              </a:pathLst>
            </a:custGeom>
            <a:ln w="5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184468" y="5593277"/>
              <a:ext cx="92075" cy="137160"/>
            </a:xfrm>
            <a:custGeom>
              <a:avLst/>
              <a:gdLst/>
              <a:ahLst/>
              <a:cxnLst/>
              <a:rect l="l" t="t" r="r" b="b"/>
              <a:pathLst>
                <a:path w="92075" h="137160">
                  <a:moveTo>
                    <a:pt x="45868" y="137108"/>
                  </a:moveTo>
                  <a:lnTo>
                    <a:pt x="0" y="0"/>
                  </a:lnTo>
                  <a:lnTo>
                    <a:pt x="91716" y="0"/>
                  </a:lnTo>
                  <a:lnTo>
                    <a:pt x="45868" y="137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193935" y="4904725"/>
              <a:ext cx="0" cy="700405"/>
            </a:xfrm>
            <a:custGeom>
              <a:avLst/>
              <a:gdLst/>
              <a:ahLst/>
              <a:cxnLst/>
              <a:rect l="l" t="t" r="r" b="b"/>
              <a:pathLst>
                <a:path w="0" h="700404">
                  <a:moveTo>
                    <a:pt x="0" y="0"/>
                  </a:moveTo>
                  <a:lnTo>
                    <a:pt x="0" y="699974"/>
                  </a:lnTo>
                </a:path>
              </a:pathLst>
            </a:custGeom>
            <a:ln w="5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148066" y="5593277"/>
              <a:ext cx="92075" cy="137160"/>
            </a:xfrm>
            <a:custGeom>
              <a:avLst/>
              <a:gdLst/>
              <a:ahLst/>
              <a:cxnLst/>
              <a:rect l="l" t="t" r="r" b="b"/>
              <a:pathLst>
                <a:path w="92075" h="137160">
                  <a:moveTo>
                    <a:pt x="45868" y="137108"/>
                  </a:moveTo>
                  <a:lnTo>
                    <a:pt x="0" y="0"/>
                  </a:lnTo>
                  <a:lnTo>
                    <a:pt x="91736" y="0"/>
                  </a:lnTo>
                  <a:lnTo>
                    <a:pt x="45868" y="137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" name="object 65" descr=""/>
          <p:cNvGrpSpPr/>
          <p:nvPr/>
        </p:nvGrpSpPr>
        <p:grpSpPr>
          <a:xfrm>
            <a:off x="7458440" y="4675477"/>
            <a:ext cx="738505" cy="69850"/>
            <a:chOff x="7458440" y="4675477"/>
            <a:chExt cx="738505" cy="69850"/>
          </a:xfrm>
        </p:grpSpPr>
        <p:pic>
          <p:nvPicPr>
            <p:cNvPr id="66" name="object 6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7268" y="4675477"/>
              <a:ext cx="69618" cy="69477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7461615" y="4710216"/>
              <a:ext cx="668655" cy="0"/>
            </a:xfrm>
            <a:custGeom>
              <a:avLst/>
              <a:gdLst/>
              <a:ahLst/>
              <a:cxnLst/>
              <a:rect l="l" t="t" r="r" b="b"/>
              <a:pathLst>
                <a:path w="668654" h="0">
                  <a:moveTo>
                    <a:pt x="0" y="0"/>
                  </a:moveTo>
                  <a:lnTo>
                    <a:pt x="668583" y="0"/>
                  </a:lnTo>
                </a:path>
              </a:pathLst>
            </a:custGeom>
            <a:ln w="5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4910028" y="4575253"/>
            <a:ext cx="130810" cy="1879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50">
                <a:latin typeface="Arial"/>
                <a:cs typeface="Arial"/>
              </a:rPr>
              <a:t>G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8291669" y="4494274"/>
            <a:ext cx="123825" cy="1879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50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4902300" y="5168051"/>
            <a:ext cx="273685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8518" sz="1575" spc="-37">
                <a:latin typeface="Arial"/>
                <a:cs typeface="Arial"/>
              </a:rPr>
              <a:t>v</a:t>
            </a:r>
            <a:r>
              <a:rPr dirty="0" sz="700" spc="-25">
                <a:latin typeface="Arial"/>
                <a:cs typeface="Arial"/>
              </a:rPr>
              <a:t>GS</a:t>
            </a:r>
            <a:endParaRPr sz="7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7742892" y="4361126"/>
            <a:ext cx="5588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7772863" y="4450661"/>
            <a:ext cx="7556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50"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8218942" y="5168051"/>
            <a:ext cx="26924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8518" sz="1575" spc="-37">
                <a:latin typeface="Arial"/>
                <a:cs typeface="Arial"/>
              </a:rPr>
              <a:t>v</a:t>
            </a:r>
            <a:r>
              <a:rPr dirty="0" sz="700" spc="-25">
                <a:latin typeface="Arial"/>
                <a:cs typeface="Arial"/>
              </a:rPr>
              <a:t>DS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7524739" y="4573209"/>
            <a:ext cx="509905" cy="91440"/>
            <a:chOff x="7524739" y="4573209"/>
            <a:chExt cx="509905" cy="91440"/>
          </a:xfrm>
        </p:grpSpPr>
        <p:sp>
          <p:nvSpPr>
            <p:cNvPr id="75" name="object 75" descr=""/>
            <p:cNvSpPr/>
            <p:nvPr/>
          </p:nvSpPr>
          <p:spPr>
            <a:xfrm>
              <a:off x="7650864" y="4618916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383735" y="0"/>
                  </a:moveTo>
                  <a:lnTo>
                    <a:pt x="0" y="0"/>
                  </a:lnTo>
                </a:path>
              </a:pathLst>
            </a:custGeom>
            <a:ln w="5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524739" y="4573209"/>
              <a:ext cx="137795" cy="91440"/>
            </a:xfrm>
            <a:custGeom>
              <a:avLst/>
              <a:gdLst/>
              <a:ahLst/>
              <a:cxnLst/>
              <a:rect l="l" t="t" r="r" b="b"/>
              <a:pathLst>
                <a:path w="137795" h="91439">
                  <a:moveTo>
                    <a:pt x="137584" y="91419"/>
                  </a:moveTo>
                  <a:lnTo>
                    <a:pt x="0" y="45709"/>
                  </a:lnTo>
                  <a:lnTo>
                    <a:pt x="137584" y="0"/>
                  </a:lnTo>
                  <a:lnTo>
                    <a:pt x="137584" y="91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 txBox="1"/>
          <p:nvPr/>
        </p:nvSpPr>
        <p:spPr>
          <a:xfrm>
            <a:off x="5423086" y="4265857"/>
            <a:ext cx="15621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latin typeface="Arial"/>
                <a:cs typeface="Arial"/>
              </a:rPr>
              <a:t>i</a:t>
            </a:r>
            <a:r>
              <a:rPr dirty="0" baseline="-27777" sz="1050" spc="-37">
                <a:latin typeface="Arial"/>
                <a:cs typeface="Arial"/>
              </a:rPr>
              <a:t>g</a:t>
            </a:r>
            <a:endParaRPr baseline="-27777" sz="105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6646836" y="6004299"/>
            <a:ext cx="116205" cy="1879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5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6554724" y="5571616"/>
            <a:ext cx="92075" cy="254635"/>
            <a:chOff x="6554724" y="5571616"/>
            <a:chExt cx="92075" cy="254635"/>
          </a:xfrm>
        </p:grpSpPr>
        <p:sp>
          <p:nvSpPr>
            <p:cNvPr id="80" name="object 80" descr=""/>
            <p:cNvSpPr/>
            <p:nvPr/>
          </p:nvSpPr>
          <p:spPr>
            <a:xfrm>
              <a:off x="6600595" y="5697310"/>
              <a:ext cx="0" cy="128905"/>
            </a:xfrm>
            <a:custGeom>
              <a:avLst/>
              <a:gdLst/>
              <a:ahLst/>
              <a:cxnLst/>
              <a:rect l="l" t="t" r="r" b="b"/>
              <a:pathLst>
                <a:path w="0" h="128904">
                  <a:moveTo>
                    <a:pt x="0" y="128356"/>
                  </a:moveTo>
                  <a:lnTo>
                    <a:pt x="0" y="0"/>
                  </a:lnTo>
                </a:path>
              </a:pathLst>
            </a:custGeom>
            <a:ln w="5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554724" y="5571616"/>
              <a:ext cx="92075" cy="137160"/>
            </a:xfrm>
            <a:custGeom>
              <a:avLst/>
              <a:gdLst/>
              <a:ahLst/>
              <a:cxnLst/>
              <a:rect l="l" t="t" r="r" b="b"/>
              <a:pathLst>
                <a:path w="92075" h="137160">
                  <a:moveTo>
                    <a:pt x="91736" y="137128"/>
                  </a:moveTo>
                  <a:lnTo>
                    <a:pt x="0" y="137128"/>
                  </a:lnTo>
                  <a:lnTo>
                    <a:pt x="45868" y="0"/>
                  </a:lnTo>
                  <a:lnTo>
                    <a:pt x="91736" y="137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 txBox="1"/>
          <p:nvPr/>
        </p:nvSpPr>
        <p:spPr>
          <a:xfrm>
            <a:off x="6349747" y="5631389"/>
            <a:ext cx="151765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latin typeface="Arial"/>
                <a:cs typeface="Arial"/>
              </a:rPr>
              <a:t>i</a:t>
            </a:r>
            <a:r>
              <a:rPr dirty="0" baseline="-27777" sz="1050" spc="-37">
                <a:latin typeface="Arial"/>
                <a:cs typeface="Arial"/>
              </a:rPr>
              <a:t>s</a:t>
            </a:r>
            <a:endParaRPr baseline="-27777" sz="1050">
              <a:latin typeface="Arial"/>
              <a:cs typeface="Arial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6377528" y="4160374"/>
            <a:ext cx="509905" cy="91440"/>
            <a:chOff x="6377528" y="4160374"/>
            <a:chExt cx="509905" cy="91440"/>
          </a:xfrm>
        </p:grpSpPr>
        <p:sp>
          <p:nvSpPr>
            <p:cNvPr id="84" name="object 84" descr=""/>
            <p:cNvSpPr/>
            <p:nvPr/>
          </p:nvSpPr>
          <p:spPr>
            <a:xfrm>
              <a:off x="6377528" y="4206081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0" y="0"/>
                  </a:moveTo>
                  <a:lnTo>
                    <a:pt x="383735" y="0"/>
                  </a:lnTo>
                </a:path>
              </a:pathLst>
            </a:custGeom>
            <a:ln w="5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749803" y="4160374"/>
              <a:ext cx="137795" cy="91440"/>
            </a:xfrm>
            <a:custGeom>
              <a:avLst/>
              <a:gdLst/>
              <a:ahLst/>
              <a:cxnLst/>
              <a:rect l="l" t="t" r="r" b="b"/>
              <a:pathLst>
                <a:path w="137795" h="91439">
                  <a:moveTo>
                    <a:pt x="0" y="91419"/>
                  </a:moveTo>
                  <a:lnTo>
                    <a:pt x="0" y="0"/>
                  </a:lnTo>
                  <a:lnTo>
                    <a:pt x="137584" y="45709"/>
                  </a:lnTo>
                  <a:lnTo>
                    <a:pt x="0" y="91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843978" y="6291136"/>
            <a:ext cx="30918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J.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Bardeen,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W.H.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Brattain,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W.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Shockley,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1948</a:t>
            </a:r>
            <a:endParaRPr sz="11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6049761" y="6291136"/>
            <a:ext cx="12357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W.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Shockley,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1952</a:t>
            </a:r>
            <a:endParaRPr sz="1100">
              <a:latin typeface="Arial"/>
              <a:cs typeface="Arial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/>
              <a:t>Transistores</a:t>
            </a:r>
            <a:endParaRPr sz="28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4027" y="1438275"/>
            <a:ext cx="6037580" cy="1687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Clasificación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los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componentes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3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terminales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z="2000">
              <a:latin typeface="Arial"/>
              <a:cs typeface="Arial"/>
            </a:endParaRPr>
          </a:p>
          <a:p>
            <a:pPr marL="1297940">
              <a:lnSpc>
                <a:spcPct val="100000"/>
              </a:lnSpc>
              <a:spcBef>
                <a:spcPts val="5"/>
              </a:spcBef>
            </a:pPr>
            <a:r>
              <a:rPr dirty="0" sz="1800" spc="-25" b="1">
                <a:latin typeface="Arial"/>
                <a:cs typeface="Arial"/>
              </a:rPr>
              <a:t>npn</a:t>
            </a:r>
            <a:endParaRPr sz="1800">
              <a:latin typeface="Arial"/>
              <a:cs typeface="Arial"/>
            </a:endParaRPr>
          </a:p>
          <a:p>
            <a:pPr marL="301625">
              <a:lnSpc>
                <a:spcPct val="100000"/>
              </a:lnSpc>
              <a:spcBef>
                <a:spcPts val="115"/>
              </a:spcBef>
            </a:pPr>
            <a:r>
              <a:rPr dirty="0" sz="1800" spc="-25" b="1">
                <a:latin typeface="Arial"/>
                <a:cs typeface="Arial"/>
              </a:rPr>
              <a:t>BJT</a:t>
            </a:r>
            <a:endParaRPr sz="1800">
              <a:latin typeface="Arial"/>
              <a:cs typeface="Arial"/>
            </a:endParaRPr>
          </a:p>
          <a:p>
            <a:pPr marL="1297940">
              <a:lnSpc>
                <a:spcPct val="100000"/>
              </a:lnSpc>
              <a:spcBef>
                <a:spcPts val="244"/>
              </a:spcBef>
            </a:pPr>
            <a:r>
              <a:rPr dirty="0" sz="1800" spc="-25">
                <a:latin typeface="Arial"/>
                <a:cs typeface="Arial"/>
              </a:rPr>
              <a:t>pnp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/>
              <a:t>Transistores</a:t>
            </a:r>
            <a:endParaRPr sz="2800"/>
          </a:p>
        </p:txBody>
      </p:sp>
      <p:sp>
        <p:nvSpPr>
          <p:cNvPr id="5" name="object 5" descr=""/>
          <p:cNvSpPr/>
          <p:nvPr/>
        </p:nvSpPr>
        <p:spPr>
          <a:xfrm>
            <a:off x="1404937" y="2206625"/>
            <a:ext cx="142875" cy="1008380"/>
          </a:xfrm>
          <a:custGeom>
            <a:avLst/>
            <a:gdLst/>
            <a:ahLst/>
            <a:cxnLst/>
            <a:rect l="l" t="t" r="r" b="b"/>
            <a:pathLst>
              <a:path w="142875" h="1008380">
                <a:moveTo>
                  <a:pt x="142875" y="1008062"/>
                </a:moveTo>
                <a:lnTo>
                  <a:pt x="115066" y="1001461"/>
                </a:lnTo>
                <a:lnTo>
                  <a:pt x="92359" y="983459"/>
                </a:lnTo>
                <a:lnTo>
                  <a:pt x="77050" y="956756"/>
                </a:lnTo>
                <a:lnTo>
                  <a:pt x="71437" y="924052"/>
                </a:lnTo>
                <a:lnTo>
                  <a:pt x="71437" y="588035"/>
                </a:lnTo>
                <a:lnTo>
                  <a:pt x="65824" y="555336"/>
                </a:lnTo>
                <a:lnTo>
                  <a:pt x="50515" y="528632"/>
                </a:lnTo>
                <a:lnTo>
                  <a:pt x="27808" y="510627"/>
                </a:lnTo>
                <a:lnTo>
                  <a:pt x="0" y="504024"/>
                </a:lnTo>
                <a:lnTo>
                  <a:pt x="27808" y="497424"/>
                </a:lnTo>
                <a:lnTo>
                  <a:pt x="50515" y="479423"/>
                </a:lnTo>
                <a:lnTo>
                  <a:pt x="65824" y="452723"/>
                </a:lnTo>
                <a:lnTo>
                  <a:pt x="71437" y="420027"/>
                </a:lnTo>
                <a:lnTo>
                  <a:pt x="71437" y="84010"/>
                </a:lnTo>
                <a:lnTo>
                  <a:pt x="77050" y="51306"/>
                </a:lnTo>
                <a:lnTo>
                  <a:pt x="92359" y="24603"/>
                </a:lnTo>
                <a:lnTo>
                  <a:pt x="115066" y="6600"/>
                </a:lnTo>
                <a:lnTo>
                  <a:pt x="1428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2636872" y="2150940"/>
            <a:ext cx="393065" cy="528320"/>
            <a:chOff x="2636872" y="2150940"/>
            <a:chExt cx="393065" cy="528320"/>
          </a:xfrm>
        </p:grpSpPr>
        <p:sp>
          <p:nvSpPr>
            <p:cNvPr id="7" name="object 7" descr=""/>
            <p:cNvSpPr/>
            <p:nvPr/>
          </p:nvSpPr>
          <p:spPr>
            <a:xfrm>
              <a:off x="2636872" y="2152785"/>
              <a:ext cx="391160" cy="393700"/>
            </a:xfrm>
            <a:custGeom>
              <a:avLst/>
              <a:gdLst/>
              <a:ahLst/>
              <a:cxnLst/>
              <a:rect l="l" t="t" r="r" b="b"/>
              <a:pathLst>
                <a:path w="391160" h="393700">
                  <a:moveTo>
                    <a:pt x="0" y="262086"/>
                  </a:moveTo>
                  <a:lnTo>
                    <a:pt x="195546" y="262086"/>
                  </a:lnTo>
                </a:path>
                <a:path w="391160" h="393700">
                  <a:moveTo>
                    <a:pt x="195546" y="393129"/>
                  </a:moveTo>
                  <a:lnTo>
                    <a:pt x="195546" y="131043"/>
                  </a:lnTo>
                </a:path>
                <a:path w="391160" h="393700">
                  <a:moveTo>
                    <a:pt x="195546" y="196564"/>
                  </a:moveTo>
                  <a:lnTo>
                    <a:pt x="391093" y="116710"/>
                  </a:lnTo>
                  <a:lnTo>
                    <a:pt x="391093" y="0"/>
                  </a:lnTo>
                </a:path>
              </a:pathLst>
            </a:custGeom>
            <a:ln w="36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0574" y="2478548"/>
              <a:ext cx="199237" cy="200254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2636872" y="2727201"/>
            <a:ext cx="393065" cy="528320"/>
            <a:chOff x="2636872" y="2727201"/>
            <a:chExt cx="393065" cy="528320"/>
          </a:xfrm>
        </p:grpSpPr>
        <p:sp>
          <p:nvSpPr>
            <p:cNvPr id="10" name="object 10" descr=""/>
            <p:cNvSpPr/>
            <p:nvPr/>
          </p:nvSpPr>
          <p:spPr>
            <a:xfrm>
              <a:off x="2636872" y="2729046"/>
              <a:ext cx="391160" cy="393700"/>
            </a:xfrm>
            <a:custGeom>
              <a:avLst/>
              <a:gdLst/>
              <a:ahLst/>
              <a:cxnLst/>
              <a:rect l="l" t="t" r="r" b="b"/>
              <a:pathLst>
                <a:path w="391160" h="393700">
                  <a:moveTo>
                    <a:pt x="0" y="262086"/>
                  </a:moveTo>
                  <a:lnTo>
                    <a:pt x="195546" y="262086"/>
                  </a:lnTo>
                </a:path>
                <a:path w="391160" h="393700">
                  <a:moveTo>
                    <a:pt x="195546" y="393130"/>
                  </a:moveTo>
                  <a:lnTo>
                    <a:pt x="195546" y="131043"/>
                  </a:lnTo>
                </a:path>
                <a:path w="391160" h="393700">
                  <a:moveTo>
                    <a:pt x="195546" y="196565"/>
                  </a:moveTo>
                  <a:lnTo>
                    <a:pt x="391093" y="116710"/>
                  </a:lnTo>
                  <a:lnTo>
                    <a:pt x="391093" y="0"/>
                  </a:lnTo>
                </a:path>
              </a:pathLst>
            </a:custGeom>
            <a:ln w="36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0574" y="3050945"/>
              <a:ext cx="199236" cy="204119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8698" y="2344737"/>
            <a:ext cx="250825" cy="11112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8698" y="2963862"/>
            <a:ext cx="250825" cy="11112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762952" y="5021198"/>
            <a:ext cx="4578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FET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404936" y="3848100"/>
            <a:ext cx="142875" cy="2305050"/>
          </a:xfrm>
          <a:custGeom>
            <a:avLst/>
            <a:gdLst/>
            <a:ahLst/>
            <a:cxnLst/>
            <a:rect l="l" t="t" r="r" b="b"/>
            <a:pathLst>
              <a:path w="142875" h="2305050">
                <a:moveTo>
                  <a:pt x="142875" y="2305050"/>
                </a:moveTo>
                <a:lnTo>
                  <a:pt x="100682" y="2267987"/>
                </a:lnTo>
                <a:lnTo>
                  <a:pt x="85219" y="2226405"/>
                </a:lnTo>
                <a:lnTo>
                  <a:pt x="75078" y="2173675"/>
                </a:lnTo>
                <a:lnTo>
                  <a:pt x="71437" y="2112962"/>
                </a:lnTo>
                <a:lnTo>
                  <a:pt x="71437" y="1344612"/>
                </a:lnTo>
                <a:lnTo>
                  <a:pt x="67796" y="1283899"/>
                </a:lnTo>
                <a:lnTo>
                  <a:pt x="57655" y="1231169"/>
                </a:lnTo>
                <a:lnTo>
                  <a:pt x="42192" y="1189587"/>
                </a:lnTo>
                <a:lnTo>
                  <a:pt x="22581" y="1162318"/>
                </a:lnTo>
                <a:lnTo>
                  <a:pt x="0" y="1152525"/>
                </a:lnTo>
                <a:lnTo>
                  <a:pt x="22581" y="1142731"/>
                </a:lnTo>
                <a:lnTo>
                  <a:pt x="42192" y="1115462"/>
                </a:lnTo>
                <a:lnTo>
                  <a:pt x="57655" y="1073880"/>
                </a:lnTo>
                <a:lnTo>
                  <a:pt x="67796" y="1021150"/>
                </a:lnTo>
                <a:lnTo>
                  <a:pt x="71437" y="960437"/>
                </a:lnTo>
                <a:lnTo>
                  <a:pt x="71437" y="192087"/>
                </a:lnTo>
                <a:lnTo>
                  <a:pt x="75080" y="131374"/>
                </a:lnTo>
                <a:lnTo>
                  <a:pt x="85222" y="78644"/>
                </a:lnTo>
                <a:lnTo>
                  <a:pt x="100688" y="37062"/>
                </a:lnTo>
                <a:lnTo>
                  <a:pt x="120298" y="9793"/>
                </a:lnTo>
                <a:lnTo>
                  <a:pt x="1428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771012" y="3875023"/>
            <a:ext cx="584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JFET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771012" y="5453049"/>
            <a:ext cx="9791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MOSFET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2412996" y="3632200"/>
            <a:ext cx="144780" cy="1008380"/>
          </a:xfrm>
          <a:custGeom>
            <a:avLst/>
            <a:gdLst/>
            <a:ahLst/>
            <a:cxnLst/>
            <a:rect l="l" t="t" r="r" b="b"/>
            <a:pathLst>
              <a:path w="144780" h="1008379">
                <a:moveTo>
                  <a:pt x="144462" y="1008062"/>
                </a:moveTo>
                <a:lnTo>
                  <a:pt x="116346" y="1001461"/>
                </a:lnTo>
                <a:lnTo>
                  <a:pt x="93384" y="983459"/>
                </a:lnTo>
                <a:lnTo>
                  <a:pt x="77902" y="956756"/>
                </a:lnTo>
                <a:lnTo>
                  <a:pt x="72224" y="924052"/>
                </a:lnTo>
                <a:lnTo>
                  <a:pt x="72237" y="588035"/>
                </a:lnTo>
                <a:lnTo>
                  <a:pt x="66560" y="555336"/>
                </a:lnTo>
                <a:lnTo>
                  <a:pt x="51077" y="528632"/>
                </a:lnTo>
                <a:lnTo>
                  <a:pt x="28116" y="510627"/>
                </a:lnTo>
                <a:lnTo>
                  <a:pt x="0" y="504024"/>
                </a:lnTo>
                <a:lnTo>
                  <a:pt x="28116" y="497424"/>
                </a:lnTo>
                <a:lnTo>
                  <a:pt x="51077" y="479423"/>
                </a:lnTo>
                <a:lnTo>
                  <a:pt x="66560" y="452723"/>
                </a:lnTo>
                <a:lnTo>
                  <a:pt x="72237" y="420027"/>
                </a:lnTo>
                <a:lnTo>
                  <a:pt x="72237" y="83997"/>
                </a:lnTo>
                <a:lnTo>
                  <a:pt x="77913" y="51301"/>
                </a:lnTo>
                <a:lnTo>
                  <a:pt x="93391" y="24601"/>
                </a:lnTo>
                <a:lnTo>
                  <a:pt x="116348" y="6600"/>
                </a:lnTo>
                <a:lnTo>
                  <a:pt x="14446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2563177" y="3659123"/>
            <a:ext cx="812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Canal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563177" y="4253483"/>
            <a:ext cx="850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Canal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2916232" y="4927600"/>
            <a:ext cx="73025" cy="1368425"/>
          </a:xfrm>
          <a:custGeom>
            <a:avLst/>
            <a:gdLst/>
            <a:ahLst/>
            <a:cxnLst/>
            <a:rect l="l" t="t" r="r" b="b"/>
            <a:pathLst>
              <a:path w="73025" h="1368425">
                <a:moveTo>
                  <a:pt x="73025" y="1368425"/>
                </a:moveTo>
                <a:lnTo>
                  <a:pt x="58811" y="1359463"/>
                </a:lnTo>
                <a:lnTo>
                  <a:pt x="47205" y="1335025"/>
                </a:lnTo>
                <a:lnTo>
                  <a:pt x="39381" y="1298778"/>
                </a:lnTo>
                <a:lnTo>
                  <a:pt x="36512" y="1254391"/>
                </a:lnTo>
                <a:lnTo>
                  <a:pt x="36512" y="798245"/>
                </a:lnTo>
                <a:lnTo>
                  <a:pt x="33643" y="753858"/>
                </a:lnTo>
                <a:lnTo>
                  <a:pt x="25819" y="717611"/>
                </a:lnTo>
                <a:lnTo>
                  <a:pt x="14213" y="693173"/>
                </a:lnTo>
                <a:lnTo>
                  <a:pt x="0" y="684212"/>
                </a:lnTo>
                <a:lnTo>
                  <a:pt x="14213" y="675251"/>
                </a:lnTo>
                <a:lnTo>
                  <a:pt x="25819" y="650813"/>
                </a:lnTo>
                <a:lnTo>
                  <a:pt x="33643" y="614566"/>
                </a:lnTo>
                <a:lnTo>
                  <a:pt x="36512" y="570179"/>
                </a:lnTo>
                <a:lnTo>
                  <a:pt x="36512" y="114033"/>
                </a:lnTo>
                <a:lnTo>
                  <a:pt x="39381" y="69646"/>
                </a:lnTo>
                <a:lnTo>
                  <a:pt x="47205" y="33399"/>
                </a:lnTo>
                <a:lnTo>
                  <a:pt x="58811" y="8961"/>
                </a:lnTo>
                <a:lnTo>
                  <a:pt x="730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5442902" y="3659123"/>
            <a:ext cx="812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Canal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442902" y="4436364"/>
            <a:ext cx="812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Canal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3814005" y="3508813"/>
            <a:ext cx="442595" cy="593725"/>
            <a:chOff x="3814005" y="3508813"/>
            <a:chExt cx="442595" cy="593725"/>
          </a:xfrm>
        </p:grpSpPr>
        <p:sp>
          <p:nvSpPr>
            <p:cNvPr id="25" name="object 25" descr=""/>
            <p:cNvSpPr/>
            <p:nvPr/>
          </p:nvSpPr>
          <p:spPr>
            <a:xfrm>
              <a:off x="3814005" y="3510888"/>
              <a:ext cx="440690" cy="589280"/>
            </a:xfrm>
            <a:custGeom>
              <a:avLst/>
              <a:gdLst/>
              <a:ahLst/>
              <a:cxnLst/>
              <a:rect l="l" t="t" r="r" b="b"/>
              <a:pathLst>
                <a:path w="440689" h="589279">
                  <a:moveTo>
                    <a:pt x="0" y="294576"/>
                  </a:moveTo>
                  <a:lnTo>
                    <a:pt x="220076" y="294576"/>
                  </a:lnTo>
                </a:path>
                <a:path w="440689" h="589279">
                  <a:moveTo>
                    <a:pt x="220076" y="441864"/>
                  </a:moveTo>
                  <a:lnTo>
                    <a:pt x="220076" y="147288"/>
                  </a:lnTo>
                </a:path>
                <a:path w="440689" h="589279">
                  <a:moveTo>
                    <a:pt x="220076" y="220932"/>
                  </a:moveTo>
                  <a:lnTo>
                    <a:pt x="440153" y="220932"/>
                  </a:lnTo>
                  <a:lnTo>
                    <a:pt x="440153" y="0"/>
                  </a:lnTo>
                </a:path>
                <a:path w="440689" h="589279">
                  <a:moveTo>
                    <a:pt x="220076" y="368220"/>
                  </a:moveTo>
                  <a:lnTo>
                    <a:pt x="440153" y="368220"/>
                  </a:lnTo>
                  <a:lnTo>
                    <a:pt x="440153" y="589153"/>
                  </a:lnTo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933213" y="377784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5019" y="55233"/>
                  </a:moveTo>
                  <a:lnTo>
                    <a:pt x="0" y="27616"/>
                  </a:lnTo>
                  <a:lnTo>
                    <a:pt x="55019" y="0"/>
                  </a:lnTo>
                  <a:lnTo>
                    <a:pt x="55019" y="552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933213" y="377784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5019" y="27616"/>
                  </a:moveTo>
                  <a:lnTo>
                    <a:pt x="55019" y="0"/>
                  </a:lnTo>
                  <a:lnTo>
                    <a:pt x="0" y="27616"/>
                  </a:lnTo>
                  <a:lnTo>
                    <a:pt x="55019" y="55233"/>
                  </a:lnTo>
                  <a:lnTo>
                    <a:pt x="55019" y="27616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3807656" y="4156512"/>
            <a:ext cx="442595" cy="593725"/>
            <a:chOff x="3807656" y="4156512"/>
            <a:chExt cx="442595" cy="593725"/>
          </a:xfrm>
        </p:grpSpPr>
        <p:sp>
          <p:nvSpPr>
            <p:cNvPr id="29" name="object 29" descr=""/>
            <p:cNvSpPr/>
            <p:nvPr/>
          </p:nvSpPr>
          <p:spPr>
            <a:xfrm>
              <a:off x="3807656" y="4158587"/>
              <a:ext cx="440690" cy="589280"/>
            </a:xfrm>
            <a:custGeom>
              <a:avLst/>
              <a:gdLst/>
              <a:ahLst/>
              <a:cxnLst/>
              <a:rect l="l" t="t" r="r" b="b"/>
              <a:pathLst>
                <a:path w="440689" h="589279">
                  <a:moveTo>
                    <a:pt x="0" y="294576"/>
                  </a:moveTo>
                  <a:lnTo>
                    <a:pt x="220076" y="294576"/>
                  </a:lnTo>
                </a:path>
                <a:path w="440689" h="589279">
                  <a:moveTo>
                    <a:pt x="220076" y="441864"/>
                  </a:moveTo>
                  <a:lnTo>
                    <a:pt x="220076" y="147288"/>
                  </a:lnTo>
                </a:path>
                <a:path w="440689" h="589279">
                  <a:moveTo>
                    <a:pt x="220076" y="220932"/>
                  </a:moveTo>
                  <a:lnTo>
                    <a:pt x="440153" y="220932"/>
                  </a:lnTo>
                  <a:lnTo>
                    <a:pt x="440153" y="0"/>
                  </a:lnTo>
                </a:path>
                <a:path w="440689" h="589279">
                  <a:moveTo>
                    <a:pt x="220076" y="368220"/>
                  </a:moveTo>
                  <a:lnTo>
                    <a:pt x="440153" y="368220"/>
                  </a:lnTo>
                  <a:lnTo>
                    <a:pt x="440153" y="589153"/>
                  </a:lnTo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926858" y="442554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55233"/>
                  </a:moveTo>
                  <a:lnTo>
                    <a:pt x="0" y="27616"/>
                  </a:lnTo>
                  <a:lnTo>
                    <a:pt x="0" y="0"/>
                  </a:lnTo>
                  <a:lnTo>
                    <a:pt x="55019" y="27616"/>
                  </a:lnTo>
                  <a:lnTo>
                    <a:pt x="0" y="552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926863" y="442554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616"/>
                  </a:moveTo>
                  <a:lnTo>
                    <a:pt x="0" y="0"/>
                  </a:lnTo>
                  <a:lnTo>
                    <a:pt x="55019" y="27616"/>
                  </a:lnTo>
                  <a:lnTo>
                    <a:pt x="0" y="55233"/>
                  </a:lnTo>
                  <a:lnTo>
                    <a:pt x="0" y="27616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6818874" y="3226431"/>
            <a:ext cx="594360" cy="793115"/>
            <a:chOff x="6818874" y="3226431"/>
            <a:chExt cx="594360" cy="793115"/>
          </a:xfrm>
        </p:grpSpPr>
        <p:sp>
          <p:nvSpPr>
            <p:cNvPr id="33" name="object 33" descr=""/>
            <p:cNvSpPr/>
            <p:nvPr/>
          </p:nvSpPr>
          <p:spPr>
            <a:xfrm>
              <a:off x="6821648" y="3229204"/>
              <a:ext cx="589280" cy="787400"/>
            </a:xfrm>
            <a:custGeom>
              <a:avLst/>
              <a:gdLst/>
              <a:ahLst/>
              <a:cxnLst/>
              <a:rect l="l" t="t" r="r" b="b"/>
              <a:pathLst>
                <a:path w="589279" h="787400">
                  <a:moveTo>
                    <a:pt x="588740" y="541050"/>
                  </a:moveTo>
                  <a:lnTo>
                    <a:pt x="588740" y="393490"/>
                  </a:lnTo>
                  <a:lnTo>
                    <a:pt x="410911" y="393490"/>
                  </a:lnTo>
                </a:path>
                <a:path w="589279" h="787400">
                  <a:moveTo>
                    <a:pt x="558056" y="393490"/>
                  </a:moveTo>
                  <a:lnTo>
                    <a:pt x="410891" y="393490"/>
                  </a:lnTo>
                </a:path>
                <a:path w="589279" h="787400">
                  <a:moveTo>
                    <a:pt x="0" y="541050"/>
                  </a:moveTo>
                  <a:lnTo>
                    <a:pt x="374095" y="541050"/>
                  </a:lnTo>
                  <a:lnTo>
                    <a:pt x="374095" y="245931"/>
                  </a:lnTo>
                </a:path>
                <a:path w="589279" h="787400">
                  <a:moveTo>
                    <a:pt x="410891" y="245931"/>
                  </a:moveTo>
                  <a:lnTo>
                    <a:pt x="588740" y="245931"/>
                  </a:lnTo>
                  <a:lnTo>
                    <a:pt x="588740" y="0"/>
                  </a:lnTo>
                </a:path>
                <a:path w="589279" h="787400">
                  <a:moveTo>
                    <a:pt x="410891" y="541050"/>
                  </a:moveTo>
                  <a:lnTo>
                    <a:pt x="588740" y="541050"/>
                  </a:lnTo>
                  <a:lnTo>
                    <a:pt x="588740" y="786981"/>
                  </a:lnTo>
                </a:path>
                <a:path w="589279" h="787400">
                  <a:moveTo>
                    <a:pt x="410891" y="201664"/>
                  </a:moveTo>
                  <a:lnTo>
                    <a:pt x="410891" y="290199"/>
                  </a:lnTo>
                </a:path>
                <a:path w="589279" h="787400">
                  <a:moveTo>
                    <a:pt x="410891" y="437758"/>
                  </a:moveTo>
                  <a:lnTo>
                    <a:pt x="410891" y="349223"/>
                  </a:lnTo>
                </a:path>
                <a:path w="589279" h="787400">
                  <a:moveTo>
                    <a:pt x="410891" y="585317"/>
                  </a:moveTo>
                  <a:lnTo>
                    <a:pt x="410891" y="496782"/>
                  </a:lnTo>
                </a:path>
              </a:pathLst>
            </a:custGeom>
            <a:ln w="5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5570" y="3580572"/>
              <a:ext cx="84045" cy="84245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5442902" y="5303773"/>
            <a:ext cx="812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Canal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075978" y="5720740"/>
            <a:ext cx="3179445" cy="66040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800" spc="-10">
                <a:latin typeface="Arial"/>
                <a:cs typeface="Arial"/>
              </a:rPr>
              <a:t>Deplexión</a:t>
            </a:r>
            <a:endParaRPr sz="1800">
              <a:latin typeface="Arial"/>
              <a:cs typeface="Arial"/>
            </a:endParaRPr>
          </a:p>
          <a:p>
            <a:pPr marL="2379345">
              <a:lnSpc>
                <a:spcPct val="100000"/>
              </a:lnSpc>
              <a:spcBef>
                <a:spcPts val="340"/>
              </a:spcBef>
            </a:pPr>
            <a:r>
              <a:rPr dirty="0" sz="1800">
                <a:latin typeface="Arial"/>
                <a:cs typeface="Arial"/>
              </a:rPr>
              <a:t>Canal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075978" y="5032197"/>
            <a:ext cx="16598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Enriquecimiento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4783137" y="3627437"/>
            <a:ext cx="516255" cy="1535430"/>
            <a:chOff x="4783137" y="3627437"/>
            <a:chExt cx="516255" cy="1535430"/>
          </a:xfrm>
        </p:grpSpPr>
        <p:sp>
          <p:nvSpPr>
            <p:cNvPr id="39" name="object 39" descr=""/>
            <p:cNvSpPr/>
            <p:nvPr/>
          </p:nvSpPr>
          <p:spPr>
            <a:xfrm>
              <a:off x="5221276" y="3632200"/>
              <a:ext cx="73025" cy="1152525"/>
            </a:xfrm>
            <a:custGeom>
              <a:avLst/>
              <a:gdLst/>
              <a:ahLst/>
              <a:cxnLst/>
              <a:rect l="l" t="t" r="r" b="b"/>
              <a:pathLst>
                <a:path w="73025" h="1152525">
                  <a:moveTo>
                    <a:pt x="73025" y="1152525"/>
                  </a:moveTo>
                  <a:lnTo>
                    <a:pt x="58811" y="1144977"/>
                  </a:lnTo>
                  <a:lnTo>
                    <a:pt x="47205" y="1124394"/>
                  </a:lnTo>
                  <a:lnTo>
                    <a:pt x="39381" y="1093867"/>
                  </a:lnTo>
                  <a:lnTo>
                    <a:pt x="36512" y="1056487"/>
                  </a:lnTo>
                  <a:lnTo>
                    <a:pt x="36512" y="672299"/>
                  </a:lnTo>
                  <a:lnTo>
                    <a:pt x="33643" y="634919"/>
                  </a:lnTo>
                  <a:lnTo>
                    <a:pt x="25819" y="604393"/>
                  </a:lnTo>
                  <a:lnTo>
                    <a:pt x="14213" y="583810"/>
                  </a:lnTo>
                  <a:lnTo>
                    <a:pt x="0" y="576262"/>
                  </a:lnTo>
                  <a:lnTo>
                    <a:pt x="14213" y="568714"/>
                  </a:lnTo>
                  <a:lnTo>
                    <a:pt x="25819" y="548130"/>
                  </a:lnTo>
                  <a:lnTo>
                    <a:pt x="33643" y="517599"/>
                  </a:lnTo>
                  <a:lnTo>
                    <a:pt x="36512" y="480212"/>
                  </a:lnTo>
                  <a:lnTo>
                    <a:pt x="36512" y="96037"/>
                  </a:lnTo>
                  <a:lnTo>
                    <a:pt x="39381" y="58657"/>
                  </a:lnTo>
                  <a:lnTo>
                    <a:pt x="47205" y="28130"/>
                  </a:lnTo>
                  <a:lnTo>
                    <a:pt x="58811" y="7547"/>
                  </a:lnTo>
                  <a:lnTo>
                    <a:pt x="7302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787900" y="4137025"/>
              <a:ext cx="386080" cy="1021080"/>
            </a:xfrm>
            <a:custGeom>
              <a:avLst/>
              <a:gdLst/>
              <a:ahLst/>
              <a:cxnLst/>
              <a:rect l="l" t="t" r="r" b="b"/>
              <a:pathLst>
                <a:path w="386079" h="1021079">
                  <a:moveTo>
                    <a:pt x="289318" y="0"/>
                  </a:moveTo>
                  <a:lnTo>
                    <a:pt x="289318" y="48221"/>
                  </a:lnTo>
                  <a:lnTo>
                    <a:pt x="168770" y="48221"/>
                  </a:lnTo>
                  <a:lnTo>
                    <a:pt x="123905" y="54250"/>
                  </a:lnTo>
                  <a:lnTo>
                    <a:pt x="83590" y="71264"/>
                  </a:lnTo>
                  <a:lnTo>
                    <a:pt x="49433" y="97655"/>
                  </a:lnTo>
                  <a:lnTo>
                    <a:pt x="23042" y="131812"/>
                  </a:lnTo>
                  <a:lnTo>
                    <a:pt x="6028" y="172127"/>
                  </a:lnTo>
                  <a:lnTo>
                    <a:pt x="0" y="216992"/>
                  </a:lnTo>
                  <a:lnTo>
                    <a:pt x="0" y="1020762"/>
                  </a:lnTo>
                  <a:lnTo>
                    <a:pt x="96443" y="1020762"/>
                  </a:lnTo>
                  <a:lnTo>
                    <a:pt x="96443" y="216992"/>
                  </a:lnTo>
                  <a:lnTo>
                    <a:pt x="102128" y="188835"/>
                  </a:lnTo>
                  <a:lnTo>
                    <a:pt x="117628" y="165846"/>
                  </a:lnTo>
                  <a:lnTo>
                    <a:pt x="140618" y="150348"/>
                  </a:lnTo>
                  <a:lnTo>
                    <a:pt x="168770" y="144665"/>
                  </a:lnTo>
                  <a:lnTo>
                    <a:pt x="289318" y="144665"/>
                  </a:lnTo>
                  <a:lnTo>
                    <a:pt x="289318" y="192874"/>
                  </a:lnTo>
                  <a:lnTo>
                    <a:pt x="385762" y="96443"/>
                  </a:lnTo>
                  <a:lnTo>
                    <a:pt x="289318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787900" y="4137025"/>
              <a:ext cx="386080" cy="1021080"/>
            </a:xfrm>
            <a:custGeom>
              <a:avLst/>
              <a:gdLst/>
              <a:ahLst/>
              <a:cxnLst/>
              <a:rect l="l" t="t" r="r" b="b"/>
              <a:pathLst>
                <a:path w="386079" h="1021079">
                  <a:moveTo>
                    <a:pt x="0" y="1020762"/>
                  </a:moveTo>
                  <a:lnTo>
                    <a:pt x="0" y="216992"/>
                  </a:lnTo>
                  <a:lnTo>
                    <a:pt x="6028" y="172127"/>
                  </a:lnTo>
                  <a:lnTo>
                    <a:pt x="23042" y="131812"/>
                  </a:lnTo>
                  <a:lnTo>
                    <a:pt x="49433" y="97655"/>
                  </a:lnTo>
                  <a:lnTo>
                    <a:pt x="83590" y="71264"/>
                  </a:lnTo>
                  <a:lnTo>
                    <a:pt x="123905" y="54250"/>
                  </a:lnTo>
                  <a:lnTo>
                    <a:pt x="168770" y="48221"/>
                  </a:lnTo>
                  <a:lnTo>
                    <a:pt x="289318" y="48221"/>
                  </a:lnTo>
                  <a:lnTo>
                    <a:pt x="289318" y="0"/>
                  </a:lnTo>
                  <a:lnTo>
                    <a:pt x="385762" y="96443"/>
                  </a:lnTo>
                  <a:lnTo>
                    <a:pt x="289318" y="192874"/>
                  </a:lnTo>
                  <a:lnTo>
                    <a:pt x="289318" y="144665"/>
                  </a:lnTo>
                  <a:lnTo>
                    <a:pt x="168770" y="144665"/>
                  </a:lnTo>
                  <a:lnTo>
                    <a:pt x="140618" y="150348"/>
                  </a:lnTo>
                  <a:lnTo>
                    <a:pt x="117628" y="165846"/>
                  </a:lnTo>
                  <a:lnTo>
                    <a:pt x="102128" y="188835"/>
                  </a:lnTo>
                  <a:lnTo>
                    <a:pt x="96443" y="216992"/>
                  </a:lnTo>
                  <a:lnTo>
                    <a:pt x="96443" y="1020762"/>
                  </a:lnTo>
                  <a:lnTo>
                    <a:pt x="0" y="10207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/>
          <p:nvPr/>
        </p:nvSpPr>
        <p:spPr>
          <a:xfrm>
            <a:off x="5221276" y="5360987"/>
            <a:ext cx="73025" cy="1008380"/>
          </a:xfrm>
          <a:custGeom>
            <a:avLst/>
            <a:gdLst/>
            <a:ahLst/>
            <a:cxnLst/>
            <a:rect l="l" t="t" r="r" b="b"/>
            <a:pathLst>
              <a:path w="73025" h="1008379">
                <a:moveTo>
                  <a:pt x="73025" y="1008062"/>
                </a:moveTo>
                <a:lnTo>
                  <a:pt x="58811" y="1001461"/>
                </a:lnTo>
                <a:lnTo>
                  <a:pt x="47205" y="983459"/>
                </a:lnTo>
                <a:lnTo>
                  <a:pt x="39381" y="956756"/>
                </a:lnTo>
                <a:lnTo>
                  <a:pt x="36512" y="924052"/>
                </a:lnTo>
                <a:lnTo>
                  <a:pt x="36512" y="588035"/>
                </a:lnTo>
                <a:lnTo>
                  <a:pt x="33643" y="555338"/>
                </a:lnTo>
                <a:lnTo>
                  <a:pt x="25819" y="528639"/>
                </a:lnTo>
                <a:lnTo>
                  <a:pt x="14213" y="510638"/>
                </a:lnTo>
                <a:lnTo>
                  <a:pt x="0" y="504037"/>
                </a:lnTo>
                <a:lnTo>
                  <a:pt x="14213" y="497434"/>
                </a:lnTo>
                <a:lnTo>
                  <a:pt x="25819" y="479429"/>
                </a:lnTo>
                <a:lnTo>
                  <a:pt x="33643" y="452725"/>
                </a:lnTo>
                <a:lnTo>
                  <a:pt x="36512" y="420027"/>
                </a:lnTo>
                <a:lnTo>
                  <a:pt x="36512" y="84010"/>
                </a:lnTo>
                <a:lnTo>
                  <a:pt x="39381" y="51306"/>
                </a:lnTo>
                <a:lnTo>
                  <a:pt x="47205" y="24603"/>
                </a:lnTo>
                <a:lnTo>
                  <a:pt x="58811" y="6600"/>
                </a:lnTo>
                <a:lnTo>
                  <a:pt x="730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3" name="object 43" descr=""/>
          <p:cNvGrpSpPr/>
          <p:nvPr/>
        </p:nvGrpSpPr>
        <p:grpSpPr>
          <a:xfrm>
            <a:off x="6873794" y="4087837"/>
            <a:ext cx="543560" cy="725805"/>
            <a:chOff x="6873794" y="4087837"/>
            <a:chExt cx="543560" cy="725805"/>
          </a:xfrm>
        </p:grpSpPr>
        <p:sp>
          <p:nvSpPr>
            <p:cNvPr id="44" name="object 44" descr=""/>
            <p:cNvSpPr/>
            <p:nvPr/>
          </p:nvSpPr>
          <p:spPr>
            <a:xfrm>
              <a:off x="6876333" y="4090373"/>
              <a:ext cx="538480" cy="720725"/>
            </a:xfrm>
            <a:custGeom>
              <a:avLst/>
              <a:gdLst/>
              <a:ahLst/>
              <a:cxnLst/>
              <a:rect l="l" t="t" r="r" b="b"/>
              <a:pathLst>
                <a:path w="538479" h="720725">
                  <a:moveTo>
                    <a:pt x="538276" y="495383"/>
                  </a:moveTo>
                  <a:lnTo>
                    <a:pt x="538276" y="360278"/>
                  </a:lnTo>
                  <a:lnTo>
                    <a:pt x="375690" y="360278"/>
                  </a:lnTo>
                </a:path>
                <a:path w="538479" h="720725">
                  <a:moveTo>
                    <a:pt x="510222" y="360278"/>
                  </a:moveTo>
                  <a:lnTo>
                    <a:pt x="375672" y="360278"/>
                  </a:lnTo>
                </a:path>
                <a:path w="538479" h="720725">
                  <a:moveTo>
                    <a:pt x="0" y="495383"/>
                  </a:moveTo>
                  <a:lnTo>
                    <a:pt x="342029" y="495383"/>
                  </a:lnTo>
                  <a:lnTo>
                    <a:pt x="342029" y="225174"/>
                  </a:lnTo>
                </a:path>
                <a:path w="538479" h="720725">
                  <a:moveTo>
                    <a:pt x="375672" y="225174"/>
                  </a:moveTo>
                  <a:lnTo>
                    <a:pt x="538276" y="225174"/>
                  </a:lnTo>
                  <a:lnTo>
                    <a:pt x="538276" y="0"/>
                  </a:lnTo>
                </a:path>
                <a:path w="538479" h="720725">
                  <a:moveTo>
                    <a:pt x="375672" y="495383"/>
                  </a:moveTo>
                  <a:lnTo>
                    <a:pt x="538276" y="495383"/>
                  </a:lnTo>
                  <a:lnTo>
                    <a:pt x="538276" y="720557"/>
                  </a:lnTo>
                </a:path>
                <a:path w="538479" h="720725">
                  <a:moveTo>
                    <a:pt x="375672" y="184642"/>
                  </a:moveTo>
                  <a:lnTo>
                    <a:pt x="375672" y="265705"/>
                  </a:lnTo>
                </a:path>
                <a:path w="538479" h="720725">
                  <a:moveTo>
                    <a:pt x="375672" y="400810"/>
                  </a:moveTo>
                  <a:lnTo>
                    <a:pt x="375672" y="319747"/>
                  </a:lnTo>
                </a:path>
                <a:path w="538479" h="720725">
                  <a:moveTo>
                    <a:pt x="375672" y="535914"/>
                  </a:moveTo>
                  <a:lnTo>
                    <a:pt x="375672" y="454852"/>
                  </a:lnTo>
                </a:path>
              </a:pathLst>
            </a:custGeom>
            <a:ln w="50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8769" y="4412087"/>
              <a:ext cx="76845" cy="77130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6873795" y="4879999"/>
            <a:ext cx="543560" cy="725805"/>
            <a:chOff x="6873795" y="4879999"/>
            <a:chExt cx="543560" cy="725805"/>
          </a:xfrm>
        </p:grpSpPr>
        <p:sp>
          <p:nvSpPr>
            <p:cNvPr id="47" name="object 47" descr=""/>
            <p:cNvSpPr/>
            <p:nvPr/>
          </p:nvSpPr>
          <p:spPr>
            <a:xfrm>
              <a:off x="6876334" y="4882535"/>
              <a:ext cx="538480" cy="720725"/>
            </a:xfrm>
            <a:custGeom>
              <a:avLst/>
              <a:gdLst/>
              <a:ahLst/>
              <a:cxnLst/>
              <a:rect l="l" t="t" r="r" b="b"/>
              <a:pathLst>
                <a:path w="538479" h="720725">
                  <a:moveTo>
                    <a:pt x="538276" y="495382"/>
                  </a:moveTo>
                  <a:lnTo>
                    <a:pt x="538276" y="360278"/>
                  </a:lnTo>
                  <a:lnTo>
                    <a:pt x="375690" y="360278"/>
                  </a:lnTo>
                </a:path>
                <a:path w="538479" h="720725">
                  <a:moveTo>
                    <a:pt x="510222" y="360278"/>
                  </a:moveTo>
                  <a:lnTo>
                    <a:pt x="375672" y="360278"/>
                  </a:lnTo>
                </a:path>
                <a:path w="538479" h="720725">
                  <a:moveTo>
                    <a:pt x="0" y="495382"/>
                  </a:moveTo>
                  <a:lnTo>
                    <a:pt x="342029" y="495382"/>
                  </a:lnTo>
                  <a:lnTo>
                    <a:pt x="342029" y="225173"/>
                  </a:lnTo>
                </a:path>
                <a:path w="538479" h="720725">
                  <a:moveTo>
                    <a:pt x="375672" y="225173"/>
                  </a:moveTo>
                  <a:lnTo>
                    <a:pt x="538276" y="225173"/>
                  </a:lnTo>
                  <a:lnTo>
                    <a:pt x="538276" y="0"/>
                  </a:lnTo>
                </a:path>
                <a:path w="538479" h="720725">
                  <a:moveTo>
                    <a:pt x="375672" y="495382"/>
                  </a:moveTo>
                  <a:lnTo>
                    <a:pt x="538276" y="495382"/>
                  </a:lnTo>
                  <a:lnTo>
                    <a:pt x="538276" y="720556"/>
                  </a:lnTo>
                </a:path>
                <a:path w="538479" h="720725">
                  <a:moveTo>
                    <a:pt x="375672" y="184642"/>
                  </a:moveTo>
                  <a:lnTo>
                    <a:pt x="375672" y="535914"/>
                  </a:lnTo>
                </a:path>
              </a:pathLst>
            </a:custGeom>
            <a:ln w="50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8773" y="5204248"/>
              <a:ext cx="76845" cy="77130"/>
            </a:xfrm>
            <a:prstGeom prst="rect">
              <a:avLst/>
            </a:prstGeom>
          </p:spPr>
        </p:pic>
      </p:grpSp>
      <p:grpSp>
        <p:nvGrpSpPr>
          <p:cNvPr id="49" name="object 49" descr=""/>
          <p:cNvGrpSpPr/>
          <p:nvPr/>
        </p:nvGrpSpPr>
        <p:grpSpPr>
          <a:xfrm>
            <a:off x="6927191" y="5741452"/>
            <a:ext cx="494030" cy="660400"/>
            <a:chOff x="6927191" y="5741452"/>
            <a:chExt cx="494030" cy="660400"/>
          </a:xfrm>
        </p:grpSpPr>
        <p:sp>
          <p:nvSpPr>
            <p:cNvPr id="50" name="object 50" descr=""/>
            <p:cNvSpPr/>
            <p:nvPr/>
          </p:nvSpPr>
          <p:spPr>
            <a:xfrm>
              <a:off x="6929499" y="5743757"/>
              <a:ext cx="489584" cy="655955"/>
            </a:xfrm>
            <a:custGeom>
              <a:avLst/>
              <a:gdLst/>
              <a:ahLst/>
              <a:cxnLst/>
              <a:rect l="l" t="t" r="r" b="b"/>
              <a:pathLst>
                <a:path w="489584" h="655954">
                  <a:moveTo>
                    <a:pt x="489215" y="450709"/>
                  </a:moveTo>
                  <a:lnTo>
                    <a:pt x="489215" y="327788"/>
                  </a:lnTo>
                  <a:lnTo>
                    <a:pt x="341448" y="327788"/>
                  </a:lnTo>
                </a:path>
                <a:path w="489584" h="655954">
                  <a:moveTo>
                    <a:pt x="463718" y="327788"/>
                  </a:moveTo>
                  <a:lnTo>
                    <a:pt x="341431" y="327788"/>
                  </a:lnTo>
                </a:path>
                <a:path w="489584" h="655954">
                  <a:moveTo>
                    <a:pt x="0" y="450709"/>
                  </a:moveTo>
                  <a:lnTo>
                    <a:pt x="310855" y="450709"/>
                  </a:lnTo>
                  <a:lnTo>
                    <a:pt x="310855" y="204867"/>
                  </a:lnTo>
                </a:path>
                <a:path w="489584" h="655954">
                  <a:moveTo>
                    <a:pt x="341431" y="204867"/>
                  </a:moveTo>
                  <a:lnTo>
                    <a:pt x="489215" y="204867"/>
                  </a:lnTo>
                  <a:lnTo>
                    <a:pt x="489215" y="0"/>
                  </a:lnTo>
                </a:path>
                <a:path w="489584" h="655954">
                  <a:moveTo>
                    <a:pt x="341431" y="450709"/>
                  </a:moveTo>
                  <a:lnTo>
                    <a:pt x="489215" y="450709"/>
                  </a:lnTo>
                  <a:lnTo>
                    <a:pt x="489215" y="655577"/>
                  </a:lnTo>
                </a:path>
                <a:path w="489584" h="655954">
                  <a:moveTo>
                    <a:pt x="341431" y="167991"/>
                  </a:moveTo>
                  <a:lnTo>
                    <a:pt x="341431" y="487585"/>
                  </a:lnTo>
                </a:path>
              </a:pathLst>
            </a:custGeom>
            <a:ln w="46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1611" y="6036460"/>
              <a:ext cx="69843" cy="70172"/>
            </a:xfrm>
            <a:prstGeom prst="rect">
              <a:avLst/>
            </a:prstGeom>
          </p:spPr>
        </p:pic>
      </p:grpSp>
      <p:pic>
        <p:nvPicPr>
          <p:cNvPr id="52" name="object 5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92488" y="3771900"/>
            <a:ext cx="250825" cy="111125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92488" y="4389437"/>
            <a:ext cx="250825" cy="111125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92877" y="4564062"/>
            <a:ext cx="250824" cy="111125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92877" y="5356225"/>
            <a:ext cx="250824" cy="111125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92877" y="6148387"/>
            <a:ext cx="250824" cy="111125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92877" y="3741737"/>
            <a:ext cx="250824" cy="111125"/>
          </a:xfrm>
          <a:prstGeom prst="rect">
            <a:avLst/>
          </a:prstGeom>
        </p:spPr>
      </p:pic>
      <p:grpSp>
        <p:nvGrpSpPr>
          <p:cNvPr id="58" name="object 58" descr=""/>
          <p:cNvGrpSpPr/>
          <p:nvPr/>
        </p:nvGrpSpPr>
        <p:grpSpPr>
          <a:xfrm>
            <a:off x="4424353" y="5772168"/>
            <a:ext cx="586105" cy="254000"/>
            <a:chOff x="4424353" y="5772168"/>
            <a:chExt cx="586105" cy="254000"/>
          </a:xfrm>
        </p:grpSpPr>
        <p:sp>
          <p:nvSpPr>
            <p:cNvPr id="59" name="object 59" descr=""/>
            <p:cNvSpPr/>
            <p:nvPr/>
          </p:nvSpPr>
          <p:spPr>
            <a:xfrm>
              <a:off x="4429117" y="5776931"/>
              <a:ext cx="576580" cy="244475"/>
            </a:xfrm>
            <a:custGeom>
              <a:avLst/>
              <a:gdLst/>
              <a:ahLst/>
              <a:cxnLst/>
              <a:rect l="l" t="t" r="r" b="b"/>
              <a:pathLst>
                <a:path w="576579" h="244475">
                  <a:moveTo>
                    <a:pt x="432193" y="0"/>
                  </a:moveTo>
                  <a:lnTo>
                    <a:pt x="432193" y="61112"/>
                  </a:lnTo>
                  <a:lnTo>
                    <a:pt x="0" y="61112"/>
                  </a:lnTo>
                  <a:lnTo>
                    <a:pt x="0" y="183349"/>
                  </a:lnTo>
                  <a:lnTo>
                    <a:pt x="432193" y="183349"/>
                  </a:lnTo>
                  <a:lnTo>
                    <a:pt x="432193" y="244474"/>
                  </a:lnTo>
                  <a:lnTo>
                    <a:pt x="576262" y="122224"/>
                  </a:lnTo>
                  <a:lnTo>
                    <a:pt x="43219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429116" y="5776931"/>
              <a:ext cx="576580" cy="244475"/>
            </a:xfrm>
            <a:custGeom>
              <a:avLst/>
              <a:gdLst/>
              <a:ahLst/>
              <a:cxnLst/>
              <a:rect l="l" t="t" r="r" b="b"/>
              <a:pathLst>
                <a:path w="576579" h="244475">
                  <a:moveTo>
                    <a:pt x="0" y="61112"/>
                  </a:moveTo>
                  <a:lnTo>
                    <a:pt x="432193" y="61112"/>
                  </a:lnTo>
                  <a:lnTo>
                    <a:pt x="432193" y="0"/>
                  </a:lnTo>
                  <a:lnTo>
                    <a:pt x="576262" y="122224"/>
                  </a:lnTo>
                  <a:lnTo>
                    <a:pt x="432193" y="244474"/>
                  </a:lnTo>
                  <a:lnTo>
                    <a:pt x="432193" y="183349"/>
                  </a:lnTo>
                  <a:lnTo>
                    <a:pt x="0" y="183349"/>
                  </a:lnTo>
                  <a:lnTo>
                    <a:pt x="0" y="611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1398587"/>
            <a:ext cx="7000240" cy="1360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Estructura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y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símbolo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transistor.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npn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y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pnp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000" spc="-25">
                <a:latin typeface="Arial"/>
                <a:cs typeface="Arial"/>
              </a:rPr>
              <a:t>Terminales: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Base,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Emisor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Colector.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Componente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asimétrico.</a:t>
            </a:r>
            <a:endParaRPr sz="2000">
              <a:latin typeface="Arial"/>
              <a:cs typeface="Arial"/>
            </a:endParaRPr>
          </a:p>
          <a:p>
            <a:pPr algn="r" marR="158115">
              <a:lnSpc>
                <a:spcPct val="100000"/>
              </a:lnSpc>
              <a:spcBef>
                <a:spcPts val="1920"/>
              </a:spcBef>
            </a:pPr>
            <a:r>
              <a:rPr dirty="0" sz="1650" spc="-50">
                <a:latin typeface="Arial"/>
                <a:cs typeface="Arial"/>
              </a:rPr>
              <a:t>C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307640" y="2935985"/>
            <a:ext cx="824230" cy="902969"/>
            <a:chOff x="6307640" y="2935985"/>
            <a:chExt cx="824230" cy="902969"/>
          </a:xfrm>
        </p:grpSpPr>
        <p:sp>
          <p:nvSpPr>
            <p:cNvPr id="5" name="object 5" descr=""/>
            <p:cNvSpPr/>
            <p:nvPr/>
          </p:nvSpPr>
          <p:spPr>
            <a:xfrm>
              <a:off x="6456853" y="2939145"/>
              <a:ext cx="671830" cy="896619"/>
            </a:xfrm>
            <a:custGeom>
              <a:avLst/>
              <a:gdLst/>
              <a:ahLst/>
              <a:cxnLst/>
              <a:rect l="l" t="t" r="r" b="b"/>
              <a:pathLst>
                <a:path w="671829" h="896620">
                  <a:moveTo>
                    <a:pt x="0" y="448102"/>
                  </a:moveTo>
                  <a:lnTo>
                    <a:pt x="335729" y="448102"/>
                  </a:lnTo>
                </a:path>
                <a:path w="671829" h="896620">
                  <a:moveTo>
                    <a:pt x="335729" y="672162"/>
                  </a:moveTo>
                  <a:lnTo>
                    <a:pt x="335729" y="224041"/>
                  </a:lnTo>
                </a:path>
                <a:path w="671829" h="896620">
                  <a:moveTo>
                    <a:pt x="335729" y="336081"/>
                  </a:moveTo>
                  <a:lnTo>
                    <a:pt x="671459" y="199538"/>
                  </a:lnTo>
                  <a:lnTo>
                    <a:pt x="671459" y="0"/>
                  </a:lnTo>
                </a:path>
                <a:path w="671829" h="896620">
                  <a:moveTo>
                    <a:pt x="335729" y="560122"/>
                  </a:moveTo>
                  <a:lnTo>
                    <a:pt x="671459" y="700163"/>
                  </a:lnTo>
                  <a:lnTo>
                    <a:pt x="671459" y="896204"/>
                  </a:lnTo>
                </a:path>
              </a:pathLst>
            </a:custGeom>
            <a:ln w="6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2292" y="3565694"/>
              <a:ext cx="99175" cy="8332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307640" y="3163193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4" h="0">
                  <a:moveTo>
                    <a:pt x="0" y="0"/>
                  </a:moveTo>
                  <a:lnTo>
                    <a:pt x="229136" y="0"/>
                  </a:lnTo>
                </a:path>
              </a:pathLst>
            </a:custGeom>
            <a:ln w="18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522558" y="3106283"/>
              <a:ext cx="170815" cy="114300"/>
            </a:xfrm>
            <a:custGeom>
              <a:avLst/>
              <a:gdLst/>
              <a:ahLst/>
              <a:cxnLst/>
              <a:rect l="l" t="t" r="r" b="b"/>
              <a:pathLst>
                <a:path w="170815" h="114300">
                  <a:moveTo>
                    <a:pt x="0" y="113818"/>
                  </a:moveTo>
                  <a:lnTo>
                    <a:pt x="0" y="0"/>
                  </a:lnTo>
                  <a:lnTo>
                    <a:pt x="170549" y="56909"/>
                  </a:lnTo>
                  <a:lnTo>
                    <a:pt x="0" y="1138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101797" y="3264350"/>
            <a:ext cx="166370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-50">
                <a:latin typeface="Arial"/>
                <a:cs typeface="Arial"/>
              </a:rPr>
              <a:t>B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997069" y="3899166"/>
            <a:ext cx="166370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-50">
                <a:latin typeface="Arial"/>
                <a:cs typeface="Arial"/>
              </a:rPr>
              <a:t>E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295271" y="3685982"/>
            <a:ext cx="114300" cy="448309"/>
            <a:chOff x="7295271" y="3685982"/>
            <a:chExt cx="114300" cy="448309"/>
          </a:xfrm>
        </p:grpSpPr>
        <p:sp>
          <p:nvSpPr>
            <p:cNvPr id="12" name="object 12" descr=""/>
            <p:cNvSpPr/>
            <p:nvPr/>
          </p:nvSpPr>
          <p:spPr>
            <a:xfrm>
              <a:off x="7352125" y="3685982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601"/>
                  </a:lnTo>
                </a:path>
              </a:pathLst>
            </a:custGeom>
            <a:ln w="189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295271" y="3963355"/>
              <a:ext cx="114300" cy="170815"/>
            </a:xfrm>
            <a:custGeom>
              <a:avLst/>
              <a:gdLst/>
              <a:ahLst/>
              <a:cxnLst/>
              <a:rect l="l" t="t" r="r" b="b"/>
              <a:pathLst>
                <a:path w="114300" h="170814">
                  <a:moveTo>
                    <a:pt x="56849" y="170728"/>
                  </a:moveTo>
                  <a:lnTo>
                    <a:pt x="0" y="0"/>
                  </a:lnTo>
                  <a:lnTo>
                    <a:pt x="113699" y="0"/>
                  </a:lnTo>
                  <a:lnTo>
                    <a:pt x="56849" y="1707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7295271" y="2789769"/>
            <a:ext cx="114300" cy="398780"/>
            <a:chOff x="7295271" y="2789769"/>
            <a:chExt cx="114300" cy="398780"/>
          </a:xfrm>
        </p:grpSpPr>
        <p:sp>
          <p:nvSpPr>
            <p:cNvPr id="15" name="object 15" descr=""/>
            <p:cNvSpPr/>
            <p:nvPr/>
          </p:nvSpPr>
          <p:spPr>
            <a:xfrm>
              <a:off x="7352125" y="2789769"/>
              <a:ext cx="0" cy="241935"/>
            </a:xfrm>
            <a:custGeom>
              <a:avLst/>
              <a:gdLst/>
              <a:ahLst/>
              <a:cxnLst/>
              <a:rect l="l" t="t" r="r" b="b"/>
              <a:pathLst>
                <a:path w="0" h="241935">
                  <a:moveTo>
                    <a:pt x="0" y="0"/>
                  </a:moveTo>
                  <a:lnTo>
                    <a:pt x="0" y="241805"/>
                  </a:lnTo>
                </a:path>
              </a:pathLst>
            </a:custGeom>
            <a:ln w="189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295271" y="3017361"/>
              <a:ext cx="114300" cy="170815"/>
            </a:xfrm>
            <a:custGeom>
              <a:avLst/>
              <a:gdLst/>
              <a:ahLst/>
              <a:cxnLst/>
              <a:rect l="l" t="t" r="r" b="b"/>
              <a:pathLst>
                <a:path w="114300" h="170814">
                  <a:moveTo>
                    <a:pt x="56849" y="170728"/>
                  </a:moveTo>
                  <a:lnTo>
                    <a:pt x="0" y="0"/>
                  </a:lnTo>
                  <a:lnTo>
                    <a:pt x="113699" y="0"/>
                  </a:lnTo>
                  <a:lnTo>
                    <a:pt x="56849" y="1707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364653" y="2793838"/>
            <a:ext cx="214629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spc="-25">
                <a:latin typeface="Arial"/>
                <a:cs typeface="Arial"/>
              </a:rPr>
              <a:t>i</a:t>
            </a:r>
            <a:r>
              <a:rPr dirty="0" baseline="-13227" sz="1575" spc="-37">
                <a:latin typeface="Arial"/>
                <a:cs typeface="Arial"/>
              </a:rPr>
              <a:t>B</a:t>
            </a:r>
            <a:endParaRPr baseline="-13227" sz="1575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494892" y="2823712"/>
            <a:ext cx="222250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spc="-25">
                <a:latin typeface="Arial"/>
                <a:cs typeface="Arial"/>
              </a:rPr>
              <a:t>i</a:t>
            </a:r>
            <a:r>
              <a:rPr dirty="0" baseline="-13227" sz="1575" spc="-37">
                <a:latin typeface="Arial"/>
                <a:cs typeface="Arial"/>
              </a:rPr>
              <a:t>C</a:t>
            </a:r>
            <a:endParaRPr baseline="-13227" sz="1575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498667" y="3704987"/>
            <a:ext cx="214629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spc="-25">
                <a:latin typeface="Arial"/>
                <a:cs typeface="Arial"/>
              </a:rPr>
              <a:t>i</a:t>
            </a:r>
            <a:r>
              <a:rPr dirty="0" baseline="-13227" sz="1575" spc="-37">
                <a:latin typeface="Arial"/>
                <a:cs typeface="Arial"/>
              </a:rPr>
              <a:t>E</a:t>
            </a:r>
            <a:endParaRPr baseline="-13227" sz="1575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309795" y="4781297"/>
            <a:ext cx="786765" cy="911225"/>
            <a:chOff x="6309795" y="4781297"/>
            <a:chExt cx="786765" cy="911225"/>
          </a:xfrm>
        </p:grpSpPr>
        <p:sp>
          <p:nvSpPr>
            <p:cNvPr id="21" name="object 21" descr=""/>
            <p:cNvSpPr/>
            <p:nvPr/>
          </p:nvSpPr>
          <p:spPr>
            <a:xfrm>
              <a:off x="6415250" y="4784487"/>
              <a:ext cx="678180" cy="904875"/>
            </a:xfrm>
            <a:custGeom>
              <a:avLst/>
              <a:gdLst/>
              <a:ahLst/>
              <a:cxnLst/>
              <a:rect l="l" t="t" r="r" b="b"/>
              <a:pathLst>
                <a:path w="678179" h="904875">
                  <a:moveTo>
                    <a:pt x="0" y="452355"/>
                  </a:moveTo>
                  <a:lnTo>
                    <a:pt x="338973" y="452355"/>
                  </a:lnTo>
                </a:path>
                <a:path w="678179" h="904875">
                  <a:moveTo>
                    <a:pt x="338973" y="678543"/>
                  </a:moveTo>
                  <a:lnTo>
                    <a:pt x="338973" y="226167"/>
                  </a:lnTo>
                </a:path>
                <a:path w="678179" h="904875">
                  <a:moveTo>
                    <a:pt x="338973" y="339271"/>
                  </a:moveTo>
                  <a:lnTo>
                    <a:pt x="677947" y="201432"/>
                  </a:lnTo>
                  <a:lnTo>
                    <a:pt x="677947" y="0"/>
                  </a:lnTo>
                </a:path>
                <a:path w="678179" h="904875">
                  <a:moveTo>
                    <a:pt x="338973" y="565439"/>
                  </a:moveTo>
                  <a:lnTo>
                    <a:pt x="677947" y="706809"/>
                  </a:lnTo>
                  <a:lnTo>
                    <a:pt x="677947" y="904711"/>
                  </a:lnTo>
                </a:path>
              </a:pathLst>
            </a:custGeom>
            <a:ln w="63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031" y="5340079"/>
              <a:ext cx="100132" cy="8411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6467632" y="5086056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 h="0">
                  <a:moveTo>
                    <a:pt x="231350" y="0"/>
                  </a:moveTo>
                  <a:lnTo>
                    <a:pt x="0" y="0"/>
                  </a:lnTo>
                </a:path>
              </a:pathLst>
            </a:custGeom>
            <a:ln w="19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309795" y="5028608"/>
              <a:ext cx="172720" cy="114935"/>
            </a:xfrm>
            <a:custGeom>
              <a:avLst/>
              <a:gdLst/>
              <a:ahLst/>
              <a:cxnLst/>
              <a:rect l="l" t="t" r="r" b="b"/>
              <a:pathLst>
                <a:path w="172720" h="114935">
                  <a:moveTo>
                    <a:pt x="172197" y="114899"/>
                  </a:moveTo>
                  <a:lnTo>
                    <a:pt x="0" y="57449"/>
                  </a:lnTo>
                  <a:lnTo>
                    <a:pt x="172197" y="0"/>
                  </a:lnTo>
                  <a:lnTo>
                    <a:pt x="172197" y="1148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7006007" y="4426822"/>
            <a:ext cx="179070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spc="-50">
                <a:latin typeface="Arial"/>
                <a:cs typeface="Arial"/>
              </a:rPr>
              <a:t>C</a:t>
            </a:r>
            <a:endParaRPr sz="16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102084" y="5150596"/>
            <a:ext cx="167640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spc="-50">
                <a:latin typeface="Arial"/>
                <a:cs typeface="Arial"/>
              </a:rPr>
              <a:t>B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006008" y="5753816"/>
            <a:ext cx="167640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spc="-50">
                <a:latin typeface="Arial"/>
                <a:cs typeface="Arial"/>
              </a:rPr>
              <a:t>E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7246709" y="5576102"/>
            <a:ext cx="114935" cy="452755"/>
            <a:chOff x="7246709" y="5576102"/>
            <a:chExt cx="114935" cy="452755"/>
          </a:xfrm>
        </p:grpSpPr>
        <p:sp>
          <p:nvSpPr>
            <p:cNvPr id="29" name="object 29" descr=""/>
            <p:cNvSpPr/>
            <p:nvPr/>
          </p:nvSpPr>
          <p:spPr>
            <a:xfrm>
              <a:off x="7304108" y="5734100"/>
              <a:ext cx="0" cy="294640"/>
            </a:xfrm>
            <a:custGeom>
              <a:avLst/>
              <a:gdLst/>
              <a:ahLst/>
              <a:cxnLst/>
              <a:rect l="l" t="t" r="r" b="b"/>
              <a:pathLst>
                <a:path w="0" h="294639">
                  <a:moveTo>
                    <a:pt x="0" y="294369"/>
                  </a:moveTo>
                  <a:lnTo>
                    <a:pt x="0" y="0"/>
                  </a:lnTo>
                </a:path>
              </a:pathLst>
            </a:custGeom>
            <a:ln w="19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246709" y="5576102"/>
              <a:ext cx="114935" cy="172720"/>
            </a:xfrm>
            <a:custGeom>
              <a:avLst/>
              <a:gdLst/>
              <a:ahLst/>
              <a:cxnLst/>
              <a:rect l="l" t="t" r="r" b="b"/>
              <a:pathLst>
                <a:path w="114934" h="172720">
                  <a:moveTo>
                    <a:pt x="114798" y="172348"/>
                  </a:moveTo>
                  <a:lnTo>
                    <a:pt x="0" y="172348"/>
                  </a:lnTo>
                  <a:lnTo>
                    <a:pt x="57399" y="0"/>
                  </a:lnTo>
                  <a:lnTo>
                    <a:pt x="114798" y="172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7201508" y="4671397"/>
            <a:ext cx="114935" cy="402590"/>
            <a:chOff x="7201508" y="4671397"/>
            <a:chExt cx="114935" cy="402590"/>
          </a:xfrm>
        </p:grpSpPr>
        <p:sp>
          <p:nvSpPr>
            <p:cNvPr id="32" name="object 32" descr=""/>
            <p:cNvSpPr/>
            <p:nvPr/>
          </p:nvSpPr>
          <p:spPr>
            <a:xfrm>
              <a:off x="7258913" y="4829389"/>
              <a:ext cx="0" cy="244475"/>
            </a:xfrm>
            <a:custGeom>
              <a:avLst/>
              <a:gdLst/>
              <a:ahLst/>
              <a:cxnLst/>
              <a:rect l="l" t="t" r="r" b="b"/>
              <a:pathLst>
                <a:path w="0" h="244475">
                  <a:moveTo>
                    <a:pt x="0" y="244100"/>
                  </a:moveTo>
                  <a:lnTo>
                    <a:pt x="0" y="0"/>
                  </a:lnTo>
                </a:path>
              </a:pathLst>
            </a:custGeom>
            <a:ln w="19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201508" y="4671397"/>
              <a:ext cx="114935" cy="172720"/>
            </a:xfrm>
            <a:custGeom>
              <a:avLst/>
              <a:gdLst/>
              <a:ahLst/>
              <a:cxnLst/>
              <a:rect l="l" t="t" r="r" b="b"/>
              <a:pathLst>
                <a:path w="114934" h="172720">
                  <a:moveTo>
                    <a:pt x="114798" y="172348"/>
                  </a:moveTo>
                  <a:lnTo>
                    <a:pt x="0" y="172348"/>
                  </a:lnTo>
                  <a:lnTo>
                    <a:pt x="57399" y="0"/>
                  </a:lnTo>
                  <a:lnTo>
                    <a:pt x="114798" y="172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6367726" y="4675619"/>
            <a:ext cx="215900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650" spc="-25">
                <a:latin typeface="Arial"/>
                <a:cs typeface="Arial"/>
              </a:rPr>
              <a:t>i</a:t>
            </a:r>
            <a:r>
              <a:rPr dirty="0" baseline="-13227" sz="1575" spc="-37">
                <a:latin typeface="Arial"/>
                <a:cs typeface="Arial"/>
              </a:rPr>
              <a:t>B</a:t>
            </a:r>
            <a:endParaRPr baseline="-13227" sz="1575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508886" y="4705776"/>
            <a:ext cx="223520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650" spc="-25">
                <a:latin typeface="Arial"/>
                <a:cs typeface="Arial"/>
              </a:rPr>
              <a:t>i</a:t>
            </a:r>
            <a:r>
              <a:rPr dirty="0" baseline="-13227" sz="1575" spc="-37">
                <a:latin typeface="Arial"/>
                <a:cs typeface="Arial"/>
              </a:rPr>
              <a:t>C</a:t>
            </a:r>
            <a:endParaRPr baseline="-13227" sz="1575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512698" y="5595414"/>
            <a:ext cx="215900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650" spc="-25">
                <a:latin typeface="Arial"/>
                <a:cs typeface="Arial"/>
              </a:rPr>
              <a:t>i</a:t>
            </a:r>
            <a:r>
              <a:rPr dirty="0" baseline="-13227" sz="1575" spc="-37">
                <a:latin typeface="Arial"/>
                <a:cs typeface="Arial"/>
              </a:rPr>
              <a:t>E</a:t>
            </a:r>
            <a:endParaRPr baseline="-13227" sz="1575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2255760" y="3058492"/>
            <a:ext cx="2188845" cy="623570"/>
            <a:chOff x="2255760" y="3058492"/>
            <a:chExt cx="2188845" cy="623570"/>
          </a:xfrm>
        </p:grpSpPr>
        <p:sp>
          <p:nvSpPr>
            <p:cNvPr id="38" name="object 38" descr=""/>
            <p:cNvSpPr/>
            <p:nvPr/>
          </p:nvSpPr>
          <p:spPr>
            <a:xfrm>
              <a:off x="2332485" y="3067380"/>
              <a:ext cx="2035175" cy="538480"/>
            </a:xfrm>
            <a:custGeom>
              <a:avLst/>
              <a:gdLst/>
              <a:ahLst/>
              <a:cxnLst/>
              <a:rect l="l" t="t" r="r" b="b"/>
              <a:pathLst>
                <a:path w="2035175" h="538479">
                  <a:moveTo>
                    <a:pt x="0" y="538398"/>
                  </a:moveTo>
                  <a:lnTo>
                    <a:pt x="2034785" y="538398"/>
                  </a:lnTo>
                  <a:lnTo>
                    <a:pt x="2034785" y="0"/>
                  </a:lnTo>
                  <a:lnTo>
                    <a:pt x="0" y="0"/>
                  </a:lnTo>
                  <a:lnTo>
                    <a:pt x="0" y="538398"/>
                  </a:lnTo>
                  <a:close/>
                </a:path>
              </a:pathLst>
            </a:custGeom>
            <a:ln w="1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976830" y="3067382"/>
              <a:ext cx="0" cy="538480"/>
            </a:xfrm>
            <a:custGeom>
              <a:avLst/>
              <a:gdLst/>
              <a:ahLst/>
              <a:cxnLst/>
              <a:rect l="l" t="t" r="r" b="b"/>
              <a:pathLst>
                <a:path w="0" h="538479">
                  <a:moveTo>
                    <a:pt x="0" y="0"/>
                  </a:moveTo>
                  <a:lnTo>
                    <a:pt x="0" y="538398"/>
                  </a:lnTo>
                </a:path>
              </a:pathLst>
            </a:custGeom>
            <a:ln w="172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383787" y="3067382"/>
              <a:ext cx="0" cy="538480"/>
            </a:xfrm>
            <a:custGeom>
              <a:avLst/>
              <a:gdLst/>
              <a:ahLst/>
              <a:cxnLst/>
              <a:rect l="l" t="t" r="r" b="b"/>
              <a:pathLst>
                <a:path w="0" h="538479">
                  <a:moveTo>
                    <a:pt x="0" y="0"/>
                  </a:moveTo>
                  <a:lnTo>
                    <a:pt x="0" y="538398"/>
                  </a:lnTo>
                </a:path>
              </a:pathLst>
            </a:custGeom>
            <a:ln w="172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264650" y="3201980"/>
              <a:ext cx="67945" cy="269240"/>
            </a:xfrm>
            <a:custGeom>
              <a:avLst/>
              <a:gdLst/>
              <a:ahLst/>
              <a:cxnLst/>
              <a:rect l="l" t="t" r="r" b="b"/>
              <a:pathLst>
                <a:path w="67944" h="269239">
                  <a:moveTo>
                    <a:pt x="67834" y="269199"/>
                  </a:moveTo>
                  <a:lnTo>
                    <a:pt x="0" y="269199"/>
                  </a:lnTo>
                  <a:lnTo>
                    <a:pt x="0" y="0"/>
                  </a:lnTo>
                  <a:lnTo>
                    <a:pt x="67834" y="0"/>
                  </a:lnTo>
                  <a:lnTo>
                    <a:pt x="67834" y="269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264650" y="3201980"/>
              <a:ext cx="67945" cy="269240"/>
            </a:xfrm>
            <a:custGeom>
              <a:avLst/>
              <a:gdLst/>
              <a:ahLst/>
              <a:cxnLst/>
              <a:rect l="l" t="t" r="r" b="b"/>
              <a:pathLst>
                <a:path w="67944" h="269239">
                  <a:moveTo>
                    <a:pt x="0" y="269199"/>
                  </a:moveTo>
                  <a:lnTo>
                    <a:pt x="67834" y="269199"/>
                  </a:lnTo>
                  <a:lnTo>
                    <a:pt x="67834" y="0"/>
                  </a:lnTo>
                  <a:lnTo>
                    <a:pt x="0" y="0"/>
                  </a:lnTo>
                  <a:lnTo>
                    <a:pt x="0" y="269199"/>
                  </a:lnTo>
                  <a:close/>
                </a:path>
              </a:pathLst>
            </a:custGeom>
            <a:ln w="172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044658" y="3605779"/>
              <a:ext cx="271780" cy="67310"/>
            </a:xfrm>
            <a:custGeom>
              <a:avLst/>
              <a:gdLst/>
              <a:ahLst/>
              <a:cxnLst/>
              <a:rect l="l" t="t" r="r" b="b"/>
              <a:pathLst>
                <a:path w="271779" h="67310">
                  <a:moveTo>
                    <a:pt x="271302" y="67290"/>
                  </a:moveTo>
                  <a:lnTo>
                    <a:pt x="0" y="67290"/>
                  </a:lnTo>
                  <a:lnTo>
                    <a:pt x="0" y="0"/>
                  </a:lnTo>
                  <a:lnTo>
                    <a:pt x="271302" y="0"/>
                  </a:lnTo>
                  <a:lnTo>
                    <a:pt x="271302" y="67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044658" y="3605779"/>
              <a:ext cx="271780" cy="67310"/>
            </a:xfrm>
            <a:custGeom>
              <a:avLst/>
              <a:gdLst/>
              <a:ahLst/>
              <a:cxnLst/>
              <a:rect l="l" t="t" r="r" b="b"/>
              <a:pathLst>
                <a:path w="271779" h="67310">
                  <a:moveTo>
                    <a:pt x="0" y="67308"/>
                  </a:moveTo>
                  <a:lnTo>
                    <a:pt x="271302" y="67308"/>
                  </a:lnTo>
                  <a:lnTo>
                    <a:pt x="271302" y="0"/>
                  </a:lnTo>
                  <a:lnTo>
                    <a:pt x="0" y="0"/>
                  </a:lnTo>
                  <a:lnTo>
                    <a:pt x="0" y="67308"/>
                  </a:lnTo>
                  <a:close/>
                </a:path>
              </a:pathLst>
            </a:custGeom>
            <a:ln w="17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367270" y="3201980"/>
              <a:ext cx="67945" cy="269240"/>
            </a:xfrm>
            <a:custGeom>
              <a:avLst/>
              <a:gdLst/>
              <a:ahLst/>
              <a:cxnLst/>
              <a:rect l="l" t="t" r="r" b="b"/>
              <a:pathLst>
                <a:path w="67945" h="269239">
                  <a:moveTo>
                    <a:pt x="67816" y="269199"/>
                  </a:moveTo>
                  <a:lnTo>
                    <a:pt x="0" y="269199"/>
                  </a:lnTo>
                  <a:lnTo>
                    <a:pt x="0" y="0"/>
                  </a:lnTo>
                  <a:lnTo>
                    <a:pt x="67816" y="0"/>
                  </a:lnTo>
                  <a:lnTo>
                    <a:pt x="67816" y="269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367270" y="3201980"/>
              <a:ext cx="67945" cy="269240"/>
            </a:xfrm>
            <a:custGeom>
              <a:avLst/>
              <a:gdLst/>
              <a:ahLst/>
              <a:cxnLst/>
              <a:rect l="l" t="t" r="r" b="b"/>
              <a:pathLst>
                <a:path w="67945" h="269239">
                  <a:moveTo>
                    <a:pt x="0" y="269199"/>
                  </a:moveTo>
                  <a:lnTo>
                    <a:pt x="67834" y="269199"/>
                  </a:lnTo>
                  <a:lnTo>
                    <a:pt x="67834" y="0"/>
                  </a:lnTo>
                  <a:lnTo>
                    <a:pt x="0" y="0"/>
                  </a:lnTo>
                  <a:lnTo>
                    <a:pt x="0" y="269199"/>
                  </a:lnTo>
                  <a:close/>
                </a:path>
              </a:pathLst>
            </a:custGeom>
            <a:ln w="172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3921277" y="3124452"/>
            <a:ext cx="233045" cy="367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50">
                <a:latin typeface="Arial"/>
                <a:cs typeface="Arial"/>
              </a:rPr>
              <a:t>N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2086501" y="3301075"/>
            <a:ext cx="2547620" cy="569595"/>
            <a:chOff x="2086501" y="3301075"/>
            <a:chExt cx="2547620" cy="569595"/>
          </a:xfrm>
        </p:grpSpPr>
        <p:sp>
          <p:nvSpPr>
            <p:cNvPr id="49" name="object 49" descr=""/>
            <p:cNvSpPr/>
            <p:nvPr/>
          </p:nvSpPr>
          <p:spPr>
            <a:xfrm>
              <a:off x="3180309" y="3673084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w="0" h="134620">
                  <a:moveTo>
                    <a:pt x="0" y="0"/>
                  </a:moveTo>
                  <a:lnTo>
                    <a:pt x="0" y="134599"/>
                  </a:lnTo>
                </a:path>
              </a:pathLst>
            </a:custGeom>
            <a:ln w="172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129005" y="3336584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 h="0">
                  <a:moveTo>
                    <a:pt x="0" y="0"/>
                  </a:moveTo>
                  <a:lnTo>
                    <a:pt x="135651" y="0"/>
                  </a:lnTo>
                </a:path>
              </a:pathLst>
            </a:custGeom>
            <a:ln w="17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435091" y="3336584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 h="0">
                  <a:moveTo>
                    <a:pt x="0" y="0"/>
                  </a:moveTo>
                  <a:lnTo>
                    <a:pt x="135651" y="0"/>
                  </a:lnTo>
                </a:path>
              </a:pathLst>
            </a:custGeom>
            <a:ln w="17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577520" y="3309660"/>
              <a:ext cx="47625" cy="53975"/>
            </a:xfrm>
            <a:custGeom>
              <a:avLst/>
              <a:gdLst/>
              <a:ahLst/>
              <a:cxnLst/>
              <a:rect l="l" t="t" r="r" b="b"/>
              <a:pathLst>
                <a:path w="47625" h="53975">
                  <a:moveTo>
                    <a:pt x="47484" y="26923"/>
                  </a:moveTo>
                  <a:lnTo>
                    <a:pt x="45619" y="16444"/>
                  </a:lnTo>
                  <a:lnTo>
                    <a:pt x="40532" y="7886"/>
                  </a:lnTo>
                  <a:lnTo>
                    <a:pt x="32986" y="2115"/>
                  </a:lnTo>
                  <a:lnTo>
                    <a:pt x="23742" y="0"/>
                  </a:lnTo>
                  <a:lnTo>
                    <a:pt x="14505" y="2115"/>
                  </a:lnTo>
                  <a:lnTo>
                    <a:pt x="6958" y="7886"/>
                  </a:lnTo>
                  <a:lnTo>
                    <a:pt x="1867" y="16444"/>
                  </a:lnTo>
                  <a:lnTo>
                    <a:pt x="0" y="26923"/>
                  </a:lnTo>
                  <a:lnTo>
                    <a:pt x="1867" y="37402"/>
                  </a:lnTo>
                  <a:lnTo>
                    <a:pt x="6958" y="45960"/>
                  </a:lnTo>
                  <a:lnTo>
                    <a:pt x="14505" y="51731"/>
                  </a:lnTo>
                  <a:lnTo>
                    <a:pt x="23742" y="53846"/>
                  </a:lnTo>
                  <a:lnTo>
                    <a:pt x="32986" y="51731"/>
                  </a:lnTo>
                  <a:lnTo>
                    <a:pt x="40532" y="45960"/>
                  </a:lnTo>
                  <a:lnTo>
                    <a:pt x="45619" y="37402"/>
                  </a:lnTo>
                  <a:lnTo>
                    <a:pt x="47484" y="26923"/>
                  </a:lnTo>
                  <a:close/>
                </a:path>
              </a:pathLst>
            </a:custGeom>
            <a:ln w="17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156564" y="3807682"/>
              <a:ext cx="47625" cy="53975"/>
            </a:xfrm>
            <a:custGeom>
              <a:avLst/>
              <a:gdLst/>
              <a:ahLst/>
              <a:cxnLst/>
              <a:rect l="l" t="t" r="r" b="b"/>
              <a:pathLst>
                <a:path w="47625" h="53975">
                  <a:moveTo>
                    <a:pt x="47484" y="26923"/>
                  </a:moveTo>
                  <a:lnTo>
                    <a:pt x="45619" y="16444"/>
                  </a:lnTo>
                  <a:lnTo>
                    <a:pt x="40532" y="7886"/>
                  </a:lnTo>
                  <a:lnTo>
                    <a:pt x="32986" y="2115"/>
                  </a:lnTo>
                  <a:lnTo>
                    <a:pt x="23742" y="0"/>
                  </a:lnTo>
                  <a:lnTo>
                    <a:pt x="14505" y="2115"/>
                  </a:lnTo>
                  <a:lnTo>
                    <a:pt x="6958" y="7886"/>
                  </a:lnTo>
                  <a:lnTo>
                    <a:pt x="1867" y="16444"/>
                  </a:lnTo>
                  <a:lnTo>
                    <a:pt x="0" y="26923"/>
                  </a:lnTo>
                  <a:lnTo>
                    <a:pt x="1867" y="37402"/>
                  </a:lnTo>
                  <a:lnTo>
                    <a:pt x="6958" y="45960"/>
                  </a:lnTo>
                  <a:lnTo>
                    <a:pt x="14505" y="51731"/>
                  </a:lnTo>
                  <a:lnTo>
                    <a:pt x="23742" y="53846"/>
                  </a:lnTo>
                  <a:lnTo>
                    <a:pt x="32986" y="51731"/>
                  </a:lnTo>
                  <a:lnTo>
                    <a:pt x="40532" y="45960"/>
                  </a:lnTo>
                  <a:lnTo>
                    <a:pt x="45619" y="37402"/>
                  </a:lnTo>
                  <a:lnTo>
                    <a:pt x="47484" y="26923"/>
                  </a:lnTo>
                  <a:close/>
                </a:path>
              </a:pathLst>
            </a:custGeom>
            <a:ln w="17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095086" y="3309660"/>
              <a:ext cx="47625" cy="53975"/>
            </a:xfrm>
            <a:custGeom>
              <a:avLst/>
              <a:gdLst/>
              <a:ahLst/>
              <a:cxnLst/>
              <a:rect l="l" t="t" r="r" b="b"/>
              <a:pathLst>
                <a:path w="47625" h="53975">
                  <a:moveTo>
                    <a:pt x="23742" y="53846"/>
                  </a:moveTo>
                  <a:lnTo>
                    <a:pt x="14505" y="51731"/>
                  </a:lnTo>
                  <a:lnTo>
                    <a:pt x="6958" y="45960"/>
                  </a:lnTo>
                  <a:lnTo>
                    <a:pt x="1867" y="37402"/>
                  </a:lnTo>
                  <a:lnTo>
                    <a:pt x="0" y="26923"/>
                  </a:lnTo>
                  <a:lnTo>
                    <a:pt x="1867" y="16444"/>
                  </a:lnTo>
                  <a:lnTo>
                    <a:pt x="6958" y="7886"/>
                  </a:lnTo>
                  <a:lnTo>
                    <a:pt x="14505" y="2115"/>
                  </a:lnTo>
                  <a:lnTo>
                    <a:pt x="23742" y="0"/>
                  </a:lnTo>
                  <a:lnTo>
                    <a:pt x="32986" y="2115"/>
                  </a:lnTo>
                  <a:lnTo>
                    <a:pt x="40532" y="7886"/>
                  </a:lnTo>
                  <a:lnTo>
                    <a:pt x="45619" y="16444"/>
                  </a:lnTo>
                  <a:lnTo>
                    <a:pt x="47484" y="26923"/>
                  </a:lnTo>
                  <a:lnTo>
                    <a:pt x="45619" y="37402"/>
                  </a:lnTo>
                  <a:lnTo>
                    <a:pt x="40532" y="45960"/>
                  </a:lnTo>
                  <a:lnTo>
                    <a:pt x="32986" y="51731"/>
                  </a:lnTo>
                  <a:lnTo>
                    <a:pt x="23742" y="53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095086" y="3309660"/>
              <a:ext cx="47625" cy="53975"/>
            </a:xfrm>
            <a:custGeom>
              <a:avLst/>
              <a:gdLst/>
              <a:ahLst/>
              <a:cxnLst/>
              <a:rect l="l" t="t" r="r" b="b"/>
              <a:pathLst>
                <a:path w="47625" h="53975">
                  <a:moveTo>
                    <a:pt x="47484" y="26923"/>
                  </a:moveTo>
                  <a:lnTo>
                    <a:pt x="45619" y="16444"/>
                  </a:lnTo>
                  <a:lnTo>
                    <a:pt x="40532" y="7886"/>
                  </a:lnTo>
                  <a:lnTo>
                    <a:pt x="32986" y="2115"/>
                  </a:lnTo>
                  <a:lnTo>
                    <a:pt x="23742" y="0"/>
                  </a:lnTo>
                  <a:lnTo>
                    <a:pt x="14505" y="2115"/>
                  </a:lnTo>
                  <a:lnTo>
                    <a:pt x="6958" y="7886"/>
                  </a:lnTo>
                  <a:lnTo>
                    <a:pt x="1867" y="16444"/>
                  </a:lnTo>
                  <a:lnTo>
                    <a:pt x="0" y="26923"/>
                  </a:lnTo>
                  <a:lnTo>
                    <a:pt x="1867" y="37402"/>
                  </a:lnTo>
                  <a:lnTo>
                    <a:pt x="6958" y="45960"/>
                  </a:lnTo>
                  <a:lnTo>
                    <a:pt x="14505" y="51731"/>
                  </a:lnTo>
                  <a:lnTo>
                    <a:pt x="23742" y="53846"/>
                  </a:lnTo>
                  <a:lnTo>
                    <a:pt x="32986" y="51731"/>
                  </a:lnTo>
                  <a:lnTo>
                    <a:pt x="40532" y="45960"/>
                  </a:lnTo>
                  <a:lnTo>
                    <a:pt x="45619" y="37402"/>
                  </a:lnTo>
                  <a:lnTo>
                    <a:pt x="47484" y="26923"/>
                  </a:lnTo>
                  <a:close/>
                </a:path>
              </a:pathLst>
            </a:custGeom>
            <a:ln w="17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1777931" y="3131183"/>
            <a:ext cx="1499235" cy="367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72160" algn="l"/>
                <a:tab pos="1294130" algn="l"/>
              </a:tabLst>
            </a:pPr>
            <a:r>
              <a:rPr dirty="0" sz="2250" spc="-50">
                <a:latin typeface="Arial"/>
                <a:cs typeface="Arial"/>
              </a:rPr>
              <a:t>E</a:t>
            </a:r>
            <a:r>
              <a:rPr dirty="0" sz="2250">
                <a:latin typeface="Arial"/>
                <a:cs typeface="Arial"/>
              </a:rPr>
              <a:t>	</a:t>
            </a:r>
            <a:r>
              <a:rPr dirty="0" baseline="1234" sz="3375" spc="-75">
                <a:latin typeface="Arial"/>
                <a:cs typeface="Arial"/>
              </a:rPr>
              <a:t>N</a:t>
            </a:r>
            <a:r>
              <a:rPr dirty="0" baseline="1234" sz="3375">
                <a:latin typeface="Arial"/>
                <a:cs typeface="Arial"/>
              </a:rPr>
              <a:t>	</a:t>
            </a:r>
            <a:r>
              <a:rPr dirty="0" baseline="1234" sz="3375" spc="-75">
                <a:latin typeface="Arial"/>
                <a:cs typeface="Arial"/>
              </a:rPr>
              <a:t>P</a:t>
            </a:r>
            <a:endParaRPr baseline="1234" sz="3375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086970" y="3864818"/>
            <a:ext cx="217170" cy="367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50">
                <a:latin typeface="Arial"/>
                <a:cs typeface="Arial"/>
              </a:rPr>
              <a:t>B</a:t>
            </a:r>
            <a:endParaRPr sz="225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721619" y="3138021"/>
            <a:ext cx="233045" cy="367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50">
                <a:latin typeface="Arial"/>
                <a:cs typeface="Arial"/>
              </a:rPr>
              <a:t>C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2269140" y="4823266"/>
            <a:ext cx="2134235" cy="608965"/>
            <a:chOff x="2269140" y="4823266"/>
            <a:chExt cx="2134235" cy="608965"/>
          </a:xfrm>
        </p:grpSpPr>
        <p:sp>
          <p:nvSpPr>
            <p:cNvPr id="60" name="object 60" descr=""/>
            <p:cNvSpPr/>
            <p:nvPr/>
          </p:nvSpPr>
          <p:spPr>
            <a:xfrm>
              <a:off x="2343876" y="4831840"/>
              <a:ext cx="1985010" cy="525780"/>
            </a:xfrm>
            <a:custGeom>
              <a:avLst/>
              <a:gdLst/>
              <a:ahLst/>
              <a:cxnLst/>
              <a:rect l="l" t="t" r="r" b="b"/>
              <a:pathLst>
                <a:path w="1985010" h="525779">
                  <a:moveTo>
                    <a:pt x="0" y="525514"/>
                  </a:moveTo>
                  <a:lnTo>
                    <a:pt x="1984667" y="525514"/>
                  </a:lnTo>
                  <a:lnTo>
                    <a:pt x="1984667" y="0"/>
                  </a:lnTo>
                  <a:lnTo>
                    <a:pt x="0" y="0"/>
                  </a:lnTo>
                  <a:lnTo>
                    <a:pt x="0" y="525514"/>
                  </a:lnTo>
                  <a:close/>
                </a:path>
              </a:pathLst>
            </a:custGeom>
            <a:ln w="16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939273" y="483183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w="0" h="525779">
                  <a:moveTo>
                    <a:pt x="0" y="0"/>
                  </a:moveTo>
                  <a:lnTo>
                    <a:pt x="0" y="525514"/>
                  </a:lnTo>
                </a:path>
              </a:pathLst>
            </a:custGeom>
            <a:ln w="168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369283" y="483183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w="0" h="525779">
                  <a:moveTo>
                    <a:pt x="0" y="0"/>
                  </a:moveTo>
                  <a:lnTo>
                    <a:pt x="0" y="525514"/>
                  </a:lnTo>
                </a:path>
              </a:pathLst>
            </a:custGeom>
            <a:ln w="168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277713" y="4963219"/>
              <a:ext cx="66675" cy="262890"/>
            </a:xfrm>
            <a:custGeom>
              <a:avLst/>
              <a:gdLst/>
              <a:ahLst/>
              <a:cxnLst/>
              <a:rect l="l" t="t" r="r" b="b"/>
              <a:pathLst>
                <a:path w="66675" h="262889">
                  <a:moveTo>
                    <a:pt x="66146" y="262757"/>
                  </a:moveTo>
                  <a:lnTo>
                    <a:pt x="0" y="262757"/>
                  </a:lnTo>
                  <a:lnTo>
                    <a:pt x="0" y="0"/>
                  </a:lnTo>
                  <a:lnTo>
                    <a:pt x="66146" y="0"/>
                  </a:lnTo>
                  <a:lnTo>
                    <a:pt x="66146" y="262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277713" y="4963219"/>
              <a:ext cx="66675" cy="262890"/>
            </a:xfrm>
            <a:custGeom>
              <a:avLst/>
              <a:gdLst/>
              <a:ahLst/>
              <a:cxnLst/>
              <a:rect l="l" t="t" r="r" b="b"/>
              <a:pathLst>
                <a:path w="66675" h="262889">
                  <a:moveTo>
                    <a:pt x="0" y="262757"/>
                  </a:moveTo>
                  <a:lnTo>
                    <a:pt x="66163" y="262757"/>
                  </a:lnTo>
                  <a:lnTo>
                    <a:pt x="66163" y="0"/>
                  </a:lnTo>
                  <a:lnTo>
                    <a:pt x="0" y="0"/>
                  </a:lnTo>
                  <a:lnTo>
                    <a:pt x="0" y="262757"/>
                  </a:lnTo>
                  <a:close/>
                </a:path>
              </a:pathLst>
            </a:custGeom>
            <a:ln w="16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038508" y="5357355"/>
              <a:ext cx="264795" cy="66040"/>
            </a:xfrm>
            <a:custGeom>
              <a:avLst/>
              <a:gdLst/>
              <a:ahLst/>
              <a:cxnLst/>
              <a:rect l="l" t="t" r="r" b="b"/>
              <a:pathLst>
                <a:path w="264795" h="66039">
                  <a:moveTo>
                    <a:pt x="264619" y="65680"/>
                  </a:moveTo>
                  <a:lnTo>
                    <a:pt x="0" y="65680"/>
                  </a:lnTo>
                  <a:lnTo>
                    <a:pt x="0" y="0"/>
                  </a:lnTo>
                  <a:lnTo>
                    <a:pt x="264619" y="0"/>
                  </a:lnTo>
                  <a:lnTo>
                    <a:pt x="264619" y="65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038508" y="5357355"/>
              <a:ext cx="264795" cy="66040"/>
            </a:xfrm>
            <a:custGeom>
              <a:avLst/>
              <a:gdLst/>
              <a:ahLst/>
              <a:cxnLst/>
              <a:rect l="l" t="t" r="r" b="b"/>
              <a:pathLst>
                <a:path w="264795" h="66039">
                  <a:moveTo>
                    <a:pt x="0" y="65698"/>
                  </a:moveTo>
                  <a:lnTo>
                    <a:pt x="264619" y="65698"/>
                  </a:lnTo>
                  <a:lnTo>
                    <a:pt x="264619" y="0"/>
                  </a:lnTo>
                  <a:lnTo>
                    <a:pt x="0" y="0"/>
                  </a:lnTo>
                  <a:lnTo>
                    <a:pt x="0" y="65698"/>
                  </a:lnTo>
                  <a:close/>
                </a:path>
              </a:pathLst>
            </a:custGeom>
            <a:ln w="16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4328544" y="4963219"/>
              <a:ext cx="66675" cy="262890"/>
            </a:xfrm>
            <a:custGeom>
              <a:avLst/>
              <a:gdLst/>
              <a:ahLst/>
              <a:cxnLst/>
              <a:rect l="l" t="t" r="r" b="b"/>
              <a:pathLst>
                <a:path w="66675" h="262889">
                  <a:moveTo>
                    <a:pt x="66146" y="262757"/>
                  </a:moveTo>
                  <a:lnTo>
                    <a:pt x="0" y="262757"/>
                  </a:lnTo>
                  <a:lnTo>
                    <a:pt x="0" y="0"/>
                  </a:lnTo>
                  <a:lnTo>
                    <a:pt x="66146" y="0"/>
                  </a:lnTo>
                  <a:lnTo>
                    <a:pt x="66146" y="262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4328544" y="4963219"/>
              <a:ext cx="66675" cy="262890"/>
            </a:xfrm>
            <a:custGeom>
              <a:avLst/>
              <a:gdLst/>
              <a:ahLst/>
              <a:cxnLst/>
              <a:rect l="l" t="t" r="r" b="b"/>
              <a:pathLst>
                <a:path w="66675" h="262889">
                  <a:moveTo>
                    <a:pt x="0" y="262757"/>
                  </a:moveTo>
                  <a:lnTo>
                    <a:pt x="66163" y="262757"/>
                  </a:lnTo>
                  <a:lnTo>
                    <a:pt x="66163" y="0"/>
                  </a:lnTo>
                  <a:lnTo>
                    <a:pt x="0" y="0"/>
                  </a:lnTo>
                  <a:lnTo>
                    <a:pt x="0" y="262757"/>
                  </a:lnTo>
                  <a:close/>
                </a:path>
              </a:pathLst>
            </a:custGeom>
            <a:ln w="16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3893181" y="4887239"/>
            <a:ext cx="212725" cy="3594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150" spc="-50">
                <a:latin typeface="Arial"/>
                <a:cs typeface="Arial"/>
              </a:rPr>
              <a:t>P</a:t>
            </a:r>
            <a:endParaRPr sz="215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2543609" y="4887239"/>
            <a:ext cx="737235" cy="3594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521970" algn="l"/>
              </a:tabLst>
            </a:pPr>
            <a:r>
              <a:rPr dirty="0" sz="2150" spc="-50">
                <a:latin typeface="Arial"/>
                <a:cs typeface="Arial"/>
              </a:rPr>
              <a:t>P</a:t>
            </a:r>
            <a:r>
              <a:rPr dirty="0" sz="2150">
                <a:latin typeface="Arial"/>
                <a:cs typeface="Arial"/>
              </a:rPr>
              <a:t>	</a:t>
            </a:r>
            <a:r>
              <a:rPr dirty="0" sz="2150" spc="-50">
                <a:latin typeface="Arial"/>
                <a:cs typeface="Arial"/>
              </a:rPr>
              <a:t>N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71" name="object 71" descr=""/>
          <p:cNvGrpSpPr/>
          <p:nvPr/>
        </p:nvGrpSpPr>
        <p:grpSpPr>
          <a:xfrm>
            <a:off x="2103946" y="5059942"/>
            <a:ext cx="2484755" cy="555625"/>
            <a:chOff x="2103946" y="5059942"/>
            <a:chExt cx="2484755" cy="555625"/>
          </a:xfrm>
        </p:grpSpPr>
        <p:sp>
          <p:nvSpPr>
            <p:cNvPr id="72" name="object 72" descr=""/>
            <p:cNvSpPr/>
            <p:nvPr/>
          </p:nvSpPr>
          <p:spPr>
            <a:xfrm>
              <a:off x="3170815" y="5423046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w="0" h="131445">
                  <a:moveTo>
                    <a:pt x="0" y="0"/>
                  </a:moveTo>
                  <a:lnTo>
                    <a:pt x="0" y="131378"/>
                  </a:lnTo>
                </a:path>
              </a:pathLst>
            </a:custGeom>
            <a:ln w="168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145406" y="509459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 h="0">
                  <a:moveTo>
                    <a:pt x="0" y="0"/>
                  </a:moveTo>
                  <a:lnTo>
                    <a:pt x="132309" y="0"/>
                  </a:lnTo>
                </a:path>
              </a:pathLst>
            </a:custGeom>
            <a:ln w="166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4394692" y="509459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 h="0">
                  <a:moveTo>
                    <a:pt x="0" y="0"/>
                  </a:moveTo>
                  <a:lnTo>
                    <a:pt x="132309" y="0"/>
                  </a:lnTo>
                </a:path>
              </a:pathLst>
            </a:custGeom>
            <a:ln w="166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4533613" y="5068318"/>
              <a:ext cx="46355" cy="52705"/>
            </a:xfrm>
            <a:custGeom>
              <a:avLst/>
              <a:gdLst/>
              <a:ahLst/>
              <a:cxnLst/>
              <a:rect l="l" t="t" r="r" b="b"/>
              <a:pathLst>
                <a:path w="46354" h="52704">
                  <a:moveTo>
                    <a:pt x="46314" y="26279"/>
                  </a:moveTo>
                  <a:lnTo>
                    <a:pt x="44495" y="16050"/>
                  </a:lnTo>
                  <a:lnTo>
                    <a:pt x="39534" y="7697"/>
                  </a:lnTo>
                  <a:lnTo>
                    <a:pt x="32173" y="2065"/>
                  </a:lnTo>
                  <a:lnTo>
                    <a:pt x="23157" y="0"/>
                  </a:lnTo>
                  <a:lnTo>
                    <a:pt x="14148" y="2065"/>
                  </a:lnTo>
                  <a:lnTo>
                    <a:pt x="6787" y="7697"/>
                  </a:lnTo>
                  <a:lnTo>
                    <a:pt x="1821" y="16050"/>
                  </a:lnTo>
                  <a:lnTo>
                    <a:pt x="0" y="26279"/>
                  </a:lnTo>
                  <a:lnTo>
                    <a:pt x="1821" y="36507"/>
                  </a:lnTo>
                  <a:lnTo>
                    <a:pt x="6787" y="44861"/>
                  </a:lnTo>
                  <a:lnTo>
                    <a:pt x="14148" y="50493"/>
                  </a:lnTo>
                  <a:lnTo>
                    <a:pt x="23157" y="52558"/>
                  </a:lnTo>
                  <a:lnTo>
                    <a:pt x="32173" y="50493"/>
                  </a:lnTo>
                  <a:lnTo>
                    <a:pt x="39534" y="44861"/>
                  </a:lnTo>
                  <a:lnTo>
                    <a:pt x="44495" y="36507"/>
                  </a:lnTo>
                  <a:lnTo>
                    <a:pt x="46314" y="26279"/>
                  </a:lnTo>
                  <a:close/>
                </a:path>
              </a:pathLst>
            </a:custGeom>
            <a:ln w="16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147656" y="5554423"/>
              <a:ext cx="46355" cy="52705"/>
            </a:xfrm>
            <a:custGeom>
              <a:avLst/>
              <a:gdLst/>
              <a:ahLst/>
              <a:cxnLst/>
              <a:rect l="l" t="t" r="r" b="b"/>
              <a:pathLst>
                <a:path w="46355" h="52704">
                  <a:moveTo>
                    <a:pt x="46314" y="26279"/>
                  </a:moveTo>
                  <a:lnTo>
                    <a:pt x="44495" y="16050"/>
                  </a:lnTo>
                  <a:lnTo>
                    <a:pt x="39534" y="7697"/>
                  </a:lnTo>
                  <a:lnTo>
                    <a:pt x="32173" y="2065"/>
                  </a:lnTo>
                  <a:lnTo>
                    <a:pt x="23157" y="0"/>
                  </a:lnTo>
                  <a:lnTo>
                    <a:pt x="14148" y="2065"/>
                  </a:lnTo>
                  <a:lnTo>
                    <a:pt x="6787" y="7697"/>
                  </a:lnTo>
                  <a:lnTo>
                    <a:pt x="1821" y="16050"/>
                  </a:lnTo>
                  <a:lnTo>
                    <a:pt x="0" y="26279"/>
                  </a:lnTo>
                  <a:lnTo>
                    <a:pt x="1821" y="36507"/>
                  </a:lnTo>
                  <a:lnTo>
                    <a:pt x="6787" y="44861"/>
                  </a:lnTo>
                  <a:lnTo>
                    <a:pt x="14148" y="50493"/>
                  </a:lnTo>
                  <a:lnTo>
                    <a:pt x="23157" y="52558"/>
                  </a:lnTo>
                  <a:lnTo>
                    <a:pt x="32173" y="50493"/>
                  </a:lnTo>
                  <a:lnTo>
                    <a:pt x="39534" y="44861"/>
                  </a:lnTo>
                  <a:lnTo>
                    <a:pt x="44495" y="36507"/>
                  </a:lnTo>
                  <a:lnTo>
                    <a:pt x="46314" y="26279"/>
                  </a:lnTo>
                  <a:close/>
                </a:path>
              </a:pathLst>
            </a:custGeom>
            <a:ln w="16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112323" y="5068318"/>
              <a:ext cx="46355" cy="52705"/>
            </a:xfrm>
            <a:custGeom>
              <a:avLst/>
              <a:gdLst/>
              <a:ahLst/>
              <a:cxnLst/>
              <a:rect l="l" t="t" r="r" b="b"/>
              <a:pathLst>
                <a:path w="46355" h="52704">
                  <a:moveTo>
                    <a:pt x="23157" y="52558"/>
                  </a:moveTo>
                  <a:lnTo>
                    <a:pt x="14148" y="50493"/>
                  </a:lnTo>
                  <a:lnTo>
                    <a:pt x="6787" y="44861"/>
                  </a:lnTo>
                  <a:lnTo>
                    <a:pt x="1821" y="36507"/>
                  </a:lnTo>
                  <a:lnTo>
                    <a:pt x="0" y="26279"/>
                  </a:lnTo>
                  <a:lnTo>
                    <a:pt x="1821" y="16050"/>
                  </a:lnTo>
                  <a:lnTo>
                    <a:pt x="6787" y="7697"/>
                  </a:lnTo>
                  <a:lnTo>
                    <a:pt x="14148" y="2065"/>
                  </a:lnTo>
                  <a:lnTo>
                    <a:pt x="23157" y="0"/>
                  </a:lnTo>
                  <a:lnTo>
                    <a:pt x="32173" y="2065"/>
                  </a:lnTo>
                  <a:lnTo>
                    <a:pt x="39534" y="7697"/>
                  </a:lnTo>
                  <a:lnTo>
                    <a:pt x="44495" y="16050"/>
                  </a:lnTo>
                  <a:lnTo>
                    <a:pt x="46314" y="26279"/>
                  </a:lnTo>
                  <a:lnTo>
                    <a:pt x="44495" y="36507"/>
                  </a:lnTo>
                  <a:lnTo>
                    <a:pt x="39534" y="44861"/>
                  </a:lnTo>
                  <a:lnTo>
                    <a:pt x="32173" y="50493"/>
                  </a:lnTo>
                  <a:lnTo>
                    <a:pt x="23157" y="525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112323" y="5068318"/>
              <a:ext cx="46355" cy="52705"/>
            </a:xfrm>
            <a:custGeom>
              <a:avLst/>
              <a:gdLst/>
              <a:ahLst/>
              <a:cxnLst/>
              <a:rect l="l" t="t" r="r" b="b"/>
              <a:pathLst>
                <a:path w="46355" h="52704">
                  <a:moveTo>
                    <a:pt x="46314" y="26279"/>
                  </a:moveTo>
                  <a:lnTo>
                    <a:pt x="44495" y="16050"/>
                  </a:lnTo>
                  <a:lnTo>
                    <a:pt x="39534" y="7697"/>
                  </a:lnTo>
                  <a:lnTo>
                    <a:pt x="32173" y="2065"/>
                  </a:lnTo>
                  <a:lnTo>
                    <a:pt x="23157" y="0"/>
                  </a:lnTo>
                  <a:lnTo>
                    <a:pt x="14148" y="2065"/>
                  </a:lnTo>
                  <a:lnTo>
                    <a:pt x="6787" y="7697"/>
                  </a:lnTo>
                  <a:lnTo>
                    <a:pt x="1821" y="16050"/>
                  </a:lnTo>
                  <a:lnTo>
                    <a:pt x="0" y="26279"/>
                  </a:lnTo>
                  <a:lnTo>
                    <a:pt x="1821" y="36507"/>
                  </a:lnTo>
                  <a:lnTo>
                    <a:pt x="6787" y="44861"/>
                  </a:lnTo>
                  <a:lnTo>
                    <a:pt x="14148" y="50493"/>
                  </a:lnTo>
                  <a:lnTo>
                    <a:pt x="23157" y="52558"/>
                  </a:lnTo>
                  <a:lnTo>
                    <a:pt x="32173" y="50493"/>
                  </a:lnTo>
                  <a:lnTo>
                    <a:pt x="39534" y="44861"/>
                  </a:lnTo>
                  <a:lnTo>
                    <a:pt x="44495" y="36507"/>
                  </a:lnTo>
                  <a:lnTo>
                    <a:pt x="46314" y="26279"/>
                  </a:lnTo>
                  <a:close/>
                </a:path>
              </a:pathLst>
            </a:custGeom>
            <a:ln w="16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>
            <a:off x="1802667" y="4893809"/>
            <a:ext cx="212725" cy="3594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150" spc="-50">
                <a:latin typeface="Arial"/>
                <a:cs typeface="Arial"/>
              </a:rPr>
              <a:t>E</a:t>
            </a:r>
            <a:endParaRPr sz="215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3079466" y="5609828"/>
            <a:ext cx="212725" cy="3594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150" spc="-50">
                <a:latin typeface="Arial"/>
                <a:cs typeface="Arial"/>
              </a:rPr>
              <a:t>B</a:t>
            </a:r>
            <a:endParaRPr sz="215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4673813" y="4900377"/>
            <a:ext cx="227965" cy="3594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150" spc="-50">
                <a:latin typeface="Arial"/>
                <a:cs typeface="Arial"/>
              </a:rPr>
              <a:t>C</a:t>
            </a:r>
            <a:endParaRPr sz="2150">
              <a:latin typeface="Arial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39782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</a:t>
            </a:r>
            <a:r>
              <a:rPr dirty="0" sz="2800" spc="-155"/>
              <a:t> </a:t>
            </a:r>
            <a:r>
              <a:rPr dirty="0" sz="2800" spc="-10"/>
              <a:t>Bipolar.</a:t>
            </a:r>
            <a:r>
              <a:rPr dirty="0" sz="2800" spc="-150"/>
              <a:t> </a:t>
            </a:r>
            <a:r>
              <a:rPr dirty="0" sz="2800" spc="-35"/>
              <a:t>BJT.</a:t>
            </a:r>
            <a:endParaRPr sz="28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5927" y="1509712"/>
            <a:ext cx="8067675" cy="9074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Zonas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funcionamiento</a:t>
            </a:r>
            <a:endParaRPr sz="2000">
              <a:latin typeface="Arial"/>
              <a:cs typeface="Arial"/>
            </a:endParaRPr>
          </a:p>
          <a:p>
            <a:pPr marL="337185" indent="-286385">
              <a:lnSpc>
                <a:spcPct val="100000"/>
              </a:lnSpc>
              <a:spcBef>
                <a:spcPts val="2135"/>
              </a:spcBef>
              <a:buFont typeface="Arial"/>
              <a:buChar char="•"/>
              <a:tabLst>
                <a:tab pos="337185" algn="l"/>
              </a:tabLst>
            </a:pPr>
            <a:r>
              <a:rPr dirty="0" sz="2000" spc="-10" b="1">
                <a:latin typeface="Arial"/>
                <a:cs typeface="Arial"/>
              </a:rPr>
              <a:t>Zona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Activa</a:t>
            </a:r>
            <a:r>
              <a:rPr dirty="0" sz="2000">
                <a:latin typeface="Arial"/>
                <a:cs typeface="Arial"/>
              </a:rPr>
              <a:t>: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Unión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Base-</a:t>
            </a:r>
            <a:r>
              <a:rPr dirty="0" sz="2000">
                <a:latin typeface="Arial"/>
                <a:cs typeface="Arial"/>
              </a:rPr>
              <a:t>Emisor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polarizada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directamente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(V</a:t>
            </a:r>
            <a:r>
              <a:rPr dirty="0" baseline="-21367" sz="1950" spc="-15">
                <a:latin typeface="Arial"/>
                <a:cs typeface="Arial"/>
              </a:rPr>
              <a:t>BE</a:t>
            </a:r>
            <a:r>
              <a:rPr dirty="0" sz="2000" spc="-10">
                <a:latin typeface="Arial"/>
                <a:cs typeface="Arial"/>
              </a:rPr>
              <a:t>&gt;V</a:t>
            </a:r>
            <a:r>
              <a:rPr dirty="0" baseline="-21367" sz="1950" spc="-15">
                <a:latin typeface="Arial"/>
                <a:cs typeface="Arial"/>
              </a:rPr>
              <a:t>T</a:t>
            </a:r>
            <a:r>
              <a:rPr dirty="0" sz="2000" spc="-10"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298321" y="2848950"/>
            <a:ext cx="1148715" cy="1335405"/>
            <a:chOff x="3298321" y="2848950"/>
            <a:chExt cx="1148715" cy="1335405"/>
          </a:xfrm>
        </p:grpSpPr>
        <p:sp>
          <p:nvSpPr>
            <p:cNvPr id="5" name="object 5" descr=""/>
            <p:cNvSpPr/>
            <p:nvPr/>
          </p:nvSpPr>
          <p:spPr>
            <a:xfrm>
              <a:off x="3809186" y="3023015"/>
              <a:ext cx="0" cy="210185"/>
            </a:xfrm>
            <a:custGeom>
              <a:avLst/>
              <a:gdLst/>
              <a:ahLst/>
              <a:cxnLst/>
              <a:rect l="l" t="t" r="r" b="b"/>
              <a:pathLst>
                <a:path w="0" h="210185">
                  <a:moveTo>
                    <a:pt x="0" y="0"/>
                  </a:moveTo>
                  <a:lnTo>
                    <a:pt x="0" y="210075"/>
                  </a:lnTo>
                </a:path>
              </a:pathLst>
            </a:custGeom>
            <a:ln w="10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809186" y="3443159"/>
              <a:ext cx="527050" cy="168275"/>
            </a:xfrm>
            <a:custGeom>
              <a:avLst/>
              <a:gdLst/>
              <a:ahLst/>
              <a:cxnLst/>
              <a:rect l="l" t="t" r="r" b="b"/>
              <a:pathLst>
                <a:path w="527050" h="168275">
                  <a:moveTo>
                    <a:pt x="0" y="0"/>
                  </a:moveTo>
                  <a:lnTo>
                    <a:pt x="0" y="168056"/>
                  </a:lnTo>
                  <a:lnTo>
                    <a:pt x="526587" y="168056"/>
                  </a:lnTo>
                </a:path>
              </a:pathLst>
            </a:custGeom>
            <a:ln w="10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87916" y="3023015"/>
              <a:ext cx="421640" cy="0"/>
            </a:xfrm>
            <a:custGeom>
              <a:avLst/>
              <a:gdLst/>
              <a:ahLst/>
              <a:cxnLst/>
              <a:rect l="l" t="t" r="r" b="b"/>
              <a:pathLst>
                <a:path w="421639" h="0">
                  <a:moveTo>
                    <a:pt x="0" y="0"/>
                  </a:moveTo>
                  <a:lnTo>
                    <a:pt x="421267" y="0"/>
                  </a:lnTo>
                </a:path>
              </a:pathLst>
            </a:custGeom>
            <a:ln w="10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335774" y="3548197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w="0" h="63500">
                  <a:moveTo>
                    <a:pt x="0" y="0"/>
                  </a:moveTo>
                  <a:lnTo>
                    <a:pt x="0" y="63020"/>
                  </a:lnTo>
                </a:path>
              </a:pathLst>
            </a:custGeom>
            <a:ln w="10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230455" y="3128056"/>
              <a:ext cx="210820" cy="420370"/>
            </a:xfrm>
            <a:custGeom>
              <a:avLst/>
              <a:gdLst/>
              <a:ahLst/>
              <a:cxnLst/>
              <a:rect l="l" t="t" r="r" b="b"/>
              <a:pathLst>
                <a:path w="210820" h="420370">
                  <a:moveTo>
                    <a:pt x="210628" y="420140"/>
                  </a:moveTo>
                  <a:lnTo>
                    <a:pt x="0" y="420140"/>
                  </a:lnTo>
                  <a:lnTo>
                    <a:pt x="0" y="0"/>
                  </a:lnTo>
                  <a:lnTo>
                    <a:pt x="210628" y="0"/>
                  </a:lnTo>
                  <a:lnTo>
                    <a:pt x="210628" y="420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30455" y="3128056"/>
              <a:ext cx="210820" cy="420370"/>
            </a:xfrm>
            <a:custGeom>
              <a:avLst/>
              <a:gdLst/>
              <a:ahLst/>
              <a:cxnLst/>
              <a:rect l="l" t="t" r="r" b="b"/>
              <a:pathLst>
                <a:path w="210820" h="420370">
                  <a:moveTo>
                    <a:pt x="0" y="420140"/>
                  </a:moveTo>
                  <a:lnTo>
                    <a:pt x="210639" y="420140"/>
                  </a:lnTo>
                  <a:lnTo>
                    <a:pt x="210639" y="0"/>
                  </a:lnTo>
                  <a:lnTo>
                    <a:pt x="0" y="0"/>
                  </a:lnTo>
                  <a:lnTo>
                    <a:pt x="0" y="420140"/>
                  </a:lnTo>
                  <a:close/>
                </a:path>
              </a:pathLst>
            </a:custGeom>
            <a:ln w="106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335775" y="3018814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w="0" h="109855">
                  <a:moveTo>
                    <a:pt x="0" y="0"/>
                  </a:moveTo>
                  <a:lnTo>
                    <a:pt x="0" y="109239"/>
                  </a:lnTo>
                </a:path>
              </a:pathLst>
            </a:custGeom>
            <a:ln w="10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104076" y="3615050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w="0" h="479425">
                  <a:moveTo>
                    <a:pt x="0" y="0"/>
                  </a:moveTo>
                  <a:lnTo>
                    <a:pt x="0" y="479335"/>
                  </a:lnTo>
                </a:path>
              </a:pathLst>
            </a:custGeom>
            <a:ln w="10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8321" y="2975652"/>
              <a:ext cx="94939" cy="9472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6607" y="4089033"/>
              <a:ext cx="94939" cy="9472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335776" y="3170065"/>
              <a:ext cx="0" cy="204470"/>
            </a:xfrm>
            <a:custGeom>
              <a:avLst/>
              <a:gdLst/>
              <a:ahLst/>
              <a:cxnLst/>
              <a:rect l="l" t="t" r="r" b="b"/>
              <a:pathLst>
                <a:path w="0" h="204470">
                  <a:moveTo>
                    <a:pt x="0" y="0"/>
                  </a:moveTo>
                  <a:lnTo>
                    <a:pt x="0" y="204050"/>
                  </a:lnTo>
                </a:path>
              </a:pathLst>
            </a:custGeom>
            <a:ln w="10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287625" y="3362113"/>
              <a:ext cx="96520" cy="144145"/>
            </a:xfrm>
            <a:custGeom>
              <a:avLst/>
              <a:gdLst/>
              <a:ahLst/>
              <a:cxnLst/>
              <a:rect l="l" t="t" r="r" b="b"/>
              <a:pathLst>
                <a:path w="96520" h="144145">
                  <a:moveTo>
                    <a:pt x="48151" y="144067"/>
                  </a:moveTo>
                  <a:lnTo>
                    <a:pt x="0" y="0"/>
                  </a:lnTo>
                  <a:lnTo>
                    <a:pt x="96302" y="0"/>
                  </a:lnTo>
                  <a:lnTo>
                    <a:pt x="48151" y="144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230459" y="3758267"/>
              <a:ext cx="0" cy="204470"/>
            </a:xfrm>
            <a:custGeom>
              <a:avLst/>
              <a:gdLst/>
              <a:ahLst/>
              <a:cxnLst/>
              <a:rect l="l" t="t" r="r" b="b"/>
              <a:pathLst>
                <a:path w="0" h="204470">
                  <a:moveTo>
                    <a:pt x="0" y="0"/>
                  </a:moveTo>
                  <a:lnTo>
                    <a:pt x="0" y="204050"/>
                  </a:lnTo>
                </a:path>
              </a:pathLst>
            </a:custGeom>
            <a:ln w="10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182308" y="3950315"/>
              <a:ext cx="96520" cy="144145"/>
            </a:xfrm>
            <a:custGeom>
              <a:avLst/>
              <a:gdLst/>
              <a:ahLst/>
              <a:cxnLst/>
              <a:rect l="l" t="t" r="r" b="b"/>
              <a:pathLst>
                <a:path w="96520" h="144145">
                  <a:moveTo>
                    <a:pt x="48151" y="144067"/>
                  </a:moveTo>
                  <a:lnTo>
                    <a:pt x="0" y="0"/>
                  </a:lnTo>
                  <a:lnTo>
                    <a:pt x="96302" y="0"/>
                  </a:lnTo>
                  <a:lnTo>
                    <a:pt x="48151" y="144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430045" y="2896971"/>
              <a:ext cx="205104" cy="0"/>
            </a:xfrm>
            <a:custGeom>
              <a:avLst/>
              <a:gdLst/>
              <a:ahLst/>
              <a:cxnLst/>
              <a:rect l="l" t="t" r="r" b="b"/>
              <a:pathLst>
                <a:path w="205104" h="0">
                  <a:moveTo>
                    <a:pt x="0" y="0"/>
                  </a:moveTo>
                  <a:lnTo>
                    <a:pt x="204598" y="0"/>
                  </a:lnTo>
                </a:path>
              </a:pathLst>
            </a:custGeom>
            <a:ln w="10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622608" y="2848950"/>
              <a:ext cx="144780" cy="96520"/>
            </a:xfrm>
            <a:custGeom>
              <a:avLst/>
              <a:gdLst/>
              <a:ahLst/>
              <a:cxnLst/>
              <a:rect l="l" t="t" r="r" b="b"/>
              <a:pathLst>
                <a:path w="144779" h="96519">
                  <a:moveTo>
                    <a:pt x="0" y="96044"/>
                  </a:moveTo>
                  <a:lnTo>
                    <a:pt x="0" y="0"/>
                  </a:lnTo>
                  <a:lnTo>
                    <a:pt x="144453" y="48022"/>
                  </a:lnTo>
                  <a:lnTo>
                    <a:pt x="0" y="960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3031383" y="2885812"/>
            <a:ext cx="1447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537951" y="3189926"/>
            <a:ext cx="421640" cy="2495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450" b="1" i="1">
                <a:latin typeface="Symbol"/>
                <a:cs typeface="Symbol"/>
              </a:rPr>
              <a:t></a:t>
            </a:r>
            <a:r>
              <a:rPr dirty="0" sz="1450" spc="-10">
                <a:latin typeface="Times New Roman"/>
                <a:cs typeface="Times New Roman"/>
              </a:rPr>
              <a:t> </a:t>
            </a:r>
            <a:r>
              <a:rPr dirty="0" sz="1400" b="1">
                <a:latin typeface="Symbol"/>
                <a:cs typeface="Symbol"/>
              </a:rPr>
              <a:t></a:t>
            </a:r>
            <a:r>
              <a:rPr dirty="0" sz="1400" spc="-135">
                <a:latin typeface="Times New Roman"/>
                <a:cs typeface="Times New Roman"/>
              </a:rPr>
              <a:t> </a:t>
            </a:r>
            <a:r>
              <a:rPr dirty="0" sz="1400" spc="-25" b="1" i="1">
                <a:latin typeface="Times New Roman"/>
                <a:cs typeface="Times New Roman"/>
              </a:rPr>
              <a:t>i</a:t>
            </a:r>
            <a:r>
              <a:rPr dirty="0" baseline="-24305" sz="1200" spc="-37" b="1" i="1">
                <a:latin typeface="Times New Roman"/>
                <a:cs typeface="Times New Roman"/>
              </a:rPr>
              <a:t>B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578254" y="2687604"/>
            <a:ext cx="88900" cy="1498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800" spc="-50" i="1"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35128" y="2390875"/>
            <a:ext cx="338327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Unión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Base-</a:t>
            </a:r>
            <a:r>
              <a:rPr dirty="0" sz="2000">
                <a:latin typeface="Arial"/>
                <a:cs typeface="Arial"/>
              </a:rPr>
              <a:t>Colector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10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880">
                <a:latin typeface="Arial"/>
                <a:cs typeface="Arial"/>
              </a:rPr>
              <a:t>e</a:t>
            </a:r>
            <a:r>
              <a:rPr dirty="0" baseline="-31746" sz="2100" spc="15" i="1">
                <a:latin typeface="Times New Roman"/>
                <a:cs typeface="Times New Roman"/>
              </a:rPr>
              <a:t>i</a:t>
            </a:r>
            <a:r>
              <a:rPr dirty="0" baseline="-31746" sz="2100" spc="187" i="1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Arial"/>
                <a:cs typeface="Arial"/>
              </a:rPr>
              <a:t>rsa.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623563" y="2721147"/>
            <a:ext cx="94615" cy="149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 spc="-50" i="1">
                <a:latin typeface="Times New Roman"/>
                <a:cs typeface="Times New Roman"/>
              </a:rPr>
              <a:t>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579630" y="2602776"/>
            <a:ext cx="7493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0" i="1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297920" y="3703763"/>
            <a:ext cx="1911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Times New Roman"/>
                <a:cs typeface="Times New Roman"/>
              </a:rPr>
              <a:t>i</a:t>
            </a:r>
            <a:r>
              <a:rPr dirty="0" baseline="-24305" sz="1200" spc="-37" i="1">
                <a:latin typeface="Times New Roman"/>
                <a:cs typeface="Times New Roman"/>
              </a:rPr>
              <a:t>E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3609082" y="3138554"/>
            <a:ext cx="400685" cy="399415"/>
          </a:xfrm>
          <a:custGeom>
            <a:avLst/>
            <a:gdLst/>
            <a:ahLst/>
            <a:cxnLst/>
            <a:rect l="l" t="t" r="r" b="b"/>
            <a:pathLst>
              <a:path w="400685" h="399414">
                <a:moveTo>
                  <a:pt x="200106" y="0"/>
                </a:moveTo>
                <a:lnTo>
                  <a:pt x="200106" y="166311"/>
                </a:lnTo>
              </a:path>
              <a:path w="400685" h="399414">
                <a:moveTo>
                  <a:pt x="200106" y="232831"/>
                </a:moveTo>
                <a:lnTo>
                  <a:pt x="200106" y="399142"/>
                </a:lnTo>
              </a:path>
              <a:path w="400685" h="399414">
                <a:moveTo>
                  <a:pt x="400212" y="166311"/>
                </a:moveTo>
                <a:lnTo>
                  <a:pt x="0" y="166311"/>
                </a:lnTo>
              </a:path>
              <a:path w="400685" h="399414">
                <a:moveTo>
                  <a:pt x="333514" y="232831"/>
                </a:moveTo>
                <a:lnTo>
                  <a:pt x="66698" y="232831"/>
                </a:lnTo>
              </a:path>
              <a:path w="400685" h="399414">
                <a:moveTo>
                  <a:pt x="360320" y="99779"/>
                </a:moveTo>
                <a:lnTo>
                  <a:pt x="306696" y="99779"/>
                </a:lnTo>
              </a:path>
              <a:path w="400685" h="399414">
                <a:moveTo>
                  <a:pt x="333514" y="73045"/>
                </a:moveTo>
                <a:lnTo>
                  <a:pt x="333514" y="126525"/>
                </a:lnTo>
              </a:path>
              <a:path w="400685" h="399414">
                <a:moveTo>
                  <a:pt x="333514" y="272627"/>
                </a:moveTo>
                <a:lnTo>
                  <a:pt x="333514" y="326107"/>
                </a:lnTo>
              </a:path>
            </a:pathLst>
          </a:custGeom>
          <a:ln w="35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3242000" y="3204489"/>
            <a:ext cx="3498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936" sz="2100" spc="-37">
                <a:latin typeface="Arial"/>
                <a:cs typeface="Arial"/>
              </a:rPr>
              <a:t>V</a:t>
            </a:r>
            <a:r>
              <a:rPr dirty="0" sz="900" spc="-25">
                <a:latin typeface="Arial"/>
                <a:cs typeface="Arial"/>
              </a:rPr>
              <a:t>BE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4339995" y="2853151"/>
            <a:ext cx="519430" cy="217804"/>
            <a:chOff x="4339995" y="2853151"/>
            <a:chExt cx="519430" cy="217804"/>
          </a:xfrm>
        </p:grpSpPr>
        <p:sp>
          <p:nvSpPr>
            <p:cNvPr id="31" name="object 31" descr=""/>
            <p:cNvSpPr/>
            <p:nvPr/>
          </p:nvSpPr>
          <p:spPr>
            <a:xfrm>
              <a:off x="4339995" y="3023015"/>
              <a:ext cx="421640" cy="0"/>
            </a:xfrm>
            <a:custGeom>
              <a:avLst/>
              <a:gdLst/>
              <a:ahLst/>
              <a:cxnLst/>
              <a:rect l="l" t="t" r="r" b="b"/>
              <a:pathLst>
                <a:path w="421639" h="0">
                  <a:moveTo>
                    <a:pt x="421267" y="0"/>
                  </a:moveTo>
                  <a:lnTo>
                    <a:pt x="0" y="0"/>
                  </a:lnTo>
                </a:path>
              </a:pathLst>
            </a:custGeom>
            <a:ln w="10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4345" y="2975652"/>
              <a:ext cx="94939" cy="94725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531388" y="2901173"/>
              <a:ext cx="205104" cy="0"/>
            </a:xfrm>
            <a:custGeom>
              <a:avLst/>
              <a:gdLst/>
              <a:ahLst/>
              <a:cxnLst/>
              <a:rect l="l" t="t" r="r" b="b"/>
              <a:pathLst>
                <a:path w="205104" h="0">
                  <a:moveTo>
                    <a:pt x="204598" y="0"/>
                  </a:moveTo>
                  <a:lnTo>
                    <a:pt x="0" y="0"/>
                  </a:lnTo>
                </a:path>
              </a:pathLst>
            </a:custGeom>
            <a:ln w="10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398971" y="2853151"/>
              <a:ext cx="144780" cy="96520"/>
            </a:xfrm>
            <a:custGeom>
              <a:avLst/>
              <a:gdLst/>
              <a:ahLst/>
              <a:cxnLst/>
              <a:rect l="l" t="t" r="r" b="b"/>
              <a:pathLst>
                <a:path w="144779" h="96519">
                  <a:moveTo>
                    <a:pt x="144453" y="96044"/>
                  </a:moveTo>
                  <a:lnTo>
                    <a:pt x="0" y="48022"/>
                  </a:lnTo>
                  <a:lnTo>
                    <a:pt x="144453" y="0"/>
                  </a:lnTo>
                  <a:lnTo>
                    <a:pt x="144453" y="960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4979057" y="2885812"/>
            <a:ext cx="1543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633915" y="2878219"/>
            <a:ext cx="1062355" cy="78613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52705">
              <a:lnSpc>
                <a:spcPct val="100000"/>
              </a:lnSpc>
              <a:spcBef>
                <a:spcPts val="985"/>
              </a:spcBef>
            </a:pPr>
            <a:r>
              <a:rPr dirty="0" sz="1800" b="1" i="1">
                <a:latin typeface="Times New Roman"/>
                <a:cs typeface="Times New Roman"/>
              </a:rPr>
              <a:t>i</a:t>
            </a:r>
            <a:r>
              <a:rPr dirty="0" baseline="-23809" sz="1575" b="1" i="1">
                <a:latin typeface="Times New Roman"/>
                <a:cs typeface="Times New Roman"/>
              </a:rPr>
              <a:t>C</a:t>
            </a:r>
            <a:r>
              <a:rPr dirty="0" baseline="-23809" sz="1575" spc="690" b="1" i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Symbol"/>
                <a:cs typeface="Symbol"/>
              </a:rPr>
              <a:t>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900" b="1" i="1">
                <a:latin typeface="Symbol"/>
                <a:cs typeface="Symbol"/>
              </a:rPr>
              <a:t>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800" b="1">
                <a:latin typeface="Symbol"/>
                <a:cs typeface="Symbol"/>
              </a:rPr>
              <a:t></a:t>
            </a:r>
            <a:r>
              <a:rPr dirty="0" sz="1800" spc="-160">
                <a:latin typeface="Times New Roman"/>
                <a:cs typeface="Times New Roman"/>
              </a:rPr>
              <a:t> </a:t>
            </a:r>
            <a:r>
              <a:rPr dirty="0" sz="1800" spc="-25" b="1" i="1">
                <a:latin typeface="Times New Roman"/>
                <a:cs typeface="Times New Roman"/>
              </a:rPr>
              <a:t>i</a:t>
            </a:r>
            <a:r>
              <a:rPr dirty="0" baseline="-23809" sz="1575" spc="-37" b="1" i="1">
                <a:latin typeface="Times New Roman"/>
                <a:cs typeface="Times New Roman"/>
              </a:rPr>
              <a:t>B</a:t>
            </a:r>
            <a:endParaRPr baseline="-23809" sz="1575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80"/>
              </a:spcBef>
            </a:pPr>
            <a:r>
              <a:rPr dirty="0" sz="1700" b="1" i="1">
                <a:latin typeface="Times New Roman"/>
                <a:cs typeface="Times New Roman"/>
              </a:rPr>
              <a:t>i</a:t>
            </a:r>
            <a:r>
              <a:rPr dirty="0" baseline="-25000" sz="1500" b="1" i="1">
                <a:latin typeface="Times New Roman"/>
                <a:cs typeface="Times New Roman"/>
              </a:rPr>
              <a:t>E</a:t>
            </a:r>
            <a:r>
              <a:rPr dirty="0" baseline="-25000" sz="1500" spc="644" b="1" i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Symbol"/>
                <a:cs typeface="Symbol"/>
              </a:rPr>
              <a:t></a:t>
            </a:r>
            <a:r>
              <a:rPr dirty="0" sz="1700" spc="50">
                <a:latin typeface="Times New Roman"/>
                <a:cs typeface="Times New Roman"/>
              </a:rPr>
              <a:t> </a:t>
            </a:r>
            <a:r>
              <a:rPr dirty="0" sz="1700" b="1" i="1">
                <a:latin typeface="Times New Roman"/>
                <a:cs typeface="Times New Roman"/>
              </a:rPr>
              <a:t>i</a:t>
            </a:r>
            <a:r>
              <a:rPr dirty="0" baseline="-25000" sz="1500" b="1" i="1">
                <a:latin typeface="Times New Roman"/>
                <a:cs typeface="Times New Roman"/>
              </a:rPr>
              <a:t>C</a:t>
            </a:r>
            <a:r>
              <a:rPr dirty="0" baseline="-25000" sz="1500" spc="509" b="1" i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Symbol"/>
                <a:cs typeface="Symbol"/>
              </a:rPr>
              <a:t>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 spc="-35" b="1" i="1">
                <a:latin typeface="Times New Roman"/>
                <a:cs typeface="Times New Roman"/>
              </a:rPr>
              <a:t>i</a:t>
            </a:r>
            <a:r>
              <a:rPr dirty="0" baseline="-25000" sz="1500" spc="-52" b="1" i="1">
                <a:latin typeface="Times New Roman"/>
                <a:cs typeface="Times New Roman"/>
              </a:rPr>
              <a:t>B</a:t>
            </a:r>
            <a:endParaRPr baseline="-25000" sz="15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257415" y="3205035"/>
            <a:ext cx="13519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33399"/>
                </a:solidFill>
                <a:latin typeface="Arial"/>
                <a:cs typeface="Arial"/>
              </a:rPr>
              <a:t>Amplificación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1175" y="3295650"/>
            <a:ext cx="250825" cy="111125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614522" y="4435176"/>
            <a:ext cx="783717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368935" algn="l"/>
              </a:tabLst>
            </a:pPr>
            <a:r>
              <a:rPr dirty="0" sz="2000">
                <a:latin typeface="Arial"/>
                <a:cs typeface="Arial"/>
              </a:rPr>
              <a:t>	</a:t>
            </a:r>
            <a:r>
              <a:rPr dirty="0" sz="2000" b="1">
                <a:latin typeface="Arial"/>
                <a:cs typeface="Arial"/>
              </a:rPr>
              <a:t>Zona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Corte</a:t>
            </a:r>
            <a:r>
              <a:rPr dirty="0" sz="2000">
                <a:latin typeface="Arial"/>
                <a:cs typeface="Arial"/>
              </a:rPr>
              <a:t>: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Unión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Base-</a:t>
            </a:r>
            <a:r>
              <a:rPr dirty="0" sz="2000">
                <a:latin typeface="Arial"/>
                <a:cs typeface="Arial"/>
              </a:rPr>
              <a:t>Emisor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Base-Colector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polarizada </a:t>
            </a:r>
            <a:r>
              <a:rPr dirty="0" sz="2000">
                <a:latin typeface="Arial"/>
                <a:cs typeface="Arial"/>
              </a:rPr>
              <a:t>inversamente.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movimiento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electrones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(sólo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minoritarios)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693685" y="5360987"/>
            <a:ext cx="556895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8920" algn="l"/>
              </a:tabLst>
            </a:pPr>
            <a:r>
              <a:rPr dirty="0" sz="1800" spc="-50" i="1">
                <a:latin typeface="Times New Roman"/>
                <a:cs typeface="Times New Roman"/>
              </a:rPr>
              <a:t>i</a:t>
            </a:r>
            <a:r>
              <a:rPr dirty="0" sz="1800" i="1">
                <a:latin typeface="Times New Roman"/>
                <a:cs typeface="Times New Roman"/>
              </a:rPr>
              <a:t>	</a:t>
            </a:r>
            <a:r>
              <a:rPr dirty="0" sz="1800">
                <a:latin typeface="Symbol"/>
                <a:cs typeface="Symbol"/>
              </a:rPr>
              <a:t></a:t>
            </a:r>
            <a:r>
              <a:rPr dirty="0" sz="1800" spc="-50">
                <a:latin typeface="Times New Roman"/>
                <a:cs typeface="Times New Roman"/>
              </a:rPr>
              <a:t> 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666594" y="5515504"/>
            <a:ext cx="575310" cy="4572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115"/>
              </a:spcBef>
            </a:pPr>
            <a:r>
              <a:rPr dirty="0" sz="1050" spc="-50" i="1"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 sz="1700" i="1">
                <a:latin typeface="Times New Roman"/>
                <a:cs typeface="Times New Roman"/>
              </a:rPr>
              <a:t>i</a:t>
            </a:r>
            <a:r>
              <a:rPr dirty="0" baseline="-25000" sz="1500" i="1">
                <a:latin typeface="Times New Roman"/>
                <a:cs typeface="Times New Roman"/>
              </a:rPr>
              <a:t>E</a:t>
            </a:r>
            <a:r>
              <a:rPr dirty="0" baseline="-25000" sz="1500" spc="562" i="1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</a:t>
            </a:r>
            <a:r>
              <a:rPr dirty="0" sz="1700" spc="-45">
                <a:latin typeface="Times New Roman"/>
                <a:cs typeface="Times New Roman"/>
              </a:rPr>
              <a:t> </a:t>
            </a:r>
            <a:r>
              <a:rPr dirty="0" sz="1700" spc="-60"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3424436" y="5316084"/>
            <a:ext cx="438150" cy="335280"/>
            <a:chOff x="3424436" y="5316084"/>
            <a:chExt cx="438150" cy="335280"/>
          </a:xfrm>
        </p:grpSpPr>
        <p:sp>
          <p:nvSpPr>
            <p:cNvPr id="43" name="object 43" descr=""/>
            <p:cNvSpPr/>
            <p:nvPr/>
          </p:nvSpPr>
          <p:spPr>
            <a:xfrm>
              <a:off x="3840855" y="5458092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w="0" h="171450">
                  <a:moveTo>
                    <a:pt x="0" y="0"/>
                  </a:moveTo>
                  <a:lnTo>
                    <a:pt x="0" y="171383"/>
                  </a:lnTo>
                </a:path>
              </a:pathLst>
            </a:custGeom>
            <a:ln w="8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497469" y="5458091"/>
              <a:ext cx="343535" cy="0"/>
            </a:xfrm>
            <a:custGeom>
              <a:avLst/>
              <a:gdLst/>
              <a:ahLst/>
              <a:cxnLst/>
              <a:rect l="l" t="t" r="r" b="b"/>
              <a:pathLst>
                <a:path w="343535" h="0">
                  <a:moveTo>
                    <a:pt x="0" y="0"/>
                  </a:moveTo>
                  <a:lnTo>
                    <a:pt x="343383" y="0"/>
                  </a:lnTo>
                </a:path>
              </a:pathLst>
            </a:custGeom>
            <a:ln w="87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4436" y="5419453"/>
              <a:ext cx="77390" cy="77274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3531809" y="5355261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4" h="0">
                  <a:moveTo>
                    <a:pt x="0" y="0"/>
                  </a:moveTo>
                  <a:lnTo>
                    <a:pt x="166772" y="0"/>
                  </a:lnTo>
                </a:path>
              </a:pathLst>
            </a:custGeom>
            <a:ln w="87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688772" y="5316084"/>
              <a:ext cx="118110" cy="78740"/>
            </a:xfrm>
            <a:custGeom>
              <a:avLst/>
              <a:gdLst/>
              <a:ahLst/>
              <a:cxnLst/>
              <a:rect l="l" t="t" r="r" b="b"/>
              <a:pathLst>
                <a:path w="118110" h="78739">
                  <a:moveTo>
                    <a:pt x="0" y="78354"/>
                  </a:moveTo>
                  <a:lnTo>
                    <a:pt x="0" y="0"/>
                  </a:lnTo>
                  <a:lnTo>
                    <a:pt x="117747" y="39177"/>
                  </a:lnTo>
                  <a:lnTo>
                    <a:pt x="0" y="78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823685" y="5612499"/>
              <a:ext cx="34925" cy="34290"/>
            </a:xfrm>
            <a:custGeom>
              <a:avLst/>
              <a:gdLst/>
              <a:ahLst/>
              <a:cxnLst/>
              <a:rect l="l" t="t" r="r" b="b"/>
              <a:pathLst>
                <a:path w="34925" h="34289">
                  <a:moveTo>
                    <a:pt x="26656" y="34280"/>
                  </a:moveTo>
                  <a:lnTo>
                    <a:pt x="7695" y="34280"/>
                  </a:lnTo>
                  <a:lnTo>
                    <a:pt x="0" y="26607"/>
                  </a:lnTo>
                  <a:lnTo>
                    <a:pt x="0" y="7672"/>
                  </a:lnTo>
                  <a:lnTo>
                    <a:pt x="7695" y="0"/>
                  </a:lnTo>
                  <a:lnTo>
                    <a:pt x="26656" y="0"/>
                  </a:lnTo>
                  <a:lnTo>
                    <a:pt x="34342" y="7672"/>
                  </a:lnTo>
                  <a:lnTo>
                    <a:pt x="34342" y="17140"/>
                  </a:lnTo>
                  <a:lnTo>
                    <a:pt x="34342" y="26607"/>
                  </a:lnTo>
                  <a:lnTo>
                    <a:pt x="26656" y="34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823685" y="5612498"/>
              <a:ext cx="34925" cy="34290"/>
            </a:xfrm>
            <a:custGeom>
              <a:avLst/>
              <a:gdLst/>
              <a:ahLst/>
              <a:cxnLst/>
              <a:rect l="l" t="t" r="r" b="b"/>
              <a:pathLst>
                <a:path w="34925" h="34289">
                  <a:moveTo>
                    <a:pt x="34342" y="17140"/>
                  </a:moveTo>
                  <a:lnTo>
                    <a:pt x="34342" y="7672"/>
                  </a:lnTo>
                  <a:lnTo>
                    <a:pt x="26656" y="0"/>
                  </a:lnTo>
                  <a:lnTo>
                    <a:pt x="17171" y="0"/>
                  </a:lnTo>
                  <a:lnTo>
                    <a:pt x="7695" y="0"/>
                  </a:lnTo>
                  <a:lnTo>
                    <a:pt x="0" y="7672"/>
                  </a:lnTo>
                  <a:lnTo>
                    <a:pt x="0" y="17140"/>
                  </a:lnTo>
                  <a:lnTo>
                    <a:pt x="0" y="26607"/>
                  </a:lnTo>
                  <a:lnTo>
                    <a:pt x="7695" y="34280"/>
                  </a:lnTo>
                  <a:lnTo>
                    <a:pt x="17171" y="34280"/>
                  </a:lnTo>
                  <a:lnTo>
                    <a:pt x="26656" y="34280"/>
                  </a:lnTo>
                  <a:lnTo>
                    <a:pt x="34342" y="26607"/>
                  </a:lnTo>
                  <a:lnTo>
                    <a:pt x="34342" y="17140"/>
                  </a:lnTo>
                  <a:close/>
                </a:path>
              </a:pathLst>
            </a:custGeom>
            <a:ln w="8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 descr=""/>
          <p:cNvGrpSpPr/>
          <p:nvPr/>
        </p:nvGrpSpPr>
        <p:grpSpPr>
          <a:xfrm>
            <a:off x="3836410" y="5779267"/>
            <a:ext cx="438150" cy="626110"/>
            <a:chOff x="3836410" y="5779267"/>
            <a:chExt cx="438150" cy="626110"/>
          </a:xfrm>
        </p:grpSpPr>
        <p:sp>
          <p:nvSpPr>
            <p:cNvPr id="51" name="object 51" descr=""/>
            <p:cNvSpPr/>
            <p:nvPr/>
          </p:nvSpPr>
          <p:spPr>
            <a:xfrm>
              <a:off x="3840855" y="5783884"/>
              <a:ext cx="429259" cy="154305"/>
            </a:xfrm>
            <a:custGeom>
              <a:avLst/>
              <a:gdLst/>
              <a:ahLst/>
              <a:cxnLst/>
              <a:rect l="l" t="t" r="r" b="b"/>
              <a:pathLst>
                <a:path w="429260" h="154304">
                  <a:moveTo>
                    <a:pt x="0" y="0"/>
                  </a:moveTo>
                  <a:lnTo>
                    <a:pt x="0" y="154070"/>
                  </a:lnTo>
                  <a:lnTo>
                    <a:pt x="429231" y="154070"/>
                  </a:lnTo>
                </a:path>
              </a:pathLst>
            </a:custGeom>
            <a:ln w="8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270089" y="5783712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w="0" h="154304">
                  <a:moveTo>
                    <a:pt x="0" y="0"/>
                  </a:moveTo>
                  <a:lnTo>
                    <a:pt x="0" y="154242"/>
                  </a:lnTo>
                </a:path>
              </a:pathLst>
            </a:custGeom>
            <a:ln w="8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081227" y="5941082"/>
              <a:ext cx="0" cy="391160"/>
            </a:xfrm>
            <a:custGeom>
              <a:avLst/>
              <a:gdLst/>
              <a:ahLst/>
              <a:cxnLst/>
              <a:rect l="l" t="t" r="r" b="b"/>
              <a:pathLst>
                <a:path w="0" h="391160">
                  <a:moveTo>
                    <a:pt x="0" y="0"/>
                  </a:moveTo>
                  <a:lnTo>
                    <a:pt x="0" y="391048"/>
                  </a:lnTo>
                </a:path>
              </a:pathLst>
            </a:custGeom>
            <a:ln w="8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2532" y="6327765"/>
              <a:ext cx="77390" cy="77274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4184243" y="6057919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w="0" h="167004">
                  <a:moveTo>
                    <a:pt x="0" y="0"/>
                  </a:moveTo>
                  <a:lnTo>
                    <a:pt x="0" y="166467"/>
                  </a:lnTo>
                </a:path>
              </a:pathLst>
            </a:custGeom>
            <a:ln w="8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144994" y="6214594"/>
              <a:ext cx="78740" cy="118110"/>
            </a:xfrm>
            <a:custGeom>
              <a:avLst/>
              <a:gdLst/>
              <a:ahLst/>
              <a:cxnLst/>
              <a:rect l="l" t="t" r="r" b="b"/>
              <a:pathLst>
                <a:path w="78739" h="118110">
                  <a:moveTo>
                    <a:pt x="39249" y="117532"/>
                  </a:moveTo>
                  <a:lnTo>
                    <a:pt x="0" y="0"/>
                  </a:lnTo>
                  <a:lnTo>
                    <a:pt x="78498" y="0"/>
                  </a:lnTo>
                  <a:lnTo>
                    <a:pt x="39249" y="117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 descr=""/>
          <p:cNvGrpSpPr/>
          <p:nvPr/>
        </p:nvGrpSpPr>
        <p:grpSpPr>
          <a:xfrm>
            <a:off x="4248561" y="5319510"/>
            <a:ext cx="448309" cy="332105"/>
            <a:chOff x="4248561" y="5319510"/>
            <a:chExt cx="448309" cy="332105"/>
          </a:xfrm>
        </p:grpSpPr>
        <p:sp>
          <p:nvSpPr>
            <p:cNvPr id="58" name="object 58" descr=""/>
            <p:cNvSpPr/>
            <p:nvPr/>
          </p:nvSpPr>
          <p:spPr>
            <a:xfrm>
              <a:off x="4270089" y="5454663"/>
              <a:ext cx="0" cy="175260"/>
            </a:xfrm>
            <a:custGeom>
              <a:avLst/>
              <a:gdLst/>
              <a:ahLst/>
              <a:cxnLst/>
              <a:rect l="l" t="t" r="r" b="b"/>
              <a:pathLst>
                <a:path w="0" h="175260">
                  <a:moveTo>
                    <a:pt x="0" y="0"/>
                  </a:moveTo>
                  <a:lnTo>
                    <a:pt x="0" y="174974"/>
                  </a:lnTo>
                </a:path>
              </a:pathLst>
            </a:custGeom>
            <a:ln w="8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273527" y="5458089"/>
              <a:ext cx="343535" cy="0"/>
            </a:xfrm>
            <a:custGeom>
              <a:avLst/>
              <a:gdLst/>
              <a:ahLst/>
              <a:cxnLst/>
              <a:rect l="l" t="t" r="r" b="b"/>
              <a:pathLst>
                <a:path w="343535" h="0">
                  <a:moveTo>
                    <a:pt x="343383" y="0"/>
                  </a:moveTo>
                  <a:lnTo>
                    <a:pt x="0" y="0"/>
                  </a:lnTo>
                </a:path>
              </a:pathLst>
            </a:custGeom>
            <a:ln w="87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19421" y="5419451"/>
              <a:ext cx="77390" cy="77274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4429536" y="5358688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4" h="0">
                  <a:moveTo>
                    <a:pt x="166772" y="0"/>
                  </a:moveTo>
                  <a:lnTo>
                    <a:pt x="0" y="0"/>
                  </a:lnTo>
                </a:path>
              </a:pathLst>
            </a:custGeom>
            <a:ln w="87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321599" y="5319510"/>
              <a:ext cx="118110" cy="78740"/>
            </a:xfrm>
            <a:custGeom>
              <a:avLst/>
              <a:gdLst/>
              <a:ahLst/>
              <a:cxnLst/>
              <a:rect l="l" t="t" r="r" b="b"/>
              <a:pathLst>
                <a:path w="118110" h="78739">
                  <a:moveTo>
                    <a:pt x="117747" y="78354"/>
                  </a:moveTo>
                  <a:lnTo>
                    <a:pt x="0" y="39177"/>
                  </a:lnTo>
                  <a:lnTo>
                    <a:pt x="117747" y="0"/>
                  </a:lnTo>
                  <a:lnTo>
                    <a:pt x="117747" y="78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252918" y="5612498"/>
              <a:ext cx="34925" cy="34290"/>
            </a:xfrm>
            <a:custGeom>
              <a:avLst/>
              <a:gdLst/>
              <a:ahLst/>
              <a:cxnLst/>
              <a:rect l="l" t="t" r="r" b="b"/>
              <a:pathLst>
                <a:path w="34925" h="34289">
                  <a:moveTo>
                    <a:pt x="26656" y="34280"/>
                  </a:moveTo>
                  <a:lnTo>
                    <a:pt x="7695" y="34280"/>
                  </a:lnTo>
                  <a:lnTo>
                    <a:pt x="0" y="26607"/>
                  </a:lnTo>
                  <a:lnTo>
                    <a:pt x="0" y="7672"/>
                  </a:lnTo>
                  <a:lnTo>
                    <a:pt x="7695" y="0"/>
                  </a:lnTo>
                  <a:lnTo>
                    <a:pt x="26656" y="0"/>
                  </a:lnTo>
                  <a:lnTo>
                    <a:pt x="34342" y="7672"/>
                  </a:lnTo>
                  <a:lnTo>
                    <a:pt x="34342" y="17140"/>
                  </a:lnTo>
                  <a:lnTo>
                    <a:pt x="34342" y="26607"/>
                  </a:lnTo>
                  <a:lnTo>
                    <a:pt x="26656" y="34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252919" y="5612498"/>
              <a:ext cx="34925" cy="34290"/>
            </a:xfrm>
            <a:custGeom>
              <a:avLst/>
              <a:gdLst/>
              <a:ahLst/>
              <a:cxnLst/>
              <a:rect l="l" t="t" r="r" b="b"/>
              <a:pathLst>
                <a:path w="34925" h="34289">
                  <a:moveTo>
                    <a:pt x="34342" y="17140"/>
                  </a:moveTo>
                  <a:lnTo>
                    <a:pt x="34342" y="7672"/>
                  </a:lnTo>
                  <a:lnTo>
                    <a:pt x="26656" y="0"/>
                  </a:lnTo>
                  <a:lnTo>
                    <a:pt x="17171" y="0"/>
                  </a:lnTo>
                  <a:lnTo>
                    <a:pt x="7695" y="0"/>
                  </a:lnTo>
                  <a:lnTo>
                    <a:pt x="0" y="7672"/>
                  </a:lnTo>
                  <a:lnTo>
                    <a:pt x="0" y="17140"/>
                  </a:lnTo>
                  <a:lnTo>
                    <a:pt x="0" y="26607"/>
                  </a:lnTo>
                  <a:lnTo>
                    <a:pt x="7695" y="34280"/>
                  </a:lnTo>
                  <a:lnTo>
                    <a:pt x="17171" y="34280"/>
                  </a:lnTo>
                  <a:lnTo>
                    <a:pt x="26656" y="34280"/>
                  </a:lnTo>
                  <a:lnTo>
                    <a:pt x="34342" y="26607"/>
                  </a:lnTo>
                  <a:lnTo>
                    <a:pt x="34342" y="17140"/>
                  </a:lnTo>
                  <a:close/>
                </a:path>
              </a:pathLst>
            </a:custGeom>
            <a:ln w="8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3204504" y="5343818"/>
            <a:ext cx="12255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50">
                <a:latin typeface="Arial"/>
                <a:cs typeface="Arial"/>
              </a:rPr>
              <a:t>B</a:t>
            </a:r>
            <a:endParaRPr sz="115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3584060" y="5085662"/>
            <a:ext cx="168910" cy="1993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dirty="0" sz="1100" spc="-25" i="1">
                <a:latin typeface="Times New Roman"/>
                <a:cs typeface="Times New Roman"/>
              </a:rPr>
              <a:t>i</a:t>
            </a:r>
            <a:r>
              <a:rPr dirty="0" baseline="-25641" sz="975" spc="-37" i="1">
                <a:latin typeface="Times New Roman"/>
                <a:cs typeface="Times New Roman"/>
              </a:rPr>
              <a:t>B</a:t>
            </a:r>
            <a:endParaRPr baseline="-25641" sz="975">
              <a:latin typeface="Times New Roman"/>
              <a:cs typeface="Times New Roman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4441112" y="5112913"/>
            <a:ext cx="168910" cy="199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150" spc="-25" i="1">
                <a:latin typeface="Times New Roman"/>
                <a:cs typeface="Times New Roman"/>
              </a:rPr>
              <a:t>i</a:t>
            </a:r>
            <a:r>
              <a:rPr dirty="0" baseline="-25641" sz="975" spc="-37" i="1">
                <a:latin typeface="Times New Roman"/>
                <a:cs typeface="Times New Roman"/>
              </a:rPr>
              <a:t>C</a:t>
            </a:r>
            <a:endParaRPr baseline="-25641" sz="975">
              <a:latin typeface="Times New Roman"/>
              <a:cs typeface="Times New Roman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4232187" y="6011113"/>
            <a:ext cx="170180" cy="1993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dirty="0" sz="1100" spc="-25" i="1">
                <a:latin typeface="Times New Roman"/>
                <a:cs typeface="Times New Roman"/>
              </a:rPr>
              <a:t>i</a:t>
            </a:r>
            <a:r>
              <a:rPr dirty="0" baseline="-25641" sz="975" spc="-37" i="1">
                <a:latin typeface="Times New Roman"/>
                <a:cs typeface="Times New Roman"/>
              </a:rPr>
              <a:t>E</a:t>
            </a:r>
            <a:endParaRPr baseline="-25641" sz="975">
              <a:latin typeface="Times New Roman"/>
              <a:cs typeface="Times New Roman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4792092" y="5343817"/>
            <a:ext cx="130810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50">
                <a:latin typeface="Arial"/>
                <a:cs typeface="Arial"/>
              </a:rPr>
              <a:t>C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3819330" y="5762382"/>
            <a:ext cx="472440" cy="43180"/>
            <a:chOff x="3819330" y="5762382"/>
            <a:chExt cx="472440" cy="43180"/>
          </a:xfrm>
        </p:grpSpPr>
        <p:sp>
          <p:nvSpPr>
            <p:cNvPr id="71" name="object 71" descr=""/>
            <p:cNvSpPr/>
            <p:nvPr/>
          </p:nvSpPr>
          <p:spPr>
            <a:xfrm>
              <a:off x="4252919" y="5766739"/>
              <a:ext cx="34925" cy="34290"/>
            </a:xfrm>
            <a:custGeom>
              <a:avLst/>
              <a:gdLst/>
              <a:ahLst/>
              <a:cxnLst/>
              <a:rect l="l" t="t" r="r" b="b"/>
              <a:pathLst>
                <a:path w="34925" h="34289">
                  <a:moveTo>
                    <a:pt x="26656" y="34280"/>
                  </a:moveTo>
                  <a:lnTo>
                    <a:pt x="7695" y="34280"/>
                  </a:lnTo>
                  <a:lnTo>
                    <a:pt x="0" y="26607"/>
                  </a:lnTo>
                  <a:lnTo>
                    <a:pt x="0" y="7672"/>
                  </a:lnTo>
                  <a:lnTo>
                    <a:pt x="7695" y="0"/>
                  </a:lnTo>
                  <a:lnTo>
                    <a:pt x="26656" y="0"/>
                  </a:lnTo>
                  <a:lnTo>
                    <a:pt x="34342" y="7672"/>
                  </a:lnTo>
                  <a:lnTo>
                    <a:pt x="34342" y="17140"/>
                  </a:lnTo>
                  <a:lnTo>
                    <a:pt x="34342" y="26607"/>
                  </a:lnTo>
                  <a:lnTo>
                    <a:pt x="26656" y="34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4252919" y="5766739"/>
              <a:ext cx="34925" cy="34290"/>
            </a:xfrm>
            <a:custGeom>
              <a:avLst/>
              <a:gdLst/>
              <a:ahLst/>
              <a:cxnLst/>
              <a:rect l="l" t="t" r="r" b="b"/>
              <a:pathLst>
                <a:path w="34925" h="34289">
                  <a:moveTo>
                    <a:pt x="34342" y="17140"/>
                  </a:moveTo>
                  <a:lnTo>
                    <a:pt x="34342" y="7672"/>
                  </a:lnTo>
                  <a:lnTo>
                    <a:pt x="26656" y="0"/>
                  </a:lnTo>
                  <a:lnTo>
                    <a:pt x="17171" y="0"/>
                  </a:lnTo>
                  <a:lnTo>
                    <a:pt x="7695" y="0"/>
                  </a:lnTo>
                  <a:lnTo>
                    <a:pt x="0" y="7672"/>
                  </a:lnTo>
                  <a:lnTo>
                    <a:pt x="0" y="17140"/>
                  </a:lnTo>
                  <a:lnTo>
                    <a:pt x="0" y="26607"/>
                  </a:lnTo>
                  <a:lnTo>
                    <a:pt x="7695" y="34280"/>
                  </a:lnTo>
                  <a:lnTo>
                    <a:pt x="17171" y="34280"/>
                  </a:lnTo>
                  <a:lnTo>
                    <a:pt x="26656" y="34280"/>
                  </a:lnTo>
                  <a:lnTo>
                    <a:pt x="34342" y="26607"/>
                  </a:lnTo>
                  <a:lnTo>
                    <a:pt x="34342" y="17140"/>
                  </a:lnTo>
                  <a:close/>
                </a:path>
              </a:pathLst>
            </a:custGeom>
            <a:ln w="8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823686" y="5766739"/>
              <a:ext cx="34925" cy="34290"/>
            </a:xfrm>
            <a:custGeom>
              <a:avLst/>
              <a:gdLst/>
              <a:ahLst/>
              <a:cxnLst/>
              <a:rect l="l" t="t" r="r" b="b"/>
              <a:pathLst>
                <a:path w="34925" h="34289">
                  <a:moveTo>
                    <a:pt x="26656" y="34280"/>
                  </a:moveTo>
                  <a:lnTo>
                    <a:pt x="7695" y="34280"/>
                  </a:lnTo>
                  <a:lnTo>
                    <a:pt x="0" y="26607"/>
                  </a:lnTo>
                  <a:lnTo>
                    <a:pt x="0" y="7672"/>
                  </a:lnTo>
                  <a:lnTo>
                    <a:pt x="7695" y="0"/>
                  </a:lnTo>
                  <a:lnTo>
                    <a:pt x="26656" y="0"/>
                  </a:lnTo>
                  <a:lnTo>
                    <a:pt x="34342" y="7672"/>
                  </a:lnTo>
                  <a:lnTo>
                    <a:pt x="34342" y="17140"/>
                  </a:lnTo>
                  <a:lnTo>
                    <a:pt x="34342" y="26607"/>
                  </a:lnTo>
                  <a:lnTo>
                    <a:pt x="26656" y="34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823687" y="5766739"/>
              <a:ext cx="34925" cy="34290"/>
            </a:xfrm>
            <a:custGeom>
              <a:avLst/>
              <a:gdLst/>
              <a:ahLst/>
              <a:cxnLst/>
              <a:rect l="l" t="t" r="r" b="b"/>
              <a:pathLst>
                <a:path w="34925" h="34289">
                  <a:moveTo>
                    <a:pt x="34342" y="17140"/>
                  </a:moveTo>
                  <a:lnTo>
                    <a:pt x="34342" y="7672"/>
                  </a:lnTo>
                  <a:lnTo>
                    <a:pt x="26656" y="0"/>
                  </a:lnTo>
                  <a:lnTo>
                    <a:pt x="17171" y="0"/>
                  </a:lnTo>
                  <a:lnTo>
                    <a:pt x="7695" y="0"/>
                  </a:lnTo>
                  <a:lnTo>
                    <a:pt x="0" y="7672"/>
                  </a:lnTo>
                  <a:lnTo>
                    <a:pt x="0" y="17140"/>
                  </a:lnTo>
                  <a:lnTo>
                    <a:pt x="0" y="26607"/>
                  </a:lnTo>
                  <a:lnTo>
                    <a:pt x="7695" y="34280"/>
                  </a:lnTo>
                  <a:lnTo>
                    <a:pt x="17171" y="34280"/>
                  </a:lnTo>
                  <a:lnTo>
                    <a:pt x="26656" y="34280"/>
                  </a:lnTo>
                  <a:lnTo>
                    <a:pt x="34342" y="26607"/>
                  </a:lnTo>
                  <a:lnTo>
                    <a:pt x="34342" y="17140"/>
                  </a:lnTo>
                  <a:close/>
                </a:path>
              </a:pathLst>
            </a:custGeom>
            <a:ln w="8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7043102" y="5464047"/>
            <a:ext cx="17976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3399"/>
                </a:solidFill>
                <a:latin typeface="Arial"/>
                <a:cs typeface="Arial"/>
              </a:rPr>
              <a:t>Interruptor</a:t>
            </a:r>
            <a:r>
              <a:rPr dirty="0" sz="1600" spc="-70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3399"/>
                </a:solidFill>
                <a:latin typeface="Arial"/>
                <a:cs typeface="Arial"/>
              </a:rPr>
              <a:t>abierto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6" name="object 7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02410" y="5592762"/>
            <a:ext cx="250825" cy="111125"/>
          </a:xfrm>
          <a:prstGeom prst="rect">
            <a:avLst/>
          </a:prstGeom>
        </p:spPr>
      </p:pic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752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114"/>
              <a:t> </a:t>
            </a:r>
            <a:r>
              <a:rPr dirty="0" sz="2800"/>
              <a:t>bipolares.</a:t>
            </a:r>
            <a:r>
              <a:rPr dirty="0" sz="2800" spc="-114"/>
              <a:t> </a:t>
            </a:r>
            <a:r>
              <a:rPr dirty="0" sz="2800" spc="-25"/>
              <a:t>BJT.</a:t>
            </a:r>
            <a:endParaRPr sz="2800"/>
          </a:p>
        </p:txBody>
      </p:sp>
      <p:sp>
        <p:nvSpPr>
          <p:cNvPr id="78" name="object 78" descr=""/>
          <p:cNvSpPr txBox="1"/>
          <p:nvPr/>
        </p:nvSpPr>
        <p:spPr>
          <a:xfrm>
            <a:off x="1169090" y="2872529"/>
            <a:ext cx="95821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BE</a:t>
            </a:r>
            <a:r>
              <a:rPr dirty="0" baseline="-23809" sz="1575" spc="577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</a:t>
            </a:r>
            <a:r>
              <a:rPr dirty="0" sz="1850" spc="-75">
                <a:latin typeface="Times New Roman"/>
                <a:cs typeface="Times New Roman"/>
              </a:rPr>
              <a:t> </a:t>
            </a:r>
            <a:r>
              <a:rPr dirty="0" sz="1850" spc="-30">
                <a:latin typeface="Times New Roman"/>
                <a:cs typeface="Times New Roman"/>
              </a:rPr>
              <a:t>0,</a:t>
            </a:r>
            <a:r>
              <a:rPr dirty="0" sz="1850" spc="-265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7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1333285" y="3387821"/>
            <a:ext cx="197485" cy="1879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25" i="1">
                <a:latin typeface="Times New Roman"/>
                <a:cs typeface="Times New Roman"/>
              </a:rPr>
              <a:t>BC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194490" y="3228848"/>
            <a:ext cx="89090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6400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</a:t>
            </a:r>
            <a:r>
              <a:rPr dirty="0" sz="1850" spc="-80">
                <a:latin typeface="Times New Roman"/>
                <a:cs typeface="Times New Roman"/>
              </a:rPr>
              <a:t> </a:t>
            </a:r>
            <a:r>
              <a:rPr dirty="0" sz="1850" spc="-25">
                <a:latin typeface="Times New Roman"/>
                <a:cs typeface="Times New Roman"/>
              </a:rPr>
              <a:t>0.7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043680" y="5358550"/>
            <a:ext cx="904240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7510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</a:t>
            </a:r>
            <a:r>
              <a:rPr dirty="0" sz="1850" spc="-65">
                <a:latin typeface="Times New Roman"/>
                <a:cs typeface="Times New Roman"/>
              </a:rPr>
              <a:t> </a:t>
            </a:r>
            <a:r>
              <a:rPr dirty="0" sz="1850" spc="-30">
                <a:latin typeface="Times New Roman"/>
                <a:cs typeface="Times New Roman"/>
              </a:rPr>
              <a:t>0,</a:t>
            </a:r>
            <a:r>
              <a:rPr dirty="0" sz="1850" spc="-260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7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018280" y="5497299"/>
            <a:ext cx="941705" cy="52387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76530">
              <a:lnSpc>
                <a:spcPct val="100000"/>
              </a:lnSpc>
              <a:spcBef>
                <a:spcPts val="270"/>
              </a:spcBef>
            </a:pPr>
            <a:r>
              <a:rPr dirty="0" sz="1050" spc="-25" i="1">
                <a:latin typeface="Times New Roman"/>
                <a:cs typeface="Times New Roman"/>
              </a:rPr>
              <a:t>BE</a:t>
            </a:r>
            <a:endParaRPr sz="10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75"/>
              </a:spcBef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6455" sz="1575" i="1">
                <a:latin typeface="Times New Roman"/>
                <a:cs typeface="Times New Roman"/>
              </a:rPr>
              <a:t>BC</a:t>
            </a:r>
            <a:r>
              <a:rPr dirty="0" baseline="-26455" sz="1575" spc="532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</a:t>
            </a:r>
            <a:r>
              <a:rPr dirty="0" sz="1850" spc="-85">
                <a:latin typeface="Times New Roman"/>
                <a:cs typeface="Times New Roman"/>
              </a:rPr>
              <a:t> </a:t>
            </a:r>
            <a:r>
              <a:rPr dirty="0" sz="1850" spc="-25">
                <a:latin typeface="Times New Roman"/>
                <a:cs typeface="Times New Roman"/>
              </a:rPr>
              <a:t>0.7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4020502" y="3371786"/>
            <a:ext cx="1346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3999818" y="5684797"/>
            <a:ext cx="1346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5821" y="1509712"/>
            <a:ext cx="8316595" cy="1439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717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Zonas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funcionamiento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2000">
              <a:latin typeface="Arial"/>
              <a:cs typeface="Arial"/>
            </a:endParaRPr>
          </a:p>
          <a:p>
            <a:pPr algn="just" marL="76200" marR="55880" indent="243204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19405" algn="l"/>
              </a:tabLst>
            </a:pPr>
            <a:r>
              <a:rPr dirty="0" sz="1800" b="1">
                <a:latin typeface="Arial"/>
                <a:cs typeface="Arial"/>
              </a:rPr>
              <a:t>Zona</a:t>
            </a:r>
            <a:r>
              <a:rPr dirty="0" sz="1800" spc="50" b="1">
                <a:latin typeface="Arial"/>
                <a:cs typeface="Arial"/>
              </a:rPr>
              <a:t>  </a:t>
            </a:r>
            <a:r>
              <a:rPr dirty="0" sz="1800" b="1">
                <a:latin typeface="Arial"/>
                <a:cs typeface="Arial"/>
              </a:rPr>
              <a:t>Saturación</a:t>
            </a:r>
            <a:r>
              <a:rPr dirty="0" sz="1600" b="1">
                <a:latin typeface="Arial"/>
                <a:cs typeface="Arial"/>
              </a:rPr>
              <a:t>:</a:t>
            </a:r>
            <a:r>
              <a:rPr dirty="0" sz="1600" spc="60" b="1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Unión</a:t>
            </a:r>
            <a:r>
              <a:rPr dirty="0" sz="1600" spc="65">
                <a:latin typeface="Arial"/>
                <a:cs typeface="Arial"/>
              </a:rPr>
              <a:t>  </a:t>
            </a:r>
            <a:r>
              <a:rPr dirty="0" sz="1600" spc="-10">
                <a:latin typeface="Arial"/>
                <a:cs typeface="Arial"/>
              </a:rPr>
              <a:t>Base-</a:t>
            </a:r>
            <a:r>
              <a:rPr dirty="0" sz="1600">
                <a:latin typeface="Arial"/>
                <a:cs typeface="Arial"/>
              </a:rPr>
              <a:t>Emisor</a:t>
            </a:r>
            <a:r>
              <a:rPr dirty="0" sz="1600" spc="55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polarizada</a:t>
            </a:r>
            <a:r>
              <a:rPr dirty="0" sz="1600" spc="65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directamente</a:t>
            </a:r>
            <a:r>
              <a:rPr dirty="0" sz="1600" spc="70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(V</a:t>
            </a:r>
            <a:r>
              <a:rPr dirty="0" baseline="-21164" sz="1575">
                <a:latin typeface="Arial"/>
                <a:cs typeface="Arial"/>
              </a:rPr>
              <a:t>BE</a:t>
            </a:r>
            <a:r>
              <a:rPr dirty="0" sz="1600">
                <a:latin typeface="Arial"/>
                <a:cs typeface="Arial"/>
              </a:rPr>
              <a:t>&gt;V</a:t>
            </a:r>
            <a:r>
              <a:rPr dirty="0" baseline="-21164" sz="157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).</a:t>
            </a:r>
            <a:r>
              <a:rPr dirty="0" sz="1600" spc="75">
                <a:latin typeface="Arial"/>
                <a:cs typeface="Arial"/>
              </a:rPr>
              <a:t>  </a:t>
            </a:r>
            <a:r>
              <a:rPr dirty="0" sz="1600" spc="-10">
                <a:latin typeface="Arial"/>
                <a:cs typeface="Arial"/>
              </a:rPr>
              <a:t>Unión Base-</a:t>
            </a:r>
            <a:r>
              <a:rPr dirty="0" sz="1600">
                <a:latin typeface="Arial"/>
                <a:cs typeface="Arial"/>
              </a:rPr>
              <a:t>Colector</a:t>
            </a:r>
            <a:r>
              <a:rPr dirty="0" sz="1600" spc="2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polarizada</a:t>
            </a:r>
            <a:r>
              <a:rPr dirty="0" sz="1600" spc="2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directamente.</a:t>
            </a:r>
            <a:r>
              <a:rPr dirty="0" sz="1600" spc="29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2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corriente</a:t>
            </a:r>
            <a:r>
              <a:rPr dirty="0" sz="1600" spc="2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29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colector</a:t>
            </a:r>
            <a:r>
              <a:rPr dirty="0" sz="1600" spc="270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i</a:t>
            </a:r>
            <a:r>
              <a:rPr dirty="0" baseline="-21164" sz="1575" i="1">
                <a:latin typeface="Arial"/>
                <a:cs typeface="Arial"/>
              </a:rPr>
              <a:t>c</a:t>
            </a:r>
            <a:r>
              <a:rPr dirty="0" baseline="-21164" sz="1575" spc="630" i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depende</a:t>
            </a:r>
            <a:r>
              <a:rPr dirty="0" sz="1600" spc="2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2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circuito externo.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752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114"/>
              <a:t> </a:t>
            </a:r>
            <a:r>
              <a:rPr dirty="0" sz="2800"/>
              <a:t>bipolares.</a:t>
            </a:r>
            <a:r>
              <a:rPr dirty="0" sz="2800" spc="-114"/>
              <a:t> </a:t>
            </a:r>
            <a:r>
              <a:rPr dirty="0" sz="2800" spc="-25"/>
              <a:t>BJT.</a:t>
            </a:r>
            <a:endParaRPr sz="2800"/>
          </a:p>
        </p:txBody>
      </p:sp>
      <p:sp>
        <p:nvSpPr>
          <p:cNvPr id="5" name="object 5" descr=""/>
          <p:cNvSpPr txBox="1"/>
          <p:nvPr/>
        </p:nvSpPr>
        <p:spPr>
          <a:xfrm>
            <a:off x="5759644" y="3911425"/>
            <a:ext cx="102870" cy="1765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50" i="1">
                <a:latin typeface="Times New Roman"/>
                <a:cs typeface="Times New Roman"/>
              </a:rPr>
              <a:t>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76220" y="3911425"/>
            <a:ext cx="109855" cy="1765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50" i="1">
                <a:latin typeface="Times New Roman"/>
                <a:cs typeface="Times New Roman"/>
              </a:rPr>
              <a:t>C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70749" y="3763962"/>
            <a:ext cx="52260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8445" algn="l"/>
              </a:tabLst>
            </a:pPr>
            <a:r>
              <a:rPr dirty="0" sz="1700" spc="-50" i="1">
                <a:latin typeface="Times New Roman"/>
                <a:cs typeface="Times New Roman"/>
              </a:rPr>
              <a:t>I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>
                <a:latin typeface="Symbol"/>
                <a:cs typeface="Symbol"/>
              </a:rPr>
              <a:t></a:t>
            </a:r>
            <a:r>
              <a:rPr dirty="0" sz="1700" spc="25">
                <a:latin typeface="Times New Roman"/>
                <a:cs typeface="Times New Roman"/>
              </a:rPr>
              <a:t> </a:t>
            </a:r>
            <a:r>
              <a:rPr dirty="0" sz="1700" spc="-50" i="1"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830377" y="3805110"/>
            <a:ext cx="18662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3399"/>
                </a:solidFill>
                <a:latin typeface="Arial"/>
                <a:cs typeface="Arial"/>
              </a:rPr>
              <a:t>Interruptor</a:t>
            </a:r>
            <a:r>
              <a:rPr dirty="0" sz="1600" spc="-70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3399"/>
                </a:solidFill>
                <a:latin typeface="Arial"/>
                <a:cs typeface="Arial"/>
              </a:rPr>
              <a:t>cerrado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9687" y="3884612"/>
            <a:ext cx="250825" cy="111125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76057" y="3609971"/>
            <a:ext cx="496570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90"/>
              </a:spcBef>
              <a:buFont typeface="Symbol"/>
              <a:buChar char=""/>
              <a:tabLst>
                <a:tab pos="191135" algn="l"/>
              </a:tabLst>
            </a:pPr>
            <a:r>
              <a:rPr dirty="0" sz="1850" spc="-25">
                <a:latin typeface="Times New Roman"/>
                <a:cs typeface="Times New Roman"/>
              </a:rPr>
              <a:t>0.7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53143" y="3357485"/>
            <a:ext cx="387350" cy="61912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76530">
              <a:lnSpc>
                <a:spcPct val="100000"/>
              </a:lnSpc>
              <a:spcBef>
                <a:spcPts val="545"/>
              </a:spcBef>
            </a:pPr>
            <a:r>
              <a:rPr dirty="0" sz="1050" spc="-25" i="1">
                <a:latin typeface="Times New Roman"/>
                <a:cs typeface="Times New Roman"/>
              </a:rPr>
              <a:t>BE</a:t>
            </a:r>
            <a:endParaRPr sz="10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dirty="0" baseline="13513" sz="2775" spc="-37" i="1">
                <a:latin typeface="Times New Roman"/>
                <a:cs typeface="Times New Roman"/>
              </a:rPr>
              <a:t>V</a:t>
            </a:r>
            <a:r>
              <a:rPr dirty="0" sz="1050" spc="-25" i="1">
                <a:latin typeface="Times New Roman"/>
                <a:cs typeface="Times New Roman"/>
              </a:rPr>
              <a:t>BC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78543" y="3253653"/>
            <a:ext cx="90741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1320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</a:t>
            </a:r>
            <a:r>
              <a:rPr dirty="0" sz="1850" spc="-65">
                <a:latin typeface="Times New Roman"/>
                <a:cs typeface="Times New Roman"/>
              </a:rPr>
              <a:t> </a:t>
            </a:r>
            <a:r>
              <a:rPr dirty="0" sz="1850" spc="-30">
                <a:latin typeface="Times New Roman"/>
                <a:cs typeface="Times New Roman"/>
              </a:rPr>
              <a:t>0,</a:t>
            </a:r>
            <a:r>
              <a:rPr dirty="0" sz="1850" spc="-260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7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53143" y="3968119"/>
            <a:ext cx="937260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CE</a:t>
            </a:r>
            <a:r>
              <a:rPr dirty="0" baseline="-23809" sz="1575" spc="517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</a:t>
            </a:r>
            <a:r>
              <a:rPr dirty="0" sz="1850" spc="-105">
                <a:latin typeface="Times New Roman"/>
                <a:cs typeface="Times New Roman"/>
              </a:rPr>
              <a:t> </a:t>
            </a:r>
            <a:r>
              <a:rPr dirty="0" sz="1850" spc="-25">
                <a:latin typeface="Times New Roman"/>
                <a:cs typeface="Times New Roman"/>
              </a:rPr>
              <a:t>0.2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625591" y="3101164"/>
            <a:ext cx="918844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950" i="1">
                <a:latin typeface="Times New Roman"/>
                <a:cs typeface="Times New Roman"/>
              </a:rPr>
              <a:t>I</a:t>
            </a:r>
            <a:r>
              <a:rPr dirty="0" baseline="-25252" sz="1650" i="1">
                <a:latin typeface="Times New Roman"/>
                <a:cs typeface="Times New Roman"/>
              </a:rPr>
              <a:t>C</a:t>
            </a:r>
            <a:r>
              <a:rPr dirty="0" baseline="-25252" sz="1650" spc="697" i="1">
                <a:latin typeface="Times New Roman"/>
                <a:cs typeface="Times New Roman"/>
              </a:rPr>
              <a:t> </a:t>
            </a:r>
            <a:r>
              <a:rPr dirty="0" sz="1950">
                <a:latin typeface="Symbol"/>
                <a:cs typeface="Symbol"/>
              </a:rPr>
              <a:t></a:t>
            </a:r>
            <a:r>
              <a:rPr dirty="0" sz="1950" spc="30">
                <a:latin typeface="Times New Roman"/>
                <a:cs typeface="Times New Roman"/>
              </a:rPr>
              <a:t> </a:t>
            </a:r>
            <a:r>
              <a:rPr dirty="0" sz="2050" spc="-65" i="1">
                <a:latin typeface="Symbol"/>
                <a:cs typeface="Symbol"/>
              </a:rPr>
              <a:t></a:t>
            </a:r>
            <a:r>
              <a:rPr dirty="0" sz="2050" spc="-190">
                <a:latin typeface="Times New Roman"/>
                <a:cs typeface="Times New Roman"/>
              </a:rPr>
              <a:t> </a:t>
            </a:r>
            <a:r>
              <a:rPr dirty="0" sz="1950" spc="50" i="1">
                <a:latin typeface="Times New Roman"/>
                <a:cs typeface="Times New Roman"/>
              </a:rPr>
              <a:t>I</a:t>
            </a:r>
            <a:r>
              <a:rPr dirty="0" baseline="-25252" sz="1650" spc="75" i="1">
                <a:latin typeface="Times New Roman"/>
                <a:cs typeface="Times New Roman"/>
              </a:rPr>
              <a:t>B</a:t>
            </a:r>
            <a:endParaRPr baseline="-25252" sz="1650">
              <a:latin typeface="Times New Roman"/>
              <a:cs typeface="Times New Roman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828871" y="3663534"/>
            <a:ext cx="1124585" cy="1440815"/>
            <a:chOff x="2828871" y="3663534"/>
            <a:chExt cx="1124585" cy="1440815"/>
          </a:xfrm>
        </p:grpSpPr>
        <p:sp>
          <p:nvSpPr>
            <p:cNvPr id="16" name="object 16" descr=""/>
            <p:cNvSpPr/>
            <p:nvPr/>
          </p:nvSpPr>
          <p:spPr>
            <a:xfrm>
              <a:off x="3379510" y="3851363"/>
              <a:ext cx="0" cy="226695"/>
            </a:xfrm>
            <a:custGeom>
              <a:avLst/>
              <a:gdLst/>
              <a:ahLst/>
              <a:cxnLst/>
              <a:rect l="l" t="t" r="r" b="b"/>
              <a:pathLst>
                <a:path w="0" h="226695">
                  <a:moveTo>
                    <a:pt x="0" y="0"/>
                  </a:moveTo>
                  <a:lnTo>
                    <a:pt x="0" y="226687"/>
                  </a:lnTo>
                </a:path>
              </a:pathLst>
            </a:custGeom>
            <a:ln w="115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379510" y="4304729"/>
              <a:ext cx="567690" cy="181610"/>
            </a:xfrm>
            <a:custGeom>
              <a:avLst/>
              <a:gdLst/>
              <a:ahLst/>
              <a:cxnLst/>
              <a:rect l="l" t="t" r="r" b="b"/>
              <a:pathLst>
                <a:path w="567689" h="181610">
                  <a:moveTo>
                    <a:pt x="0" y="0"/>
                  </a:moveTo>
                  <a:lnTo>
                    <a:pt x="0" y="181345"/>
                  </a:lnTo>
                  <a:lnTo>
                    <a:pt x="567579" y="181345"/>
                  </a:lnTo>
                </a:path>
              </a:pathLst>
            </a:custGeom>
            <a:ln w="11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925445" y="3851363"/>
              <a:ext cx="515620" cy="0"/>
            </a:xfrm>
            <a:custGeom>
              <a:avLst/>
              <a:gdLst/>
              <a:ahLst/>
              <a:cxnLst/>
              <a:rect l="l" t="t" r="r" b="b"/>
              <a:pathLst>
                <a:path w="515620" h="0">
                  <a:moveTo>
                    <a:pt x="0" y="0"/>
                  </a:moveTo>
                  <a:lnTo>
                    <a:pt x="515367" y="0"/>
                  </a:lnTo>
                </a:path>
              </a:pathLst>
            </a:custGeom>
            <a:ln w="11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947090" y="4282062"/>
              <a:ext cx="0" cy="204470"/>
            </a:xfrm>
            <a:custGeom>
              <a:avLst/>
              <a:gdLst/>
              <a:ahLst/>
              <a:cxnLst/>
              <a:rect l="l" t="t" r="r" b="b"/>
              <a:pathLst>
                <a:path w="0" h="204470">
                  <a:moveTo>
                    <a:pt x="0" y="0"/>
                  </a:moveTo>
                  <a:lnTo>
                    <a:pt x="0" y="204016"/>
                  </a:lnTo>
                </a:path>
              </a:pathLst>
            </a:custGeom>
            <a:ln w="115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947090" y="3855115"/>
              <a:ext cx="0" cy="427355"/>
            </a:xfrm>
            <a:custGeom>
              <a:avLst/>
              <a:gdLst/>
              <a:ahLst/>
              <a:cxnLst/>
              <a:rect l="l" t="t" r="r" b="b"/>
              <a:pathLst>
                <a:path w="0" h="427354">
                  <a:moveTo>
                    <a:pt x="0" y="0"/>
                  </a:moveTo>
                  <a:lnTo>
                    <a:pt x="0" y="426949"/>
                  </a:lnTo>
                </a:path>
              </a:pathLst>
            </a:custGeom>
            <a:ln w="115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697354" y="4490213"/>
              <a:ext cx="0" cy="517525"/>
            </a:xfrm>
            <a:custGeom>
              <a:avLst/>
              <a:gdLst/>
              <a:ahLst/>
              <a:cxnLst/>
              <a:rect l="l" t="t" r="r" b="b"/>
              <a:pathLst>
                <a:path w="0" h="517525">
                  <a:moveTo>
                    <a:pt x="0" y="0"/>
                  </a:moveTo>
                  <a:lnTo>
                    <a:pt x="0" y="517238"/>
                  </a:lnTo>
                </a:path>
              </a:pathLst>
            </a:custGeom>
            <a:ln w="115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8871" y="3800258"/>
              <a:ext cx="102336" cy="10220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6187" y="5001680"/>
              <a:ext cx="102336" cy="10220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833573" y="4644755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w="0" h="220345">
                  <a:moveTo>
                    <a:pt x="0" y="0"/>
                  </a:moveTo>
                  <a:lnTo>
                    <a:pt x="0" y="220186"/>
                  </a:lnTo>
                </a:path>
              </a:pathLst>
            </a:custGeom>
            <a:ln w="115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781674" y="4851988"/>
              <a:ext cx="104139" cy="155575"/>
            </a:xfrm>
            <a:custGeom>
              <a:avLst/>
              <a:gdLst/>
              <a:ahLst/>
              <a:cxnLst/>
              <a:rect l="l" t="t" r="r" b="b"/>
              <a:pathLst>
                <a:path w="104139" h="155575">
                  <a:moveTo>
                    <a:pt x="51899" y="155459"/>
                  </a:moveTo>
                  <a:lnTo>
                    <a:pt x="0" y="0"/>
                  </a:lnTo>
                  <a:lnTo>
                    <a:pt x="103799" y="0"/>
                  </a:lnTo>
                  <a:lnTo>
                    <a:pt x="51899" y="155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970851" y="3715354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80" h="0">
                  <a:moveTo>
                    <a:pt x="0" y="0"/>
                  </a:moveTo>
                  <a:lnTo>
                    <a:pt x="220525" y="0"/>
                  </a:lnTo>
                </a:path>
              </a:pathLst>
            </a:custGeom>
            <a:ln w="11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178404" y="3663534"/>
              <a:ext cx="156210" cy="104139"/>
            </a:xfrm>
            <a:custGeom>
              <a:avLst/>
              <a:gdLst/>
              <a:ahLst/>
              <a:cxnLst/>
              <a:rect l="l" t="t" r="r" b="b"/>
              <a:pathLst>
                <a:path w="156210" h="104139">
                  <a:moveTo>
                    <a:pt x="0" y="103639"/>
                  </a:moveTo>
                  <a:lnTo>
                    <a:pt x="0" y="0"/>
                  </a:lnTo>
                  <a:lnTo>
                    <a:pt x="155698" y="51819"/>
                  </a:lnTo>
                  <a:lnTo>
                    <a:pt x="0" y="103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163826" y="3976040"/>
              <a:ext cx="431800" cy="431165"/>
            </a:xfrm>
            <a:custGeom>
              <a:avLst/>
              <a:gdLst/>
              <a:ahLst/>
              <a:cxnLst/>
              <a:rect l="l" t="t" r="r" b="b"/>
              <a:pathLst>
                <a:path w="431800" h="431164">
                  <a:moveTo>
                    <a:pt x="215683" y="0"/>
                  </a:moveTo>
                  <a:lnTo>
                    <a:pt x="215683" y="179461"/>
                  </a:lnTo>
                </a:path>
                <a:path w="431800" h="431164">
                  <a:moveTo>
                    <a:pt x="215683" y="251241"/>
                  </a:moveTo>
                  <a:lnTo>
                    <a:pt x="215683" y="430703"/>
                  </a:lnTo>
                </a:path>
                <a:path w="431800" h="431164">
                  <a:moveTo>
                    <a:pt x="431366" y="179461"/>
                  </a:moveTo>
                  <a:lnTo>
                    <a:pt x="0" y="179461"/>
                  </a:lnTo>
                </a:path>
                <a:path w="431800" h="431164">
                  <a:moveTo>
                    <a:pt x="359476" y="251241"/>
                  </a:moveTo>
                  <a:lnTo>
                    <a:pt x="71890" y="251241"/>
                  </a:lnTo>
                </a:path>
                <a:path w="431800" h="431164">
                  <a:moveTo>
                    <a:pt x="388369" y="107669"/>
                  </a:moveTo>
                  <a:lnTo>
                    <a:pt x="330571" y="107669"/>
                  </a:lnTo>
                </a:path>
                <a:path w="431800" h="431164">
                  <a:moveTo>
                    <a:pt x="359476" y="78821"/>
                  </a:moveTo>
                  <a:lnTo>
                    <a:pt x="359476" y="136530"/>
                  </a:lnTo>
                </a:path>
                <a:path w="431800" h="431164">
                  <a:moveTo>
                    <a:pt x="359476" y="294185"/>
                  </a:moveTo>
                  <a:lnTo>
                    <a:pt x="359476" y="351894"/>
                  </a:lnTo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2542146" y="3704316"/>
            <a:ext cx="15367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-50"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052225" y="3362855"/>
            <a:ext cx="198755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500" spc="-25" i="1">
                <a:latin typeface="Times New Roman"/>
                <a:cs typeface="Times New Roman"/>
              </a:rPr>
              <a:t>i</a:t>
            </a:r>
            <a:r>
              <a:rPr dirty="0" baseline="-26143" sz="1275" spc="-37" i="1">
                <a:latin typeface="Times New Roman"/>
                <a:cs typeface="Times New Roman"/>
              </a:rPr>
              <a:t>B</a:t>
            </a:r>
            <a:endParaRPr baseline="-26143" sz="1275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771132" y="4048192"/>
            <a:ext cx="37147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BE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3440808" y="3636011"/>
            <a:ext cx="1070610" cy="431165"/>
            <a:chOff x="3440808" y="3636011"/>
            <a:chExt cx="1070610" cy="431165"/>
          </a:xfrm>
        </p:grpSpPr>
        <p:sp>
          <p:nvSpPr>
            <p:cNvPr id="33" name="object 33" descr=""/>
            <p:cNvSpPr/>
            <p:nvPr/>
          </p:nvSpPr>
          <p:spPr>
            <a:xfrm>
              <a:off x="3872175" y="3851363"/>
              <a:ext cx="534035" cy="0"/>
            </a:xfrm>
            <a:custGeom>
              <a:avLst/>
              <a:gdLst/>
              <a:ahLst/>
              <a:cxnLst/>
              <a:rect l="l" t="t" r="r" b="b"/>
              <a:pathLst>
                <a:path w="534035" h="0">
                  <a:moveTo>
                    <a:pt x="533520" y="0"/>
                  </a:moveTo>
                  <a:lnTo>
                    <a:pt x="0" y="0"/>
                  </a:lnTo>
                </a:path>
              </a:pathLst>
            </a:custGeom>
            <a:ln w="11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9014" y="3800258"/>
              <a:ext cx="102336" cy="102208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157926" y="3719887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 h="0">
                  <a:moveTo>
                    <a:pt x="220525" y="0"/>
                  </a:moveTo>
                  <a:lnTo>
                    <a:pt x="0" y="0"/>
                  </a:lnTo>
                </a:path>
              </a:pathLst>
            </a:custGeom>
            <a:ln w="11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015200" y="3668067"/>
              <a:ext cx="156210" cy="104139"/>
            </a:xfrm>
            <a:custGeom>
              <a:avLst/>
              <a:gdLst/>
              <a:ahLst/>
              <a:cxnLst/>
              <a:rect l="l" t="t" r="r" b="b"/>
              <a:pathLst>
                <a:path w="156210" h="104139">
                  <a:moveTo>
                    <a:pt x="155698" y="103639"/>
                  </a:moveTo>
                  <a:lnTo>
                    <a:pt x="0" y="51819"/>
                  </a:lnTo>
                  <a:lnTo>
                    <a:pt x="155698" y="0"/>
                  </a:lnTo>
                  <a:lnTo>
                    <a:pt x="155698" y="103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440808" y="3636011"/>
              <a:ext cx="431800" cy="431165"/>
            </a:xfrm>
            <a:custGeom>
              <a:avLst/>
              <a:gdLst/>
              <a:ahLst/>
              <a:cxnLst/>
              <a:rect l="l" t="t" r="r" b="b"/>
              <a:pathLst>
                <a:path w="431800" h="431164">
                  <a:moveTo>
                    <a:pt x="0" y="215351"/>
                  </a:moveTo>
                  <a:lnTo>
                    <a:pt x="179738" y="215351"/>
                  </a:lnTo>
                </a:path>
                <a:path w="431800" h="431164">
                  <a:moveTo>
                    <a:pt x="251628" y="215351"/>
                  </a:moveTo>
                  <a:lnTo>
                    <a:pt x="431366" y="215351"/>
                  </a:lnTo>
                </a:path>
                <a:path w="431800" h="431164">
                  <a:moveTo>
                    <a:pt x="179738" y="0"/>
                  </a:moveTo>
                  <a:lnTo>
                    <a:pt x="179738" y="430703"/>
                  </a:lnTo>
                </a:path>
                <a:path w="431800" h="431164">
                  <a:moveTo>
                    <a:pt x="251628" y="71779"/>
                  </a:moveTo>
                  <a:lnTo>
                    <a:pt x="251628" y="358923"/>
                  </a:lnTo>
                </a:path>
                <a:path w="431800" h="431164">
                  <a:moveTo>
                    <a:pt x="107835" y="42931"/>
                  </a:moveTo>
                  <a:lnTo>
                    <a:pt x="107835" y="100640"/>
                  </a:lnTo>
                </a:path>
                <a:path w="431800" h="431164">
                  <a:moveTo>
                    <a:pt x="78942" y="71779"/>
                  </a:moveTo>
                  <a:lnTo>
                    <a:pt x="136740" y="71779"/>
                  </a:lnTo>
                </a:path>
                <a:path w="431800" h="431164">
                  <a:moveTo>
                    <a:pt x="294638" y="71779"/>
                  </a:moveTo>
                  <a:lnTo>
                    <a:pt x="352436" y="71779"/>
                  </a:lnTo>
                </a:path>
              </a:pathLst>
            </a:custGeom>
            <a:ln w="3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3466732" y="3399096"/>
            <a:ext cx="92964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756285" algn="l"/>
              </a:tabLst>
            </a:pP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BC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1500" spc="-25" i="1">
                <a:latin typeface="Times New Roman"/>
                <a:cs typeface="Times New Roman"/>
              </a:rPr>
              <a:t>i</a:t>
            </a:r>
            <a:r>
              <a:rPr dirty="0" baseline="-22875" sz="1275" spc="-37" i="1">
                <a:latin typeface="Times New Roman"/>
                <a:cs typeface="Times New Roman"/>
              </a:rPr>
              <a:t>C</a:t>
            </a:r>
            <a:endParaRPr baseline="-22875" sz="1275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88040" y="4522721"/>
            <a:ext cx="8226425" cy="163639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algn="ctr" marR="975994">
              <a:lnSpc>
                <a:spcPct val="100000"/>
              </a:lnSpc>
              <a:spcBef>
                <a:spcPts val="610"/>
              </a:spcBef>
            </a:pPr>
            <a:r>
              <a:rPr dirty="0" sz="1500" spc="-25" i="1">
                <a:latin typeface="Times New Roman"/>
                <a:cs typeface="Times New Roman"/>
              </a:rPr>
              <a:t>i</a:t>
            </a:r>
            <a:r>
              <a:rPr dirty="0" baseline="-26143" sz="1275" spc="-37" i="1">
                <a:latin typeface="Times New Roman"/>
                <a:cs typeface="Times New Roman"/>
              </a:rPr>
              <a:t>E</a:t>
            </a:r>
            <a:endParaRPr baseline="-26143" sz="1275">
              <a:latin typeface="Times New Roman"/>
              <a:cs typeface="Times New Roman"/>
            </a:endParaRPr>
          </a:p>
          <a:p>
            <a:pPr algn="ctr" marR="1903095">
              <a:lnSpc>
                <a:spcPct val="100000"/>
              </a:lnSpc>
              <a:spcBef>
                <a:spcPts val="535"/>
              </a:spcBef>
            </a:pPr>
            <a:r>
              <a:rPr dirty="0" sz="1600" spc="-5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600">
              <a:latin typeface="Arial"/>
              <a:cs typeface="Arial"/>
            </a:endParaRPr>
          </a:p>
          <a:p>
            <a:pPr algn="just" marL="25400" marR="17780" indent="243204">
              <a:lnSpc>
                <a:spcPct val="100000"/>
              </a:lnSpc>
              <a:buFont typeface="Wingdings"/>
              <a:buChar char=""/>
              <a:tabLst>
                <a:tab pos="268605" algn="l"/>
              </a:tabLst>
            </a:pPr>
            <a:r>
              <a:rPr dirty="0" sz="1800" b="1">
                <a:latin typeface="Arial"/>
                <a:cs typeface="Arial"/>
              </a:rPr>
              <a:t>Zona</a:t>
            </a:r>
            <a:r>
              <a:rPr dirty="0" sz="1800" spc="1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19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Transistor</a:t>
            </a:r>
            <a:r>
              <a:rPr dirty="0" sz="1800" spc="19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inverso</a:t>
            </a:r>
            <a:r>
              <a:rPr dirty="0" sz="1600" b="1">
                <a:latin typeface="Arial"/>
                <a:cs typeface="Arial"/>
              </a:rPr>
              <a:t>:</a:t>
            </a:r>
            <a:r>
              <a:rPr dirty="0" sz="1600" spc="150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Unión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Base-</a:t>
            </a:r>
            <a:r>
              <a:rPr dirty="0" sz="1600">
                <a:latin typeface="Arial"/>
                <a:cs typeface="Arial"/>
              </a:rPr>
              <a:t>Emisor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polarizada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inversamente.</a:t>
            </a:r>
            <a:r>
              <a:rPr dirty="0" sz="1600" spc="17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Base- </a:t>
            </a:r>
            <a:r>
              <a:rPr dirty="0" sz="1600">
                <a:latin typeface="Arial"/>
                <a:cs typeface="Arial"/>
              </a:rPr>
              <a:t>Colector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polarizada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directamente.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como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activa,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pero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sólo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mueve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los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electrones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fugas,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los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mayoritarios.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Transistor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“muy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malo”.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641432" y="3704316"/>
            <a:ext cx="16446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-50"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752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114"/>
              <a:t> </a:t>
            </a:r>
            <a:r>
              <a:rPr dirty="0" sz="2800"/>
              <a:t>bipolares.</a:t>
            </a:r>
            <a:r>
              <a:rPr dirty="0" sz="2800" spc="-114"/>
              <a:t> </a:t>
            </a:r>
            <a:r>
              <a:rPr dirty="0" sz="2800" spc="-25"/>
              <a:t>BJT.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258127" y="1511236"/>
            <a:ext cx="4655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Zonas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funcionamiento.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Tabla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Resumen.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3662" y="2360612"/>
          <a:ext cx="8888730" cy="2145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330"/>
                <a:gridCol w="1624330"/>
                <a:gridCol w="1781810"/>
                <a:gridCol w="3755389"/>
              </a:tblGrid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Unión</a:t>
                      </a:r>
                      <a:r>
                        <a:rPr dirty="0" sz="18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BE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Unión</a:t>
                      </a:r>
                      <a:r>
                        <a:rPr dirty="0" sz="18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BC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Estado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Directa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Inversa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Activa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ts val="2230"/>
                        </a:lnSpc>
                        <a:spcBef>
                          <a:spcPts val="254"/>
                        </a:spcBef>
                        <a:tabLst>
                          <a:tab pos="1823720" algn="l"/>
                        </a:tabLst>
                      </a:pPr>
                      <a:r>
                        <a:rPr dirty="0" sz="205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26570" sz="1725" i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baseline="-26570" sz="1725" spc="6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sz="20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26570" sz="1725" i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baseline="-26570" sz="1725" spc="419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20">
                          <a:latin typeface="Symbol"/>
                          <a:cs typeface="Symbol"/>
                        </a:rPr>
                        <a:t></a:t>
                      </a:r>
                      <a:r>
                        <a:rPr dirty="0" sz="2050" spc="-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4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26570" sz="1725" spc="-60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baseline="-26570" sz="1725" spc="-6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dirty="0" sz="20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9485" sz="3075" spc="-7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9485" sz="3075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9485" sz="3075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baseline="-9485" sz="3075" spc="-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9485" sz="3075" spc="-52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dirty="0" baseline="-9485" sz="3075" spc="-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9485" sz="3075" spc="-127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baseline="-9485" sz="3075" spc="-127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9485" sz="3075" spc="-39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9485" sz="3075"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dirty="0" baseline="-9485" sz="3075" spc="24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26570" sz="1725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baseline="-26570" sz="1725" spc="652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sz="20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50" i="1">
                          <a:latin typeface="Symbol"/>
                          <a:cs typeface="Symbol"/>
                        </a:rPr>
                        <a:t></a:t>
                      </a:r>
                      <a:r>
                        <a:rPr dirty="0" sz="215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10">
                          <a:latin typeface="Symbol"/>
                          <a:cs typeface="Symbol"/>
                        </a:rPr>
                        <a:t></a:t>
                      </a:r>
                      <a:r>
                        <a:rPr dirty="0" sz="2050" spc="-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2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26570" sz="1725" spc="-37" i="1">
                          <a:latin typeface="Times New Roman"/>
                          <a:cs typeface="Times New Roman"/>
                        </a:rPr>
                        <a:t>B</a:t>
                      </a:r>
                      <a:endParaRPr baseline="-26570" sz="1725">
                        <a:latin typeface="Times New Roman"/>
                        <a:cs typeface="Times New Roman"/>
                      </a:endParaRPr>
                    </a:p>
                    <a:p>
                      <a:pPr algn="ctr" marR="470534">
                        <a:lnSpc>
                          <a:spcPts val="1030"/>
                        </a:lnSpc>
                      </a:pPr>
                      <a:r>
                        <a:rPr dirty="0" sz="1150" spc="-25" i="1">
                          <a:latin typeface="Times New Roman"/>
                          <a:cs typeface="Times New Roman"/>
                        </a:rPr>
                        <a:t>BE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Directa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Directa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Saturación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265"/>
                        </a:spcBef>
                        <a:tabLst>
                          <a:tab pos="1335405" algn="l"/>
                        </a:tabLst>
                      </a:pPr>
                      <a:r>
                        <a:rPr dirty="0" sz="205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26570" sz="1725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baseline="-26570" sz="1725" spc="54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latin typeface="Symbol"/>
                          <a:cs typeface="Symbol"/>
                        </a:rPr>
                        <a:t></a:t>
                      </a:r>
                      <a:r>
                        <a:rPr dirty="0" sz="205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50" i="1">
                          <a:latin typeface="Symbol"/>
                          <a:cs typeface="Symbol"/>
                        </a:rPr>
                        <a:t></a:t>
                      </a:r>
                      <a:r>
                        <a:rPr dirty="0" sz="215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10">
                          <a:latin typeface="Symbol"/>
                          <a:cs typeface="Symbol"/>
                        </a:rPr>
                        <a:t></a:t>
                      </a:r>
                      <a:r>
                        <a:rPr dirty="0" sz="2050" spc="-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1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26570" sz="1725" spc="-15" i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baseline="-26570" sz="1725" spc="-13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50"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dirty="0" sz="20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050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baseline="-26570" sz="1725" i="1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baseline="-26570" sz="1725" spc="60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latin typeface="Symbol"/>
                          <a:cs typeface="Symbol"/>
                        </a:rPr>
                        <a:t></a:t>
                      </a:r>
                      <a:r>
                        <a:rPr dirty="0" sz="20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35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dirty="0" sz="2050" spc="-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2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50" spc="-25" i="1">
                          <a:latin typeface="Times New Roman"/>
                          <a:cs typeface="Times New Roman"/>
                        </a:rPr>
                        <a:t>V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Inversa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Inversa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Corte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465"/>
                        </a:spcBef>
                        <a:tabLst>
                          <a:tab pos="986155" algn="l"/>
                        </a:tabLst>
                      </a:pPr>
                      <a:r>
                        <a:rPr dirty="0" sz="205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26570" sz="1725" i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baseline="-26570" sz="1725" spc="60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sz="20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25">
                          <a:latin typeface="Times New Roman"/>
                          <a:cs typeface="Times New Roman"/>
                        </a:rPr>
                        <a:t>0;</a:t>
                      </a:r>
                      <a:r>
                        <a:rPr dirty="0" sz="20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05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26570" sz="1725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baseline="-26570" sz="1725" spc="60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sz="205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50">
                          <a:latin typeface="Times New Roman"/>
                          <a:cs typeface="Times New Roman"/>
                        </a:rPr>
                        <a:t>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474027" y="5037201"/>
            <a:ext cx="65360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Z.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Activa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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Amplificación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corriente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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E.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Analógica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Z.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Corte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-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Z.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Saturación</a:t>
            </a:r>
            <a:r>
              <a:rPr dirty="0" sz="2400">
                <a:latin typeface="Symbol"/>
                <a:cs typeface="Symbol"/>
              </a:rPr>
              <a:t>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E.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Digital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752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114"/>
              <a:t> </a:t>
            </a:r>
            <a:r>
              <a:rPr dirty="0" sz="2800"/>
              <a:t>bipolares.</a:t>
            </a:r>
            <a:r>
              <a:rPr dirty="0" sz="2800" spc="-114"/>
              <a:t> </a:t>
            </a:r>
            <a:r>
              <a:rPr dirty="0" sz="2800" spc="-25"/>
              <a:t>BJT.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474027" y="2117725"/>
            <a:ext cx="327215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Característica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I-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entrada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56164" y="2980334"/>
            <a:ext cx="3200400" cy="3126105"/>
            <a:chOff x="656164" y="2980334"/>
            <a:chExt cx="3200400" cy="3126105"/>
          </a:xfrm>
        </p:grpSpPr>
        <p:sp>
          <p:nvSpPr>
            <p:cNvPr id="6" name="object 6" descr=""/>
            <p:cNvSpPr/>
            <p:nvPr/>
          </p:nvSpPr>
          <p:spPr>
            <a:xfrm>
              <a:off x="847406" y="3413760"/>
              <a:ext cx="1267460" cy="2478405"/>
            </a:xfrm>
            <a:custGeom>
              <a:avLst/>
              <a:gdLst/>
              <a:ahLst/>
              <a:cxnLst/>
              <a:rect l="l" t="t" r="r" b="b"/>
              <a:pathLst>
                <a:path w="1267460" h="2478404">
                  <a:moveTo>
                    <a:pt x="0" y="2477918"/>
                  </a:moveTo>
                  <a:lnTo>
                    <a:pt x="71069" y="2456774"/>
                  </a:lnTo>
                  <a:lnTo>
                    <a:pt x="112272" y="2437400"/>
                  </a:lnTo>
                  <a:lnTo>
                    <a:pt x="156474" y="2412855"/>
                  </a:lnTo>
                  <a:lnTo>
                    <a:pt x="202793" y="2383924"/>
                  </a:lnTo>
                  <a:lnTo>
                    <a:pt x="250351" y="2351390"/>
                  </a:lnTo>
                  <a:lnTo>
                    <a:pt x="298267" y="2316040"/>
                  </a:lnTo>
                  <a:lnTo>
                    <a:pt x="345660" y="2278657"/>
                  </a:lnTo>
                  <a:lnTo>
                    <a:pt x="391651" y="2240027"/>
                  </a:lnTo>
                  <a:lnTo>
                    <a:pt x="432774" y="2203331"/>
                  </a:lnTo>
                  <a:lnTo>
                    <a:pt x="471977" y="2166223"/>
                  </a:lnTo>
                  <a:lnTo>
                    <a:pt x="509341" y="2128696"/>
                  </a:lnTo>
                  <a:lnTo>
                    <a:pt x="544946" y="2090744"/>
                  </a:lnTo>
                  <a:lnTo>
                    <a:pt x="578874" y="2052362"/>
                  </a:lnTo>
                  <a:lnTo>
                    <a:pt x="611204" y="2013543"/>
                  </a:lnTo>
                  <a:lnTo>
                    <a:pt x="642017" y="1974280"/>
                  </a:lnTo>
                  <a:lnTo>
                    <a:pt x="671394" y="1934567"/>
                  </a:lnTo>
                  <a:lnTo>
                    <a:pt x="699415" y="1894399"/>
                  </a:lnTo>
                  <a:lnTo>
                    <a:pt x="726161" y="1853768"/>
                  </a:lnTo>
                  <a:lnTo>
                    <a:pt x="751712" y="1812669"/>
                  </a:lnTo>
                  <a:lnTo>
                    <a:pt x="776149" y="1771096"/>
                  </a:lnTo>
                  <a:lnTo>
                    <a:pt x="799553" y="1729042"/>
                  </a:lnTo>
                  <a:lnTo>
                    <a:pt x="822003" y="1686501"/>
                  </a:lnTo>
                  <a:lnTo>
                    <a:pt x="843580" y="1643467"/>
                  </a:lnTo>
                  <a:lnTo>
                    <a:pt x="864366" y="1599933"/>
                  </a:lnTo>
                  <a:lnTo>
                    <a:pt x="884440" y="1555893"/>
                  </a:lnTo>
                  <a:lnTo>
                    <a:pt x="903883" y="1511342"/>
                  </a:lnTo>
                  <a:lnTo>
                    <a:pt x="922776" y="1466272"/>
                  </a:lnTo>
                  <a:lnTo>
                    <a:pt x="939438" y="1425082"/>
                  </a:lnTo>
                  <a:lnTo>
                    <a:pt x="955736" y="1383422"/>
                  </a:lnTo>
                  <a:lnTo>
                    <a:pt x="971689" y="1341254"/>
                  </a:lnTo>
                  <a:lnTo>
                    <a:pt x="987316" y="1298537"/>
                  </a:lnTo>
                  <a:lnTo>
                    <a:pt x="1002638" y="1255231"/>
                  </a:lnTo>
                  <a:lnTo>
                    <a:pt x="1017674" y="1211296"/>
                  </a:lnTo>
                  <a:lnTo>
                    <a:pt x="1032443" y="1166692"/>
                  </a:lnTo>
                  <a:lnTo>
                    <a:pt x="1046966" y="1121378"/>
                  </a:lnTo>
                  <a:lnTo>
                    <a:pt x="1061262" y="1075316"/>
                  </a:lnTo>
                  <a:lnTo>
                    <a:pt x="1075350" y="1028463"/>
                  </a:lnTo>
                  <a:lnTo>
                    <a:pt x="1089250" y="980782"/>
                  </a:lnTo>
                  <a:lnTo>
                    <a:pt x="1102981" y="932230"/>
                  </a:lnTo>
                  <a:lnTo>
                    <a:pt x="1116564" y="882769"/>
                  </a:lnTo>
                  <a:lnTo>
                    <a:pt x="1130018" y="832359"/>
                  </a:lnTo>
                  <a:lnTo>
                    <a:pt x="1143363" y="780958"/>
                  </a:lnTo>
                  <a:lnTo>
                    <a:pt x="1156618" y="728528"/>
                  </a:lnTo>
                  <a:lnTo>
                    <a:pt x="1169802" y="675028"/>
                  </a:lnTo>
                  <a:lnTo>
                    <a:pt x="1182936" y="620418"/>
                  </a:lnTo>
                  <a:lnTo>
                    <a:pt x="1196038" y="564658"/>
                  </a:lnTo>
                  <a:lnTo>
                    <a:pt x="1208457" y="510469"/>
                  </a:lnTo>
                  <a:lnTo>
                    <a:pt x="1220530" y="455611"/>
                  </a:lnTo>
                  <a:lnTo>
                    <a:pt x="1231922" y="400497"/>
                  </a:lnTo>
                  <a:lnTo>
                    <a:pt x="1242297" y="345541"/>
                  </a:lnTo>
                  <a:lnTo>
                    <a:pt x="1251319" y="291157"/>
                  </a:lnTo>
                  <a:lnTo>
                    <a:pt x="1258652" y="237757"/>
                  </a:lnTo>
                  <a:lnTo>
                    <a:pt x="1263960" y="185755"/>
                  </a:lnTo>
                  <a:lnTo>
                    <a:pt x="1266908" y="135565"/>
                  </a:lnTo>
                  <a:lnTo>
                    <a:pt x="1267159" y="87600"/>
                  </a:lnTo>
                  <a:lnTo>
                    <a:pt x="1264378" y="42274"/>
                  </a:lnTo>
                  <a:lnTo>
                    <a:pt x="1258229" y="0"/>
                  </a:lnTo>
                </a:path>
              </a:pathLst>
            </a:custGeom>
            <a:ln w="15868">
              <a:solidFill>
                <a:srgbClr val="F18225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48457" y="3368120"/>
              <a:ext cx="970915" cy="2527935"/>
            </a:xfrm>
            <a:custGeom>
              <a:avLst/>
              <a:gdLst/>
              <a:ahLst/>
              <a:cxnLst/>
              <a:rect l="l" t="t" r="r" b="b"/>
              <a:pathLst>
                <a:path w="970914" h="2527935">
                  <a:moveTo>
                    <a:pt x="0" y="2527440"/>
                  </a:moveTo>
                  <a:lnTo>
                    <a:pt x="50510" y="2490811"/>
                  </a:lnTo>
                  <a:lnTo>
                    <a:pt x="80042" y="2463217"/>
                  </a:lnTo>
                  <a:lnTo>
                    <a:pt x="111854" y="2430256"/>
                  </a:lnTo>
                  <a:lnTo>
                    <a:pt x="145303" y="2392848"/>
                  </a:lnTo>
                  <a:lnTo>
                    <a:pt x="179744" y="2351915"/>
                  </a:lnTo>
                  <a:lnTo>
                    <a:pt x="214534" y="2308377"/>
                  </a:lnTo>
                  <a:lnTo>
                    <a:pt x="249028" y="2263153"/>
                  </a:lnTo>
                  <a:lnTo>
                    <a:pt x="282583" y="2217165"/>
                  </a:lnTo>
                  <a:lnTo>
                    <a:pt x="314294" y="2171731"/>
                  </a:lnTo>
                  <a:lnTo>
                    <a:pt x="344526" y="2126419"/>
                  </a:lnTo>
                  <a:lnTo>
                    <a:pt x="373347" y="2081200"/>
                  </a:lnTo>
                  <a:lnTo>
                    <a:pt x="400822" y="2036042"/>
                  </a:lnTo>
                  <a:lnTo>
                    <a:pt x="427018" y="1990916"/>
                  </a:lnTo>
                  <a:lnTo>
                    <a:pt x="452002" y="1945792"/>
                  </a:lnTo>
                  <a:lnTo>
                    <a:pt x="475841" y="1900639"/>
                  </a:lnTo>
                  <a:lnTo>
                    <a:pt x="498601" y="1855427"/>
                  </a:lnTo>
                  <a:lnTo>
                    <a:pt x="520348" y="1810126"/>
                  </a:lnTo>
                  <a:lnTo>
                    <a:pt x="541150" y="1764705"/>
                  </a:lnTo>
                  <a:lnTo>
                    <a:pt x="561072" y="1719135"/>
                  </a:lnTo>
                  <a:lnTo>
                    <a:pt x="580182" y="1673385"/>
                  </a:lnTo>
                  <a:lnTo>
                    <a:pt x="598545" y="1627425"/>
                  </a:lnTo>
                  <a:lnTo>
                    <a:pt x="616229" y="1581225"/>
                  </a:lnTo>
                  <a:lnTo>
                    <a:pt x="633300" y="1534754"/>
                  </a:lnTo>
                  <a:lnTo>
                    <a:pt x="649825" y="1487983"/>
                  </a:lnTo>
                  <a:lnTo>
                    <a:pt x="665870" y="1440881"/>
                  </a:lnTo>
                  <a:lnTo>
                    <a:pt x="681501" y="1393417"/>
                  </a:lnTo>
                  <a:lnTo>
                    <a:pt x="695324" y="1350181"/>
                  </a:lnTo>
                  <a:lnTo>
                    <a:pt x="708881" y="1306577"/>
                  </a:lnTo>
                  <a:lnTo>
                    <a:pt x="722192" y="1262558"/>
                  </a:lnTo>
                  <a:lnTo>
                    <a:pt x="735272" y="1218076"/>
                  </a:lnTo>
                  <a:lnTo>
                    <a:pt x="748141" y="1173083"/>
                  </a:lnTo>
                  <a:lnTo>
                    <a:pt x="760816" y="1127530"/>
                  </a:lnTo>
                  <a:lnTo>
                    <a:pt x="773315" y="1081371"/>
                  </a:lnTo>
                  <a:lnTo>
                    <a:pt x="785655" y="1034557"/>
                  </a:lnTo>
                  <a:lnTo>
                    <a:pt x="797854" y="987040"/>
                  </a:lnTo>
                  <a:lnTo>
                    <a:pt x="809931" y="938773"/>
                  </a:lnTo>
                  <a:lnTo>
                    <a:pt x="821902" y="889708"/>
                  </a:lnTo>
                  <a:lnTo>
                    <a:pt x="833786" y="839796"/>
                  </a:lnTo>
                  <a:lnTo>
                    <a:pt x="845600" y="788990"/>
                  </a:lnTo>
                  <a:lnTo>
                    <a:pt x="857362" y="737243"/>
                  </a:lnTo>
                  <a:lnTo>
                    <a:pt x="869091" y="684505"/>
                  </a:lnTo>
                  <a:lnTo>
                    <a:pt x="880803" y="630730"/>
                  </a:lnTo>
                  <a:lnTo>
                    <a:pt x="892516" y="575869"/>
                  </a:lnTo>
                  <a:lnTo>
                    <a:pt x="904249" y="519875"/>
                  </a:lnTo>
                  <a:lnTo>
                    <a:pt x="915884" y="463184"/>
                  </a:lnTo>
                  <a:lnTo>
                    <a:pt x="927223" y="405930"/>
                  </a:lnTo>
                  <a:lnTo>
                    <a:pt x="937934" y="348717"/>
                  </a:lnTo>
                  <a:lnTo>
                    <a:pt x="947686" y="292147"/>
                  </a:lnTo>
                  <a:lnTo>
                    <a:pt x="956146" y="236823"/>
                  </a:lnTo>
                  <a:lnTo>
                    <a:pt x="962982" y="183349"/>
                  </a:lnTo>
                  <a:lnTo>
                    <a:pt x="967861" y="132326"/>
                  </a:lnTo>
                  <a:lnTo>
                    <a:pt x="970453" y="84358"/>
                  </a:lnTo>
                  <a:lnTo>
                    <a:pt x="970424" y="40048"/>
                  </a:lnTo>
                  <a:lnTo>
                    <a:pt x="967443" y="0"/>
                  </a:lnTo>
                </a:path>
              </a:pathLst>
            </a:custGeom>
            <a:ln w="15705">
              <a:solidFill>
                <a:srgbClr val="F18225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47406" y="3174408"/>
              <a:ext cx="0" cy="2924175"/>
            </a:xfrm>
            <a:custGeom>
              <a:avLst/>
              <a:gdLst/>
              <a:ahLst/>
              <a:cxnLst/>
              <a:rect l="l" t="t" r="r" b="b"/>
              <a:pathLst>
                <a:path w="0" h="2924175">
                  <a:moveTo>
                    <a:pt x="0" y="2924085"/>
                  </a:moveTo>
                  <a:lnTo>
                    <a:pt x="0" y="0"/>
                  </a:lnTo>
                </a:path>
              </a:pathLst>
            </a:custGeom>
            <a:ln w="15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90281" y="2996243"/>
              <a:ext cx="114300" cy="194945"/>
            </a:xfrm>
            <a:custGeom>
              <a:avLst/>
              <a:gdLst/>
              <a:ahLst/>
              <a:cxnLst/>
              <a:rect l="l" t="t" r="r" b="b"/>
              <a:pathLst>
                <a:path w="114300" h="194944">
                  <a:moveTo>
                    <a:pt x="114249" y="194366"/>
                  </a:moveTo>
                  <a:lnTo>
                    <a:pt x="0" y="194366"/>
                  </a:lnTo>
                  <a:lnTo>
                    <a:pt x="57124" y="0"/>
                  </a:lnTo>
                  <a:lnTo>
                    <a:pt x="114249" y="1943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65054" y="5891677"/>
              <a:ext cx="3034665" cy="0"/>
            </a:xfrm>
            <a:custGeom>
              <a:avLst/>
              <a:gdLst/>
              <a:ahLst/>
              <a:cxnLst/>
              <a:rect l="l" t="t" r="r" b="b"/>
              <a:pathLst>
                <a:path w="3034665" h="0">
                  <a:moveTo>
                    <a:pt x="0" y="0"/>
                  </a:moveTo>
                  <a:lnTo>
                    <a:pt x="3034064" y="0"/>
                  </a:lnTo>
                </a:path>
              </a:pathLst>
            </a:custGeom>
            <a:ln w="17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684834" y="5826887"/>
              <a:ext cx="171450" cy="130175"/>
            </a:xfrm>
            <a:custGeom>
              <a:avLst/>
              <a:gdLst/>
              <a:ahLst/>
              <a:cxnLst/>
              <a:rect l="l" t="t" r="r" b="b"/>
              <a:pathLst>
                <a:path w="171450" h="130175">
                  <a:moveTo>
                    <a:pt x="0" y="129577"/>
                  </a:moveTo>
                  <a:lnTo>
                    <a:pt x="0" y="0"/>
                  </a:lnTo>
                  <a:lnTo>
                    <a:pt x="171374" y="64788"/>
                  </a:lnTo>
                  <a:lnTo>
                    <a:pt x="0" y="1295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47406" y="3033331"/>
              <a:ext cx="1115695" cy="2858770"/>
            </a:xfrm>
            <a:custGeom>
              <a:avLst/>
              <a:gdLst/>
              <a:ahLst/>
              <a:cxnLst/>
              <a:rect l="l" t="t" r="r" b="b"/>
              <a:pathLst>
                <a:path w="1115695" h="2858770">
                  <a:moveTo>
                    <a:pt x="0" y="2858344"/>
                  </a:moveTo>
                  <a:lnTo>
                    <a:pt x="67263" y="2826697"/>
                  </a:lnTo>
                  <a:lnTo>
                    <a:pt x="103188" y="2803224"/>
                  </a:lnTo>
                  <a:lnTo>
                    <a:pt x="141370" y="2774818"/>
                  </a:lnTo>
                  <a:lnTo>
                    <a:pt x="181214" y="2742169"/>
                  </a:lnTo>
                  <a:lnTo>
                    <a:pt x="222130" y="2705968"/>
                  </a:lnTo>
                  <a:lnTo>
                    <a:pt x="263523" y="2666908"/>
                  </a:lnTo>
                  <a:lnTo>
                    <a:pt x="304802" y="2625678"/>
                  </a:lnTo>
                  <a:lnTo>
                    <a:pt x="345374" y="2582971"/>
                  </a:lnTo>
                  <a:lnTo>
                    <a:pt x="384646" y="2539478"/>
                  </a:lnTo>
                  <a:lnTo>
                    <a:pt x="420399" y="2497843"/>
                  </a:lnTo>
                  <a:lnTo>
                    <a:pt x="454495" y="2456107"/>
                  </a:lnTo>
                  <a:lnTo>
                    <a:pt x="486997" y="2414255"/>
                  </a:lnTo>
                  <a:lnTo>
                    <a:pt x="517964" y="2372272"/>
                  </a:lnTo>
                  <a:lnTo>
                    <a:pt x="547459" y="2330143"/>
                  </a:lnTo>
                  <a:lnTo>
                    <a:pt x="575542" y="2287854"/>
                  </a:lnTo>
                  <a:lnTo>
                    <a:pt x="602274" y="2245389"/>
                  </a:lnTo>
                  <a:lnTo>
                    <a:pt x="627717" y="2202735"/>
                  </a:lnTo>
                  <a:lnTo>
                    <a:pt x="651932" y="2159876"/>
                  </a:lnTo>
                  <a:lnTo>
                    <a:pt x="674980" y="2116798"/>
                  </a:lnTo>
                  <a:lnTo>
                    <a:pt x="696922" y="2073485"/>
                  </a:lnTo>
                  <a:lnTo>
                    <a:pt x="717820" y="2029924"/>
                  </a:lnTo>
                  <a:lnTo>
                    <a:pt x="737734" y="1986099"/>
                  </a:lnTo>
                  <a:lnTo>
                    <a:pt x="756727" y="1941996"/>
                  </a:lnTo>
                  <a:lnTo>
                    <a:pt x="774858" y="1897599"/>
                  </a:lnTo>
                  <a:lnTo>
                    <a:pt x="792189" y="1852895"/>
                  </a:lnTo>
                  <a:lnTo>
                    <a:pt x="808782" y="1807868"/>
                  </a:lnTo>
                  <a:lnTo>
                    <a:pt x="824697" y="1762503"/>
                  </a:lnTo>
                  <a:lnTo>
                    <a:pt x="839996" y="1716787"/>
                  </a:lnTo>
                  <a:lnTo>
                    <a:pt x="854740" y="1670703"/>
                  </a:lnTo>
                  <a:lnTo>
                    <a:pt x="868990" y="1624238"/>
                  </a:lnTo>
                  <a:lnTo>
                    <a:pt x="882106" y="1579773"/>
                  </a:lnTo>
                  <a:lnTo>
                    <a:pt x="894847" y="1534910"/>
                  </a:lnTo>
                  <a:lnTo>
                    <a:pt x="907228" y="1489612"/>
                  </a:lnTo>
                  <a:lnTo>
                    <a:pt x="919262" y="1443837"/>
                  </a:lnTo>
                  <a:lnTo>
                    <a:pt x="930965" y="1397548"/>
                  </a:lnTo>
                  <a:lnTo>
                    <a:pt x="942350" y="1350704"/>
                  </a:lnTo>
                  <a:lnTo>
                    <a:pt x="953433" y="1303265"/>
                  </a:lnTo>
                  <a:lnTo>
                    <a:pt x="964227" y="1255193"/>
                  </a:lnTo>
                  <a:lnTo>
                    <a:pt x="974748" y="1206448"/>
                  </a:lnTo>
                  <a:lnTo>
                    <a:pt x="985010" y="1156989"/>
                  </a:lnTo>
                  <a:lnTo>
                    <a:pt x="995027" y="1106778"/>
                  </a:lnTo>
                  <a:lnTo>
                    <a:pt x="1004814" y="1055775"/>
                  </a:lnTo>
                  <a:lnTo>
                    <a:pt x="1014385" y="1003941"/>
                  </a:lnTo>
                  <a:lnTo>
                    <a:pt x="1023756" y="951235"/>
                  </a:lnTo>
                  <a:lnTo>
                    <a:pt x="1032939" y="897619"/>
                  </a:lnTo>
                  <a:lnTo>
                    <a:pt x="1041951" y="843053"/>
                  </a:lnTo>
                  <a:lnTo>
                    <a:pt x="1050805" y="787498"/>
                  </a:lnTo>
                  <a:lnTo>
                    <a:pt x="1059517" y="730913"/>
                  </a:lnTo>
                  <a:lnTo>
                    <a:pt x="1068100" y="673259"/>
                  </a:lnTo>
                  <a:lnTo>
                    <a:pt x="1076568" y="614497"/>
                  </a:lnTo>
                  <a:lnTo>
                    <a:pt x="1084230" y="559497"/>
                  </a:lnTo>
                  <a:lnTo>
                    <a:pt x="1091565" y="503910"/>
                  </a:lnTo>
                  <a:lnTo>
                    <a:pt x="1098335" y="448118"/>
                  </a:lnTo>
                  <a:lnTo>
                    <a:pt x="1104299" y="392505"/>
                  </a:lnTo>
                  <a:lnTo>
                    <a:pt x="1109215" y="337453"/>
                  </a:lnTo>
                  <a:lnTo>
                    <a:pt x="1112844" y="283346"/>
                  </a:lnTo>
                  <a:lnTo>
                    <a:pt x="1114945" y="230567"/>
                  </a:lnTo>
                  <a:lnTo>
                    <a:pt x="1115278" y="179499"/>
                  </a:lnTo>
                  <a:lnTo>
                    <a:pt x="1113601" y="130525"/>
                  </a:lnTo>
                  <a:lnTo>
                    <a:pt x="1109675" y="84029"/>
                  </a:lnTo>
                  <a:lnTo>
                    <a:pt x="1103258" y="40392"/>
                  </a:lnTo>
                  <a:lnTo>
                    <a:pt x="1094111" y="0"/>
                  </a:lnTo>
                </a:path>
              </a:pathLst>
            </a:custGeom>
            <a:ln w="15712">
              <a:solidFill>
                <a:srgbClr val="F182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22103" y="2980334"/>
              <a:ext cx="2303145" cy="490855"/>
            </a:xfrm>
            <a:custGeom>
              <a:avLst/>
              <a:gdLst/>
              <a:ahLst/>
              <a:cxnLst/>
              <a:rect l="l" t="t" r="r" b="b"/>
              <a:pathLst>
                <a:path w="2303145" h="490854">
                  <a:moveTo>
                    <a:pt x="2302617" y="490293"/>
                  </a:moveTo>
                  <a:lnTo>
                    <a:pt x="0" y="490293"/>
                  </a:lnTo>
                  <a:lnTo>
                    <a:pt x="0" y="0"/>
                  </a:lnTo>
                  <a:lnTo>
                    <a:pt x="2302617" y="0"/>
                  </a:lnTo>
                  <a:lnTo>
                    <a:pt x="2302617" y="4902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70104" y="2840253"/>
            <a:ext cx="228600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2050" spc="-25">
                <a:latin typeface="Arial"/>
                <a:cs typeface="Arial"/>
              </a:rPr>
              <a:t>i</a:t>
            </a:r>
            <a:r>
              <a:rPr dirty="0" baseline="-12345" sz="2025" spc="-37">
                <a:latin typeface="Arial"/>
                <a:cs typeface="Arial"/>
              </a:rPr>
              <a:t>B</a:t>
            </a:r>
            <a:endParaRPr baseline="-12345" sz="2025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412916" y="6020950"/>
            <a:ext cx="393065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8130" sz="3075" spc="-52">
                <a:latin typeface="Arial"/>
                <a:cs typeface="Arial"/>
              </a:rPr>
              <a:t>v</a:t>
            </a:r>
            <a:r>
              <a:rPr dirty="0" sz="1350" spc="-35">
                <a:latin typeface="Arial"/>
                <a:cs typeface="Arial"/>
              </a:rPr>
              <a:t>BE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09407" y="2947210"/>
            <a:ext cx="2327910" cy="516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dirty="0" sz="1600" spc="-95">
                <a:latin typeface="Arial"/>
                <a:cs typeface="Arial"/>
              </a:rPr>
              <a:t>Característica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0">
                <a:latin typeface="Arial"/>
                <a:cs typeface="Arial"/>
              </a:rPr>
              <a:t>V-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14">
                <a:latin typeface="Arial"/>
                <a:cs typeface="Arial"/>
              </a:rPr>
              <a:t>de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entrada </a:t>
            </a:r>
            <a:r>
              <a:rPr dirty="0" sz="1600" spc="-114">
                <a:latin typeface="Arial"/>
                <a:cs typeface="Arial"/>
              </a:rPr>
              <a:t>de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14">
                <a:latin typeface="Arial"/>
                <a:cs typeface="Arial"/>
              </a:rPr>
              <a:t>un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transistor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938582" y="3676680"/>
            <a:ext cx="772795" cy="210185"/>
          </a:xfrm>
          <a:custGeom>
            <a:avLst/>
            <a:gdLst/>
            <a:ahLst/>
            <a:cxnLst/>
            <a:rect l="l" t="t" r="r" b="b"/>
            <a:pathLst>
              <a:path w="772794" h="210185">
                <a:moveTo>
                  <a:pt x="772341" y="210125"/>
                </a:moveTo>
                <a:lnTo>
                  <a:pt x="0" y="210125"/>
                </a:lnTo>
                <a:lnTo>
                  <a:pt x="0" y="0"/>
                </a:lnTo>
                <a:lnTo>
                  <a:pt x="772341" y="0"/>
                </a:lnTo>
                <a:lnTo>
                  <a:pt x="772341" y="210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925882" y="3646473"/>
            <a:ext cx="797560" cy="235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-90">
                <a:latin typeface="Arial"/>
                <a:cs typeface="Arial"/>
              </a:rPr>
              <a:t>Zona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Corte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2032693" y="4710771"/>
            <a:ext cx="1210310" cy="210185"/>
          </a:xfrm>
          <a:custGeom>
            <a:avLst/>
            <a:gdLst/>
            <a:ahLst/>
            <a:cxnLst/>
            <a:rect l="l" t="t" r="r" b="b"/>
            <a:pathLst>
              <a:path w="1210310" h="210185">
                <a:moveTo>
                  <a:pt x="1210194" y="210125"/>
                </a:moveTo>
                <a:lnTo>
                  <a:pt x="0" y="210125"/>
                </a:lnTo>
                <a:lnTo>
                  <a:pt x="0" y="0"/>
                </a:lnTo>
                <a:lnTo>
                  <a:pt x="1210194" y="0"/>
                </a:lnTo>
                <a:lnTo>
                  <a:pt x="1210194" y="210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2019993" y="4680555"/>
            <a:ext cx="1235710" cy="235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-90">
                <a:latin typeface="Arial"/>
                <a:cs typeface="Arial"/>
              </a:rPr>
              <a:t>Zona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Conducción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567047" y="3770562"/>
            <a:ext cx="1012825" cy="235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-90">
                <a:latin typeface="Arial"/>
                <a:cs typeface="Arial"/>
              </a:rPr>
              <a:t>Depende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-85">
                <a:latin typeface="Arial"/>
                <a:cs typeface="Arial"/>
              </a:rPr>
              <a:t>de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554244" y="3856065"/>
            <a:ext cx="16510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50">
                <a:latin typeface="Arial"/>
                <a:cs typeface="Arial"/>
              </a:rPr>
              <a:t>CE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126195" y="3964811"/>
            <a:ext cx="386080" cy="133350"/>
            <a:chOff x="2126195" y="3964811"/>
            <a:chExt cx="386080" cy="133350"/>
          </a:xfrm>
        </p:grpSpPr>
        <p:sp>
          <p:nvSpPr>
            <p:cNvPr id="24" name="object 24" descr=""/>
            <p:cNvSpPr/>
            <p:nvPr/>
          </p:nvSpPr>
          <p:spPr>
            <a:xfrm>
              <a:off x="2236603" y="3970019"/>
              <a:ext cx="270510" cy="85725"/>
            </a:xfrm>
            <a:custGeom>
              <a:avLst/>
              <a:gdLst/>
              <a:ahLst/>
              <a:cxnLst/>
              <a:rect l="l" t="t" r="r" b="b"/>
              <a:pathLst>
                <a:path w="270510" h="85725">
                  <a:moveTo>
                    <a:pt x="270203" y="0"/>
                  </a:moveTo>
                  <a:lnTo>
                    <a:pt x="0" y="85549"/>
                  </a:lnTo>
                </a:path>
              </a:pathLst>
            </a:custGeom>
            <a:ln w="10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126195" y="4006850"/>
              <a:ext cx="132080" cy="91440"/>
            </a:xfrm>
            <a:custGeom>
              <a:avLst/>
              <a:gdLst/>
              <a:ahLst/>
              <a:cxnLst/>
              <a:rect l="l" t="t" r="r" b="b"/>
              <a:pathLst>
                <a:path w="132080" h="91439">
                  <a:moveTo>
                    <a:pt x="131656" y="91076"/>
                  </a:moveTo>
                  <a:lnTo>
                    <a:pt x="0" y="83678"/>
                  </a:lnTo>
                  <a:lnTo>
                    <a:pt x="109241" y="0"/>
                  </a:lnTo>
                  <a:lnTo>
                    <a:pt x="131656" y="910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74027" y="1509712"/>
            <a:ext cx="27387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Curvas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características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807960" y="3019468"/>
            <a:ext cx="4002404" cy="3001645"/>
            <a:chOff x="4807960" y="3019468"/>
            <a:chExt cx="4002404" cy="3001645"/>
          </a:xfrm>
        </p:grpSpPr>
        <p:sp>
          <p:nvSpPr>
            <p:cNvPr id="28" name="object 28" descr=""/>
            <p:cNvSpPr/>
            <p:nvPr/>
          </p:nvSpPr>
          <p:spPr>
            <a:xfrm>
              <a:off x="5016206" y="3191337"/>
              <a:ext cx="0" cy="2821305"/>
            </a:xfrm>
            <a:custGeom>
              <a:avLst/>
              <a:gdLst/>
              <a:ahLst/>
              <a:cxnLst/>
              <a:rect l="l" t="t" r="r" b="b"/>
              <a:pathLst>
                <a:path w="0" h="2821304">
                  <a:moveTo>
                    <a:pt x="0" y="2820757"/>
                  </a:moveTo>
                  <a:lnTo>
                    <a:pt x="0" y="0"/>
                  </a:lnTo>
                </a:path>
              </a:pathLst>
            </a:custGeom>
            <a:ln w="16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953652" y="3019468"/>
              <a:ext cx="125730" cy="187960"/>
            </a:xfrm>
            <a:custGeom>
              <a:avLst/>
              <a:gdLst/>
              <a:ahLst/>
              <a:cxnLst/>
              <a:rect l="l" t="t" r="r" b="b"/>
              <a:pathLst>
                <a:path w="125729" h="187960">
                  <a:moveTo>
                    <a:pt x="125102" y="187498"/>
                  </a:moveTo>
                  <a:lnTo>
                    <a:pt x="0" y="187498"/>
                  </a:lnTo>
                  <a:lnTo>
                    <a:pt x="62551" y="0"/>
                  </a:lnTo>
                  <a:lnTo>
                    <a:pt x="125102" y="1874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816532" y="5812586"/>
              <a:ext cx="3822065" cy="0"/>
            </a:xfrm>
            <a:custGeom>
              <a:avLst/>
              <a:gdLst/>
              <a:ahLst/>
              <a:cxnLst/>
              <a:rect l="l" t="t" r="r" b="b"/>
              <a:pathLst>
                <a:path w="3822065" h="0">
                  <a:moveTo>
                    <a:pt x="0" y="0"/>
                  </a:moveTo>
                  <a:lnTo>
                    <a:pt x="3821463" y="0"/>
                  </a:lnTo>
                </a:path>
              </a:pathLst>
            </a:custGeom>
            <a:ln w="16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622356" y="5750086"/>
              <a:ext cx="187960" cy="125095"/>
            </a:xfrm>
            <a:custGeom>
              <a:avLst/>
              <a:gdLst/>
              <a:ahLst/>
              <a:cxnLst/>
              <a:rect l="l" t="t" r="r" b="b"/>
              <a:pathLst>
                <a:path w="187959" h="125095">
                  <a:moveTo>
                    <a:pt x="0" y="124998"/>
                  </a:moveTo>
                  <a:lnTo>
                    <a:pt x="0" y="0"/>
                  </a:lnTo>
                  <a:lnTo>
                    <a:pt x="187653" y="62499"/>
                  </a:lnTo>
                  <a:lnTo>
                    <a:pt x="0" y="1249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025594" y="3418482"/>
              <a:ext cx="365760" cy="2394585"/>
            </a:xfrm>
            <a:custGeom>
              <a:avLst/>
              <a:gdLst/>
              <a:ahLst/>
              <a:cxnLst/>
              <a:rect l="l" t="t" r="r" b="b"/>
              <a:pathLst>
                <a:path w="365760" h="2394585">
                  <a:moveTo>
                    <a:pt x="0" y="2394104"/>
                  </a:moveTo>
                  <a:lnTo>
                    <a:pt x="5452" y="2385289"/>
                  </a:lnTo>
                  <a:lnTo>
                    <a:pt x="11464" y="2373739"/>
                  </a:lnTo>
                  <a:lnTo>
                    <a:pt x="25872" y="2343310"/>
                  </a:lnTo>
                  <a:lnTo>
                    <a:pt x="41739" y="2305063"/>
                  </a:lnTo>
                  <a:lnTo>
                    <a:pt x="58647" y="2260441"/>
                  </a:lnTo>
                  <a:lnTo>
                    <a:pt x="76175" y="2210887"/>
                  </a:lnTo>
                  <a:lnTo>
                    <a:pt x="93907" y="2157844"/>
                  </a:lnTo>
                  <a:lnTo>
                    <a:pt x="111422" y="2102756"/>
                  </a:lnTo>
                  <a:lnTo>
                    <a:pt x="128303" y="2047064"/>
                  </a:lnTo>
                  <a:lnTo>
                    <a:pt x="143781" y="1993463"/>
                  </a:lnTo>
                  <a:lnTo>
                    <a:pt x="158308" y="1940589"/>
                  </a:lnTo>
                  <a:lnTo>
                    <a:pt x="171932" y="1888377"/>
                  </a:lnTo>
                  <a:lnTo>
                    <a:pt x="184698" y="1836759"/>
                  </a:lnTo>
                  <a:lnTo>
                    <a:pt x="196654" y="1785670"/>
                  </a:lnTo>
                  <a:lnTo>
                    <a:pt x="207845" y="1735044"/>
                  </a:lnTo>
                  <a:lnTo>
                    <a:pt x="218318" y="1684814"/>
                  </a:lnTo>
                  <a:lnTo>
                    <a:pt x="228120" y="1634914"/>
                  </a:lnTo>
                  <a:lnTo>
                    <a:pt x="237296" y="1585278"/>
                  </a:lnTo>
                  <a:lnTo>
                    <a:pt x="245894" y="1535841"/>
                  </a:lnTo>
                  <a:lnTo>
                    <a:pt x="253959" y="1486534"/>
                  </a:lnTo>
                  <a:lnTo>
                    <a:pt x="261538" y="1437294"/>
                  </a:lnTo>
                  <a:lnTo>
                    <a:pt x="268678" y="1388052"/>
                  </a:lnTo>
                  <a:lnTo>
                    <a:pt x="275425" y="1338744"/>
                  </a:lnTo>
                  <a:lnTo>
                    <a:pt x="281825" y="1289302"/>
                  </a:lnTo>
                  <a:lnTo>
                    <a:pt x="287925" y="1239661"/>
                  </a:lnTo>
                  <a:lnTo>
                    <a:pt x="293218" y="1194566"/>
                  </a:lnTo>
                  <a:lnTo>
                    <a:pt x="298312" y="1149190"/>
                  </a:lnTo>
                  <a:lnTo>
                    <a:pt x="303218" y="1103469"/>
                  </a:lnTo>
                  <a:lnTo>
                    <a:pt x="307944" y="1057338"/>
                  </a:lnTo>
                  <a:lnTo>
                    <a:pt x="312500" y="1010734"/>
                  </a:lnTo>
                  <a:lnTo>
                    <a:pt x="316895" y="963591"/>
                  </a:lnTo>
                  <a:lnTo>
                    <a:pt x="321138" y="915846"/>
                  </a:lnTo>
                  <a:lnTo>
                    <a:pt x="325239" y="867434"/>
                  </a:lnTo>
                  <a:lnTo>
                    <a:pt x="329207" y="818291"/>
                  </a:lnTo>
                  <a:lnTo>
                    <a:pt x="333050" y="768352"/>
                  </a:lnTo>
                  <a:lnTo>
                    <a:pt x="336779" y="717553"/>
                  </a:lnTo>
                  <a:lnTo>
                    <a:pt x="340402" y="665831"/>
                  </a:lnTo>
                  <a:lnTo>
                    <a:pt x="343930" y="613119"/>
                  </a:lnTo>
                  <a:lnTo>
                    <a:pt x="347370" y="559355"/>
                  </a:lnTo>
                  <a:lnTo>
                    <a:pt x="350732" y="504474"/>
                  </a:lnTo>
                  <a:lnTo>
                    <a:pt x="354026" y="448411"/>
                  </a:lnTo>
                  <a:lnTo>
                    <a:pt x="357168" y="392337"/>
                  </a:lnTo>
                  <a:lnTo>
                    <a:pt x="360065" y="335893"/>
                  </a:lnTo>
                  <a:lnTo>
                    <a:pt x="362528" y="279907"/>
                  </a:lnTo>
                  <a:lnTo>
                    <a:pt x="364369" y="225207"/>
                  </a:lnTo>
                  <a:lnTo>
                    <a:pt x="365398" y="172622"/>
                  </a:lnTo>
                  <a:lnTo>
                    <a:pt x="365428" y="122981"/>
                  </a:lnTo>
                  <a:lnTo>
                    <a:pt x="364268" y="77111"/>
                  </a:lnTo>
                  <a:lnTo>
                    <a:pt x="361732" y="35841"/>
                  </a:lnTo>
                  <a:lnTo>
                    <a:pt x="357629" y="0"/>
                  </a:lnTo>
                </a:path>
              </a:pathLst>
            </a:custGeom>
            <a:ln w="10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013738" y="5134257"/>
              <a:ext cx="3279775" cy="687070"/>
            </a:xfrm>
            <a:custGeom>
              <a:avLst/>
              <a:gdLst/>
              <a:ahLst/>
              <a:cxnLst/>
              <a:rect l="l" t="t" r="r" b="b"/>
              <a:pathLst>
                <a:path w="3279775" h="687070">
                  <a:moveTo>
                    <a:pt x="14105" y="686563"/>
                  </a:moveTo>
                  <a:lnTo>
                    <a:pt x="14902" y="520423"/>
                  </a:lnTo>
                  <a:lnTo>
                    <a:pt x="36135" y="363942"/>
                  </a:lnTo>
                  <a:lnTo>
                    <a:pt x="50241" y="293620"/>
                  </a:lnTo>
                  <a:lnTo>
                    <a:pt x="66988" y="228565"/>
                  </a:lnTo>
                  <a:lnTo>
                    <a:pt x="88142" y="172306"/>
                  </a:lnTo>
                  <a:lnTo>
                    <a:pt x="88142" y="171419"/>
                  </a:lnTo>
                  <a:lnTo>
                    <a:pt x="113701" y="124829"/>
                  </a:lnTo>
                  <a:lnTo>
                    <a:pt x="114578" y="123953"/>
                  </a:lnTo>
                  <a:lnTo>
                    <a:pt x="142779" y="87910"/>
                  </a:lnTo>
                  <a:lnTo>
                    <a:pt x="142779" y="87034"/>
                  </a:lnTo>
                  <a:lnTo>
                    <a:pt x="143666" y="87034"/>
                  </a:lnTo>
                  <a:lnTo>
                    <a:pt x="170990" y="61538"/>
                  </a:lnTo>
                  <a:lnTo>
                    <a:pt x="170990" y="60662"/>
                  </a:lnTo>
                  <a:lnTo>
                    <a:pt x="171867" y="60662"/>
                  </a:lnTo>
                  <a:lnTo>
                    <a:pt x="202720" y="43073"/>
                  </a:lnTo>
                  <a:lnTo>
                    <a:pt x="203597" y="42197"/>
                  </a:lnTo>
                  <a:lnTo>
                    <a:pt x="204474" y="42197"/>
                  </a:lnTo>
                  <a:lnTo>
                    <a:pt x="238856" y="30774"/>
                  </a:lnTo>
                  <a:lnTo>
                    <a:pt x="239733" y="30774"/>
                  </a:lnTo>
                  <a:lnTo>
                    <a:pt x="279398" y="23732"/>
                  </a:lnTo>
                  <a:lnTo>
                    <a:pt x="328752" y="18464"/>
                  </a:lnTo>
                  <a:lnTo>
                    <a:pt x="537633" y="3515"/>
                  </a:lnTo>
                  <a:lnTo>
                    <a:pt x="620482" y="876"/>
                  </a:lnTo>
                  <a:lnTo>
                    <a:pt x="711265" y="0"/>
                  </a:lnTo>
                  <a:lnTo>
                    <a:pt x="1276223" y="8794"/>
                  </a:lnTo>
                  <a:lnTo>
                    <a:pt x="1456026" y="8794"/>
                  </a:lnTo>
                  <a:lnTo>
                    <a:pt x="712153" y="14062"/>
                  </a:lnTo>
                  <a:lnTo>
                    <a:pt x="621369" y="14949"/>
                  </a:lnTo>
                  <a:lnTo>
                    <a:pt x="538521" y="17588"/>
                  </a:lnTo>
                  <a:lnTo>
                    <a:pt x="329629" y="32527"/>
                  </a:lnTo>
                  <a:lnTo>
                    <a:pt x="282040" y="36918"/>
                  </a:lnTo>
                  <a:lnTo>
                    <a:pt x="242375" y="43960"/>
                  </a:lnTo>
                  <a:lnTo>
                    <a:pt x="243262" y="43960"/>
                  </a:lnTo>
                  <a:lnTo>
                    <a:pt x="211518" y="54507"/>
                  </a:lnTo>
                  <a:lnTo>
                    <a:pt x="209768" y="54507"/>
                  </a:lnTo>
                  <a:lnTo>
                    <a:pt x="178915" y="72085"/>
                  </a:lnTo>
                  <a:lnTo>
                    <a:pt x="179740" y="72085"/>
                  </a:lnTo>
                  <a:lnTo>
                    <a:pt x="154302" y="95818"/>
                  </a:lnTo>
                  <a:lnTo>
                    <a:pt x="154040" y="96020"/>
                  </a:lnTo>
                  <a:lnTo>
                    <a:pt x="153356" y="96705"/>
                  </a:lnTo>
                  <a:lnTo>
                    <a:pt x="153549" y="96705"/>
                  </a:lnTo>
                  <a:lnTo>
                    <a:pt x="126718" y="130984"/>
                  </a:lnTo>
                  <a:lnTo>
                    <a:pt x="126032" y="130984"/>
                  </a:lnTo>
                  <a:lnTo>
                    <a:pt x="100472" y="177574"/>
                  </a:lnTo>
                  <a:lnTo>
                    <a:pt x="101025" y="177574"/>
                  </a:lnTo>
                  <a:lnTo>
                    <a:pt x="80207" y="232081"/>
                  </a:lnTo>
                  <a:lnTo>
                    <a:pt x="63459" y="296248"/>
                  </a:lnTo>
                  <a:lnTo>
                    <a:pt x="49354" y="366581"/>
                  </a:lnTo>
                  <a:lnTo>
                    <a:pt x="29205" y="519536"/>
                  </a:lnTo>
                  <a:lnTo>
                    <a:pt x="29088" y="520423"/>
                  </a:lnTo>
                  <a:lnTo>
                    <a:pt x="14184" y="685687"/>
                  </a:lnTo>
                  <a:lnTo>
                    <a:pt x="14105" y="686563"/>
                  </a:lnTo>
                  <a:close/>
                </a:path>
                <a:path w="3279775" h="687070">
                  <a:moveTo>
                    <a:pt x="3279198" y="16701"/>
                  </a:moveTo>
                  <a:lnTo>
                    <a:pt x="2878568" y="16701"/>
                  </a:lnTo>
                  <a:lnTo>
                    <a:pt x="3102431" y="14062"/>
                  </a:lnTo>
                  <a:lnTo>
                    <a:pt x="3278705" y="8794"/>
                  </a:lnTo>
                  <a:lnTo>
                    <a:pt x="3278814" y="10546"/>
                  </a:lnTo>
                  <a:lnTo>
                    <a:pt x="3278924" y="12309"/>
                  </a:lnTo>
                  <a:lnTo>
                    <a:pt x="3279034" y="14062"/>
                  </a:lnTo>
                  <a:lnTo>
                    <a:pt x="3279144" y="15825"/>
                  </a:lnTo>
                  <a:lnTo>
                    <a:pt x="3279198" y="16701"/>
                  </a:lnTo>
                  <a:close/>
                </a:path>
                <a:path w="3279775" h="687070">
                  <a:moveTo>
                    <a:pt x="2878568" y="30774"/>
                  </a:moveTo>
                  <a:lnTo>
                    <a:pt x="2622087" y="30774"/>
                  </a:lnTo>
                  <a:lnTo>
                    <a:pt x="1456026" y="22856"/>
                  </a:lnTo>
                  <a:lnTo>
                    <a:pt x="1275346" y="22856"/>
                  </a:lnTo>
                  <a:lnTo>
                    <a:pt x="712153" y="14062"/>
                  </a:lnTo>
                  <a:lnTo>
                    <a:pt x="2071225" y="14062"/>
                  </a:lnTo>
                  <a:lnTo>
                    <a:pt x="3279198" y="16701"/>
                  </a:lnTo>
                  <a:lnTo>
                    <a:pt x="3279308" y="18464"/>
                  </a:lnTo>
                  <a:lnTo>
                    <a:pt x="3279418" y="20217"/>
                  </a:lnTo>
                  <a:lnTo>
                    <a:pt x="3279528" y="21980"/>
                  </a:lnTo>
                  <a:lnTo>
                    <a:pt x="3279582" y="22856"/>
                  </a:lnTo>
                  <a:lnTo>
                    <a:pt x="3103308" y="28135"/>
                  </a:lnTo>
                  <a:lnTo>
                    <a:pt x="2878568" y="30774"/>
                  </a:lnTo>
                  <a:close/>
                </a:path>
                <a:path w="3279775" h="687070">
                  <a:moveTo>
                    <a:pt x="208880" y="55383"/>
                  </a:moveTo>
                  <a:lnTo>
                    <a:pt x="209768" y="54507"/>
                  </a:lnTo>
                  <a:lnTo>
                    <a:pt x="211518" y="54507"/>
                  </a:lnTo>
                  <a:lnTo>
                    <a:pt x="208880" y="55383"/>
                  </a:lnTo>
                  <a:close/>
                </a:path>
                <a:path w="3279775" h="687070">
                  <a:moveTo>
                    <a:pt x="179740" y="72085"/>
                  </a:moveTo>
                  <a:lnTo>
                    <a:pt x="178915" y="72085"/>
                  </a:lnTo>
                  <a:lnTo>
                    <a:pt x="180341" y="71377"/>
                  </a:lnTo>
                  <a:lnTo>
                    <a:pt x="180624" y="71111"/>
                  </a:lnTo>
                  <a:lnTo>
                    <a:pt x="181035" y="70877"/>
                  </a:lnTo>
                  <a:lnTo>
                    <a:pt x="179740" y="72085"/>
                  </a:lnTo>
                  <a:close/>
                </a:path>
                <a:path w="3279775" h="687070">
                  <a:moveTo>
                    <a:pt x="153549" y="96705"/>
                  </a:moveTo>
                  <a:lnTo>
                    <a:pt x="153356" y="96705"/>
                  </a:lnTo>
                  <a:lnTo>
                    <a:pt x="154084" y="96020"/>
                  </a:lnTo>
                  <a:lnTo>
                    <a:pt x="153549" y="96705"/>
                  </a:lnTo>
                  <a:close/>
                </a:path>
                <a:path w="3279775" h="687070">
                  <a:moveTo>
                    <a:pt x="126032" y="131860"/>
                  </a:moveTo>
                  <a:lnTo>
                    <a:pt x="126032" y="130984"/>
                  </a:lnTo>
                  <a:lnTo>
                    <a:pt x="126718" y="130984"/>
                  </a:lnTo>
                  <a:lnTo>
                    <a:pt x="126032" y="131860"/>
                  </a:lnTo>
                  <a:close/>
                </a:path>
                <a:path w="3279775" h="687070">
                  <a:moveTo>
                    <a:pt x="101025" y="177574"/>
                  </a:moveTo>
                  <a:lnTo>
                    <a:pt x="100472" y="177574"/>
                  </a:lnTo>
                  <a:lnTo>
                    <a:pt x="101360" y="176697"/>
                  </a:lnTo>
                  <a:lnTo>
                    <a:pt x="101025" y="177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013738" y="5134257"/>
              <a:ext cx="3279775" cy="687070"/>
            </a:xfrm>
            <a:custGeom>
              <a:avLst/>
              <a:gdLst/>
              <a:ahLst/>
              <a:cxnLst/>
              <a:rect l="l" t="t" r="r" b="b"/>
              <a:pathLst>
                <a:path w="3279775" h="687070">
                  <a:moveTo>
                    <a:pt x="0" y="685687"/>
                  </a:moveTo>
                  <a:lnTo>
                    <a:pt x="14982" y="519536"/>
                  </a:lnTo>
                  <a:lnTo>
                    <a:pt x="36135" y="363942"/>
                  </a:lnTo>
                  <a:lnTo>
                    <a:pt x="50241" y="293620"/>
                  </a:lnTo>
                  <a:lnTo>
                    <a:pt x="66988" y="228565"/>
                  </a:lnTo>
                  <a:lnTo>
                    <a:pt x="88142" y="172306"/>
                  </a:lnTo>
                  <a:lnTo>
                    <a:pt x="88142" y="171419"/>
                  </a:lnTo>
                  <a:lnTo>
                    <a:pt x="113701" y="124829"/>
                  </a:lnTo>
                  <a:lnTo>
                    <a:pt x="114578" y="123953"/>
                  </a:lnTo>
                  <a:lnTo>
                    <a:pt x="142779" y="87910"/>
                  </a:lnTo>
                  <a:lnTo>
                    <a:pt x="142779" y="87034"/>
                  </a:lnTo>
                  <a:lnTo>
                    <a:pt x="143666" y="87034"/>
                  </a:lnTo>
                  <a:lnTo>
                    <a:pt x="170990" y="61538"/>
                  </a:lnTo>
                  <a:lnTo>
                    <a:pt x="170990" y="60662"/>
                  </a:lnTo>
                  <a:lnTo>
                    <a:pt x="171867" y="60662"/>
                  </a:lnTo>
                  <a:lnTo>
                    <a:pt x="202720" y="43073"/>
                  </a:lnTo>
                  <a:lnTo>
                    <a:pt x="203597" y="42197"/>
                  </a:lnTo>
                  <a:lnTo>
                    <a:pt x="204474" y="42197"/>
                  </a:lnTo>
                  <a:lnTo>
                    <a:pt x="238856" y="30774"/>
                  </a:lnTo>
                  <a:lnTo>
                    <a:pt x="239733" y="30774"/>
                  </a:lnTo>
                  <a:lnTo>
                    <a:pt x="279398" y="23732"/>
                  </a:lnTo>
                  <a:lnTo>
                    <a:pt x="328752" y="18464"/>
                  </a:lnTo>
                  <a:lnTo>
                    <a:pt x="387806" y="14062"/>
                  </a:lnTo>
                  <a:lnTo>
                    <a:pt x="458314" y="8794"/>
                  </a:lnTo>
                  <a:lnTo>
                    <a:pt x="537633" y="3515"/>
                  </a:lnTo>
                  <a:lnTo>
                    <a:pt x="620482" y="876"/>
                  </a:lnTo>
                  <a:lnTo>
                    <a:pt x="711265" y="0"/>
                  </a:lnTo>
                  <a:lnTo>
                    <a:pt x="811749" y="1763"/>
                  </a:lnTo>
                  <a:lnTo>
                    <a:pt x="924563" y="3515"/>
                  </a:lnTo>
                  <a:lnTo>
                    <a:pt x="1051482" y="6154"/>
                  </a:lnTo>
                  <a:lnTo>
                    <a:pt x="1196903" y="7917"/>
                  </a:lnTo>
                  <a:lnTo>
                    <a:pt x="1276223" y="8794"/>
                  </a:lnTo>
                  <a:lnTo>
                    <a:pt x="1360836" y="8794"/>
                  </a:lnTo>
                  <a:lnTo>
                    <a:pt x="1456026" y="8794"/>
                  </a:lnTo>
                  <a:lnTo>
                    <a:pt x="1562669" y="9670"/>
                  </a:lnTo>
                  <a:lnTo>
                    <a:pt x="1679900" y="10546"/>
                  </a:lnTo>
                  <a:lnTo>
                    <a:pt x="1804167" y="11433"/>
                  </a:lnTo>
                  <a:lnTo>
                    <a:pt x="1935493" y="12309"/>
                  </a:lnTo>
                  <a:lnTo>
                    <a:pt x="2071225" y="14062"/>
                  </a:lnTo>
                  <a:lnTo>
                    <a:pt x="2348859" y="15825"/>
                  </a:lnTo>
                  <a:lnTo>
                    <a:pt x="2622087" y="16701"/>
                  </a:lnTo>
                  <a:lnTo>
                    <a:pt x="2753413" y="16701"/>
                  </a:lnTo>
                  <a:lnTo>
                    <a:pt x="2878568" y="16701"/>
                  </a:lnTo>
                  <a:lnTo>
                    <a:pt x="2995788" y="15825"/>
                  </a:lnTo>
                  <a:lnTo>
                    <a:pt x="3102431" y="14062"/>
                  </a:lnTo>
                  <a:lnTo>
                    <a:pt x="3197621" y="11433"/>
                  </a:lnTo>
                  <a:lnTo>
                    <a:pt x="3278705" y="8794"/>
                  </a:lnTo>
                  <a:lnTo>
                    <a:pt x="3279582" y="22856"/>
                  </a:lnTo>
                  <a:lnTo>
                    <a:pt x="3198498" y="25495"/>
                  </a:lnTo>
                  <a:lnTo>
                    <a:pt x="3103308" y="28135"/>
                  </a:lnTo>
                  <a:lnTo>
                    <a:pt x="2996665" y="29887"/>
                  </a:lnTo>
                  <a:lnTo>
                    <a:pt x="2878568" y="30774"/>
                  </a:lnTo>
                  <a:lnTo>
                    <a:pt x="2753413" y="30774"/>
                  </a:lnTo>
                  <a:lnTo>
                    <a:pt x="2622087" y="30774"/>
                  </a:lnTo>
                  <a:lnTo>
                    <a:pt x="2347982" y="29887"/>
                  </a:lnTo>
                  <a:lnTo>
                    <a:pt x="2070348" y="28135"/>
                  </a:lnTo>
                  <a:lnTo>
                    <a:pt x="1934616" y="26372"/>
                  </a:lnTo>
                  <a:lnTo>
                    <a:pt x="1803290" y="25495"/>
                  </a:lnTo>
                  <a:lnTo>
                    <a:pt x="1679012" y="24619"/>
                  </a:lnTo>
                  <a:lnTo>
                    <a:pt x="1561792" y="23732"/>
                  </a:lnTo>
                  <a:lnTo>
                    <a:pt x="1456026" y="22856"/>
                  </a:lnTo>
                  <a:lnTo>
                    <a:pt x="1360836" y="22856"/>
                  </a:lnTo>
                  <a:lnTo>
                    <a:pt x="1275346" y="22856"/>
                  </a:lnTo>
                  <a:lnTo>
                    <a:pt x="1196026" y="21980"/>
                  </a:lnTo>
                  <a:lnTo>
                    <a:pt x="1050595" y="20217"/>
                  </a:lnTo>
                  <a:lnTo>
                    <a:pt x="923675" y="17588"/>
                  </a:lnTo>
                  <a:lnTo>
                    <a:pt x="810861" y="15825"/>
                  </a:lnTo>
                  <a:lnTo>
                    <a:pt x="712153" y="14062"/>
                  </a:lnTo>
                  <a:lnTo>
                    <a:pt x="621369" y="14949"/>
                  </a:lnTo>
                  <a:lnTo>
                    <a:pt x="538521" y="17588"/>
                  </a:lnTo>
                  <a:lnTo>
                    <a:pt x="459191" y="22856"/>
                  </a:lnTo>
                  <a:lnTo>
                    <a:pt x="388683" y="28135"/>
                  </a:lnTo>
                  <a:lnTo>
                    <a:pt x="329629" y="32527"/>
                  </a:lnTo>
                  <a:lnTo>
                    <a:pt x="282040" y="36918"/>
                  </a:lnTo>
                  <a:lnTo>
                    <a:pt x="242375" y="43960"/>
                  </a:lnTo>
                  <a:lnTo>
                    <a:pt x="243262" y="43960"/>
                  </a:lnTo>
                  <a:lnTo>
                    <a:pt x="208880" y="55383"/>
                  </a:lnTo>
                  <a:lnTo>
                    <a:pt x="209768" y="54507"/>
                  </a:lnTo>
                  <a:lnTo>
                    <a:pt x="178915" y="72085"/>
                  </a:lnTo>
                  <a:lnTo>
                    <a:pt x="180679" y="71209"/>
                  </a:lnTo>
                  <a:lnTo>
                    <a:pt x="153355" y="96705"/>
                  </a:lnTo>
                  <a:lnTo>
                    <a:pt x="154243" y="95818"/>
                  </a:lnTo>
                  <a:lnTo>
                    <a:pt x="126032" y="131860"/>
                  </a:lnTo>
                  <a:lnTo>
                    <a:pt x="126032" y="130984"/>
                  </a:lnTo>
                  <a:lnTo>
                    <a:pt x="100472" y="177574"/>
                  </a:lnTo>
                  <a:lnTo>
                    <a:pt x="101360" y="176697"/>
                  </a:lnTo>
                  <a:lnTo>
                    <a:pt x="80207" y="232081"/>
                  </a:lnTo>
                  <a:lnTo>
                    <a:pt x="63459" y="296248"/>
                  </a:lnTo>
                  <a:lnTo>
                    <a:pt x="49354" y="366581"/>
                  </a:lnTo>
                  <a:lnTo>
                    <a:pt x="29088" y="520423"/>
                  </a:lnTo>
                  <a:lnTo>
                    <a:pt x="14105" y="686563"/>
                  </a:lnTo>
                  <a:lnTo>
                    <a:pt x="0" y="685687"/>
                  </a:lnTo>
                  <a:close/>
                </a:path>
              </a:pathLst>
            </a:custGeom>
            <a:ln w="3378">
              <a:solidFill>
                <a:srgbClr val="719F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012151" y="4773008"/>
              <a:ext cx="3279140" cy="1042035"/>
            </a:xfrm>
            <a:custGeom>
              <a:avLst/>
              <a:gdLst/>
              <a:ahLst/>
              <a:cxnLst/>
              <a:rect l="l" t="t" r="r" b="b"/>
              <a:pathLst>
                <a:path w="3279140" h="1042035">
                  <a:moveTo>
                    <a:pt x="14105" y="1041711"/>
                  </a:moveTo>
                  <a:lnTo>
                    <a:pt x="21946" y="811393"/>
                  </a:lnTo>
                  <a:lnTo>
                    <a:pt x="33404" y="699749"/>
                  </a:lnTo>
                  <a:lnTo>
                    <a:pt x="46602" y="593384"/>
                  </a:lnTo>
                  <a:lnTo>
                    <a:pt x="60818" y="492287"/>
                  </a:lnTo>
                  <a:lnTo>
                    <a:pt x="76678" y="399985"/>
                  </a:lnTo>
                  <a:lnTo>
                    <a:pt x="93425" y="319105"/>
                  </a:lnTo>
                  <a:lnTo>
                    <a:pt x="113701" y="247907"/>
                  </a:lnTo>
                  <a:lnTo>
                    <a:pt x="133090" y="191636"/>
                  </a:lnTo>
                  <a:lnTo>
                    <a:pt x="148949" y="146810"/>
                  </a:lnTo>
                  <a:lnTo>
                    <a:pt x="165697" y="111643"/>
                  </a:lnTo>
                  <a:lnTo>
                    <a:pt x="166574" y="110767"/>
                  </a:lnTo>
                  <a:lnTo>
                    <a:pt x="185085" y="84395"/>
                  </a:lnTo>
                  <a:lnTo>
                    <a:pt x="185085" y="83508"/>
                  </a:lnTo>
                  <a:lnTo>
                    <a:pt x="185973" y="83508"/>
                  </a:lnTo>
                  <a:lnTo>
                    <a:pt x="185973" y="82632"/>
                  </a:lnTo>
                  <a:lnTo>
                    <a:pt x="210645" y="62414"/>
                  </a:lnTo>
                  <a:lnTo>
                    <a:pt x="211532" y="62414"/>
                  </a:lnTo>
                  <a:lnTo>
                    <a:pt x="212409" y="61538"/>
                  </a:lnTo>
                  <a:lnTo>
                    <a:pt x="244139" y="44836"/>
                  </a:lnTo>
                  <a:lnTo>
                    <a:pt x="245016" y="44836"/>
                  </a:lnTo>
                  <a:lnTo>
                    <a:pt x="288210" y="31650"/>
                  </a:lnTo>
                  <a:lnTo>
                    <a:pt x="343735" y="17577"/>
                  </a:lnTo>
                  <a:lnTo>
                    <a:pt x="407195" y="7031"/>
                  </a:lnTo>
                  <a:lnTo>
                    <a:pt x="471532" y="876"/>
                  </a:lnTo>
                  <a:lnTo>
                    <a:pt x="541162" y="0"/>
                  </a:lnTo>
                  <a:lnTo>
                    <a:pt x="621369" y="2639"/>
                  </a:lnTo>
                  <a:lnTo>
                    <a:pt x="716559" y="7031"/>
                  </a:lnTo>
                  <a:lnTo>
                    <a:pt x="770319" y="8794"/>
                  </a:lnTo>
                  <a:lnTo>
                    <a:pt x="830250" y="11433"/>
                  </a:lnTo>
                  <a:lnTo>
                    <a:pt x="932271" y="14062"/>
                  </a:lnTo>
                  <a:lnTo>
                    <a:pt x="542039" y="14062"/>
                  </a:lnTo>
                  <a:lnTo>
                    <a:pt x="472419" y="14949"/>
                  </a:lnTo>
                  <a:lnTo>
                    <a:pt x="409836" y="20217"/>
                  </a:lnTo>
                  <a:lnTo>
                    <a:pt x="347264" y="30764"/>
                  </a:lnTo>
                  <a:lnTo>
                    <a:pt x="292616" y="44836"/>
                  </a:lnTo>
                  <a:lnTo>
                    <a:pt x="249433" y="58023"/>
                  </a:lnTo>
                  <a:lnTo>
                    <a:pt x="250310" y="58023"/>
                  </a:lnTo>
                  <a:lnTo>
                    <a:pt x="220524" y="73701"/>
                  </a:lnTo>
                  <a:lnTo>
                    <a:pt x="220163" y="73938"/>
                  </a:lnTo>
                  <a:lnTo>
                    <a:pt x="218580" y="74724"/>
                  </a:lnTo>
                  <a:lnTo>
                    <a:pt x="219275" y="74724"/>
                  </a:lnTo>
                  <a:lnTo>
                    <a:pt x="197815" y="92302"/>
                  </a:lnTo>
                  <a:lnTo>
                    <a:pt x="196550" y="92302"/>
                  </a:lnTo>
                  <a:lnTo>
                    <a:pt x="178038" y="118674"/>
                  </a:lnTo>
                  <a:lnTo>
                    <a:pt x="178476" y="118674"/>
                  </a:lnTo>
                  <a:lnTo>
                    <a:pt x="162168" y="151201"/>
                  </a:lnTo>
                  <a:lnTo>
                    <a:pt x="146308" y="196038"/>
                  </a:lnTo>
                  <a:lnTo>
                    <a:pt x="126919" y="252298"/>
                  </a:lnTo>
                  <a:lnTo>
                    <a:pt x="106643" y="321744"/>
                  </a:lnTo>
                  <a:lnTo>
                    <a:pt x="89896" y="402624"/>
                  </a:lnTo>
                  <a:lnTo>
                    <a:pt x="74036" y="494927"/>
                  </a:lnTo>
                  <a:lnTo>
                    <a:pt x="59930" y="593384"/>
                  </a:lnTo>
                  <a:lnTo>
                    <a:pt x="47691" y="698873"/>
                  </a:lnTo>
                  <a:lnTo>
                    <a:pt x="36225" y="810517"/>
                  </a:lnTo>
                  <a:lnTo>
                    <a:pt x="14189" y="1040835"/>
                  </a:lnTo>
                  <a:lnTo>
                    <a:pt x="14105" y="1041711"/>
                  </a:lnTo>
                  <a:close/>
                </a:path>
                <a:path w="3279140" h="1042035">
                  <a:moveTo>
                    <a:pt x="3278705" y="30764"/>
                  </a:moveTo>
                  <a:lnTo>
                    <a:pt x="1047953" y="30764"/>
                  </a:lnTo>
                  <a:lnTo>
                    <a:pt x="829373" y="25495"/>
                  </a:lnTo>
                  <a:lnTo>
                    <a:pt x="769442" y="22856"/>
                  </a:lnTo>
                  <a:lnTo>
                    <a:pt x="715671" y="21093"/>
                  </a:lnTo>
                  <a:lnTo>
                    <a:pt x="620482" y="16701"/>
                  </a:lnTo>
                  <a:lnTo>
                    <a:pt x="542039" y="14062"/>
                  </a:lnTo>
                  <a:lnTo>
                    <a:pt x="932271" y="14062"/>
                  </a:lnTo>
                  <a:lnTo>
                    <a:pt x="1048830" y="16701"/>
                  </a:lnTo>
                  <a:lnTo>
                    <a:pt x="3278705" y="16701"/>
                  </a:lnTo>
                  <a:lnTo>
                    <a:pt x="3278705" y="30764"/>
                  </a:lnTo>
                  <a:close/>
                </a:path>
                <a:path w="3279140" h="1042035">
                  <a:moveTo>
                    <a:pt x="219275" y="74724"/>
                  </a:moveTo>
                  <a:lnTo>
                    <a:pt x="218580" y="74724"/>
                  </a:lnTo>
                  <a:lnTo>
                    <a:pt x="220524" y="73701"/>
                  </a:lnTo>
                  <a:lnTo>
                    <a:pt x="219275" y="74724"/>
                  </a:lnTo>
                  <a:close/>
                </a:path>
                <a:path w="3279140" h="1042035">
                  <a:moveTo>
                    <a:pt x="195662" y="94065"/>
                  </a:moveTo>
                  <a:lnTo>
                    <a:pt x="196550" y="92302"/>
                  </a:lnTo>
                  <a:lnTo>
                    <a:pt x="197815" y="92302"/>
                  </a:lnTo>
                  <a:lnTo>
                    <a:pt x="195662" y="94065"/>
                  </a:lnTo>
                  <a:close/>
                </a:path>
                <a:path w="3279140" h="1042035">
                  <a:moveTo>
                    <a:pt x="178476" y="118674"/>
                  </a:moveTo>
                  <a:lnTo>
                    <a:pt x="178038" y="118674"/>
                  </a:lnTo>
                  <a:lnTo>
                    <a:pt x="178915" y="117798"/>
                  </a:lnTo>
                  <a:lnTo>
                    <a:pt x="178476" y="1186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012151" y="4773008"/>
              <a:ext cx="3279140" cy="1042035"/>
            </a:xfrm>
            <a:custGeom>
              <a:avLst/>
              <a:gdLst/>
              <a:ahLst/>
              <a:cxnLst/>
              <a:rect l="l" t="t" r="r" b="b"/>
              <a:pathLst>
                <a:path w="3279140" h="1042035">
                  <a:moveTo>
                    <a:pt x="0" y="1040835"/>
                  </a:moveTo>
                  <a:lnTo>
                    <a:pt x="22030" y="810517"/>
                  </a:lnTo>
                  <a:lnTo>
                    <a:pt x="33494" y="698873"/>
                  </a:lnTo>
                  <a:lnTo>
                    <a:pt x="46712" y="592497"/>
                  </a:lnTo>
                  <a:lnTo>
                    <a:pt x="60818" y="492287"/>
                  </a:lnTo>
                  <a:lnTo>
                    <a:pt x="76677" y="399985"/>
                  </a:lnTo>
                  <a:lnTo>
                    <a:pt x="93425" y="319105"/>
                  </a:lnTo>
                  <a:lnTo>
                    <a:pt x="113701" y="247907"/>
                  </a:lnTo>
                  <a:lnTo>
                    <a:pt x="133090" y="191636"/>
                  </a:lnTo>
                  <a:lnTo>
                    <a:pt x="148949" y="146810"/>
                  </a:lnTo>
                  <a:lnTo>
                    <a:pt x="165697" y="111643"/>
                  </a:lnTo>
                  <a:lnTo>
                    <a:pt x="166574" y="110767"/>
                  </a:lnTo>
                  <a:lnTo>
                    <a:pt x="185085" y="84395"/>
                  </a:lnTo>
                  <a:lnTo>
                    <a:pt x="185085" y="83508"/>
                  </a:lnTo>
                  <a:lnTo>
                    <a:pt x="185973" y="83508"/>
                  </a:lnTo>
                  <a:lnTo>
                    <a:pt x="185973" y="82632"/>
                  </a:lnTo>
                  <a:lnTo>
                    <a:pt x="210645" y="62414"/>
                  </a:lnTo>
                  <a:lnTo>
                    <a:pt x="211532" y="62414"/>
                  </a:lnTo>
                  <a:lnTo>
                    <a:pt x="212409" y="61538"/>
                  </a:lnTo>
                  <a:lnTo>
                    <a:pt x="244139" y="44836"/>
                  </a:lnTo>
                  <a:lnTo>
                    <a:pt x="245016" y="44836"/>
                  </a:lnTo>
                  <a:lnTo>
                    <a:pt x="288210" y="31650"/>
                  </a:lnTo>
                  <a:lnTo>
                    <a:pt x="343735" y="17577"/>
                  </a:lnTo>
                  <a:lnTo>
                    <a:pt x="407195" y="7031"/>
                  </a:lnTo>
                  <a:lnTo>
                    <a:pt x="471532" y="876"/>
                  </a:lnTo>
                  <a:lnTo>
                    <a:pt x="541162" y="0"/>
                  </a:lnTo>
                  <a:lnTo>
                    <a:pt x="621369" y="2639"/>
                  </a:lnTo>
                  <a:lnTo>
                    <a:pt x="716559" y="7031"/>
                  </a:lnTo>
                  <a:lnTo>
                    <a:pt x="770319" y="8794"/>
                  </a:lnTo>
                  <a:lnTo>
                    <a:pt x="830250" y="11433"/>
                  </a:lnTo>
                  <a:lnTo>
                    <a:pt x="896351" y="13186"/>
                  </a:lnTo>
                  <a:lnTo>
                    <a:pt x="968623" y="14949"/>
                  </a:lnTo>
                  <a:lnTo>
                    <a:pt x="1048830" y="16701"/>
                  </a:lnTo>
                  <a:lnTo>
                    <a:pt x="1135208" y="16701"/>
                  </a:lnTo>
                  <a:lnTo>
                    <a:pt x="1230398" y="16701"/>
                  </a:lnTo>
                  <a:lnTo>
                    <a:pt x="3278705" y="16701"/>
                  </a:lnTo>
                  <a:lnTo>
                    <a:pt x="3278705" y="30764"/>
                  </a:lnTo>
                  <a:lnTo>
                    <a:pt x="1047953" y="30764"/>
                  </a:lnTo>
                  <a:lnTo>
                    <a:pt x="967746" y="29011"/>
                  </a:lnTo>
                  <a:lnTo>
                    <a:pt x="895474" y="27248"/>
                  </a:lnTo>
                  <a:lnTo>
                    <a:pt x="829373" y="25495"/>
                  </a:lnTo>
                  <a:lnTo>
                    <a:pt x="769442" y="22856"/>
                  </a:lnTo>
                  <a:lnTo>
                    <a:pt x="715671" y="21093"/>
                  </a:lnTo>
                  <a:lnTo>
                    <a:pt x="620482" y="16701"/>
                  </a:lnTo>
                  <a:lnTo>
                    <a:pt x="542039" y="14062"/>
                  </a:lnTo>
                  <a:lnTo>
                    <a:pt x="472419" y="14949"/>
                  </a:lnTo>
                  <a:lnTo>
                    <a:pt x="409836" y="20217"/>
                  </a:lnTo>
                  <a:lnTo>
                    <a:pt x="347264" y="30764"/>
                  </a:lnTo>
                  <a:lnTo>
                    <a:pt x="292616" y="44836"/>
                  </a:lnTo>
                  <a:lnTo>
                    <a:pt x="249433" y="58023"/>
                  </a:lnTo>
                  <a:lnTo>
                    <a:pt x="250310" y="58023"/>
                  </a:lnTo>
                  <a:lnTo>
                    <a:pt x="218580" y="74724"/>
                  </a:lnTo>
                  <a:lnTo>
                    <a:pt x="220344" y="73848"/>
                  </a:lnTo>
                  <a:lnTo>
                    <a:pt x="195662" y="94065"/>
                  </a:lnTo>
                  <a:lnTo>
                    <a:pt x="196550" y="92302"/>
                  </a:lnTo>
                  <a:lnTo>
                    <a:pt x="178038" y="118674"/>
                  </a:lnTo>
                  <a:lnTo>
                    <a:pt x="178915" y="117798"/>
                  </a:lnTo>
                  <a:lnTo>
                    <a:pt x="162168" y="151201"/>
                  </a:lnTo>
                  <a:lnTo>
                    <a:pt x="146308" y="196038"/>
                  </a:lnTo>
                  <a:lnTo>
                    <a:pt x="126919" y="252298"/>
                  </a:lnTo>
                  <a:lnTo>
                    <a:pt x="106643" y="321744"/>
                  </a:lnTo>
                  <a:lnTo>
                    <a:pt x="89896" y="402624"/>
                  </a:lnTo>
                  <a:lnTo>
                    <a:pt x="74036" y="494927"/>
                  </a:lnTo>
                  <a:lnTo>
                    <a:pt x="59930" y="593384"/>
                  </a:lnTo>
                  <a:lnTo>
                    <a:pt x="47589" y="699749"/>
                  </a:lnTo>
                  <a:lnTo>
                    <a:pt x="36135" y="811393"/>
                  </a:lnTo>
                  <a:lnTo>
                    <a:pt x="14105" y="1041711"/>
                  </a:lnTo>
                  <a:lnTo>
                    <a:pt x="0" y="1040835"/>
                  </a:lnTo>
                  <a:close/>
                </a:path>
              </a:pathLst>
            </a:custGeom>
            <a:ln w="3175">
              <a:solidFill>
                <a:srgbClr val="719F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011269" y="3777600"/>
              <a:ext cx="3279775" cy="2039620"/>
            </a:xfrm>
            <a:custGeom>
              <a:avLst/>
              <a:gdLst/>
              <a:ahLst/>
              <a:cxnLst/>
              <a:rect l="l" t="t" r="r" b="b"/>
              <a:pathLst>
                <a:path w="3279775" h="2039620">
                  <a:moveTo>
                    <a:pt x="14105" y="2039473"/>
                  </a:moveTo>
                  <a:lnTo>
                    <a:pt x="0" y="2038597"/>
                  </a:lnTo>
                  <a:lnTo>
                    <a:pt x="10533" y="1825856"/>
                  </a:lnTo>
                  <a:lnTo>
                    <a:pt x="21982" y="1615755"/>
                  </a:lnTo>
                  <a:lnTo>
                    <a:pt x="33445" y="1410933"/>
                  </a:lnTo>
                  <a:lnTo>
                    <a:pt x="45780" y="1214894"/>
                  </a:lnTo>
                  <a:lnTo>
                    <a:pt x="59863" y="1031165"/>
                  </a:lnTo>
                  <a:lnTo>
                    <a:pt x="75718" y="862385"/>
                  </a:lnTo>
                  <a:lnTo>
                    <a:pt x="93321" y="711183"/>
                  </a:lnTo>
                  <a:lnTo>
                    <a:pt x="103124" y="640850"/>
                  </a:lnTo>
                  <a:lnTo>
                    <a:pt x="113701" y="578435"/>
                  </a:lnTo>
                  <a:lnTo>
                    <a:pt x="123390" y="522175"/>
                  </a:lnTo>
                  <a:lnTo>
                    <a:pt x="132202" y="471194"/>
                  </a:lnTo>
                  <a:lnTo>
                    <a:pt x="139260" y="427233"/>
                  </a:lnTo>
                  <a:lnTo>
                    <a:pt x="146308" y="386799"/>
                  </a:lnTo>
                  <a:lnTo>
                    <a:pt x="160414" y="320868"/>
                  </a:lnTo>
                  <a:lnTo>
                    <a:pt x="177150" y="269000"/>
                  </a:lnTo>
                  <a:lnTo>
                    <a:pt x="177150" y="268124"/>
                  </a:lnTo>
                  <a:lnTo>
                    <a:pt x="200068" y="226802"/>
                  </a:lnTo>
                  <a:lnTo>
                    <a:pt x="200956" y="225926"/>
                  </a:lnTo>
                  <a:lnTo>
                    <a:pt x="200956" y="225050"/>
                  </a:lnTo>
                  <a:lnTo>
                    <a:pt x="201833" y="225050"/>
                  </a:lnTo>
                  <a:lnTo>
                    <a:pt x="234440" y="190760"/>
                  </a:lnTo>
                  <a:lnTo>
                    <a:pt x="234440" y="189883"/>
                  </a:lnTo>
                  <a:lnTo>
                    <a:pt x="235327" y="189883"/>
                  </a:lnTo>
                  <a:lnTo>
                    <a:pt x="280275" y="158233"/>
                  </a:lnTo>
                  <a:lnTo>
                    <a:pt x="342858" y="123953"/>
                  </a:lnTo>
                  <a:lnTo>
                    <a:pt x="416007" y="93189"/>
                  </a:lnTo>
                  <a:lnTo>
                    <a:pt x="495326" y="69446"/>
                  </a:lnTo>
                  <a:lnTo>
                    <a:pt x="584346" y="52744"/>
                  </a:lnTo>
                  <a:lnTo>
                    <a:pt x="683941" y="40434"/>
                  </a:lnTo>
                  <a:lnTo>
                    <a:pt x="797643" y="29887"/>
                  </a:lnTo>
                  <a:lnTo>
                    <a:pt x="999476" y="20217"/>
                  </a:lnTo>
                  <a:lnTo>
                    <a:pt x="1343212" y="7917"/>
                  </a:lnTo>
                  <a:lnTo>
                    <a:pt x="1443684" y="5278"/>
                  </a:lnTo>
                  <a:lnTo>
                    <a:pt x="1901999" y="0"/>
                  </a:lnTo>
                  <a:lnTo>
                    <a:pt x="3279593" y="11433"/>
                  </a:lnTo>
                  <a:lnTo>
                    <a:pt x="3279427" y="14062"/>
                  </a:lnTo>
                  <a:lnTo>
                    <a:pt x="1902886" y="14062"/>
                  </a:lnTo>
                  <a:lnTo>
                    <a:pt x="1444572" y="19341"/>
                  </a:lnTo>
                  <a:lnTo>
                    <a:pt x="1344089" y="21980"/>
                  </a:lnTo>
                  <a:lnTo>
                    <a:pt x="1000353" y="34290"/>
                  </a:lnTo>
                  <a:lnTo>
                    <a:pt x="798520" y="43960"/>
                  </a:lnTo>
                  <a:lnTo>
                    <a:pt x="685706" y="53631"/>
                  </a:lnTo>
                  <a:lnTo>
                    <a:pt x="586998" y="65930"/>
                  </a:lnTo>
                  <a:lnTo>
                    <a:pt x="499743" y="82632"/>
                  </a:lnTo>
                  <a:lnTo>
                    <a:pt x="422178" y="106375"/>
                  </a:lnTo>
                  <a:lnTo>
                    <a:pt x="349018" y="137139"/>
                  </a:lnTo>
                  <a:lnTo>
                    <a:pt x="288210" y="169666"/>
                  </a:lnTo>
                  <a:lnTo>
                    <a:pt x="244507" y="200430"/>
                  </a:lnTo>
                  <a:lnTo>
                    <a:pt x="244139" y="200430"/>
                  </a:lnTo>
                  <a:lnTo>
                    <a:pt x="243355" y="201213"/>
                  </a:lnTo>
                  <a:lnTo>
                    <a:pt x="213209" y="232957"/>
                  </a:lnTo>
                  <a:lnTo>
                    <a:pt x="212409" y="232957"/>
                  </a:lnTo>
                  <a:lnTo>
                    <a:pt x="189491" y="274279"/>
                  </a:lnTo>
                  <a:lnTo>
                    <a:pt x="190083" y="274279"/>
                  </a:lnTo>
                  <a:lnTo>
                    <a:pt x="173632" y="323507"/>
                  </a:lnTo>
                  <a:lnTo>
                    <a:pt x="159526" y="389438"/>
                  </a:lnTo>
                  <a:lnTo>
                    <a:pt x="152479" y="429872"/>
                  </a:lnTo>
                  <a:lnTo>
                    <a:pt x="145431" y="473823"/>
                  </a:lnTo>
                  <a:lnTo>
                    <a:pt x="136608" y="524814"/>
                  </a:lnTo>
                  <a:lnTo>
                    <a:pt x="126919" y="581074"/>
                  </a:lnTo>
                  <a:lnTo>
                    <a:pt x="116343" y="643489"/>
                  </a:lnTo>
                  <a:lnTo>
                    <a:pt x="106643" y="711183"/>
                  </a:lnTo>
                  <a:lnTo>
                    <a:pt x="89993" y="861509"/>
                  </a:lnTo>
                  <a:lnTo>
                    <a:pt x="89896" y="862385"/>
                  </a:lnTo>
                  <a:lnTo>
                    <a:pt x="74118" y="1030288"/>
                  </a:lnTo>
                  <a:lnTo>
                    <a:pt x="74036" y="1031165"/>
                  </a:lnTo>
                  <a:lnTo>
                    <a:pt x="59998" y="1214017"/>
                  </a:lnTo>
                  <a:lnTo>
                    <a:pt x="47644" y="1410056"/>
                  </a:lnTo>
                  <a:lnTo>
                    <a:pt x="36184" y="1614879"/>
                  </a:lnTo>
                  <a:lnTo>
                    <a:pt x="24730" y="1824980"/>
                  </a:lnTo>
                  <a:lnTo>
                    <a:pt x="14149" y="2038597"/>
                  </a:lnTo>
                  <a:lnTo>
                    <a:pt x="14105" y="2039473"/>
                  </a:lnTo>
                  <a:close/>
                </a:path>
                <a:path w="3279775" h="2039620">
                  <a:moveTo>
                    <a:pt x="3278705" y="25495"/>
                  </a:moveTo>
                  <a:lnTo>
                    <a:pt x="1902886" y="14062"/>
                  </a:lnTo>
                  <a:lnTo>
                    <a:pt x="3279427" y="14062"/>
                  </a:lnTo>
                  <a:lnTo>
                    <a:pt x="3279316" y="15825"/>
                  </a:lnTo>
                  <a:lnTo>
                    <a:pt x="3279204" y="17588"/>
                  </a:lnTo>
                  <a:lnTo>
                    <a:pt x="3279094" y="19341"/>
                  </a:lnTo>
                  <a:lnTo>
                    <a:pt x="3279038" y="20217"/>
                  </a:lnTo>
                  <a:lnTo>
                    <a:pt x="3278927" y="21980"/>
                  </a:lnTo>
                  <a:lnTo>
                    <a:pt x="3278816" y="23732"/>
                  </a:lnTo>
                  <a:lnTo>
                    <a:pt x="3278705" y="25495"/>
                  </a:lnTo>
                  <a:close/>
                </a:path>
                <a:path w="3279775" h="2039620">
                  <a:moveTo>
                    <a:pt x="243395" y="201213"/>
                  </a:moveTo>
                  <a:lnTo>
                    <a:pt x="244139" y="200430"/>
                  </a:lnTo>
                  <a:lnTo>
                    <a:pt x="244507" y="200430"/>
                  </a:lnTo>
                  <a:lnTo>
                    <a:pt x="243395" y="201213"/>
                  </a:lnTo>
                  <a:close/>
                </a:path>
                <a:path w="3279775" h="2039620">
                  <a:moveTo>
                    <a:pt x="211517" y="234736"/>
                  </a:moveTo>
                  <a:lnTo>
                    <a:pt x="212409" y="232957"/>
                  </a:lnTo>
                  <a:lnTo>
                    <a:pt x="213209" y="232957"/>
                  </a:lnTo>
                  <a:lnTo>
                    <a:pt x="211517" y="234736"/>
                  </a:lnTo>
                  <a:close/>
                </a:path>
                <a:path w="3279775" h="2039620">
                  <a:moveTo>
                    <a:pt x="190083" y="274279"/>
                  </a:moveTo>
                  <a:lnTo>
                    <a:pt x="189491" y="274279"/>
                  </a:lnTo>
                  <a:lnTo>
                    <a:pt x="190379" y="273392"/>
                  </a:lnTo>
                  <a:lnTo>
                    <a:pt x="190083" y="274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011269" y="3777600"/>
              <a:ext cx="3279775" cy="2039620"/>
            </a:xfrm>
            <a:custGeom>
              <a:avLst/>
              <a:gdLst/>
              <a:ahLst/>
              <a:cxnLst/>
              <a:rect l="l" t="t" r="r" b="b"/>
              <a:pathLst>
                <a:path w="3279775" h="2039620">
                  <a:moveTo>
                    <a:pt x="0" y="2038597"/>
                  </a:moveTo>
                  <a:lnTo>
                    <a:pt x="10576" y="1824980"/>
                  </a:lnTo>
                  <a:lnTo>
                    <a:pt x="22030" y="1614879"/>
                  </a:lnTo>
                  <a:lnTo>
                    <a:pt x="33494" y="1410056"/>
                  </a:lnTo>
                  <a:lnTo>
                    <a:pt x="45835" y="1214018"/>
                  </a:lnTo>
                  <a:lnTo>
                    <a:pt x="59930" y="1030288"/>
                  </a:lnTo>
                  <a:lnTo>
                    <a:pt x="75801" y="861509"/>
                  </a:lnTo>
                  <a:lnTo>
                    <a:pt x="93425" y="710296"/>
                  </a:lnTo>
                  <a:lnTo>
                    <a:pt x="103124" y="640850"/>
                  </a:lnTo>
                  <a:lnTo>
                    <a:pt x="113701" y="578435"/>
                  </a:lnTo>
                  <a:lnTo>
                    <a:pt x="123390" y="522175"/>
                  </a:lnTo>
                  <a:lnTo>
                    <a:pt x="132202" y="471194"/>
                  </a:lnTo>
                  <a:lnTo>
                    <a:pt x="139260" y="427233"/>
                  </a:lnTo>
                  <a:lnTo>
                    <a:pt x="146308" y="386799"/>
                  </a:lnTo>
                  <a:lnTo>
                    <a:pt x="160414" y="320868"/>
                  </a:lnTo>
                  <a:lnTo>
                    <a:pt x="177150" y="269000"/>
                  </a:lnTo>
                  <a:lnTo>
                    <a:pt x="177150" y="268124"/>
                  </a:lnTo>
                  <a:lnTo>
                    <a:pt x="200068" y="226802"/>
                  </a:lnTo>
                  <a:lnTo>
                    <a:pt x="200956" y="225926"/>
                  </a:lnTo>
                  <a:lnTo>
                    <a:pt x="200956" y="225050"/>
                  </a:lnTo>
                  <a:lnTo>
                    <a:pt x="201833" y="225050"/>
                  </a:lnTo>
                  <a:lnTo>
                    <a:pt x="234440" y="190760"/>
                  </a:lnTo>
                  <a:lnTo>
                    <a:pt x="234440" y="189883"/>
                  </a:lnTo>
                  <a:lnTo>
                    <a:pt x="235327" y="189883"/>
                  </a:lnTo>
                  <a:lnTo>
                    <a:pt x="280275" y="158233"/>
                  </a:lnTo>
                  <a:lnTo>
                    <a:pt x="342858" y="123953"/>
                  </a:lnTo>
                  <a:lnTo>
                    <a:pt x="416007" y="93189"/>
                  </a:lnTo>
                  <a:lnTo>
                    <a:pt x="495326" y="69446"/>
                  </a:lnTo>
                  <a:lnTo>
                    <a:pt x="584346" y="52744"/>
                  </a:lnTo>
                  <a:lnTo>
                    <a:pt x="683941" y="40434"/>
                  </a:lnTo>
                  <a:lnTo>
                    <a:pt x="797643" y="29887"/>
                  </a:lnTo>
                  <a:lnTo>
                    <a:pt x="927204" y="23732"/>
                  </a:lnTo>
                  <a:lnTo>
                    <a:pt x="999476" y="20217"/>
                  </a:lnTo>
                  <a:lnTo>
                    <a:pt x="1077042" y="17588"/>
                  </a:lnTo>
                  <a:lnTo>
                    <a:pt x="1159890" y="14949"/>
                  </a:lnTo>
                  <a:lnTo>
                    <a:pt x="1248022" y="11433"/>
                  </a:lnTo>
                  <a:lnTo>
                    <a:pt x="1343212" y="7917"/>
                  </a:lnTo>
                  <a:lnTo>
                    <a:pt x="1443684" y="5278"/>
                  </a:lnTo>
                  <a:lnTo>
                    <a:pt x="1551215" y="3515"/>
                  </a:lnTo>
                  <a:lnTo>
                    <a:pt x="1663152" y="1763"/>
                  </a:lnTo>
                  <a:lnTo>
                    <a:pt x="1901998" y="0"/>
                  </a:lnTo>
                  <a:lnTo>
                    <a:pt x="2157602" y="876"/>
                  </a:lnTo>
                  <a:lnTo>
                    <a:pt x="2426424" y="1763"/>
                  </a:lnTo>
                  <a:lnTo>
                    <a:pt x="2705813" y="4402"/>
                  </a:lnTo>
                  <a:lnTo>
                    <a:pt x="2991382" y="7917"/>
                  </a:lnTo>
                  <a:lnTo>
                    <a:pt x="3279593" y="11433"/>
                  </a:lnTo>
                  <a:lnTo>
                    <a:pt x="3278705" y="25495"/>
                  </a:lnTo>
                  <a:lnTo>
                    <a:pt x="2990494" y="21980"/>
                  </a:lnTo>
                  <a:lnTo>
                    <a:pt x="2704936" y="18464"/>
                  </a:lnTo>
                  <a:lnTo>
                    <a:pt x="2426424" y="15825"/>
                  </a:lnTo>
                  <a:lnTo>
                    <a:pt x="2157602" y="14949"/>
                  </a:lnTo>
                  <a:lnTo>
                    <a:pt x="1902886" y="14062"/>
                  </a:lnTo>
                  <a:lnTo>
                    <a:pt x="1664029" y="15825"/>
                  </a:lnTo>
                  <a:lnTo>
                    <a:pt x="1552092" y="17588"/>
                  </a:lnTo>
                  <a:lnTo>
                    <a:pt x="1444572" y="19341"/>
                  </a:lnTo>
                  <a:lnTo>
                    <a:pt x="1344089" y="21980"/>
                  </a:lnTo>
                  <a:lnTo>
                    <a:pt x="1248909" y="25495"/>
                  </a:lnTo>
                  <a:lnTo>
                    <a:pt x="1160767" y="29011"/>
                  </a:lnTo>
                  <a:lnTo>
                    <a:pt x="1077919" y="31650"/>
                  </a:lnTo>
                  <a:lnTo>
                    <a:pt x="1000353" y="34290"/>
                  </a:lnTo>
                  <a:lnTo>
                    <a:pt x="928081" y="37805"/>
                  </a:lnTo>
                  <a:lnTo>
                    <a:pt x="798520" y="43960"/>
                  </a:lnTo>
                  <a:lnTo>
                    <a:pt x="685706" y="53631"/>
                  </a:lnTo>
                  <a:lnTo>
                    <a:pt x="586998" y="65930"/>
                  </a:lnTo>
                  <a:lnTo>
                    <a:pt x="499743" y="82632"/>
                  </a:lnTo>
                  <a:lnTo>
                    <a:pt x="422178" y="106375"/>
                  </a:lnTo>
                  <a:lnTo>
                    <a:pt x="349018" y="137139"/>
                  </a:lnTo>
                  <a:lnTo>
                    <a:pt x="288210" y="169666"/>
                  </a:lnTo>
                  <a:lnTo>
                    <a:pt x="243262" y="201306"/>
                  </a:lnTo>
                  <a:lnTo>
                    <a:pt x="244139" y="200430"/>
                  </a:lnTo>
                  <a:lnTo>
                    <a:pt x="211532" y="234720"/>
                  </a:lnTo>
                  <a:lnTo>
                    <a:pt x="212409" y="232957"/>
                  </a:lnTo>
                  <a:lnTo>
                    <a:pt x="189491" y="274279"/>
                  </a:lnTo>
                  <a:lnTo>
                    <a:pt x="190379" y="273392"/>
                  </a:lnTo>
                  <a:lnTo>
                    <a:pt x="173632" y="323507"/>
                  </a:lnTo>
                  <a:lnTo>
                    <a:pt x="159526" y="389438"/>
                  </a:lnTo>
                  <a:lnTo>
                    <a:pt x="152479" y="429872"/>
                  </a:lnTo>
                  <a:lnTo>
                    <a:pt x="145431" y="473823"/>
                  </a:lnTo>
                  <a:lnTo>
                    <a:pt x="136608" y="524814"/>
                  </a:lnTo>
                  <a:lnTo>
                    <a:pt x="126919" y="581074"/>
                  </a:lnTo>
                  <a:lnTo>
                    <a:pt x="116343" y="643489"/>
                  </a:lnTo>
                  <a:lnTo>
                    <a:pt x="106643" y="711183"/>
                  </a:lnTo>
                  <a:lnTo>
                    <a:pt x="89896" y="862385"/>
                  </a:lnTo>
                  <a:lnTo>
                    <a:pt x="74036" y="1031165"/>
                  </a:lnTo>
                  <a:lnTo>
                    <a:pt x="59930" y="1214894"/>
                  </a:lnTo>
                  <a:lnTo>
                    <a:pt x="47589" y="1410933"/>
                  </a:lnTo>
                  <a:lnTo>
                    <a:pt x="36135" y="1615755"/>
                  </a:lnTo>
                  <a:lnTo>
                    <a:pt x="24682" y="1825856"/>
                  </a:lnTo>
                  <a:lnTo>
                    <a:pt x="14105" y="2039473"/>
                  </a:lnTo>
                  <a:lnTo>
                    <a:pt x="0" y="2038597"/>
                  </a:lnTo>
                  <a:close/>
                </a:path>
              </a:pathLst>
            </a:custGeom>
            <a:ln w="3175">
              <a:solidFill>
                <a:srgbClr val="719F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011269" y="4319993"/>
              <a:ext cx="3279775" cy="1497330"/>
            </a:xfrm>
            <a:custGeom>
              <a:avLst/>
              <a:gdLst/>
              <a:ahLst/>
              <a:cxnLst/>
              <a:rect l="l" t="t" r="r" b="b"/>
              <a:pathLst>
                <a:path w="3279775" h="1497329">
                  <a:moveTo>
                    <a:pt x="14105" y="1497080"/>
                  </a:moveTo>
                  <a:lnTo>
                    <a:pt x="0" y="1496204"/>
                  </a:lnTo>
                  <a:lnTo>
                    <a:pt x="14038" y="1310723"/>
                  </a:lnTo>
                  <a:lnTo>
                    <a:pt x="29888" y="1126994"/>
                  </a:lnTo>
                  <a:lnTo>
                    <a:pt x="29965" y="1126107"/>
                  </a:lnTo>
                  <a:lnTo>
                    <a:pt x="49258" y="949409"/>
                  </a:lnTo>
                  <a:lnTo>
                    <a:pt x="49354" y="948533"/>
                  </a:lnTo>
                  <a:lnTo>
                    <a:pt x="71394" y="779753"/>
                  </a:lnTo>
                  <a:lnTo>
                    <a:pt x="99595" y="622396"/>
                  </a:lnTo>
                  <a:lnTo>
                    <a:pt x="133090" y="480864"/>
                  </a:lnTo>
                  <a:lnTo>
                    <a:pt x="175396" y="356035"/>
                  </a:lnTo>
                  <a:lnTo>
                    <a:pt x="200068" y="300651"/>
                  </a:lnTo>
                  <a:lnTo>
                    <a:pt x="226515" y="252298"/>
                  </a:lnTo>
                  <a:lnTo>
                    <a:pt x="253839" y="209224"/>
                  </a:lnTo>
                  <a:lnTo>
                    <a:pt x="278511" y="173182"/>
                  </a:lnTo>
                  <a:lnTo>
                    <a:pt x="302305" y="142418"/>
                  </a:lnTo>
                  <a:lnTo>
                    <a:pt x="326111" y="117798"/>
                  </a:lnTo>
                  <a:lnTo>
                    <a:pt x="326111" y="116922"/>
                  </a:lnTo>
                  <a:lnTo>
                    <a:pt x="326988" y="116922"/>
                  </a:lnTo>
                  <a:lnTo>
                    <a:pt x="375465" y="80879"/>
                  </a:lnTo>
                  <a:lnTo>
                    <a:pt x="376342" y="80003"/>
                  </a:lnTo>
                  <a:lnTo>
                    <a:pt x="377229" y="80003"/>
                  </a:lnTo>
                  <a:lnTo>
                    <a:pt x="435396" y="58023"/>
                  </a:lnTo>
                  <a:lnTo>
                    <a:pt x="436283" y="58023"/>
                  </a:lnTo>
                  <a:lnTo>
                    <a:pt x="471532" y="51868"/>
                  </a:lnTo>
                  <a:lnTo>
                    <a:pt x="511197" y="46600"/>
                  </a:lnTo>
                  <a:lnTo>
                    <a:pt x="557909" y="42197"/>
                  </a:lnTo>
                  <a:lnTo>
                    <a:pt x="610793" y="38682"/>
                  </a:lnTo>
                  <a:lnTo>
                    <a:pt x="741231" y="32527"/>
                  </a:lnTo>
                  <a:lnTo>
                    <a:pt x="1010053" y="15825"/>
                  </a:lnTo>
                  <a:lnTo>
                    <a:pt x="1119348" y="10557"/>
                  </a:lnTo>
                  <a:lnTo>
                    <a:pt x="1236568" y="6154"/>
                  </a:lnTo>
                  <a:lnTo>
                    <a:pt x="1363488" y="3515"/>
                  </a:lnTo>
                  <a:lnTo>
                    <a:pt x="1783014" y="0"/>
                  </a:lnTo>
                  <a:lnTo>
                    <a:pt x="2882639" y="14072"/>
                  </a:lnTo>
                  <a:lnTo>
                    <a:pt x="1783902" y="14072"/>
                  </a:lnTo>
                  <a:lnTo>
                    <a:pt x="1364365" y="17588"/>
                  </a:lnTo>
                  <a:lnTo>
                    <a:pt x="1237445" y="20227"/>
                  </a:lnTo>
                  <a:lnTo>
                    <a:pt x="1120225" y="24619"/>
                  </a:lnTo>
                  <a:lnTo>
                    <a:pt x="1010930" y="29887"/>
                  </a:lnTo>
                  <a:lnTo>
                    <a:pt x="742118" y="46600"/>
                  </a:lnTo>
                  <a:lnTo>
                    <a:pt x="611670" y="52744"/>
                  </a:lnTo>
                  <a:lnTo>
                    <a:pt x="558786" y="56259"/>
                  </a:lnTo>
                  <a:lnTo>
                    <a:pt x="513838" y="59786"/>
                  </a:lnTo>
                  <a:lnTo>
                    <a:pt x="474173" y="65054"/>
                  </a:lnTo>
                  <a:lnTo>
                    <a:pt x="438925" y="71209"/>
                  </a:lnTo>
                  <a:lnTo>
                    <a:pt x="439802" y="71209"/>
                  </a:lnTo>
                  <a:lnTo>
                    <a:pt x="383982" y="92302"/>
                  </a:lnTo>
                  <a:lnTo>
                    <a:pt x="383400" y="92302"/>
                  </a:lnTo>
                  <a:lnTo>
                    <a:pt x="381636" y="93189"/>
                  </a:lnTo>
                  <a:lnTo>
                    <a:pt x="382207" y="93189"/>
                  </a:lnTo>
                  <a:lnTo>
                    <a:pt x="336101" y="127469"/>
                  </a:lnTo>
                  <a:lnTo>
                    <a:pt x="335800" y="127469"/>
                  </a:lnTo>
                  <a:lnTo>
                    <a:pt x="334923" y="128345"/>
                  </a:lnTo>
                  <a:lnTo>
                    <a:pt x="289975" y="181100"/>
                  </a:lnTo>
                  <a:lnTo>
                    <a:pt x="265292" y="217132"/>
                  </a:lnTo>
                  <a:lnTo>
                    <a:pt x="238856" y="258453"/>
                  </a:lnTo>
                  <a:lnTo>
                    <a:pt x="213297" y="306806"/>
                  </a:lnTo>
                  <a:lnTo>
                    <a:pt x="188614" y="360426"/>
                  </a:lnTo>
                  <a:lnTo>
                    <a:pt x="146308" y="483504"/>
                  </a:lnTo>
                  <a:lnTo>
                    <a:pt x="112813" y="625035"/>
                  </a:lnTo>
                  <a:lnTo>
                    <a:pt x="84613" y="782392"/>
                  </a:lnTo>
                  <a:lnTo>
                    <a:pt x="62687" y="948533"/>
                  </a:lnTo>
                  <a:lnTo>
                    <a:pt x="44163" y="1126107"/>
                  </a:lnTo>
                  <a:lnTo>
                    <a:pt x="44071" y="1126994"/>
                  </a:lnTo>
                  <a:lnTo>
                    <a:pt x="28277" y="1309836"/>
                  </a:lnTo>
                  <a:lnTo>
                    <a:pt x="14171" y="1496204"/>
                  </a:lnTo>
                  <a:lnTo>
                    <a:pt x="14105" y="1497080"/>
                  </a:lnTo>
                  <a:close/>
                </a:path>
                <a:path w="3279775" h="1497329">
                  <a:moveTo>
                    <a:pt x="3278705" y="36042"/>
                  </a:moveTo>
                  <a:lnTo>
                    <a:pt x="1783902" y="14072"/>
                  </a:lnTo>
                  <a:lnTo>
                    <a:pt x="2882639" y="14072"/>
                  </a:lnTo>
                  <a:lnTo>
                    <a:pt x="3279593" y="21980"/>
                  </a:lnTo>
                  <a:lnTo>
                    <a:pt x="3278705" y="36042"/>
                  </a:lnTo>
                  <a:close/>
                </a:path>
                <a:path w="3279775" h="1497329">
                  <a:moveTo>
                    <a:pt x="382798" y="92750"/>
                  </a:moveTo>
                  <a:lnTo>
                    <a:pt x="383400" y="92302"/>
                  </a:lnTo>
                  <a:lnTo>
                    <a:pt x="383982" y="92302"/>
                  </a:lnTo>
                  <a:lnTo>
                    <a:pt x="382798" y="92750"/>
                  </a:lnTo>
                  <a:close/>
                </a:path>
                <a:path w="3279775" h="1497329">
                  <a:moveTo>
                    <a:pt x="382207" y="93189"/>
                  </a:moveTo>
                  <a:lnTo>
                    <a:pt x="381636" y="93189"/>
                  </a:lnTo>
                  <a:lnTo>
                    <a:pt x="382798" y="92750"/>
                  </a:lnTo>
                  <a:lnTo>
                    <a:pt x="382207" y="93189"/>
                  </a:lnTo>
                  <a:close/>
                </a:path>
                <a:path w="3279775" h="1497329">
                  <a:moveTo>
                    <a:pt x="335128" y="128192"/>
                  </a:moveTo>
                  <a:lnTo>
                    <a:pt x="335800" y="127469"/>
                  </a:lnTo>
                  <a:lnTo>
                    <a:pt x="336101" y="127469"/>
                  </a:lnTo>
                  <a:lnTo>
                    <a:pt x="335128" y="128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011269" y="4319993"/>
              <a:ext cx="3279775" cy="1497330"/>
            </a:xfrm>
            <a:custGeom>
              <a:avLst/>
              <a:gdLst/>
              <a:ahLst/>
              <a:cxnLst/>
              <a:rect l="l" t="t" r="r" b="b"/>
              <a:pathLst>
                <a:path w="3279775" h="1497329">
                  <a:moveTo>
                    <a:pt x="0" y="1496204"/>
                  </a:moveTo>
                  <a:lnTo>
                    <a:pt x="14105" y="1309836"/>
                  </a:lnTo>
                  <a:lnTo>
                    <a:pt x="29965" y="1126107"/>
                  </a:lnTo>
                  <a:lnTo>
                    <a:pt x="49354" y="948533"/>
                  </a:lnTo>
                  <a:lnTo>
                    <a:pt x="71394" y="779753"/>
                  </a:lnTo>
                  <a:lnTo>
                    <a:pt x="99595" y="622396"/>
                  </a:lnTo>
                  <a:lnTo>
                    <a:pt x="133090" y="480864"/>
                  </a:lnTo>
                  <a:lnTo>
                    <a:pt x="175396" y="356035"/>
                  </a:lnTo>
                  <a:lnTo>
                    <a:pt x="200068" y="300651"/>
                  </a:lnTo>
                  <a:lnTo>
                    <a:pt x="226515" y="252298"/>
                  </a:lnTo>
                  <a:lnTo>
                    <a:pt x="253839" y="209224"/>
                  </a:lnTo>
                  <a:lnTo>
                    <a:pt x="278511" y="173182"/>
                  </a:lnTo>
                  <a:lnTo>
                    <a:pt x="302305" y="142418"/>
                  </a:lnTo>
                  <a:lnTo>
                    <a:pt x="326111" y="117798"/>
                  </a:lnTo>
                  <a:lnTo>
                    <a:pt x="326111" y="116922"/>
                  </a:lnTo>
                  <a:lnTo>
                    <a:pt x="326988" y="116922"/>
                  </a:lnTo>
                  <a:lnTo>
                    <a:pt x="375465" y="80879"/>
                  </a:lnTo>
                  <a:lnTo>
                    <a:pt x="376342" y="80003"/>
                  </a:lnTo>
                  <a:lnTo>
                    <a:pt x="377229" y="80003"/>
                  </a:lnTo>
                  <a:lnTo>
                    <a:pt x="435396" y="58023"/>
                  </a:lnTo>
                  <a:lnTo>
                    <a:pt x="436283" y="58023"/>
                  </a:lnTo>
                  <a:lnTo>
                    <a:pt x="471532" y="51868"/>
                  </a:lnTo>
                  <a:lnTo>
                    <a:pt x="511197" y="46600"/>
                  </a:lnTo>
                  <a:lnTo>
                    <a:pt x="557909" y="42197"/>
                  </a:lnTo>
                  <a:lnTo>
                    <a:pt x="610793" y="38682"/>
                  </a:lnTo>
                  <a:lnTo>
                    <a:pt x="671611" y="36042"/>
                  </a:lnTo>
                  <a:lnTo>
                    <a:pt x="741231" y="32527"/>
                  </a:lnTo>
                  <a:lnTo>
                    <a:pt x="819673" y="28135"/>
                  </a:lnTo>
                  <a:lnTo>
                    <a:pt x="909580" y="21980"/>
                  </a:lnTo>
                  <a:lnTo>
                    <a:pt x="1010053" y="15825"/>
                  </a:lnTo>
                  <a:lnTo>
                    <a:pt x="1119348" y="10557"/>
                  </a:lnTo>
                  <a:lnTo>
                    <a:pt x="1236568" y="6154"/>
                  </a:lnTo>
                  <a:lnTo>
                    <a:pt x="1363488" y="3515"/>
                  </a:lnTo>
                  <a:lnTo>
                    <a:pt x="1496568" y="1763"/>
                  </a:lnTo>
                  <a:lnTo>
                    <a:pt x="1636705" y="886"/>
                  </a:lnTo>
                  <a:lnTo>
                    <a:pt x="1783014" y="0"/>
                  </a:lnTo>
                  <a:lnTo>
                    <a:pt x="1936380" y="886"/>
                  </a:lnTo>
                  <a:lnTo>
                    <a:pt x="2254546" y="3515"/>
                  </a:lnTo>
                  <a:lnTo>
                    <a:pt x="2588593" y="8794"/>
                  </a:lnTo>
                  <a:lnTo>
                    <a:pt x="2931451" y="14949"/>
                  </a:lnTo>
                  <a:lnTo>
                    <a:pt x="3279593" y="21980"/>
                  </a:lnTo>
                  <a:lnTo>
                    <a:pt x="3278705" y="36042"/>
                  </a:lnTo>
                  <a:lnTo>
                    <a:pt x="2930564" y="29011"/>
                  </a:lnTo>
                  <a:lnTo>
                    <a:pt x="2587705" y="22856"/>
                  </a:lnTo>
                  <a:lnTo>
                    <a:pt x="2253669" y="17588"/>
                  </a:lnTo>
                  <a:lnTo>
                    <a:pt x="1935493" y="14949"/>
                  </a:lnTo>
                  <a:lnTo>
                    <a:pt x="1783901" y="14072"/>
                  </a:lnTo>
                  <a:lnTo>
                    <a:pt x="1637593" y="14949"/>
                  </a:lnTo>
                  <a:lnTo>
                    <a:pt x="1497455" y="15825"/>
                  </a:lnTo>
                  <a:lnTo>
                    <a:pt x="1364365" y="17588"/>
                  </a:lnTo>
                  <a:lnTo>
                    <a:pt x="1237445" y="20227"/>
                  </a:lnTo>
                  <a:lnTo>
                    <a:pt x="1120225" y="24619"/>
                  </a:lnTo>
                  <a:lnTo>
                    <a:pt x="1010930" y="29887"/>
                  </a:lnTo>
                  <a:lnTo>
                    <a:pt x="910457" y="36042"/>
                  </a:lnTo>
                  <a:lnTo>
                    <a:pt x="820561" y="42197"/>
                  </a:lnTo>
                  <a:lnTo>
                    <a:pt x="742118" y="46600"/>
                  </a:lnTo>
                  <a:lnTo>
                    <a:pt x="672488" y="50115"/>
                  </a:lnTo>
                  <a:lnTo>
                    <a:pt x="611670" y="52744"/>
                  </a:lnTo>
                  <a:lnTo>
                    <a:pt x="558786" y="56259"/>
                  </a:lnTo>
                  <a:lnTo>
                    <a:pt x="513838" y="59786"/>
                  </a:lnTo>
                  <a:lnTo>
                    <a:pt x="474173" y="65054"/>
                  </a:lnTo>
                  <a:lnTo>
                    <a:pt x="438925" y="71209"/>
                  </a:lnTo>
                  <a:lnTo>
                    <a:pt x="439802" y="71209"/>
                  </a:lnTo>
                  <a:lnTo>
                    <a:pt x="381636" y="93189"/>
                  </a:lnTo>
                  <a:lnTo>
                    <a:pt x="383400" y="92302"/>
                  </a:lnTo>
                  <a:lnTo>
                    <a:pt x="334923" y="128345"/>
                  </a:lnTo>
                  <a:lnTo>
                    <a:pt x="335800" y="127469"/>
                  </a:lnTo>
                  <a:lnTo>
                    <a:pt x="313770" y="151201"/>
                  </a:lnTo>
                  <a:lnTo>
                    <a:pt x="289975" y="181100"/>
                  </a:lnTo>
                  <a:lnTo>
                    <a:pt x="265292" y="217132"/>
                  </a:lnTo>
                  <a:lnTo>
                    <a:pt x="238856" y="258453"/>
                  </a:lnTo>
                  <a:lnTo>
                    <a:pt x="213297" y="306806"/>
                  </a:lnTo>
                  <a:lnTo>
                    <a:pt x="188614" y="360426"/>
                  </a:lnTo>
                  <a:lnTo>
                    <a:pt x="146308" y="483504"/>
                  </a:lnTo>
                  <a:lnTo>
                    <a:pt x="112813" y="625035"/>
                  </a:lnTo>
                  <a:lnTo>
                    <a:pt x="84613" y="782392"/>
                  </a:lnTo>
                  <a:lnTo>
                    <a:pt x="62572" y="949409"/>
                  </a:lnTo>
                  <a:lnTo>
                    <a:pt x="44071" y="1126994"/>
                  </a:lnTo>
                  <a:lnTo>
                    <a:pt x="28200" y="1310723"/>
                  </a:lnTo>
                  <a:lnTo>
                    <a:pt x="14105" y="1497080"/>
                  </a:lnTo>
                  <a:lnTo>
                    <a:pt x="0" y="1496204"/>
                  </a:lnTo>
                  <a:close/>
                </a:path>
              </a:pathLst>
            </a:custGeom>
            <a:ln w="3175">
              <a:solidFill>
                <a:srgbClr val="719F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4602136" y="2868543"/>
            <a:ext cx="25209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000" spc="-25">
                <a:latin typeface="Arial"/>
                <a:cs typeface="Arial"/>
              </a:rPr>
              <a:t>i</a:t>
            </a:r>
            <a:r>
              <a:rPr dirty="0" baseline="-12820" sz="1950" spc="-37">
                <a:latin typeface="Arial"/>
                <a:cs typeface="Arial"/>
              </a:rPr>
              <a:t>C</a:t>
            </a:r>
            <a:endParaRPr baseline="-12820" sz="19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514168" y="5936847"/>
            <a:ext cx="432434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8333" sz="3000" spc="-37">
                <a:latin typeface="Arial"/>
                <a:cs typeface="Arial"/>
              </a:rPr>
              <a:t>v</a:t>
            </a:r>
            <a:r>
              <a:rPr dirty="0" sz="1300" spc="-25">
                <a:latin typeface="Arial"/>
                <a:cs typeface="Arial"/>
              </a:rPr>
              <a:t>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519815" y="5892542"/>
            <a:ext cx="871219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>
                <a:latin typeface="Arial"/>
                <a:cs typeface="Arial"/>
              </a:rPr>
              <a:t>Zona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Corte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016558" y="5966885"/>
            <a:ext cx="69469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8333" sz="3000" spc="-15">
                <a:latin typeface="Arial"/>
                <a:cs typeface="Arial"/>
              </a:rPr>
              <a:t>V</a:t>
            </a:r>
            <a:r>
              <a:rPr dirty="0" sz="1300" spc="-10">
                <a:latin typeface="Arial"/>
                <a:cs typeface="Arial"/>
              </a:rPr>
              <a:t>CEsat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5013093" y="3312818"/>
            <a:ext cx="3318510" cy="2664460"/>
            <a:chOff x="5013093" y="3312818"/>
            <a:chExt cx="3318510" cy="2664460"/>
          </a:xfrm>
        </p:grpSpPr>
        <p:sp>
          <p:nvSpPr>
            <p:cNvPr id="46" name="object 46" descr=""/>
            <p:cNvSpPr/>
            <p:nvPr/>
          </p:nvSpPr>
          <p:spPr>
            <a:xfrm>
              <a:off x="5334473" y="3328058"/>
              <a:ext cx="0" cy="2633980"/>
            </a:xfrm>
            <a:custGeom>
              <a:avLst/>
              <a:gdLst/>
              <a:ahLst/>
              <a:cxnLst/>
              <a:rect l="l" t="t" r="r" b="b"/>
              <a:pathLst>
                <a:path w="0" h="2633979">
                  <a:moveTo>
                    <a:pt x="0" y="0"/>
                  </a:moveTo>
                  <a:lnTo>
                    <a:pt x="0" y="2633513"/>
                  </a:lnTo>
                </a:path>
              </a:pathLst>
            </a:custGeom>
            <a:ln w="30430">
              <a:solidFill>
                <a:srgbClr val="F8B57D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014998" y="5642363"/>
              <a:ext cx="3314700" cy="200025"/>
            </a:xfrm>
            <a:custGeom>
              <a:avLst/>
              <a:gdLst/>
              <a:ahLst/>
              <a:cxnLst/>
              <a:rect l="l" t="t" r="r" b="b"/>
              <a:pathLst>
                <a:path w="3314700" h="200025">
                  <a:moveTo>
                    <a:pt x="14253" y="199501"/>
                  </a:moveTo>
                  <a:lnTo>
                    <a:pt x="0" y="199248"/>
                  </a:lnTo>
                  <a:lnTo>
                    <a:pt x="15061" y="151223"/>
                  </a:lnTo>
                  <a:lnTo>
                    <a:pt x="15141" y="150969"/>
                  </a:lnTo>
                  <a:lnTo>
                    <a:pt x="36526" y="105752"/>
                  </a:lnTo>
                  <a:lnTo>
                    <a:pt x="50769" y="85313"/>
                  </a:lnTo>
                  <a:lnTo>
                    <a:pt x="67696" y="66416"/>
                  </a:lnTo>
                  <a:lnTo>
                    <a:pt x="89082" y="50062"/>
                  </a:lnTo>
                  <a:lnTo>
                    <a:pt x="89082" y="49809"/>
                  </a:lnTo>
                  <a:lnTo>
                    <a:pt x="114906" y="36264"/>
                  </a:lnTo>
                  <a:lnTo>
                    <a:pt x="115804" y="36011"/>
                  </a:lnTo>
                  <a:lnTo>
                    <a:pt x="144311" y="25538"/>
                  </a:lnTo>
                  <a:lnTo>
                    <a:pt x="144311" y="25284"/>
                  </a:lnTo>
                  <a:lnTo>
                    <a:pt x="145198" y="25284"/>
                  </a:lnTo>
                  <a:lnTo>
                    <a:pt x="172808" y="17873"/>
                  </a:lnTo>
                  <a:lnTo>
                    <a:pt x="172808" y="17620"/>
                  </a:lnTo>
                  <a:lnTo>
                    <a:pt x="173706" y="17620"/>
                  </a:lnTo>
                  <a:lnTo>
                    <a:pt x="204876" y="12510"/>
                  </a:lnTo>
                  <a:lnTo>
                    <a:pt x="205774" y="12257"/>
                  </a:lnTo>
                  <a:lnTo>
                    <a:pt x="206661" y="12257"/>
                  </a:lnTo>
                  <a:lnTo>
                    <a:pt x="241403" y="8931"/>
                  </a:lnTo>
                  <a:lnTo>
                    <a:pt x="242290" y="8931"/>
                  </a:lnTo>
                  <a:lnTo>
                    <a:pt x="282378" y="6893"/>
                  </a:lnTo>
                  <a:lnTo>
                    <a:pt x="332260" y="5363"/>
                  </a:lnTo>
                  <a:lnTo>
                    <a:pt x="543370" y="1013"/>
                  </a:lnTo>
                  <a:lnTo>
                    <a:pt x="718862" y="0"/>
                  </a:lnTo>
                  <a:lnTo>
                    <a:pt x="1471568" y="2554"/>
                  </a:lnTo>
                  <a:lnTo>
                    <a:pt x="719750" y="4085"/>
                  </a:lnTo>
                  <a:lnTo>
                    <a:pt x="544269" y="5099"/>
                  </a:lnTo>
                  <a:lnTo>
                    <a:pt x="285051" y="10726"/>
                  </a:lnTo>
                  <a:lnTo>
                    <a:pt x="246856" y="12667"/>
                  </a:lnTo>
                  <a:lnTo>
                    <a:pt x="246376" y="12667"/>
                  </a:lnTo>
                  <a:lnTo>
                    <a:pt x="213721" y="15835"/>
                  </a:lnTo>
                  <a:lnTo>
                    <a:pt x="212008" y="15835"/>
                  </a:lnTo>
                  <a:lnTo>
                    <a:pt x="180827" y="20945"/>
                  </a:lnTo>
                  <a:lnTo>
                    <a:pt x="181629" y="20945"/>
                  </a:lnTo>
                  <a:lnTo>
                    <a:pt x="154993" y="28093"/>
                  </a:lnTo>
                  <a:lnTo>
                    <a:pt x="155191" y="28093"/>
                  </a:lnTo>
                  <a:lnTo>
                    <a:pt x="128074" y="38059"/>
                  </a:lnTo>
                  <a:lnTo>
                    <a:pt x="127384" y="38059"/>
                  </a:lnTo>
                  <a:lnTo>
                    <a:pt x="101550" y="51593"/>
                  </a:lnTo>
                  <a:lnTo>
                    <a:pt x="102101" y="51593"/>
                  </a:lnTo>
                  <a:lnTo>
                    <a:pt x="81062" y="67429"/>
                  </a:lnTo>
                  <a:lnTo>
                    <a:pt x="64136" y="86084"/>
                  </a:lnTo>
                  <a:lnTo>
                    <a:pt x="49882" y="106523"/>
                  </a:lnTo>
                  <a:lnTo>
                    <a:pt x="29510" y="150969"/>
                  </a:lnTo>
                  <a:lnTo>
                    <a:pt x="29394" y="151223"/>
                  </a:lnTo>
                  <a:lnTo>
                    <a:pt x="14333" y="199248"/>
                  </a:lnTo>
                  <a:lnTo>
                    <a:pt x="14253" y="199501"/>
                  </a:lnTo>
                  <a:close/>
                </a:path>
                <a:path w="3314700" h="200025">
                  <a:moveTo>
                    <a:pt x="3314193" y="4845"/>
                  </a:moveTo>
                  <a:lnTo>
                    <a:pt x="2909284" y="4845"/>
                  </a:lnTo>
                  <a:lnTo>
                    <a:pt x="3313689" y="2554"/>
                  </a:lnTo>
                  <a:lnTo>
                    <a:pt x="3313801" y="3061"/>
                  </a:lnTo>
                  <a:lnTo>
                    <a:pt x="3313912" y="3568"/>
                  </a:lnTo>
                  <a:lnTo>
                    <a:pt x="3314026" y="4085"/>
                  </a:lnTo>
                  <a:lnTo>
                    <a:pt x="3314137" y="4592"/>
                  </a:lnTo>
                  <a:lnTo>
                    <a:pt x="3314193" y="4845"/>
                  </a:lnTo>
                  <a:close/>
                </a:path>
                <a:path w="3314700" h="200025">
                  <a:moveTo>
                    <a:pt x="2909284" y="8931"/>
                  </a:moveTo>
                  <a:lnTo>
                    <a:pt x="2650066" y="8931"/>
                  </a:lnTo>
                  <a:lnTo>
                    <a:pt x="1471568" y="6640"/>
                  </a:lnTo>
                  <a:lnTo>
                    <a:pt x="719750" y="4085"/>
                  </a:lnTo>
                  <a:lnTo>
                    <a:pt x="2093329" y="4085"/>
                  </a:lnTo>
                  <a:lnTo>
                    <a:pt x="3314193" y="4845"/>
                  </a:lnTo>
                  <a:lnTo>
                    <a:pt x="3314588" y="6640"/>
                  </a:lnTo>
                  <a:lnTo>
                    <a:pt x="2909284" y="8931"/>
                  </a:lnTo>
                  <a:close/>
                </a:path>
                <a:path w="3314700" h="200025">
                  <a:moveTo>
                    <a:pt x="209572" y="16238"/>
                  </a:moveTo>
                  <a:lnTo>
                    <a:pt x="212008" y="15835"/>
                  </a:lnTo>
                  <a:lnTo>
                    <a:pt x="213721" y="15835"/>
                  </a:lnTo>
                  <a:lnTo>
                    <a:pt x="209572" y="16238"/>
                  </a:lnTo>
                  <a:close/>
                </a:path>
                <a:path w="3314700" h="200025">
                  <a:moveTo>
                    <a:pt x="181629" y="20945"/>
                  </a:moveTo>
                  <a:lnTo>
                    <a:pt x="180827" y="20945"/>
                  </a:lnTo>
                  <a:lnTo>
                    <a:pt x="183112" y="20608"/>
                  </a:lnTo>
                  <a:lnTo>
                    <a:pt x="182888" y="20608"/>
                  </a:lnTo>
                  <a:lnTo>
                    <a:pt x="181629" y="20945"/>
                  </a:lnTo>
                  <a:close/>
                </a:path>
                <a:path w="3314700" h="200025">
                  <a:moveTo>
                    <a:pt x="155191" y="28093"/>
                  </a:moveTo>
                  <a:lnTo>
                    <a:pt x="154993" y="28093"/>
                  </a:lnTo>
                  <a:lnTo>
                    <a:pt x="155934" y="27839"/>
                  </a:lnTo>
                  <a:lnTo>
                    <a:pt x="155191" y="28093"/>
                  </a:lnTo>
                  <a:close/>
                </a:path>
                <a:path w="3314700" h="200025">
                  <a:moveTo>
                    <a:pt x="127384" y="38312"/>
                  </a:moveTo>
                  <a:lnTo>
                    <a:pt x="127384" y="38059"/>
                  </a:lnTo>
                  <a:lnTo>
                    <a:pt x="128074" y="38059"/>
                  </a:lnTo>
                  <a:lnTo>
                    <a:pt x="127384" y="38312"/>
                  </a:lnTo>
                  <a:close/>
                </a:path>
                <a:path w="3314700" h="200025">
                  <a:moveTo>
                    <a:pt x="102101" y="51593"/>
                  </a:moveTo>
                  <a:lnTo>
                    <a:pt x="101550" y="51593"/>
                  </a:lnTo>
                  <a:lnTo>
                    <a:pt x="102438" y="51340"/>
                  </a:lnTo>
                  <a:lnTo>
                    <a:pt x="102101" y="515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014998" y="5642363"/>
              <a:ext cx="3314700" cy="200025"/>
            </a:xfrm>
            <a:custGeom>
              <a:avLst/>
              <a:gdLst/>
              <a:ahLst/>
              <a:cxnLst/>
              <a:rect l="l" t="t" r="r" b="b"/>
              <a:pathLst>
                <a:path w="3314700" h="200025">
                  <a:moveTo>
                    <a:pt x="0" y="199248"/>
                  </a:moveTo>
                  <a:lnTo>
                    <a:pt x="15141" y="150969"/>
                  </a:lnTo>
                  <a:lnTo>
                    <a:pt x="36526" y="105752"/>
                  </a:lnTo>
                  <a:lnTo>
                    <a:pt x="67696" y="66416"/>
                  </a:lnTo>
                  <a:lnTo>
                    <a:pt x="89082" y="50062"/>
                  </a:lnTo>
                  <a:lnTo>
                    <a:pt x="89082" y="49809"/>
                  </a:lnTo>
                  <a:lnTo>
                    <a:pt x="114906" y="36264"/>
                  </a:lnTo>
                  <a:lnTo>
                    <a:pt x="115804" y="36011"/>
                  </a:lnTo>
                  <a:lnTo>
                    <a:pt x="144311" y="25538"/>
                  </a:lnTo>
                  <a:lnTo>
                    <a:pt x="144311" y="25284"/>
                  </a:lnTo>
                  <a:lnTo>
                    <a:pt x="145198" y="25284"/>
                  </a:lnTo>
                  <a:lnTo>
                    <a:pt x="172808" y="17873"/>
                  </a:lnTo>
                  <a:lnTo>
                    <a:pt x="172808" y="17620"/>
                  </a:lnTo>
                  <a:lnTo>
                    <a:pt x="173706" y="17620"/>
                  </a:lnTo>
                  <a:lnTo>
                    <a:pt x="204876" y="12510"/>
                  </a:lnTo>
                  <a:lnTo>
                    <a:pt x="205774" y="12257"/>
                  </a:lnTo>
                  <a:lnTo>
                    <a:pt x="206661" y="12257"/>
                  </a:lnTo>
                  <a:lnTo>
                    <a:pt x="241403" y="8931"/>
                  </a:lnTo>
                  <a:lnTo>
                    <a:pt x="242290" y="8931"/>
                  </a:lnTo>
                  <a:lnTo>
                    <a:pt x="282378" y="6893"/>
                  </a:lnTo>
                  <a:lnTo>
                    <a:pt x="332260" y="5363"/>
                  </a:lnTo>
                  <a:lnTo>
                    <a:pt x="391937" y="4085"/>
                  </a:lnTo>
                  <a:lnTo>
                    <a:pt x="463206" y="2554"/>
                  </a:lnTo>
                  <a:lnTo>
                    <a:pt x="543370" y="1013"/>
                  </a:lnTo>
                  <a:lnTo>
                    <a:pt x="627107" y="253"/>
                  </a:lnTo>
                  <a:lnTo>
                    <a:pt x="718862" y="0"/>
                  </a:lnTo>
                  <a:lnTo>
                    <a:pt x="820402" y="506"/>
                  </a:lnTo>
                  <a:lnTo>
                    <a:pt x="934421" y="1013"/>
                  </a:lnTo>
                  <a:lnTo>
                    <a:pt x="1062693" y="1784"/>
                  </a:lnTo>
                  <a:lnTo>
                    <a:pt x="1209678" y="2290"/>
                  </a:lnTo>
                  <a:lnTo>
                    <a:pt x="1289842" y="2554"/>
                  </a:lnTo>
                  <a:lnTo>
                    <a:pt x="1375364" y="2554"/>
                  </a:lnTo>
                  <a:lnTo>
                    <a:pt x="1471568" y="2554"/>
                  </a:lnTo>
                  <a:lnTo>
                    <a:pt x="1579353" y="2808"/>
                  </a:lnTo>
                  <a:lnTo>
                    <a:pt x="1697820" y="3061"/>
                  </a:lnTo>
                  <a:lnTo>
                    <a:pt x="1823419" y="3314"/>
                  </a:lnTo>
                  <a:lnTo>
                    <a:pt x="1956150" y="3568"/>
                  </a:lnTo>
                  <a:lnTo>
                    <a:pt x="2093329" y="4085"/>
                  </a:lnTo>
                  <a:lnTo>
                    <a:pt x="2373922" y="4592"/>
                  </a:lnTo>
                  <a:lnTo>
                    <a:pt x="2650066" y="4845"/>
                  </a:lnTo>
                  <a:lnTo>
                    <a:pt x="2782786" y="4845"/>
                  </a:lnTo>
                  <a:lnTo>
                    <a:pt x="2909283" y="4845"/>
                  </a:lnTo>
                  <a:lnTo>
                    <a:pt x="3027750" y="4592"/>
                  </a:lnTo>
                  <a:lnTo>
                    <a:pt x="3135535" y="4085"/>
                  </a:lnTo>
                  <a:lnTo>
                    <a:pt x="3231739" y="3314"/>
                  </a:lnTo>
                  <a:lnTo>
                    <a:pt x="3313689" y="2554"/>
                  </a:lnTo>
                  <a:lnTo>
                    <a:pt x="3314587" y="6640"/>
                  </a:lnTo>
                  <a:lnTo>
                    <a:pt x="3232637" y="7400"/>
                  </a:lnTo>
                  <a:lnTo>
                    <a:pt x="3136433" y="8171"/>
                  </a:lnTo>
                  <a:lnTo>
                    <a:pt x="3028648" y="8678"/>
                  </a:lnTo>
                  <a:lnTo>
                    <a:pt x="2909283" y="8931"/>
                  </a:lnTo>
                  <a:lnTo>
                    <a:pt x="2782786" y="8931"/>
                  </a:lnTo>
                  <a:lnTo>
                    <a:pt x="2650066" y="8931"/>
                  </a:lnTo>
                  <a:lnTo>
                    <a:pt x="2373034" y="8678"/>
                  </a:lnTo>
                  <a:lnTo>
                    <a:pt x="2092441" y="8171"/>
                  </a:lnTo>
                  <a:lnTo>
                    <a:pt x="1955262" y="7654"/>
                  </a:lnTo>
                  <a:lnTo>
                    <a:pt x="1822531" y="7400"/>
                  </a:lnTo>
                  <a:lnTo>
                    <a:pt x="1696932" y="7147"/>
                  </a:lnTo>
                  <a:lnTo>
                    <a:pt x="1578455" y="6893"/>
                  </a:lnTo>
                  <a:lnTo>
                    <a:pt x="1471568" y="6640"/>
                  </a:lnTo>
                  <a:lnTo>
                    <a:pt x="1375364" y="6640"/>
                  </a:lnTo>
                  <a:lnTo>
                    <a:pt x="1288955" y="6640"/>
                  </a:lnTo>
                  <a:lnTo>
                    <a:pt x="1208790" y="6376"/>
                  </a:lnTo>
                  <a:lnTo>
                    <a:pt x="1061805" y="5869"/>
                  </a:lnTo>
                  <a:lnTo>
                    <a:pt x="933533" y="5099"/>
                  </a:lnTo>
                  <a:lnTo>
                    <a:pt x="819515" y="4592"/>
                  </a:lnTo>
                  <a:lnTo>
                    <a:pt x="719750" y="4085"/>
                  </a:lnTo>
                  <a:lnTo>
                    <a:pt x="627994" y="4339"/>
                  </a:lnTo>
                  <a:lnTo>
                    <a:pt x="544269" y="5099"/>
                  </a:lnTo>
                  <a:lnTo>
                    <a:pt x="464093" y="6640"/>
                  </a:lnTo>
                  <a:lnTo>
                    <a:pt x="392836" y="8171"/>
                  </a:lnTo>
                  <a:lnTo>
                    <a:pt x="333148" y="9448"/>
                  </a:lnTo>
                  <a:lnTo>
                    <a:pt x="285051" y="10726"/>
                  </a:lnTo>
                  <a:lnTo>
                    <a:pt x="244963" y="12763"/>
                  </a:lnTo>
                  <a:lnTo>
                    <a:pt x="245851" y="12763"/>
                  </a:lnTo>
                  <a:lnTo>
                    <a:pt x="211110" y="16089"/>
                  </a:lnTo>
                  <a:lnTo>
                    <a:pt x="212008" y="15835"/>
                  </a:lnTo>
                  <a:lnTo>
                    <a:pt x="180827" y="20945"/>
                  </a:lnTo>
                  <a:lnTo>
                    <a:pt x="182613" y="20681"/>
                  </a:lnTo>
                  <a:lnTo>
                    <a:pt x="154993" y="28093"/>
                  </a:lnTo>
                  <a:lnTo>
                    <a:pt x="155881" y="27839"/>
                  </a:lnTo>
                  <a:lnTo>
                    <a:pt x="127384" y="38312"/>
                  </a:lnTo>
                  <a:lnTo>
                    <a:pt x="127384" y="38059"/>
                  </a:lnTo>
                  <a:lnTo>
                    <a:pt x="101550" y="51593"/>
                  </a:lnTo>
                  <a:lnTo>
                    <a:pt x="102438" y="51340"/>
                  </a:lnTo>
                  <a:lnTo>
                    <a:pt x="81062" y="67429"/>
                  </a:lnTo>
                  <a:lnTo>
                    <a:pt x="64136" y="86084"/>
                  </a:lnTo>
                  <a:lnTo>
                    <a:pt x="49882" y="106523"/>
                  </a:lnTo>
                  <a:lnTo>
                    <a:pt x="29394" y="151223"/>
                  </a:lnTo>
                  <a:lnTo>
                    <a:pt x="14253" y="199501"/>
                  </a:lnTo>
                  <a:lnTo>
                    <a:pt x="0" y="199248"/>
                  </a:lnTo>
                  <a:close/>
                </a:path>
              </a:pathLst>
            </a:custGeom>
            <a:ln w="3378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8406706" y="3684225"/>
            <a:ext cx="26289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168" sz="2325" spc="-37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bn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406706" y="4161520"/>
            <a:ext cx="26289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168" sz="2325" spc="-37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b3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406706" y="4599036"/>
            <a:ext cx="262890" cy="664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35100"/>
              </a:lnSpc>
              <a:spcBef>
                <a:spcPts val="100"/>
              </a:spcBef>
            </a:pPr>
            <a:r>
              <a:rPr dirty="0" baseline="7168" sz="2325" spc="-37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b2 </a:t>
            </a:r>
            <a:r>
              <a:rPr dirty="0" baseline="7168" sz="2325" spc="-37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b1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8379244" y="5452574"/>
            <a:ext cx="59753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Arial"/>
                <a:cs typeface="Arial"/>
              </a:rPr>
              <a:t>i</a:t>
            </a:r>
            <a:r>
              <a:rPr dirty="0" baseline="-11111" sz="1500">
                <a:latin typeface="Arial"/>
                <a:cs typeface="Arial"/>
              </a:rPr>
              <a:t>b0</a:t>
            </a:r>
            <a:r>
              <a:rPr dirty="0" baseline="-11111" sz="1500" spc="232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=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 spc="-50">
                <a:latin typeface="Arial"/>
                <a:cs typeface="Arial"/>
              </a:rPr>
              <a:t>0</a:t>
            </a:r>
            <a:endParaRPr sz="155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241909" y="3015497"/>
            <a:ext cx="126619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>
                <a:latin typeface="Arial"/>
                <a:cs typeface="Arial"/>
              </a:rPr>
              <a:t>Zona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Saturación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392746" y="3944944"/>
            <a:ext cx="1532255" cy="2032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5"/>
              </a:lnSpc>
            </a:pPr>
            <a:r>
              <a:rPr dirty="0" sz="1300">
                <a:latin typeface="Arial"/>
                <a:cs typeface="Arial"/>
              </a:rPr>
              <a:t>Zona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Activa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Lineal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5134804" y="3243178"/>
            <a:ext cx="3221355" cy="2711450"/>
            <a:chOff x="5134804" y="3243178"/>
            <a:chExt cx="3221355" cy="2711450"/>
          </a:xfrm>
        </p:grpSpPr>
        <p:sp>
          <p:nvSpPr>
            <p:cNvPr id="56" name="object 56" descr=""/>
            <p:cNvSpPr/>
            <p:nvPr/>
          </p:nvSpPr>
          <p:spPr>
            <a:xfrm>
              <a:off x="6273923" y="5810853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139064" h="139064">
                  <a:moveTo>
                    <a:pt x="138795" y="138680"/>
                  </a:moveTo>
                  <a:lnTo>
                    <a:pt x="0" y="0"/>
                  </a:lnTo>
                </a:path>
              </a:pathLst>
            </a:custGeom>
            <a:ln w="10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185164" y="5722161"/>
              <a:ext cx="129539" cy="129539"/>
            </a:xfrm>
            <a:custGeom>
              <a:avLst/>
              <a:gdLst/>
              <a:ahLst/>
              <a:cxnLst/>
              <a:rect l="l" t="t" r="r" b="b"/>
              <a:pathLst>
                <a:path w="129539" h="129539">
                  <a:moveTo>
                    <a:pt x="64548" y="128999"/>
                  </a:moveTo>
                  <a:lnTo>
                    <a:pt x="0" y="0"/>
                  </a:lnTo>
                  <a:lnTo>
                    <a:pt x="129096" y="64505"/>
                  </a:lnTo>
                  <a:lnTo>
                    <a:pt x="64548" y="128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223567" y="3248258"/>
              <a:ext cx="111125" cy="111125"/>
            </a:xfrm>
            <a:custGeom>
              <a:avLst/>
              <a:gdLst/>
              <a:ahLst/>
              <a:cxnLst/>
              <a:rect l="l" t="t" r="r" b="b"/>
              <a:pathLst>
                <a:path w="111125" h="111125">
                  <a:moveTo>
                    <a:pt x="110912" y="0"/>
                  </a:moveTo>
                  <a:lnTo>
                    <a:pt x="0" y="110820"/>
                  </a:lnTo>
                </a:path>
              </a:pathLst>
            </a:custGeom>
            <a:ln w="10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134804" y="3318773"/>
              <a:ext cx="129539" cy="129539"/>
            </a:xfrm>
            <a:custGeom>
              <a:avLst/>
              <a:gdLst/>
              <a:ahLst/>
              <a:cxnLst/>
              <a:rect l="l" t="t" r="r" b="b"/>
              <a:pathLst>
                <a:path w="129539" h="129539">
                  <a:moveTo>
                    <a:pt x="0" y="128989"/>
                  </a:moveTo>
                  <a:lnTo>
                    <a:pt x="64558" y="0"/>
                  </a:lnTo>
                  <a:lnTo>
                    <a:pt x="129106" y="64494"/>
                  </a:lnTo>
                  <a:lnTo>
                    <a:pt x="0" y="1289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214675" y="3527568"/>
              <a:ext cx="3132455" cy="2236470"/>
            </a:xfrm>
            <a:custGeom>
              <a:avLst/>
              <a:gdLst/>
              <a:ahLst/>
              <a:cxnLst/>
              <a:rect l="l" t="t" r="r" b="b"/>
              <a:pathLst>
                <a:path w="3132454" h="2236470">
                  <a:moveTo>
                    <a:pt x="0" y="0"/>
                  </a:moveTo>
                  <a:lnTo>
                    <a:pt x="22615" y="37418"/>
                  </a:lnTo>
                  <a:lnTo>
                    <a:pt x="45976" y="74831"/>
                  </a:lnTo>
                  <a:lnTo>
                    <a:pt x="70071" y="112229"/>
                  </a:lnTo>
                  <a:lnTo>
                    <a:pt x="94887" y="149603"/>
                  </a:lnTo>
                  <a:lnTo>
                    <a:pt x="120412" y="186945"/>
                  </a:lnTo>
                  <a:lnTo>
                    <a:pt x="146632" y="224244"/>
                  </a:lnTo>
                  <a:lnTo>
                    <a:pt x="173536" y="261492"/>
                  </a:lnTo>
                  <a:lnTo>
                    <a:pt x="201110" y="298681"/>
                  </a:lnTo>
                  <a:lnTo>
                    <a:pt x="229342" y="335800"/>
                  </a:lnTo>
                  <a:lnTo>
                    <a:pt x="258220" y="372842"/>
                  </a:lnTo>
                  <a:lnTo>
                    <a:pt x="287731" y="409797"/>
                  </a:lnTo>
                  <a:lnTo>
                    <a:pt x="317862" y="446656"/>
                  </a:lnTo>
                  <a:lnTo>
                    <a:pt x="348601" y="483410"/>
                  </a:lnTo>
                  <a:lnTo>
                    <a:pt x="379934" y="520051"/>
                  </a:lnTo>
                  <a:lnTo>
                    <a:pt x="411850" y="556568"/>
                  </a:lnTo>
                  <a:lnTo>
                    <a:pt x="444336" y="592954"/>
                  </a:lnTo>
                  <a:lnTo>
                    <a:pt x="477380" y="629199"/>
                  </a:lnTo>
                  <a:lnTo>
                    <a:pt x="510968" y="665294"/>
                  </a:lnTo>
                  <a:lnTo>
                    <a:pt x="545088" y="701231"/>
                  </a:lnTo>
                  <a:lnTo>
                    <a:pt x="579727" y="736999"/>
                  </a:lnTo>
                  <a:lnTo>
                    <a:pt x="614874" y="772591"/>
                  </a:lnTo>
                  <a:lnTo>
                    <a:pt x="650515" y="807997"/>
                  </a:lnTo>
                  <a:lnTo>
                    <a:pt x="686637" y="843209"/>
                  </a:lnTo>
                  <a:lnTo>
                    <a:pt x="723229" y="878216"/>
                  </a:lnTo>
                  <a:lnTo>
                    <a:pt x="760277" y="913011"/>
                  </a:lnTo>
                  <a:lnTo>
                    <a:pt x="797769" y="947584"/>
                  </a:lnTo>
                  <a:lnTo>
                    <a:pt x="835693" y="981926"/>
                  </a:lnTo>
                  <a:lnTo>
                    <a:pt x="874035" y="1016029"/>
                  </a:lnTo>
                  <a:lnTo>
                    <a:pt x="912783" y="1049883"/>
                  </a:lnTo>
                  <a:lnTo>
                    <a:pt x="951925" y="1083479"/>
                  </a:lnTo>
                  <a:lnTo>
                    <a:pt x="991448" y="1116809"/>
                  </a:lnTo>
                  <a:lnTo>
                    <a:pt x="1031339" y="1149863"/>
                  </a:lnTo>
                  <a:lnTo>
                    <a:pt x="1071585" y="1182632"/>
                  </a:lnTo>
                  <a:lnTo>
                    <a:pt x="1112175" y="1215107"/>
                  </a:lnTo>
                  <a:lnTo>
                    <a:pt x="1153096" y="1247280"/>
                  </a:lnTo>
                  <a:lnTo>
                    <a:pt x="1194334" y="1279142"/>
                  </a:lnTo>
                  <a:lnTo>
                    <a:pt x="1235878" y="1310682"/>
                  </a:lnTo>
                  <a:lnTo>
                    <a:pt x="1277715" y="1341893"/>
                  </a:lnTo>
                  <a:lnTo>
                    <a:pt x="1319832" y="1372766"/>
                  </a:lnTo>
                  <a:lnTo>
                    <a:pt x="1362216" y="1403290"/>
                  </a:lnTo>
                  <a:lnTo>
                    <a:pt x="1404855" y="1433459"/>
                  </a:lnTo>
                  <a:lnTo>
                    <a:pt x="1447737" y="1463261"/>
                  </a:lnTo>
                  <a:lnTo>
                    <a:pt x="1490849" y="1492689"/>
                  </a:lnTo>
                  <a:lnTo>
                    <a:pt x="1534177" y="1521734"/>
                  </a:lnTo>
                  <a:lnTo>
                    <a:pt x="1577711" y="1550386"/>
                  </a:lnTo>
                  <a:lnTo>
                    <a:pt x="1621436" y="1578636"/>
                  </a:lnTo>
                  <a:lnTo>
                    <a:pt x="1665341" y="1606476"/>
                  </a:lnTo>
                  <a:lnTo>
                    <a:pt x="1709412" y="1633896"/>
                  </a:lnTo>
                  <a:lnTo>
                    <a:pt x="1753638" y="1660887"/>
                  </a:lnTo>
                  <a:lnTo>
                    <a:pt x="1798005" y="1687442"/>
                  </a:lnTo>
                  <a:lnTo>
                    <a:pt x="1842501" y="1713549"/>
                  </a:lnTo>
                  <a:lnTo>
                    <a:pt x="1887114" y="1739201"/>
                  </a:lnTo>
                  <a:lnTo>
                    <a:pt x="1931831" y="1764389"/>
                  </a:lnTo>
                  <a:lnTo>
                    <a:pt x="1976639" y="1789103"/>
                  </a:lnTo>
                  <a:lnTo>
                    <a:pt x="2021525" y="1813335"/>
                  </a:lnTo>
                  <a:lnTo>
                    <a:pt x="2066477" y="1837075"/>
                  </a:lnTo>
                  <a:lnTo>
                    <a:pt x="2111483" y="1860315"/>
                  </a:lnTo>
                  <a:lnTo>
                    <a:pt x="2156530" y="1883045"/>
                  </a:lnTo>
                  <a:lnTo>
                    <a:pt x="2201605" y="1905257"/>
                  </a:lnTo>
                  <a:lnTo>
                    <a:pt x="2246696" y="1926941"/>
                  </a:lnTo>
                  <a:lnTo>
                    <a:pt x="2291789" y="1948089"/>
                  </a:lnTo>
                  <a:lnTo>
                    <a:pt x="2336874" y="1968691"/>
                  </a:lnTo>
                  <a:lnTo>
                    <a:pt x="2381936" y="1988740"/>
                  </a:lnTo>
                  <a:lnTo>
                    <a:pt x="2426963" y="2008224"/>
                  </a:lnTo>
                  <a:lnTo>
                    <a:pt x="2471943" y="2027137"/>
                  </a:lnTo>
                  <a:lnTo>
                    <a:pt x="2516863" y="2045467"/>
                  </a:lnTo>
                  <a:lnTo>
                    <a:pt x="2561710" y="2063208"/>
                  </a:lnTo>
                  <a:lnTo>
                    <a:pt x="2606473" y="2080349"/>
                  </a:lnTo>
                  <a:lnTo>
                    <a:pt x="2651137" y="2096882"/>
                  </a:lnTo>
                  <a:lnTo>
                    <a:pt x="2695692" y="2112797"/>
                  </a:lnTo>
                  <a:lnTo>
                    <a:pt x="2740123" y="2128086"/>
                  </a:lnTo>
                  <a:lnTo>
                    <a:pt x="2784419" y="2142740"/>
                  </a:lnTo>
                  <a:lnTo>
                    <a:pt x="2828567" y="2156750"/>
                  </a:lnTo>
                  <a:lnTo>
                    <a:pt x="2872554" y="2170106"/>
                  </a:lnTo>
                  <a:lnTo>
                    <a:pt x="2916368" y="2182799"/>
                  </a:lnTo>
                  <a:lnTo>
                    <a:pt x="2959996" y="2194822"/>
                  </a:lnTo>
                  <a:lnTo>
                    <a:pt x="3003425" y="2206164"/>
                  </a:lnTo>
                  <a:lnTo>
                    <a:pt x="3046644" y="2216817"/>
                  </a:lnTo>
                  <a:lnTo>
                    <a:pt x="3089638" y="2226772"/>
                  </a:lnTo>
                  <a:lnTo>
                    <a:pt x="3132397" y="2236019"/>
                  </a:lnTo>
                </a:path>
              </a:pathLst>
            </a:custGeom>
            <a:ln w="16896">
              <a:solidFill>
                <a:srgbClr val="85A3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973432" y="3523908"/>
              <a:ext cx="1297305" cy="203200"/>
            </a:xfrm>
            <a:custGeom>
              <a:avLst/>
              <a:gdLst/>
              <a:ahLst/>
              <a:cxnLst/>
              <a:rect l="l" t="t" r="r" b="b"/>
              <a:pathLst>
                <a:path w="1297304" h="203200">
                  <a:moveTo>
                    <a:pt x="1296679" y="202700"/>
                  </a:moveTo>
                  <a:lnTo>
                    <a:pt x="0" y="202700"/>
                  </a:lnTo>
                  <a:lnTo>
                    <a:pt x="0" y="0"/>
                  </a:lnTo>
                  <a:lnTo>
                    <a:pt x="1296679" y="0"/>
                  </a:lnTo>
                  <a:lnTo>
                    <a:pt x="1296679" y="20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 descr=""/>
          <p:cNvSpPr txBox="1"/>
          <p:nvPr/>
        </p:nvSpPr>
        <p:spPr>
          <a:xfrm>
            <a:off x="5960737" y="3494318"/>
            <a:ext cx="132207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>
                <a:solidFill>
                  <a:srgbClr val="688037"/>
                </a:solidFill>
                <a:latin typeface="Arial"/>
                <a:cs typeface="Arial"/>
              </a:rPr>
              <a:t>Potencia</a:t>
            </a:r>
            <a:r>
              <a:rPr dirty="0" sz="1300" spc="70">
                <a:solidFill>
                  <a:srgbClr val="688037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688037"/>
                </a:solidFill>
                <a:latin typeface="Arial"/>
                <a:cs typeface="Arial"/>
              </a:rPr>
              <a:t>máxima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5610127" y="3689513"/>
            <a:ext cx="332105" cy="332105"/>
            <a:chOff x="5610127" y="3689513"/>
            <a:chExt cx="332105" cy="332105"/>
          </a:xfrm>
        </p:grpSpPr>
        <p:sp>
          <p:nvSpPr>
            <p:cNvPr id="64" name="object 64" descr=""/>
            <p:cNvSpPr/>
            <p:nvPr/>
          </p:nvSpPr>
          <p:spPr>
            <a:xfrm>
              <a:off x="5712037" y="3697963"/>
              <a:ext cx="221615" cy="221615"/>
            </a:xfrm>
            <a:custGeom>
              <a:avLst/>
              <a:gdLst/>
              <a:ahLst/>
              <a:cxnLst/>
              <a:rect l="l" t="t" r="r" b="b"/>
              <a:pathLst>
                <a:path w="221614" h="221614">
                  <a:moveTo>
                    <a:pt x="221464" y="0"/>
                  </a:moveTo>
                  <a:lnTo>
                    <a:pt x="0" y="221281"/>
                  </a:lnTo>
                </a:path>
              </a:pathLst>
            </a:custGeom>
            <a:ln w="16898">
              <a:solidFill>
                <a:srgbClr val="85A3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610127" y="3872966"/>
              <a:ext cx="148590" cy="148590"/>
            </a:xfrm>
            <a:custGeom>
              <a:avLst/>
              <a:gdLst/>
              <a:ahLst/>
              <a:cxnLst/>
              <a:rect l="l" t="t" r="r" b="b"/>
              <a:pathLst>
                <a:path w="148589" h="148589">
                  <a:moveTo>
                    <a:pt x="0" y="148098"/>
                  </a:moveTo>
                  <a:lnTo>
                    <a:pt x="74110" y="0"/>
                  </a:lnTo>
                  <a:lnTo>
                    <a:pt x="148231" y="74049"/>
                  </a:lnTo>
                  <a:lnTo>
                    <a:pt x="0" y="148098"/>
                  </a:lnTo>
                  <a:close/>
                </a:path>
              </a:pathLst>
            </a:custGeom>
            <a:solidFill>
              <a:srgbClr val="85A3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4722177" y="2117725"/>
            <a:ext cx="3074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Característica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I-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salida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7515193" y="1305276"/>
            <a:ext cx="798830" cy="875665"/>
            <a:chOff x="7515193" y="1305276"/>
            <a:chExt cx="798830" cy="875665"/>
          </a:xfrm>
        </p:grpSpPr>
        <p:sp>
          <p:nvSpPr>
            <p:cNvPr id="68" name="object 68" descr=""/>
            <p:cNvSpPr/>
            <p:nvPr/>
          </p:nvSpPr>
          <p:spPr>
            <a:xfrm>
              <a:off x="7659789" y="1308339"/>
              <a:ext cx="650875" cy="869315"/>
            </a:xfrm>
            <a:custGeom>
              <a:avLst/>
              <a:gdLst/>
              <a:ahLst/>
              <a:cxnLst/>
              <a:rect l="l" t="t" r="r" b="b"/>
              <a:pathLst>
                <a:path w="650875" h="869314">
                  <a:moveTo>
                    <a:pt x="0" y="434535"/>
                  </a:moveTo>
                  <a:lnTo>
                    <a:pt x="325349" y="434535"/>
                  </a:lnTo>
                </a:path>
                <a:path w="650875" h="869314">
                  <a:moveTo>
                    <a:pt x="325349" y="651812"/>
                  </a:moveTo>
                  <a:lnTo>
                    <a:pt x="325349" y="217258"/>
                  </a:lnTo>
                </a:path>
                <a:path w="650875" h="869314">
                  <a:moveTo>
                    <a:pt x="325349" y="325906"/>
                  </a:moveTo>
                  <a:lnTo>
                    <a:pt x="650699" y="193497"/>
                  </a:lnTo>
                  <a:lnTo>
                    <a:pt x="650699" y="0"/>
                  </a:lnTo>
                </a:path>
                <a:path w="650875" h="869314">
                  <a:moveTo>
                    <a:pt x="325349" y="543164"/>
                  </a:moveTo>
                  <a:lnTo>
                    <a:pt x="650699" y="678964"/>
                  </a:lnTo>
                  <a:lnTo>
                    <a:pt x="650699" y="869070"/>
                  </a:lnTo>
                </a:path>
              </a:pathLst>
            </a:custGeom>
            <a:ln w="6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7436" y="1915921"/>
              <a:ext cx="96111" cy="80801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7515193" y="1525602"/>
              <a:ext cx="222250" cy="0"/>
            </a:xfrm>
            <a:custGeom>
              <a:avLst/>
              <a:gdLst/>
              <a:ahLst/>
              <a:cxnLst/>
              <a:rect l="l" t="t" r="r" b="b"/>
              <a:pathLst>
                <a:path w="222250" h="0">
                  <a:moveTo>
                    <a:pt x="0" y="0"/>
                  </a:moveTo>
                  <a:lnTo>
                    <a:pt x="222052" y="0"/>
                  </a:lnTo>
                </a:path>
              </a:pathLst>
            </a:custGeom>
            <a:ln w="18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723463" y="1470408"/>
              <a:ext cx="165735" cy="110489"/>
            </a:xfrm>
            <a:custGeom>
              <a:avLst/>
              <a:gdLst/>
              <a:ahLst/>
              <a:cxnLst/>
              <a:rect l="l" t="t" r="r" b="b"/>
              <a:pathLst>
                <a:path w="165734" h="110490">
                  <a:moveTo>
                    <a:pt x="0" y="110391"/>
                  </a:moveTo>
                  <a:lnTo>
                    <a:pt x="0" y="0"/>
                  </a:lnTo>
                  <a:lnTo>
                    <a:pt x="165276" y="55205"/>
                  </a:lnTo>
                  <a:lnTo>
                    <a:pt x="0" y="110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8255212" y="862872"/>
            <a:ext cx="17335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5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7315320" y="1623313"/>
            <a:ext cx="16192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5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8182914" y="2238909"/>
            <a:ext cx="16192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5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8472286" y="2032562"/>
            <a:ext cx="110489" cy="434975"/>
            <a:chOff x="8472286" y="2032562"/>
            <a:chExt cx="110489" cy="434975"/>
          </a:xfrm>
        </p:grpSpPr>
        <p:sp>
          <p:nvSpPr>
            <p:cNvPr id="76" name="object 76" descr=""/>
            <p:cNvSpPr/>
            <p:nvPr/>
          </p:nvSpPr>
          <p:spPr>
            <a:xfrm>
              <a:off x="8527386" y="2032562"/>
              <a:ext cx="0" cy="283210"/>
            </a:xfrm>
            <a:custGeom>
              <a:avLst/>
              <a:gdLst/>
              <a:ahLst/>
              <a:cxnLst/>
              <a:rect l="l" t="t" r="r" b="b"/>
              <a:pathLst>
                <a:path w="0" h="283210">
                  <a:moveTo>
                    <a:pt x="0" y="0"/>
                  </a:moveTo>
                  <a:lnTo>
                    <a:pt x="0" y="282772"/>
                  </a:lnTo>
                </a:path>
              </a:pathLst>
            </a:custGeom>
            <a:ln w="18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472286" y="2301547"/>
              <a:ext cx="110489" cy="165735"/>
            </a:xfrm>
            <a:custGeom>
              <a:avLst/>
              <a:gdLst/>
              <a:ahLst/>
              <a:cxnLst/>
              <a:rect l="l" t="t" r="r" b="b"/>
              <a:pathLst>
                <a:path w="110490" h="165735">
                  <a:moveTo>
                    <a:pt x="55092" y="165559"/>
                  </a:moveTo>
                  <a:lnTo>
                    <a:pt x="0" y="0"/>
                  </a:lnTo>
                  <a:lnTo>
                    <a:pt x="110184" y="0"/>
                  </a:lnTo>
                  <a:lnTo>
                    <a:pt x="55092" y="165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8" name="object 78" descr=""/>
          <p:cNvGrpSpPr/>
          <p:nvPr/>
        </p:nvGrpSpPr>
        <p:grpSpPr>
          <a:xfrm>
            <a:off x="8472286" y="1163485"/>
            <a:ext cx="110489" cy="386715"/>
            <a:chOff x="8472286" y="1163485"/>
            <a:chExt cx="110489" cy="386715"/>
          </a:xfrm>
        </p:grpSpPr>
        <p:sp>
          <p:nvSpPr>
            <p:cNvPr id="79" name="object 79" descr=""/>
            <p:cNvSpPr/>
            <p:nvPr/>
          </p:nvSpPr>
          <p:spPr>
            <a:xfrm>
              <a:off x="8527386" y="1163485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w="0" h="234950">
                  <a:moveTo>
                    <a:pt x="0" y="0"/>
                  </a:moveTo>
                  <a:lnTo>
                    <a:pt x="0" y="234484"/>
                  </a:lnTo>
                </a:path>
              </a:pathLst>
            </a:custGeom>
            <a:ln w="18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8472286" y="1384176"/>
              <a:ext cx="110489" cy="165735"/>
            </a:xfrm>
            <a:custGeom>
              <a:avLst/>
              <a:gdLst/>
              <a:ahLst/>
              <a:cxnLst/>
              <a:rect l="l" t="t" r="r" b="b"/>
              <a:pathLst>
                <a:path w="110490" h="165734">
                  <a:moveTo>
                    <a:pt x="55092" y="165559"/>
                  </a:moveTo>
                  <a:lnTo>
                    <a:pt x="0" y="0"/>
                  </a:lnTo>
                  <a:lnTo>
                    <a:pt x="110184" y="0"/>
                  </a:lnTo>
                  <a:lnTo>
                    <a:pt x="55092" y="165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 txBox="1"/>
          <p:nvPr/>
        </p:nvSpPr>
        <p:spPr>
          <a:xfrm>
            <a:off x="7569268" y="1167043"/>
            <a:ext cx="21018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00" spc="-25">
                <a:latin typeface="Arial"/>
                <a:cs typeface="Arial"/>
              </a:rPr>
              <a:t>i</a:t>
            </a:r>
            <a:r>
              <a:rPr dirty="0" baseline="-10582" sz="1575" spc="-37">
                <a:latin typeface="Arial"/>
                <a:cs typeface="Arial"/>
              </a:rPr>
              <a:t>B</a:t>
            </a:r>
            <a:endParaRPr baseline="-10582" sz="1575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8664566" y="1196012"/>
            <a:ext cx="217804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00" spc="-25">
                <a:latin typeface="Arial"/>
                <a:cs typeface="Arial"/>
              </a:rPr>
              <a:t>i</a:t>
            </a:r>
            <a:r>
              <a:rPr dirty="0" baseline="-10582" sz="1575" spc="-37">
                <a:latin typeface="Arial"/>
                <a:cs typeface="Arial"/>
              </a:rPr>
              <a:t>C</a:t>
            </a:r>
            <a:endParaRPr baseline="-10582" sz="1575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8668229" y="2050604"/>
            <a:ext cx="21018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00" spc="-25">
                <a:latin typeface="Arial"/>
                <a:cs typeface="Arial"/>
              </a:rPr>
              <a:t>i</a:t>
            </a:r>
            <a:r>
              <a:rPr dirty="0" baseline="-10582" sz="1575" spc="-37">
                <a:latin typeface="Arial"/>
                <a:cs typeface="Arial"/>
              </a:rPr>
              <a:t>E</a:t>
            </a:r>
            <a:endParaRPr baseline="-10582" sz="15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752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114"/>
              <a:t> </a:t>
            </a:r>
            <a:r>
              <a:rPr dirty="0" sz="2800"/>
              <a:t>bipolares.</a:t>
            </a:r>
            <a:r>
              <a:rPr dirty="0" sz="2800" spc="-114"/>
              <a:t> </a:t>
            </a:r>
            <a:r>
              <a:rPr dirty="0" sz="2800" spc="-25"/>
              <a:t>BJT.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618490" y="1584262"/>
            <a:ext cx="4994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Polarización.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Análisis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CC.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(Emisor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Común)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044125" y="2672134"/>
            <a:ext cx="3347720" cy="3101340"/>
            <a:chOff x="1044125" y="2672134"/>
            <a:chExt cx="3347720" cy="3101340"/>
          </a:xfrm>
        </p:grpSpPr>
        <p:sp>
          <p:nvSpPr>
            <p:cNvPr id="6" name="object 6" descr=""/>
            <p:cNvSpPr/>
            <p:nvPr/>
          </p:nvSpPr>
          <p:spPr>
            <a:xfrm>
              <a:off x="1243770" y="2885682"/>
              <a:ext cx="0" cy="2879090"/>
            </a:xfrm>
            <a:custGeom>
              <a:avLst/>
              <a:gdLst/>
              <a:ahLst/>
              <a:cxnLst/>
              <a:rect l="l" t="t" r="r" b="b"/>
              <a:pathLst>
                <a:path w="0" h="2879090">
                  <a:moveTo>
                    <a:pt x="0" y="2879040"/>
                  </a:moveTo>
                  <a:lnTo>
                    <a:pt x="0" y="0"/>
                  </a:lnTo>
                </a:path>
              </a:pathLst>
            </a:custGeom>
            <a:ln w="16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84014" y="2710258"/>
              <a:ext cx="120014" cy="191770"/>
            </a:xfrm>
            <a:custGeom>
              <a:avLst/>
              <a:gdLst/>
              <a:ahLst/>
              <a:cxnLst/>
              <a:rect l="l" t="t" r="r" b="b"/>
              <a:pathLst>
                <a:path w="120015" h="191769">
                  <a:moveTo>
                    <a:pt x="119504" y="191372"/>
                  </a:moveTo>
                  <a:lnTo>
                    <a:pt x="0" y="191372"/>
                  </a:lnTo>
                  <a:lnTo>
                    <a:pt x="59757" y="0"/>
                  </a:lnTo>
                  <a:lnTo>
                    <a:pt x="119504" y="191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53015" y="5561090"/>
              <a:ext cx="3174365" cy="0"/>
            </a:xfrm>
            <a:custGeom>
              <a:avLst/>
              <a:gdLst/>
              <a:ahLst/>
              <a:cxnLst/>
              <a:rect l="l" t="t" r="r" b="b"/>
              <a:pathLst>
                <a:path w="3174365" h="0">
                  <a:moveTo>
                    <a:pt x="0" y="0"/>
                  </a:moveTo>
                  <a:lnTo>
                    <a:pt x="3173895" y="0"/>
                  </a:lnTo>
                </a:path>
              </a:pathLst>
            </a:custGeom>
            <a:ln w="17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211967" y="5497305"/>
              <a:ext cx="179705" cy="127635"/>
            </a:xfrm>
            <a:custGeom>
              <a:avLst/>
              <a:gdLst/>
              <a:ahLst/>
              <a:cxnLst/>
              <a:rect l="l" t="t" r="r" b="b"/>
              <a:pathLst>
                <a:path w="179704" h="127635">
                  <a:moveTo>
                    <a:pt x="0" y="127581"/>
                  </a:moveTo>
                  <a:lnTo>
                    <a:pt x="0" y="0"/>
                  </a:lnTo>
                  <a:lnTo>
                    <a:pt x="179272" y="63779"/>
                  </a:lnTo>
                  <a:lnTo>
                    <a:pt x="0" y="127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243771" y="2746779"/>
              <a:ext cx="1167130" cy="2814320"/>
            </a:xfrm>
            <a:custGeom>
              <a:avLst/>
              <a:gdLst/>
              <a:ahLst/>
              <a:cxnLst/>
              <a:rect l="l" t="t" r="r" b="b"/>
              <a:pathLst>
                <a:path w="1167130" h="2814320">
                  <a:moveTo>
                    <a:pt x="0" y="2814312"/>
                  </a:moveTo>
                  <a:lnTo>
                    <a:pt x="35763" y="2800724"/>
                  </a:lnTo>
                  <a:lnTo>
                    <a:pt x="70363" y="2783152"/>
                  </a:lnTo>
                  <a:lnTo>
                    <a:pt x="107944" y="2760041"/>
                  </a:lnTo>
                  <a:lnTo>
                    <a:pt x="147885" y="2732072"/>
                  </a:lnTo>
                  <a:lnTo>
                    <a:pt x="189566" y="2699926"/>
                  </a:lnTo>
                  <a:lnTo>
                    <a:pt x="232367" y="2664283"/>
                  </a:lnTo>
                  <a:lnTo>
                    <a:pt x="275668" y="2625824"/>
                  </a:lnTo>
                  <a:lnTo>
                    <a:pt x="318850" y="2585230"/>
                  </a:lnTo>
                  <a:lnTo>
                    <a:pt x="361291" y="2543181"/>
                  </a:lnTo>
                  <a:lnTo>
                    <a:pt x="402373" y="2500358"/>
                  </a:lnTo>
                  <a:lnTo>
                    <a:pt x="439774" y="2459364"/>
                  </a:lnTo>
                  <a:lnTo>
                    <a:pt x="475442" y="2418271"/>
                  </a:lnTo>
                  <a:lnTo>
                    <a:pt x="509441" y="2377064"/>
                  </a:lnTo>
                  <a:lnTo>
                    <a:pt x="541836" y="2335727"/>
                  </a:lnTo>
                  <a:lnTo>
                    <a:pt x="572690" y="2294247"/>
                  </a:lnTo>
                  <a:lnTo>
                    <a:pt x="602067" y="2252610"/>
                  </a:lnTo>
                  <a:lnTo>
                    <a:pt x="630031" y="2210799"/>
                  </a:lnTo>
                  <a:lnTo>
                    <a:pt x="656647" y="2168802"/>
                  </a:lnTo>
                  <a:lnTo>
                    <a:pt x="681978" y="2126603"/>
                  </a:lnTo>
                  <a:lnTo>
                    <a:pt x="706088" y="2084189"/>
                  </a:lnTo>
                  <a:lnTo>
                    <a:pt x="729042" y="2041544"/>
                  </a:lnTo>
                  <a:lnTo>
                    <a:pt x="750902" y="1998653"/>
                  </a:lnTo>
                  <a:lnTo>
                    <a:pt x="771735" y="1955503"/>
                  </a:lnTo>
                  <a:lnTo>
                    <a:pt x="791602" y="1912079"/>
                  </a:lnTo>
                  <a:lnTo>
                    <a:pt x="810569" y="1868367"/>
                  </a:lnTo>
                  <a:lnTo>
                    <a:pt x="828699" y="1824351"/>
                  </a:lnTo>
                  <a:lnTo>
                    <a:pt x="846056" y="1780018"/>
                  </a:lnTo>
                  <a:lnTo>
                    <a:pt x="862705" y="1735352"/>
                  </a:lnTo>
                  <a:lnTo>
                    <a:pt x="878709" y="1690340"/>
                  </a:lnTo>
                  <a:lnTo>
                    <a:pt x="894132" y="1644966"/>
                  </a:lnTo>
                  <a:lnTo>
                    <a:pt x="909039" y="1599217"/>
                  </a:lnTo>
                  <a:lnTo>
                    <a:pt x="922760" y="1555436"/>
                  </a:lnTo>
                  <a:lnTo>
                    <a:pt x="936088" y="1511265"/>
                  </a:lnTo>
                  <a:lnTo>
                    <a:pt x="949039" y="1466664"/>
                  </a:lnTo>
                  <a:lnTo>
                    <a:pt x="961628" y="1421595"/>
                  </a:lnTo>
                  <a:lnTo>
                    <a:pt x="973870" y="1376019"/>
                  </a:lnTo>
                  <a:lnTo>
                    <a:pt x="985780" y="1329896"/>
                  </a:lnTo>
                  <a:lnTo>
                    <a:pt x="997374" y="1283189"/>
                  </a:lnTo>
                  <a:lnTo>
                    <a:pt x="1008666" y="1235857"/>
                  </a:lnTo>
                  <a:lnTo>
                    <a:pt x="1019671" y="1187862"/>
                  </a:lnTo>
                  <a:lnTo>
                    <a:pt x="1030406" y="1139166"/>
                  </a:lnTo>
                  <a:lnTo>
                    <a:pt x="1040885" y="1089728"/>
                  </a:lnTo>
                  <a:lnTo>
                    <a:pt x="1051123" y="1039511"/>
                  </a:lnTo>
                  <a:lnTo>
                    <a:pt x="1061135" y="988475"/>
                  </a:lnTo>
                  <a:lnTo>
                    <a:pt x="1070938" y="936582"/>
                  </a:lnTo>
                  <a:lnTo>
                    <a:pt x="1080545" y="883792"/>
                  </a:lnTo>
                  <a:lnTo>
                    <a:pt x="1089972" y="830066"/>
                  </a:lnTo>
                  <a:lnTo>
                    <a:pt x="1099234" y="775366"/>
                  </a:lnTo>
                  <a:lnTo>
                    <a:pt x="1108347" y="719653"/>
                  </a:lnTo>
                  <a:lnTo>
                    <a:pt x="1117325" y="662887"/>
                  </a:lnTo>
                  <a:lnTo>
                    <a:pt x="1126184" y="605031"/>
                  </a:lnTo>
                  <a:lnTo>
                    <a:pt x="1134199" y="550878"/>
                  </a:lnTo>
                  <a:lnTo>
                    <a:pt x="1141873" y="496147"/>
                  </a:lnTo>
                  <a:lnTo>
                    <a:pt x="1148954" y="441215"/>
                  </a:lnTo>
                  <a:lnTo>
                    <a:pt x="1155193" y="386458"/>
                  </a:lnTo>
                  <a:lnTo>
                    <a:pt x="1160336" y="332255"/>
                  </a:lnTo>
                  <a:lnTo>
                    <a:pt x="1164132" y="278981"/>
                  </a:lnTo>
                  <a:lnTo>
                    <a:pt x="1166330" y="227015"/>
                  </a:lnTo>
                  <a:lnTo>
                    <a:pt x="1166678" y="176734"/>
                  </a:lnTo>
                  <a:lnTo>
                    <a:pt x="1164924" y="128515"/>
                  </a:lnTo>
                  <a:lnTo>
                    <a:pt x="1160816" y="82734"/>
                  </a:lnTo>
                  <a:lnTo>
                    <a:pt x="1154104" y="39770"/>
                  </a:lnTo>
                  <a:lnTo>
                    <a:pt x="1144536" y="0"/>
                  </a:lnTo>
                </a:path>
              </a:pathLst>
            </a:custGeom>
            <a:ln w="16310">
              <a:solidFill>
                <a:srgbClr val="F182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949565" y="2672134"/>
              <a:ext cx="2409190" cy="483234"/>
            </a:xfrm>
            <a:custGeom>
              <a:avLst/>
              <a:gdLst/>
              <a:ahLst/>
              <a:cxnLst/>
              <a:rect l="l" t="t" r="r" b="b"/>
              <a:pathLst>
                <a:path w="2409190" h="483235">
                  <a:moveTo>
                    <a:pt x="2408738" y="482740"/>
                  </a:moveTo>
                  <a:lnTo>
                    <a:pt x="0" y="482740"/>
                  </a:lnTo>
                  <a:lnTo>
                    <a:pt x="0" y="0"/>
                  </a:lnTo>
                  <a:lnTo>
                    <a:pt x="2408738" y="0"/>
                  </a:lnTo>
                  <a:lnTo>
                    <a:pt x="2408738" y="482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850836" y="2556479"/>
            <a:ext cx="23558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2000" spc="-25">
                <a:latin typeface="Arial"/>
                <a:cs typeface="Arial"/>
              </a:rPr>
              <a:t>i</a:t>
            </a:r>
            <a:r>
              <a:rPr dirty="0" baseline="-12820" sz="1950" spc="-37">
                <a:latin typeface="Arial"/>
                <a:cs typeface="Arial"/>
              </a:rPr>
              <a:t>B</a:t>
            </a:r>
            <a:endParaRPr baseline="-12820" sz="19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29272" y="5688179"/>
            <a:ext cx="407670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8333" sz="3000" spc="-37">
                <a:latin typeface="Arial"/>
                <a:cs typeface="Arial"/>
              </a:rPr>
              <a:t>v</a:t>
            </a:r>
            <a:r>
              <a:rPr dirty="0" sz="1300" spc="-25">
                <a:latin typeface="Arial"/>
                <a:cs typeface="Arial"/>
              </a:rPr>
              <a:t>BE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936866" y="2639323"/>
            <a:ext cx="2433955" cy="50863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dirty="0" sz="1550" spc="-40">
                <a:latin typeface="Arial"/>
                <a:cs typeface="Arial"/>
              </a:rPr>
              <a:t>Característica </a:t>
            </a:r>
            <a:r>
              <a:rPr dirty="0" sz="1550" spc="-45">
                <a:latin typeface="Arial"/>
                <a:cs typeface="Arial"/>
              </a:rPr>
              <a:t>V-</a:t>
            </a:r>
            <a:r>
              <a:rPr dirty="0" sz="1550">
                <a:latin typeface="Arial"/>
                <a:cs typeface="Arial"/>
              </a:rPr>
              <a:t>I</a:t>
            </a:r>
            <a:r>
              <a:rPr dirty="0" sz="1550" spc="-4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de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entrada de</a:t>
            </a:r>
            <a:r>
              <a:rPr dirty="0" sz="1550" spc="-9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un</a:t>
            </a:r>
            <a:r>
              <a:rPr dirty="0" sz="1550" spc="-9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transistor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101671" y="3624428"/>
            <a:ext cx="2877185" cy="2108200"/>
            <a:chOff x="1101671" y="3624428"/>
            <a:chExt cx="2877185" cy="2108200"/>
          </a:xfrm>
        </p:grpSpPr>
        <p:sp>
          <p:nvSpPr>
            <p:cNvPr id="16" name="object 16" descr=""/>
            <p:cNvSpPr/>
            <p:nvPr/>
          </p:nvSpPr>
          <p:spPr>
            <a:xfrm>
              <a:off x="1110243" y="3633000"/>
              <a:ext cx="2136775" cy="2091055"/>
            </a:xfrm>
            <a:custGeom>
              <a:avLst/>
              <a:gdLst/>
              <a:ahLst/>
              <a:cxnLst/>
              <a:rect l="l" t="t" r="r" b="b"/>
              <a:pathLst>
                <a:path w="2136775" h="2091054">
                  <a:moveTo>
                    <a:pt x="0" y="0"/>
                  </a:moveTo>
                  <a:lnTo>
                    <a:pt x="2136468" y="2090610"/>
                  </a:lnTo>
                </a:path>
              </a:pathLst>
            </a:custGeom>
            <a:ln w="16707">
              <a:solidFill>
                <a:srgbClr val="285E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148394" y="4584661"/>
              <a:ext cx="918844" cy="1057910"/>
            </a:xfrm>
            <a:custGeom>
              <a:avLst/>
              <a:gdLst/>
              <a:ahLst/>
              <a:cxnLst/>
              <a:rect l="l" t="t" r="r" b="b"/>
              <a:pathLst>
                <a:path w="918844" h="1057910">
                  <a:moveTo>
                    <a:pt x="0" y="0"/>
                  </a:moveTo>
                  <a:lnTo>
                    <a:pt x="918608" y="0"/>
                  </a:lnTo>
                  <a:lnTo>
                    <a:pt x="918608" y="1057492"/>
                  </a:lnTo>
                </a:path>
              </a:pathLst>
            </a:custGeom>
            <a:ln w="9971">
              <a:solidFill>
                <a:srgbClr val="FF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407377" y="4380121"/>
              <a:ext cx="1571625" cy="207010"/>
            </a:xfrm>
            <a:custGeom>
              <a:avLst/>
              <a:gdLst/>
              <a:ahLst/>
              <a:cxnLst/>
              <a:rect l="l" t="t" r="r" b="b"/>
              <a:pathLst>
                <a:path w="1571625" h="207010">
                  <a:moveTo>
                    <a:pt x="1571316" y="206888"/>
                  </a:moveTo>
                  <a:lnTo>
                    <a:pt x="0" y="206888"/>
                  </a:lnTo>
                  <a:lnTo>
                    <a:pt x="0" y="0"/>
                  </a:lnTo>
                  <a:lnTo>
                    <a:pt x="1571316" y="0"/>
                  </a:lnTo>
                  <a:lnTo>
                    <a:pt x="1571316" y="20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394681" y="4350183"/>
            <a:ext cx="15963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Punto</a:t>
            </a:r>
            <a:r>
              <a:rPr dirty="0" sz="1350" spc="-30">
                <a:latin typeface="Arial"/>
                <a:cs typeface="Arial"/>
              </a:rPr>
              <a:t> de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operación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Q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756474" y="3745568"/>
            <a:ext cx="1579880" cy="839469"/>
            <a:chOff x="756474" y="3745568"/>
            <a:chExt cx="1579880" cy="839469"/>
          </a:xfrm>
        </p:grpSpPr>
        <p:sp>
          <p:nvSpPr>
            <p:cNvPr id="21" name="object 21" descr=""/>
            <p:cNvSpPr/>
            <p:nvPr/>
          </p:nvSpPr>
          <p:spPr>
            <a:xfrm>
              <a:off x="2218569" y="4501824"/>
              <a:ext cx="113030" cy="41275"/>
            </a:xfrm>
            <a:custGeom>
              <a:avLst/>
              <a:gdLst/>
              <a:ahLst/>
              <a:cxnLst/>
              <a:rect l="l" t="t" r="r" b="b"/>
              <a:pathLst>
                <a:path w="113030" h="41275">
                  <a:moveTo>
                    <a:pt x="112509" y="0"/>
                  </a:moveTo>
                  <a:lnTo>
                    <a:pt x="0" y="41248"/>
                  </a:lnTo>
                </a:path>
              </a:pathLst>
            </a:custGeom>
            <a:ln w="102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105154" y="4495276"/>
              <a:ext cx="138430" cy="89535"/>
            </a:xfrm>
            <a:custGeom>
              <a:avLst/>
              <a:gdLst/>
              <a:ahLst/>
              <a:cxnLst/>
              <a:rect l="l" t="t" r="r" b="b"/>
              <a:pathLst>
                <a:path w="138430" h="89535">
                  <a:moveTo>
                    <a:pt x="0" y="89382"/>
                  </a:moveTo>
                  <a:lnTo>
                    <a:pt x="109551" y="0"/>
                  </a:lnTo>
                  <a:lnTo>
                    <a:pt x="137886" y="88046"/>
                  </a:lnTo>
                  <a:lnTo>
                    <a:pt x="0" y="8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56474" y="3750517"/>
              <a:ext cx="349250" cy="0"/>
            </a:xfrm>
            <a:custGeom>
              <a:avLst/>
              <a:gdLst/>
              <a:ahLst/>
              <a:cxnLst/>
              <a:rect l="l" t="t" r="r" b="b"/>
              <a:pathLst>
                <a:path w="349250" h="0">
                  <a:moveTo>
                    <a:pt x="0" y="0"/>
                  </a:moveTo>
                  <a:lnTo>
                    <a:pt x="348856" y="0"/>
                  </a:lnTo>
                </a:path>
              </a:pathLst>
            </a:custGeom>
            <a:ln w="98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844830" y="5639902"/>
            <a:ext cx="45656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5555" sz="3000" spc="-30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BEQ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97422" y="4416560"/>
            <a:ext cx="32067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5555" sz="3000" spc="-37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BQ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7171559" y="4699842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 h="0">
                <a:moveTo>
                  <a:pt x="0" y="0"/>
                </a:moveTo>
                <a:lnTo>
                  <a:pt x="348856" y="0"/>
                </a:lnTo>
              </a:path>
            </a:pathLst>
          </a:custGeom>
          <a:ln w="989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7355364" y="4852940"/>
            <a:ext cx="110489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 i="1">
                <a:latin typeface="Times New Roman"/>
                <a:cs typeface="Times New Roman"/>
              </a:rPr>
              <a:t>B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800001" y="4667243"/>
            <a:ext cx="110489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 i="1">
                <a:latin typeface="Times New Roman"/>
                <a:cs typeface="Times New Roman"/>
              </a:rPr>
              <a:t>B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209852" y="4694563"/>
            <a:ext cx="171450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50" i="1">
                <a:latin typeface="Times New Roman"/>
                <a:cs typeface="Times New Roman"/>
              </a:rPr>
              <a:t>R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943036" y="4418592"/>
            <a:ext cx="576580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21021" sz="2775">
                <a:latin typeface="Symbol"/>
                <a:cs typeface="Symbol"/>
              </a:rPr>
              <a:t></a:t>
            </a:r>
            <a:r>
              <a:rPr dirty="0" baseline="-21021" sz="2775" spc="-52">
                <a:latin typeface="Times New Roman"/>
                <a:cs typeface="Times New Roman"/>
              </a:rPr>
              <a:t> </a:t>
            </a:r>
            <a:r>
              <a:rPr dirty="0" baseline="13513" sz="2775" spc="-37" i="1">
                <a:latin typeface="Times New Roman"/>
                <a:cs typeface="Times New Roman"/>
              </a:rPr>
              <a:t>V</a:t>
            </a:r>
            <a:r>
              <a:rPr dirty="0" sz="1100" spc="-25" i="1">
                <a:latin typeface="Times New Roman"/>
                <a:cs typeface="Times New Roman"/>
              </a:rPr>
              <a:t>BB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730841" y="4509025"/>
            <a:ext cx="9207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50" i="1">
                <a:latin typeface="Times New Roman"/>
                <a:cs typeface="Times New Roman"/>
              </a:rPr>
              <a:t>i</a:t>
            </a:r>
            <a:endParaRPr sz="1850">
              <a:latin typeface="Times New Roman"/>
              <a:cs typeface="Times New Roman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3176" y="4684712"/>
            <a:ext cx="250825" cy="111125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5547692" y="4420517"/>
            <a:ext cx="781050" cy="88265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0"/>
              </a:spcBef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2727" sz="1650" i="1">
                <a:latin typeface="Times New Roman"/>
                <a:cs typeface="Times New Roman"/>
              </a:rPr>
              <a:t>BE</a:t>
            </a:r>
            <a:r>
              <a:rPr dirty="0" baseline="-22727" sz="1650" spc="622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55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1155"/>
              </a:spcBef>
            </a:pP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2727" sz="1650" i="1">
                <a:latin typeface="Times New Roman"/>
                <a:cs typeface="Times New Roman"/>
              </a:rPr>
              <a:t>B</a:t>
            </a:r>
            <a:r>
              <a:rPr dirty="0" baseline="-22727" sz="1650" spc="592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45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973513" y="3915989"/>
            <a:ext cx="19621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5" i="1">
                <a:latin typeface="Times New Roman"/>
                <a:cs typeface="Times New Roman"/>
              </a:rPr>
              <a:t>BE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210575" y="3915989"/>
            <a:ext cx="42164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22580" algn="l"/>
              </a:tabLst>
            </a:pPr>
            <a:r>
              <a:rPr dirty="0" sz="1100" spc="-50" i="1">
                <a:latin typeface="Times New Roman"/>
                <a:cs typeface="Times New Roman"/>
              </a:rPr>
              <a:t>B</a:t>
            </a:r>
            <a:r>
              <a:rPr dirty="0" sz="1100" i="1">
                <a:latin typeface="Times New Roman"/>
                <a:cs typeface="Times New Roman"/>
              </a:rPr>
              <a:t>	</a:t>
            </a:r>
            <a:r>
              <a:rPr dirty="0" sz="1100" spc="-50" i="1">
                <a:latin typeface="Times New Roman"/>
                <a:cs typeface="Times New Roman"/>
              </a:rPr>
              <a:t>B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709105" y="3915989"/>
            <a:ext cx="19621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5" i="1">
                <a:latin typeface="Times New Roman"/>
                <a:cs typeface="Times New Roman"/>
              </a:rPr>
              <a:t>BB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563743" y="3757613"/>
            <a:ext cx="143573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10845" algn="l"/>
                <a:tab pos="1123315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85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sz="1850" spc="340" i="1">
                <a:latin typeface="Times New Roman"/>
                <a:cs typeface="Times New Roman"/>
              </a:rPr>
              <a:t> </a:t>
            </a:r>
            <a:r>
              <a:rPr dirty="0" sz="1850" spc="-25">
                <a:latin typeface="Times New Roman"/>
                <a:cs typeface="Times New Roman"/>
              </a:rPr>
              <a:t>·</a:t>
            </a:r>
            <a:r>
              <a:rPr dirty="0" sz="1850" spc="-25" i="1">
                <a:latin typeface="Times New Roman"/>
                <a:cs typeface="Times New Roman"/>
              </a:rPr>
              <a:t>R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</a:t>
            </a:r>
            <a:r>
              <a:rPr dirty="0" sz="1850" spc="-285">
                <a:latin typeface="Times New Roman"/>
                <a:cs typeface="Times New Roman"/>
              </a:rPr>
              <a:t> </a:t>
            </a:r>
            <a:r>
              <a:rPr dirty="0" sz="1850" spc="-50" i="1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40277" y="3903614"/>
            <a:ext cx="110489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 i="1">
                <a:latin typeface="Times New Roman"/>
                <a:cs typeface="Times New Roman"/>
              </a:rPr>
              <a:t>B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84968" y="3718016"/>
            <a:ext cx="110489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 i="1">
                <a:latin typeface="Times New Roman"/>
                <a:cs typeface="Times New Roman"/>
              </a:rPr>
              <a:t>B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94766" y="3745237"/>
            <a:ext cx="171450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50" i="1">
                <a:latin typeface="Times New Roman"/>
                <a:cs typeface="Times New Roman"/>
              </a:rPr>
              <a:t>R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27950" y="3469316"/>
            <a:ext cx="576580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21021" sz="2775">
                <a:latin typeface="Symbol"/>
                <a:cs typeface="Symbol"/>
              </a:rPr>
              <a:t></a:t>
            </a:r>
            <a:r>
              <a:rPr dirty="0" baseline="-21021" sz="2775" spc="-52">
                <a:latin typeface="Times New Roman"/>
                <a:cs typeface="Times New Roman"/>
              </a:rPr>
              <a:t> </a:t>
            </a:r>
            <a:r>
              <a:rPr dirty="0" baseline="13513" sz="2775" spc="-37" i="1">
                <a:latin typeface="Times New Roman"/>
                <a:cs typeface="Times New Roman"/>
              </a:rPr>
              <a:t>V</a:t>
            </a:r>
            <a:r>
              <a:rPr dirty="0" sz="1100" spc="-25" i="1">
                <a:latin typeface="Times New Roman"/>
                <a:cs typeface="Times New Roman"/>
              </a:rPr>
              <a:t>BB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15754" y="3559699"/>
            <a:ext cx="9207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50" i="1">
                <a:latin typeface="Times New Roman"/>
                <a:cs typeface="Times New Roman"/>
              </a:rPr>
              <a:t>i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684352" y="5026679"/>
            <a:ext cx="95948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3513" sz="2775" i="1">
                <a:latin typeface="Times New Roman"/>
                <a:cs typeface="Times New Roman"/>
              </a:rPr>
              <a:t>V</a:t>
            </a:r>
            <a:r>
              <a:rPr dirty="0" sz="1100" i="1">
                <a:latin typeface="Times New Roman"/>
                <a:cs typeface="Times New Roman"/>
              </a:rPr>
              <a:t>BE</a:t>
            </a:r>
            <a:r>
              <a:rPr dirty="0" sz="1100" spc="415" i="1">
                <a:latin typeface="Times New Roman"/>
                <a:cs typeface="Times New Roman"/>
              </a:rPr>
              <a:t> </a:t>
            </a:r>
            <a:r>
              <a:rPr dirty="0" baseline="13513" sz="2775">
                <a:latin typeface="Symbol"/>
                <a:cs typeface="Symbol"/>
              </a:rPr>
              <a:t></a:t>
            </a:r>
            <a:r>
              <a:rPr dirty="0" baseline="13513" sz="2775" spc="-307">
                <a:latin typeface="Times New Roman"/>
                <a:cs typeface="Times New Roman"/>
              </a:rPr>
              <a:t> </a:t>
            </a:r>
            <a:r>
              <a:rPr dirty="0" baseline="13513" sz="2775" spc="-37" i="1">
                <a:latin typeface="Times New Roman"/>
                <a:cs typeface="Times New Roman"/>
              </a:rPr>
              <a:t>V</a:t>
            </a:r>
            <a:r>
              <a:rPr dirty="0" sz="1100" spc="-25" i="1">
                <a:latin typeface="Times New Roman"/>
                <a:cs typeface="Times New Roman"/>
              </a:rPr>
              <a:t>BB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3176" y="5113337"/>
            <a:ext cx="250825" cy="111125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2620351" y="5636279"/>
            <a:ext cx="95948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3513" sz="2775" i="1">
                <a:latin typeface="Times New Roman"/>
                <a:cs typeface="Times New Roman"/>
              </a:rPr>
              <a:t>V</a:t>
            </a:r>
            <a:r>
              <a:rPr dirty="0" sz="1100" i="1">
                <a:latin typeface="Times New Roman"/>
                <a:cs typeface="Times New Roman"/>
              </a:rPr>
              <a:t>BE</a:t>
            </a:r>
            <a:r>
              <a:rPr dirty="0" sz="1100" spc="415" i="1">
                <a:latin typeface="Times New Roman"/>
                <a:cs typeface="Times New Roman"/>
              </a:rPr>
              <a:t> </a:t>
            </a:r>
            <a:r>
              <a:rPr dirty="0" baseline="13513" sz="2775">
                <a:latin typeface="Symbol"/>
                <a:cs typeface="Symbol"/>
              </a:rPr>
              <a:t></a:t>
            </a:r>
            <a:r>
              <a:rPr dirty="0" baseline="13513" sz="2775" spc="-307">
                <a:latin typeface="Times New Roman"/>
                <a:cs typeface="Times New Roman"/>
              </a:rPr>
              <a:t> </a:t>
            </a:r>
            <a:r>
              <a:rPr dirty="0" baseline="13513" sz="2775" spc="-37" i="1">
                <a:latin typeface="Times New Roman"/>
                <a:cs typeface="Times New Roman"/>
              </a:rPr>
              <a:t>V</a:t>
            </a:r>
            <a:r>
              <a:rPr dirty="0" sz="1100" spc="-25" i="1">
                <a:latin typeface="Times New Roman"/>
                <a:cs typeface="Times New Roman"/>
              </a:rPr>
              <a:t>BB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866640" y="5618035"/>
            <a:ext cx="391477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95"/>
              </a:spcBef>
              <a:buChar char="•"/>
              <a:tabLst>
                <a:tab pos="12700" algn="l"/>
                <a:tab pos="139700" algn="l"/>
              </a:tabLst>
            </a:pPr>
            <a:r>
              <a:rPr dirty="0" sz="1600">
                <a:latin typeface="Arial"/>
                <a:cs typeface="Arial"/>
              </a:rPr>
              <a:t>	</a:t>
            </a:r>
            <a:r>
              <a:rPr dirty="0" sz="1600">
                <a:latin typeface="Arial"/>
                <a:cs typeface="Arial"/>
              </a:rPr>
              <a:t>Pto.</a:t>
            </a:r>
            <a:r>
              <a:rPr dirty="0" sz="1600" spc="60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80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Operación.</a:t>
            </a:r>
            <a:r>
              <a:rPr dirty="0" sz="1600" spc="65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Intersección</a:t>
            </a:r>
            <a:r>
              <a:rPr dirty="0" sz="1600" spc="65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60">
                <a:latin typeface="Arial"/>
                <a:cs typeface="Arial"/>
              </a:rPr>
              <a:t>  </a:t>
            </a:r>
            <a:r>
              <a:rPr dirty="0" sz="1600" spc="-25">
                <a:latin typeface="Arial"/>
                <a:cs typeface="Arial"/>
              </a:rPr>
              <a:t>la </a:t>
            </a:r>
            <a:r>
              <a:rPr dirty="0" sz="1600">
                <a:latin typeface="Arial"/>
                <a:cs typeface="Arial"/>
              </a:rPr>
              <a:t>recta</a:t>
            </a:r>
            <a:r>
              <a:rPr dirty="0" sz="1600" spc="2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2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carga</a:t>
            </a:r>
            <a:r>
              <a:rPr dirty="0" sz="1600" spc="2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</a:t>
            </a:r>
            <a:r>
              <a:rPr dirty="0" sz="1600" spc="19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19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curva</a:t>
            </a:r>
            <a:r>
              <a:rPr dirty="0" sz="1600" spc="2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característica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0">
                <a:latin typeface="Arial"/>
                <a:cs typeface="Arial"/>
              </a:rPr>
              <a:t> entrada.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6566961" y="2157217"/>
            <a:ext cx="378460" cy="501015"/>
            <a:chOff x="6566961" y="2157217"/>
            <a:chExt cx="378460" cy="501015"/>
          </a:xfrm>
        </p:grpSpPr>
        <p:sp>
          <p:nvSpPr>
            <p:cNvPr id="48" name="object 48" descr=""/>
            <p:cNvSpPr/>
            <p:nvPr/>
          </p:nvSpPr>
          <p:spPr>
            <a:xfrm>
              <a:off x="6568866" y="2159122"/>
              <a:ext cx="374650" cy="497205"/>
            </a:xfrm>
            <a:custGeom>
              <a:avLst/>
              <a:gdLst/>
              <a:ahLst/>
              <a:cxnLst/>
              <a:rect l="l" t="t" r="r" b="b"/>
              <a:pathLst>
                <a:path w="374650" h="497205">
                  <a:moveTo>
                    <a:pt x="0" y="248338"/>
                  </a:moveTo>
                  <a:lnTo>
                    <a:pt x="187214" y="248338"/>
                  </a:lnTo>
                </a:path>
                <a:path w="374650" h="497205">
                  <a:moveTo>
                    <a:pt x="187214" y="372512"/>
                  </a:moveTo>
                  <a:lnTo>
                    <a:pt x="187214" y="124163"/>
                  </a:lnTo>
                </a:path>
                <a:path w="374650" h="497205">
                  <a:moveTo>
                    <a:pt x="187214" y="186256"/>
                  </a:moveTo>
                  <a:lnTo>
                    <a:pt x="374428" y="110584"/>
                  </a:lnTo>
                  <a:lnTo>
                    <a:pt x="374428" y="0"/>
                  </a:lnTo>
                </a:path>
                <a:path w="374650" h="497205">
                  <a:moveTo>
                    <a:pt x="187214" y="310420"/>
                  </a:moveTo>
                  <a:lnTo>
                    <a:pt x="374428" y="388030"/>
                  </a:lnTo>
                  <a:lnTo>
                    <a:pt x="374428" y="496676"/>
                  </a:lnTo>
                </a:path>
              </a:pathLst>
            </a:custGeom>
            <a:ln w="3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891514" y="2508115"/>
              <a:ext cx="52069" cy="43180"/>
            </a:xfrm>
            <a:custGeom>
              <a:avLst/>
              <a:gdLst/>
              <a:ahLst/>
              <a:cxnLst/>
              <a:rect l="l" t="t" r="r" b="b"/>
              <a:pathLst>
                <a:path w="52070" h="43180">
                  <a:moveTo>
                    <a:pt x="0" y="42676"/>
                  </a:moveTo>
                  <a:lnTo>
                    <a:pt x="17765" y="0"/>
                  </a:lnTo>
                  <a:lnTo>
                    <a:pt x="51778" y="39007"/>
                  </a:lnTo>
                  <a:lnTo>
                    <a:pt x="0" y="42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891514" y="2508108"/>
              <a:ext cx="52069" cy="43180"/>
            </a:xfrm>
            <a:custGeom>
              <a:avLst/>
              <a:gdLst/>
              <a:ahLst/>
              <a:cxnLst/>
              <a:rect l="l" t="t" r="r" b="b"/>
              <a:pathLst>
                <a:path w="52070" h="43180">
                  <a:moveTo>
                    <a:pt x="51778" y="39018"/>
                  </a:moveTo>
                  <a:lnTo>
                    <a:pt x="0" y="42676"/>
                  </a:lnTo>
                  <a:lnTo>
                    <a:pt x="17765" y="0"/>
                  </a:lnTo>
                  <a:lnTo>
                    <a:pt x="51778" y="39018"/>
                  </a:lnTo>
                  <a:close/>
                </a:path>
              </a:pathLst>
            </a:custGeom>
            <a:ln w="3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6802087" y="2002570"/>
            <a:ext cx="110489" cy="165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0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448444" y="2416431"/>
            <a:ext cx="104139" cy="165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822870" y="2685446"/>
            <a:ext cx="104139" cy="165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7036403" y="2573020"/>
            <a:ext cx="63500" cy="248920"/>
            <a:chOff x="7036403" y="2573020"/>
            <a:chExt cx="63500" cy="248920"/>
          </a:xfrm>
        </p:grpSpPr>
        <p:sp>
          <p:nvSpPr>
            <p:cNvPr id="55" name="object 55" descr=""/>
            <p:cNvSpPr/>
            <p:nvPr/>
          </p:nvSpPr>
          <p:spPr>
            <a:xfrm>
              <a:off x="7068102" y="2573020"/>
              <a:ext cx="0" cy="161925"/>
            </a:xfrm>
            <a:custGeom>
              <a:avLst/>
              <a:gdLst/>
              <a:ahLst/>
              <a:cxnLst/>
              <a:rect l="l" t="t" r="r" b="b"/>
              <a:pathLst>
                <a:path w="0" h="161925">
                  <a:moveTo>
                    <a:pt x="0" y="0"/>
                  </a:moveTo>
                  <a:lnTo>
                    <a:pt x="0" y="161605"/>
                  </a:lnTo>
                </a:path>
              </a:pathLst>
            </a:custGeom>
            <a:ln w="105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036403" y="2726741"/>
              <a:ext cx="63500" cy="94615"/>
            </a:xfrm>
            <a:custGeom>
              <a:avLst/>
              <a:gdLst/>
              <a:ahLst/>
              <a:cxnLst/>
              <a:rect l="l" t="t" r="r" b="b"/>
              <a:pathLst>
                <a:path w="63500" h="94614">
                  <a:moveTo>
                    <a:pt x="31701" y="94617"/>
                  </a:moveTo>
                  <a:lnTo>
                    <a:pt x="0" y="0"/>
                  </a:lnTo>
                  <a:lnTo>
                    <a:pt x="63402" y="0"/>
                  </a:lnTo>
                  <a:lnTo>
                    <a:pt x="31701" y="946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 descr=""/>
          <p:cNvGrpSpPr/>
          <p:nvPr/>
        </p:nvGrpSpPr>
        <p:grpSpPr>
          <a:xfrm>
            <a:off x="7004315" y="1941326"/>
            <a:ext cx="222250" cy="63500"/>
            <a:chOff x="7004315" y="1941326"/>
            <a:chExt cx="222250" cy="63500"/>
          </a:xfrm>
        </p:grpSpPr>
        <p:sp>
          <p:nvSpPr>
            <p:cNvPr id="58" name="object 58" descr=""/>
            <p:cNvSpPr/>
            <p:nvPr/>
          </p:nvSpPr>
          <p:spPr>
            <a:xfrm>
              <a:off x="7091494" y="1972864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 h="0">
                  <a:moveTo>
                    <a:pt x="134697" y="0"/>
                  </a:moveTo>
                  <a:lnTo>
                    <a:pt x="0" y="0"/>
                  </a:lnTo>
                </a:path>
              </a:pathLst>
            </a:custGeom>
            <a:ln w="10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004315" y="1941326"/>
              <a:ext cx="95250" cy="63500"/>
            </a:xfrm>
            <a:custGeom>
              <a:avLst/>
              <a:gdLst/>
              <a:ahLst/>
              <a:cxnLst/>
              <a:rect l="l" t="t" r="r" b="b"/>
              <a:pathLst>
                <a:path w="95250" h="63500">
                  <a:moveTo>
                    <a:pt x="95093" y="63078"/>
                  </a:moveTo>
                  <a:lnTo>
                    <a:pt x="0" y="31539"/>
                  </a:lnTo>
                  <a:lnTo>
                    <a:pt x="95093" y="0"/>
                  </a:lnTo>
                  <a:lnTo>
                    <a:pt x="95093" y="630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 descr=""/>
          <p:cNvGrpSpPr/>
          <p:nvPr/>
        </p:nvGrpSpPr>
        <p:grpSpPr>
          <a:xfrm>
            <a:off x="5277273" y="2251751"/>
            <a:ext cx="1671955" cy="1072515"/>
            <a:chOff x="5277273" y="2251751"/>
            <a:chExt cx="1671955" cy="1072515"/>
          </a:xfrm>
        </p:grpSpPr>
        <p:sp>
          <p:nvSpPr>
            <p:cNvPr id="61" name="object 61" descr=""/>
            <p:cNvSpPr/>
            <p:nvPr/>
          </p:nvSpPr>
          <p:spPr>
            <a:xfrm>
              <a:off x="6485662" y="228329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 h="0">
                  <a:moveTo>
                    <a:pt x="0" y="0"/>
                  </a:moveTo>
                  <a:lnTo>
                    <a:pt x="127774" y="0"/>
                  </a:lnTo>
                </a:path>
              </a:pathLst>
            </a:custGeom>
            <a:ln w="10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605502" y="2251751"/>
              <a:ext cx="95250" cy="63500"/>
            </a:xfrm>
            <a:custGeom>
              <a:avLst/>
              <a:gdLst/>
              <a:ahLst/>
              <a:cxnLst/>
              <a:rect l="l" t="t" r="r" b="b"/>
              <a:pathLst>
                <a:path w="95250" h="63500">
                  <a:moveTo>
                    <a:pt x="0" y="63078"/>
                  </a:moveTo>
                  <a:lnTo>
                    <a:pt x="0" y="0"/>
                  </a:lnTo>
                  <a:lnTo>
                    <a:pt x="95104" y="31539"/>
                  </a:lnTo>
                  <a:lnTo>
                    <a:pt x="0" y="630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279178" y="2593713"/>
              <a:ext cx="416559" cy="414020"/>
            </a:xfrm>
            <a:custGeom>
              <a:avLst/>
              <a:gdLst/>
              <a:ahLst/>
              <a:cxnLst/>
              <a:rect l="l" t="t" r="r" b="b"/>
              <a:pathLst>
                <a:path w="416560" h="414019">
                  <a:moveTo>
                    <a:pt x="208018" y="0"/>
                  </a:moveTo>
                  <a:lnTo>
                    <a:pt x="208018" y="172458"/>
                  </a:lnTo>
                </a:path>
                <a:path w="416560" h="414019">
                  <a:moveTo>
                    <a:pt x="208018" y="241439"/>
                  </a:moveTo>
                  <a:lnTo>
                    <a:pt x="208018" y="413897"/>
                  </a:lnTo>
                </a:path>
                <a:path w="416560" h="414019">
                  <a:moveTo>
                    <a:pt x="416036" y="172458"/>
                  </a:moveTo>
                  <a:lnTo>
                    <a:pt x="0" y="172458"/>
                  </a:lnTo>
                </a:path>
                <a:path w="416560" h="414019">
                  <a:moveTo>
                    <a:pt x="346689" y="241439"/>
                  </a:moveTo>
                  <a:lnTo>
                    <a:pt x="69346" y="241439"/>
                  </a:lnTo>
                </a:path>
                <a:path w="416560" h="414019">
                  <a:moveTo>
                    <a:pt x="374571" y="103477"/>
                  </a:moveTo>
                  <a:lnTo>
                    <a:pt x="318818" y="103477"/>
                  </a:lnTo>
                </a:path>
                <a:path w="416560" h="414019">
                  <a:moveTo>
                    <a:pt x="346689" y="75748"/>
                  </a:moveTo>
                  <a:lnTo>
                    <a:pt x="346689" y="131205"/>
                  </a:lnTo>
                </a:path>
                <a:path w="416560" h="414019">
                  <a:moveTo>
                    <a:pt x="346689" y="282702"/>
                  </a:moveTo>
                  <a:lnTo>
                    <a:pt x="346689" y="338170"/>
                  </a:lnTo>
                </a:path>
              </a:pathLst>
            </a:custGeom>
            <a:ln w="3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820019" y="2324680"/>
              <a:ext cx="416559" cy="165735"/>
            </a:xfrm>
            <a:custGeom>
              <a:avLst/>
              <a:gdLst/>
              <a:ahLst/>
              <a:cxnLst/>
              <a:rect l="l" t="t" r="r" b="b"/>
              <a:pathLst>
                <a:path w="416560" h="165735">
                  <a:moveTo>
                    <a:pt x="0" y="82779"/>
                  </a:moveTo>
                  <a:lnTo>
                    <a:pt x="34673" y="0"/>
                  </a:lnTo>
                  <a:lnTo>
                    <a:pt x="104009" y="165558"/>
                  </a:lnTo>
                  <a:lnTo>
                    <a:pt x="173355" y="0"/>
                  </a:lnTo>
                  <a:lnTo>
                    <a:pt x="242680" y="165558"/>
                  </a:lnTo>
                  <a:lnTo>
                    <a:pt x="312016" y="0"/>
                  </a:lnTo>
                  <a:lnTo>
                    <a:pt x="381362" y="165558"/>
                  </a:lnTo>
                  <a:lnTo>
                    <a:pt x="416025" y="82779"/>
                  </a:lnTo>
                </a:path>
              </a:pathLst>
            </a:custGeom>
            <a:ln w="3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236047" y="2407459"/>
              <a:ext cx="333375" cy="0"/>
            </a:xfrm>
            <a:custGeom>
              <a:avLst/>
              <a:gdLst/>
              <a:ahLst/>
              <a:cxnLst/>
              <a:rect l="l" t="t" r="r" b="b"/>
              <a:pathLst>
                <a:path w="333375" h="0">
                  <a:moveTo>
                    <a:pt x="0" y="0"/>
                  </a:moveTo>
                  <a:lnTo>
                    <a:pt x="332820" y="0"/>
                  </a:lnTo>
                </a:path>
              </a:pathLst>
            </a:custGeom>
            <a:ln w="10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487196" y="2411596"/>
              <a:ext cx="0" cy="182245"/>
            </a:xfrm>
            <a:custGeom>
              <a:avLst/>
              <a:gdLst/>
              <a:ahLst/>
              <a:cxnLst/>
              <a:rect l="l" t="t" r="r" b="b"/>
              <a:pathLst>
                <a:path w="0" h="182244">
                  <a:moveTo>
                    <a:pt x="0" y="182116"/>
                  </a:moveTo>
                  <a:lnTo>
                    <a:pt x="0" y="0"/>
                  </a:lnTo>
                </a:path>
              </a:pathLst>
            </a:custGeom>
            <a:ln w="105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487198" y="2407459"/>
              <a:ext cx="333375" cy="0"/>
            </a:xfrm>
            <a:custGeom>
              <a:avLst/>
              <a:gdLst/>
              <a:ahLst/>
              <a:cxnLst/>
              <a:rect l="l" t="t" r="r" b="b"/>
              <a:pathLst>
                <a:path w="333375" h="0">
                  <a:moveTo>
                    <a:pt x="332820" y="0"/>
                  </a:moveTo>
                  <a:lnTo>
                    <a:pt x="0" y="0"/>
                  </a:lnTo>
                </a:path>
              </a:pathLst>
            </a:custGeom>
            <a:ln w="10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487196" y="3007614"/>
              <a:ext cx="1456690" cy="165735"/>
            </a:xfrm>
            <a:custGeom>
              <a:avLst/>
              <a:gdLst/>
              <a:ahLst/>
              <a:cxnLst/>
              <a:rect l="l" t="t" r="r" b="b"/>
              <a:pathLst>
                <a:path w="1456690" h="165735">
                  <a:moveTo>
                    <a:pt x="0" y="0"/>
                  </a:moveTo>
                  <a:lnTo>
                    <a:pt x="0" y="165558"/>
                  </a:lnTo>
                  <a:lnTo>
                    <a:pt x="1456093" y="165558"/>
                  </a:lnTo>
                </a:path>
              </a:pathLst>
            </a:custGeom>
            <a:ln w="10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943295" y="2655798"/>
              <a:ext cx="0" cy="517525"/>
            </a:xfrm>
            <a:custGeom>
              <a:avLst/>
              <a:gdLst/>
              <a:ahLst/>
              <a:cxnLst/>
              <a:rect l="l" t="t" r="r" b="b"/>
              <a:pathLst>
                <a:path w="0" h="517525">
                  <a:moveTo>
                    <a:pt x="0" y="0"/>
                  </a:moveTo>
                  <a:lnTo>
                    <a:pt x="0" y="517374"/>
                  </a:lnTo>
                </a:path>
              </a:pathLst>
            </a:custGeom>
            <a:ln w="105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152845" y="3173177"/>
              <a:ext cx="167005" cy="149225"/>
            </a:xfrm>
            <a:custGeom>
              <a:avLst/>
              <a:gdLst/>
              <a:ahLst/>
              <a:cxnLst/>
              <a:rect l="l" t="t" r="r" b="b"/>
              <a:pathLst>
                <a:path w="167004" h="149225">
                  <a:moveTo>
                    <a:pt x="55466" y="149000"/>
                  </a:moveTo>
                  <a:lnTo>
                    <a:pt x="110932" y="149000"/>
                  </a:lnTo>
                </a:path>
                <a:path w="167004" h="149225">
                  <a:moveTo>
                    <a:pt x="27727" y="121403"/>
                  </a:moveTo>
                  <a:lnTo>
                    <a:pt x="138671" y="121403"/>
                  </a:lnTo>
                </a:path>
                <a:path w="167004" h="149225">
                  <a:moveTo>
                    <a:pt x="0" y="93818"/>
                  </a:moveTo>
                  <a:lnTo>
                    <a:pt x="166410" y="93818"/>
                  </a:lnTo>
                </a:path>
                <a:path w="167004" h="149225">
                  <a:moveTo>
                    <a:pt x="83205" y="0"/>
                  </a:moveTo>
                  <a:lnTo>
                    <a:pt x="83205" y="93818"/>
                  </a:lnTo>
                </a:path>
              </a:pathLst>
            </a:custGeom>
            <a:ln w="3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5121912" y="2556778"/>
            <a:ext cx="256540" cy="165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9259" sz="1350" spc="-37">
                <a:latin typeface="Arial"/>
                <a:cs typeface="Arial"/>
              </a:rPr>
              <a:t>V</a:t>
            </a:r>
            <a:r>
              <a:rPr dirty="0" sz="600" spc="-25">
                <a:latin typeface="Arial"/>
                <a:cs typeface="Arial"/>
              </a:rPr>
              <a:t>BB</a:t>
            </a:r>
            <a:endParaRPr sz="6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7072616" y="1754229"/>
            <a:ext cx="157480" cy="165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900" spc="-25">
                <a:latin typeface="Arial"/>
                <a:cs typeface="Arial"/>
              </a:rPr>
              <a:t>i</a:t>
            </a:r>
            <a:r>
              <a:rPr dirty="0" baseline="-13888" sz="900" spc="-37">
                <a:latin typeface="Arial"/>
                <a:cs typeface="Arial"/>
              </a:rPr>
              <a:t>C</a:t>
            </a:r>
            <a:endParaRPr baseline="-13888" sz="9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7132965" y="2577890"/>
            <a:ext cx="153670" cy="165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900" spc="-25">
                <a:latin typeface="Arial"/>
                <a:cs typeface="Arial"/>
              </a:rPr>
              <a:t>i</a:t>
            </a:r>
            <a:r>
              <a:rPr dirty="0" baseline="-13888" sz="900" spc="-37">
                <a:latin typeface="Arial"/>
                <a:cs typeface="Arial"/>
              </a:rPr>
              <a:t>E</a:t>
            </a:r>
            <a:endParaRPr baseline="-13888" sz="90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5963696" y="2126739"/>
            <a:ext cx="212090" cy="165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900" spc="-25">
                <a:latin typeface="Arial"/>
                <a:cs typeface="Arial"/>
              </a:rPr>
              <a:t>R</a:t>
            </a:r>
            <a:r>
              <a:rPr dirty="0" baseline="-13888" sz="900" spc="-37">
                <a:latin typeface="Arial"/>
                <a:cs typeface="Arial"/>
              </a:rPr>
              <a:t>B</a:t>
            </a:r>
            <a:endParaRPr baseline="-13888" sz="9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6504765" y="2085349"/>
            <a:ext cx="153670" cy="165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900" spc="-25">
                <a:latin typeface="Arial"/>
                <a:cs typeface="Arial"/>
              </a:rPr>
              <a:t>i</a:t>
            </a:r>
            <a:r>
              <a:rPr dirty="0" baseline="-13888" sz="900" spc="-37">
                <a:latin typeface="Arial"/>
                <a:cs typeface="Arial"/>
              </a:rPr>
              <a:t>B</a:t>
            </a:r>
            <a:endParaRPr baseline="-13888" sz="900">
              <a:latin typeface="Arial"/>
              <a:cs typeface="Arial"/>
            </a:endParaRPr>
          </a:p>
        </p:txBody>
      </p:sp>
      <p:grpSp>
        <p:nvGrpSpPr>
          <p:cNvPr id="76" name="object 76" descr=""/>
          <p:cNvGrpSpPr/>
          <p:nvPr/>
        </p:nvGrpSpPr>
        <p:grpSpPr>
          <a:xfrm>
            <a:off x="6938012" y="1971110"/>
            <a:ext cx="1336675" cy="1207770"/>
            <a:chOff x="6938012" y="1971110"/>
            <a:chExt cx="1336675" cy="1207770"/>
          </a:xfrm>
        </p:grpSpPr>
        <p:sp>
          <p:nvSpPr>
            <p:cNvPr id="77" name="object 77" descr=""/>
            <p:cNvSpPr/>
            <p:nvPr/>
          </p:nvSpPr>
          <p:spPr>
            <a:xfrm>
              <a:off x="7359326" y="1972864"/>
              <a:ext cx="416559" cy="165735"/>
            </a:xfrm>
            <a:custGeom>
              <a:avLst/>
              <a:gdLst/>
              <a:ahLst/>
              <a:cxnLst/>
              <a:rect l="l" t="t" r="r" b="b"/>
              <a:pathLst>
                <a:path w="416559" h="165735">
                  <a:moveTo>
                    <a:pt x="416025" y="82779"/>
                  </a:moveTo>
                  <a:lnTo>
                    <a:pt x="381351" y="165558"/>
                  </a:lnTo>
                  <a:lnTo>
                    <a:pt x="312016" y="0"/>
                  </a:lnTo>
                  <a:lnTo>
                    <a:pt x="242669" y="165558"/>
                  </a:lnTo>
                  <a:lnTo>
                    <a:pt x="173344" y="0"/>
                  </a:lnTo>
                  <a:lnTo>
                    <a:pt x="104009" y="165558"/>
                  </a:lnTo>
                  <a:lnTo>
                    <a:pt x="34662" y="0"/>
                  </a:lnTo>
                  <a:lnTo>
                    <a:pt x="0" y="82779"/>
                  </a:lnTo>
                </a:path>
              </a:pathLst>
            </a:custGeom>
            <a:ln w="3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775352" y="2055643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79" h="0">
                  <a:moveTo>
                    <a:pt x="0" y="0"/>
                  </a:moveTo>
                  <a:lnTo>
                    <a:pt x="208018" y="0"/>
                  </a:lnTo>
                </a:path>
              </a:pathLst>
            </a:custGeom>
            <a:ln w="10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943299" y="2055643"/>
              <a:ext cx="416559" cy="0"/>
            </a:xfrm>
            <a:custGeom>
              <a:avLst/>
              <a:gdLst/>
              <a:ahLst/>
              <a:cxnLst/>
              <a:rect l="l" t="t" r="r" b="b"/>
              <a:pathLst>
                <a:path w="416559" h="0">
                  <a:moveTo>
                    <a:pt x="416025" y="0"/>
                  </a:moveTo>
                  <a:lnTo>
                    <a:pt x="0" y="0"/>
                  </a:lnTo>
                </a:path>
              </a:pathLst>
            </a:custGeom>
            <a:ln w="10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943296" y="2055640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5">
                  <a:moveTo>
                    <a:pt x="0" y="103477"/>
                  </a:moveTo>
                  <a:lnTo>
                    <a:pt x="0" y="0"/>
                  </a:lnTo>
                </a:path>
              </a:pathLst>
            </a:custGeom>
            <a:ln w="105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858555" y="2469543"/>
              <a:ext cx="416559" cy="414020"/>
            </a:xfrm>
            <a:custGeom>
              <a:avLst/>
              <a:gdLst/>
              <a:ahLst/>
              <a:cxnLst/>
              <a:rect l="l" t="t" r="r" b="b"/>
              <a:pathLst>
                <a:path w="416559" h="414019">
                  <a:moveTo>
                    <a:pt x="208018" y="0"/>
                  </a:moveTo>
                  <a:lnTo>
                    <a:pt x="208018" y="172458"/>
                  </a:lnTo>
                </a:path>
                <a:path w="416559" h="414019">
                  <a:moveTo>
                    <a:pt x="208018" y="241439"/>
                  </a:moveTo>
                  <a:lnTo>
                    <a:pt x="208018" y="413897"/>
                  </a:lnTo>
                </a:path>
                <a:path w="416559" h="414019">
                  <a:moveTo>
                    <a:pt x="416036" y="172458"/>
                  </a:moveTo>
                  <a:lnTo>
                    <a:pt x="0" y="172458"/>
                  </a:lnTo>
                </a:path>
                <a:path w="416559" h="414019">
                  <a:moveTo>
                    <a:pt x="346689" y="241439"/>
                  </a:moveTo>
                  <a:lnTo>
                    <a:pt x="69346" y="241439"/>
                  </a:lnTo>
                </a:path>
                <a:path w="416559" h="414019">
                  <a:moveTo>
                    <a:pt x="374571" y="103477"/>
                  </a:moveTo>
                  <a:lnTo>
                    <a:pt x="318818" y="103477"/>
                  </a:lnTo>
                </a:path>
                <a:path w="416559" h="414019">
                  <a:moveTo>
                    <a:pt x="346689" y="75748"/>
                  </a:moveTo>
                  <a:lnTo>
                    <a:pt x="346689" y="131205"/>
                  </a:lnTo>
                </a:path>
                <a:path w="416559" h="414019">
                  <a:moveTo>
                    <a:pt x="346689" y="282702"/>
                  </a:moveTo>
                  <a:lnTo>
                    <a:pt x="346689" y="338170"/>
                  </a:lnTo>
                </a:path>
              </a:pathLst>
            </a:custGeom>
            <a:ln w="3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983367" y="2055643"/>
              <a:ext cx="83820" cy="414020"/>
            </a:xfrm>
            <a:custGeom>
              <a:avLst/>
              <a:gdLst/>
              <a:ahLst/>
              <a:cxnLst/>
              <a:rect l="l" t="t" r="r" b="b"/>
              <a:pathLst>
                <a:path w="83820" h="414019">
                  <a:moveTo>
                    <a:pt x="0" y="0"/>
                  </a:moveTo>
                  <a:lnTo>
                    <a:pt x="76270" y="0"/>
                  </a:lnTo>
                  <a:lnTo>
                    <a:pt x="83205" y="413897"/>
                  </a:lnTo>
                </a:path>
              </a:pathLst>
            </a:custGeom>
            <a:ln w="105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943296" y="2883439"/>
              <a:ext cx="1123315" cy="290195"/>
            </a:xfrm>
            <a:custGeom>
              <a:avLst/>
              <a:gdLst/>
              <a:ahLst/>
              <a:cxnLst/>
              <a:rect l="l" t="t" r="r" b="b"/>
              <a:pathLst>
                <a:path w="1123315" h="290194">
                  <a:moveTo>
                    <a:pt x="0" y="289733"/>
                  </a:moveTo>
                  <a:lnTo>
                    <a:pt x="1123273" y="289733"/>
                  </a:lnTo>
                  <a:lnTo>
                    <a:pt x="1123273" y="0"/>
                  </a:lnTo>
                </a:path>
              </a:pathLst>
            </a:custGeom>
            <a:ln w="10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7446809" y="1754228"/>
            <a:ext cx="216535" cy="165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900" spc="-25">
                <a:latin typeface="Arial"/>
                <a:cs typeface="Arial"/>
              </a:rPr>
              <a:t>R</a:t>
            </a:r>
            <a:r>
              <a:rPr dirty="0" baseline="-13888" sz="900" spc="-37">
                <a:latin typeface="Arial"/>
                <a:cs typeface="Arial"/>
              </a:rPr>
              <a:t>C</a:t>
            </a:r>
            <a:endParaRPr baseline="-13888" sz="9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8350243" y="2598166"/>
            <a:ext cx="264795" cy="165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9259" sz="1350" spc="-37">
                <a:latin typeface="Arial"/>
                <a:cs typeface="Arial"/>
              </a:rPr>
              <a:t>V</a:t>
            </a:r>
            <a:r>
              <a:rPr dirty="0" sz="600" spc="-25">
                <a:latin typeface="Arial"/>
                <a:cs typeface="Arial"/>
              </a:rPr>
              <a:t>CC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024000"/>
            <a:ext cx="23749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|</a:t>
            </a:r>
            <a:r>
              <a:rPr dirty="0" sz="2800" spc="-10"/>
              <a:t> Introducción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618490" y="1284287"/>
            <a:ext cx="7758430" cy="212598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algn="ctr" marR="165735">
              <a:lnSpc>
                <a:spcPct val="100000"/>
              </a:lnSpc>
              <a:spcBef>
                <a:spcPts val="1250"/>
              </a:spcBef>
            </a:pP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400" spc="-8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dirty="0" sz="2400" spc="-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tensión</a:t>
            </a:r>
            <a:endParaRPr sz="2400">
              <a:latin typeface="Calibri"/>
              <a:cs typeface="Calibri"/>
            </a:endParaRPr>
          </a:p>
          <a:p>
            <a:pPr marL="350520">
              <a:lnSpc>
                <a:spcPct val="100000"/>
              </a:lnSpc>
              <a:spcBef>
                <a:spcPts val="870"/>
              </a:spcBef>
            </a:pPr>
            <a:r>
              <a:rPr dirty="0" sz="1800" b="1">
                <a:solidFill>
                  <a:srgbClr val="00AF50"/>
                </a:solidFill>
                <a:latin typeface="Arial"/>
                <a:cs typeface="Arial"/>
              </a:rPr>
              <a:t>Ejemplo</a:t>
            </a:r>
            <a:r>
              <a:rPr dirty="0" sz="1800" spc="-5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00AF5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55"/>
              </a:spcBef>
            </a:pP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1800" spc="-7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ideal</a:t>
            </a:r>
            <a:r>
              <a:rPr dirty="0" sz="1800" spc="-5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con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Av=10,</a:t>
            </a:r>
            <a:r>
              <a:rPr dirty="0" sz="18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Ri=∞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Ro=0.</a:t>
            </a:r>
            <a:endParaRPr sz="1800">
              <a:latin typeface="Calibri"/>
              <a:cs typeface="Calibri"/>
            </a:endParaRPr>
          </a:p>
          <a:p>
            <a:pPr algn="just" marL="12700" marR="5080" indent="-635">
              <a:lnSpc>
                <a:spcPct val="100000"/>
              </a:lnSpc>
              <a:spcBef>
                <a:spcPts val="400"/>
              </a:spcBef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amplificador</a:t>
            </a:r>
            <a:r>
              <a:rPr dirty="0" sz="16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conectado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entrada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con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sensor de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2V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salida</a:t>
            </a:r>
            <a:r>
              <a:rPr dirty="0" sz="16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una</a:t>
            </a:r>
            <a:r>
              <a:rPr dirty="0" sz="1600" spc="4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resistencia</a:t>
            </a:r>
            <a:r>
              <a:rPr dirty="0" sz="1600" spc="24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salida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100</a:t>
            </a:r>
            <a:r>
              <a:rPr dirty="0" sz="1600">
                <a:solidFill>
                  <a:srgbClr val="404040"/>
                </a:solidFill>
                <a:latin typeface="Symbol"/>
                <a:cs typeface="Symbol"/>
              </a:rPr>
              <a:t>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amplificador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conectado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salida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una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carga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50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Symbol"/>
                <a:cs typeface="Symbol"/>
              </a:rPr>
              <a:t>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Calcular</a:t>
            </a:r>
            <a:r>
              <a:rPr dirty="0" sz="16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tensión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salida</a:t>
            </a:r>
            <a:r>
              <a:rPr dirty="0" sz="1600" spc="-1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84212" y="3657920"/>
            <a:ext cx="7518400" cy="2132965"/>
            <a:chOff x="684212" y="3657920"/>
            <a:chExt cx="7518400" cy="21329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256" y="3657920"/>
              <a:ext cx="7453756" cy="213256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84212" y="4310747"/>
              <a:ext cx="6287135" cy="1147445"/>
            </a:xfrm>
            <a:custGeom>
              <a:avLst/>
              <a:gdLst/>
              <a:ahLst/>
              <a:cxnLst/>
              <a:rect l="l" t="t" r="r" b="b"/>
              <a:pathLst>
                <a:path w="6287134" h="1147445">
                  <a:moveTo>
                    <a:pt x="431800" y="300939"/>
                  </a:moveTo>
                  <a:lnTo>
                    <a:pt x="0" y="300939"/>
                  </a:lnTo>
                  <a:lnTo>
                    <a:pt x="0" y="578751"/>
                  </a:lnTo>
                  <a:lnTo>
                    <a:pt x="431800" y="578751"/>
                  </a:lnTo>
                  <a:lnTo>
                    <a:pt x="431800" y="300939"/>
                  </a:lnTo>
                  <a:close/>
                </a:path>
                <a:path w="6287134" h="1147445">
                  <a:moveTo>
                    <a:pt x="2459050" y="0"/>
                  </a:moveTo>
                  <a:lnTo>
                    <a:pt x="2269261" y="0"/>
                  </a:lnTo>
                  <a:lnTo>
                    <a:pt x="2269261" y="1147267"/>
                  </a:lnTo>
                  <a:lnTo>
                    <a:pt x="2459050" y="1147267"/>
                  </a:lnTo>
                  <a:lnTo>
                    <a:pt x="2459050" y="0"/>
                  </a:lnTo>
                  <a:close/>
                </a:path>
                <a:path w="6287134" h="1147445">
                  <a:moveTo>
                    <a:pt x="6286716" y="0"/>
                  </a:moveTo>
                  <a:lnTo>
                    <a:pt x="6096914" y="0"/>
                  </a:lnTo>
                  <a:lnTo>
                    <a:pt x="6096914" y="1147267"/>
                  </a:lnTo>
                  <a:lnTo>
                    <a:pt x="6286716" y="1147267"/>
                  </a:lnTo>
                  <a:lnTo>
                    <a:pt x="6286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62952" y="4696523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Times New Roman"/>
                <a:cs typeface="Times New Roman"/>
              </a:rPr>
              <a:t>Vin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952750" y="4740275"/>
            <a:ext cx="433705" cy="278130"/>
          </a:xfrm>
          <a:custGeom>
            <a:avLst/>
            <a:gdLst/>
            <a:ahLst/>
            <a:cxnLst/>
            <a:rect l="l" t="t" r="r" b="b"/>
            <a:pathLst>
              <a:path w="433704" h="278129">
                <a:moveTo>
                  <a:pt x="433387" y="0"/>
                </a:moveTo>
                <a:lnTo>
                  <a:pt x="0" y="0"/>
                </a:lnTo>
                <a:lnTo>
                  <a:pt x="0" y="277812"/>
                </a:lnTo>
                <a:lnTo>
                  <a:pt x="433387" y="277812"/>
                </a:lnTo>
                <a:lnTo>
                  <a:pt x="433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952750" y="4740275"/>
            <a:ext cx="433705" cy="27813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90805">
              <a:lnSpc>
                <a:spcPts val="1420"/>
              </a:lnSpc>
              <a:spcBef>
                <a:spcPts val="765"/>
              </a:spcBef>
            </a:pPr>
            <a:r>
              <a:rPr dirty="0" sz="1200" spc="-25" b="1">
                <a:latin typeface="Times New Roman"/>
                <a:cs typeface="Times New Roman"/>
              </a:rPr>
              <a:t>Ve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383087" y="4740275"/>
            <a:ext cx="546100" cy="2781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7155" rIns="0" bIns="0" rtlCol="0" vert="horz">
            <a:spAutoFit/>
          </a:bodyPr>
          <a:lstStyle/>
          <a:p>
            <a:pPr marL="90805">
              <a:lnSpc>
                <a:spcPts val="1420"/>
              </a:lnSpc>
              <a:spcBef>
                <a:spcPts val="765"/>
              </a:spcBef>
            </a:pPr>
            <a:r>
              <a:rPr dirty="0" sz="1200" spc="-20" b="1">
                <a:latin typeface="Times New Roman"/>
                <a:cs typeface="Times New Roman"/>
              </a:rPr>
              <a:t>AvVe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752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114"/>
              <a:t> </a:t>
            </a:r>
            <a:r>
              <a:rPr dirty="0" sz="2800"/>
              <a:t>bipolares.</a:t>
            </a:r>
            <a:r>
              <a:rPr dirty="0" sz="2800" spc="-114"/>
              <a:t> </a:t>
            </a:r>
            <a:r>
              <a:rPr dirty="0" sz="2800" spc="-25"/>
              <a:t>BJT.</a:t>
            </a:r>
            <a:endParaRPr sz="2800"/>
          </a:p>
        </p:txBody>
      </p:sp>
      <p:grpSp>
        <p:nvGrpSpPr>
          <p:cNvPr id="4" name="object 4" descr=""/>
          <p:cNvGrpSpPr/>
          <p:nvPr/>
        </p:nvGrpSpPr>
        <p:grpSpPr>
          <a:xfrm>
            <a:off x="929715" y="2841830"/>
            <a:ext cx="3731895" cy="2904490"/>
            <a:chOff x="929715" y="2841830"/>
            <a:chExt cx="3731895" cy="2904490"/>
          </a:xfrm>
        </p:grpSpPr>
        <p:sp>
          <p:nvSpPr>
            <p:cNvPr id="5" name="object 5" descr=""/>
            <p:cNvSpPr/>
            <p:nvPr/>
          </p:nvSpPr>
          <p:spPr>
            <a:xfrm>
              <a:off x="1124143" y="3008162"/>
              <a:ext cx="0" cy="2729865"/>
            </a:xfrm>
            <a:custGeom>
              <a:avLst/>
              <a:gdLst/>
              <a:ahLst/>
              <a:cxnLst/>
              <a:rect l="l" t="t" r="r" b="b"/>
              <a:pathLst>
                <a:path w="0" h="2729865">
                  <a:moveTo>
                    <a:pt x="0" y="2729747"/>
                  </a:moveTo>
                  <a:lnTo>
                    <a:pt x="0" y="0"/>
                  </a:lnTo>
                </a:path>
              </a:pathLst>
            </a:custGeom>
            <a:ln w="15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65819" y="2841830"/>
              <a:ext cx="116839" cy="181610"/>
            </a:xfrm>
            <a:custGeom>
              <a:avLst/>
              <a:gdLst/>
              <a:ahLst/>
              <a:cxnLst/>
              <a:rect l="l" t="t" r="r" b="b"/>
              <a:pathLst>
                <a:path w="116840" h="181610">
                  <a:moveTo>
                    <a:pt x="116643" y="181458"/>
                  </a:moveTo>
                  <a:lnTo>
                    <a:pt x="0" y="181458"/>
                  </a:lnTo>
                  <a:lnTo>
                    <a:pt x="58321" y="0"/>
                  </a:lnTo>
                  <a:lnTo>
                    <a:pt x="116643" y="181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37970" y="5544838"/>
              <a:ext cx="3563620" cy="0"/>
            </a:xfrm>
            <a:custGeom>
              <a:avLst/>
              <a:gdLst/>
              <a:ahLst/>
              <a:cxnLst/>
              <a:rect l="l" t="t" r="r" b="b"/>
              <a:pathLst>
                <a:path w="3563620" h="0">
                  <a:moveTo>
                    <a:pt x="0" y="0"/>
                  </a:moveTo>
                  <a:lnTo>
                    <a:pt x="3563064" y="0"/>
                  </a:lnTo>
                </a:path>
              </a:pathLst>
            </a:custGeom>
            <a:ln w="16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486453" y="5484355"/>
              <a:ext cx="175260" cy="121285"/>
            </a:xfrm>
            <a:custGeom>
              <a:avLst/>
              <a:gdLst/>
              <a:ahLst/>
              <a:cxnLst/>
              <a:rect l="l" t="t" r="r" b="b"/>
              <a:pathLst>
                <a:path w="175260" h="121285">
                  <a:moveTo>
                    <a:pt x="0" y="120965"/>
                  </a:moveTo>
                  <a:lnTo>
                    <a:pt x="0" y="0"/>
                  </a:lnTo>
                  <a:lnTo>
                    <a:pt x="174964" y="60482"/>
                  </a:lnTo>
                  <a:lnTo>
                    <a:pt x="0" y="1209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383003" y="5664677"/>
            <a:ext cx="408305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7309" sz="2850" spc="-37">
                <a:latin typeface="Arial"/>
                <a:cs typeface="Arial"/>
              </a:rPr>
              <a:t>v</a:t>
            </a:r>
            <a:r>
              <a:rPr dirty="0" sz="1250" spc="-25">
                <a:latin typeface="Arial"/>
                <a:cs typeface="Arial"/>
              </a:rPr>
              <a:t>CE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121" y="3223245"/>
            <a:ext cx="3062188" cy="233119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228477" y="2831137"/>
            <a:ext cx="248856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30">
                <a:latin typeface="Arial"/>
                <a:cs typeface="Arial"/>
              </a:rPr>
              <a:t>Característica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V-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salida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 </a:t>
            </a:r>
            <a:r>
              <a:rPr dirty="0" sz="1500">
                <a:latin typeface="Arial"/>
                <a:cs typeface="Arial"/>
              </a:rPr>
              <a:t>un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transistor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047768" y="3187460"/>
            <a:ext cx="3311525" cy="2492375"/>
            <a:chOff x="1047768" y="3187460"/>
            <a:chExt cx="3311525" cy="2492375"/>
          </a:xfrm>
        </p:grpSpPr>
        <p:sp>
          <p:nvSpPr>
            <p:cNvPr id="13" name="object 13" descr=""/>
            <p:cNvSpPr/>
            <p:nvPr/>
          </p:nvSpPr>
          <p:spPr>
            <a:xfrm>
              <a:off x="1049673" y="3189365"/>
              <a:ext cx="3307715" cy="2488565"/>
            </a:xfrm>
            <a:custGeom>
              <a:avLst/>
              <a:gdLst/>
              <a:ahLst/>
              <a:cxnLst/>
              <a:rect l="l" t="t" r="r" b="b"/>
              <a:pathLst>
                <a:path w="3307715" h="2488565">
                  <a:moveTo>
                    <a:pt x="3300252" y="2488357"/>
                  </a:moveTo>
                  <a:lnTo>
                    <a:pt x="0" y="11054"/>
                  </a:lnTo>
                  <a:lnTo>
                    <a:pt x="7398" y="0"/>
                  </a:lnTo>
                  <a:lnTo>
                    <a:pt x="3307651" y="2477302"/>
                  </a:lnTo>
                  <a:lnTo>
                    <a:pt x="3300252" y="24883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49673" y="3189365"/>
              <a:ext cx="3307715" cy="2488565"/>
            </a:xfrm>
            <a:custGeom>
              <a:avLst/>
              <a:gdLst/>
              <a:ahLst/>
              <a:cxnLst/>
              <a:rect l="l" t="t" r="r" b="b"/>
              <a:pathLst>
                <a:path w="3307715" h="2488565">
                  <a:moveTo>
                    <a:pt x="7398" y="0"/>
                  </a:moveTo>
                  <a:lnTo>
                    <a:pt x="3307651" y="2477302"/>
                  </a:lnTo>
                  <a:lnTo>
                    <a:pt x="3300252" y="2488357"/>
                  </a:lnTo>
                  <a:lnTo>
                    <a:pt x="0" y="11054"/>
                  </a:lnTo>
                  <a:lnTo>
                    <a:pt x="7398" y="0"/>
                  </a:lnTo>
                  <a:close/>
                </a:path>
              </a:pathLst>
            </a:custGeom>
            <a:ln w="3227">
              <a:solidFill>
                <a:srgbClr val="285E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77778" y="3877820"/>
            <a:ext cx="321310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5847" sz="2850" spc="-37">
                <a:latin typeface="Arial"/>
                <a:cs typeface="Arial"/>
              </a:rPr>
              <a:t>I</a:t>
            </a:r>
            <a:r>
              <a:rPr dirty="0" sz="950" spc="-25">
                <a:latin typeface="Arial"/>
                <a:cs typeface="Arial"/>
              </a:rPr>
              <a:t>CQ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166938" y="5577585"/>
            <a:ext cx="454025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5847" sz="2850" spc="-30">
                <a:latin typeface="Arial"/>
                <a:cs typeface="Arial"/>
              </a:rPr>
              <a:t>v</a:t>
            </a:r>
            <a:r>
              <a:rPr dirty="0" sz="950" spc="-20">
                <a:latin typeface="Arial"/>
                <a:cs typeface="Arial"/>
              </a:rPr>
              <a:t>CEQ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03085" y="3267906"/>
            <a:ext cx="1844675" cy="2356485"/>
            <a:chOff x="703085" y="3267906"/>
            <a:chExt cx="1844675" cy="2356485"/>
          </a:xfrm>
        </p:grpSpPr>
        <p:sp>
          <p:nvSpPr>
            <p:cNvPr id="18" name="object 18" descr=""/>
            <p:cNvSpPr/>
            <p:nvPr/>
          </p:nvSpPr>
          <p:spPr>
            <a:xfrm>
              <a:off x="1015965" y="4113695"/>
              <a:ext cx="1231900" cy="1505585"/>
            </a:xfrm>
            <a:custGeom>
              <a:avLst/>
              <a:gdLst/>
              <a:ahLst/>
              <a:cxnLst/>
              <a:rect l="l" t="t" r="r" b="b"/>
              <a:pathLst>
                <a:path w="1231900" h="1505585">
                  <a:moveTo>
                    <a:pt x="0" y="0"/>
                  </a:moveTo>
                  <a:lnTo>
                    <a:pt x="1231639" y="0"/>
                  </a:lnTo>
                  <a:lnTo>
                    <a:pt x="1231639" y="1505296"/>
                  </a:lnTo>
                </a:path>
              </a:pathLst>
            </a:custGeom>
            <a:ln w="9598">
              <a:solidFill>
                <a:srgbClr val="FF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432772" y="3919968"/>
              <a:ext cx="109855" cy="39370"/>
            </a:xfrm>
            <a:custGeom>
              <a:avLst/>
              <a:gdLst/>
              <a:ahLst/>
              <a:cxnLst/>
              <a:rect l="l" t="t" r="r" b="b"/>
              <a:pathLst>
                <a:path w="109855" h="39370">
                  <a:moveTo>
                    <a:pt x="109806" y="0"/>
                  </a:moveTo>
                  <a:lnTo>
                    <a:pt x="0" y="39109"/>
                  </a:lnTo>
                </a:path>
              </a:pathLst>
            </a:custGeom>
            <a:ln w="97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322082" y="3913759"/>
              <a:ext cx="134620" cy="85090"/>
            </a:xfrm>
            <a:custGeom>
              <a:avLst/>
              <a:gdLst/>
              <a:ahLst/>
              <a:cxnLst/>
              <a:rect l="l" t="t" r="r" b="b"/>
              <a:pathLst>
                <a:path w="134619" h="85089">
                  <a:moveTo>
                    <a:pt x="0" y="84747"/>
                  </a:moveTo>
                  <a:lnTo>
                    <a:pt x="106919" y="0"/>
                  </a:lnTo>
                  <a:lnTo>
                    <a:pt x="134573" y="83480"/>
                  </a:lnTo>
                  <a:lnTo>
                    <a:pt x="0" y="84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03085" y="3272026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59" h="0">
                  <a:moveTo>
                    <a:pt x="0" y="0"/>
                  </a:moveTo>
                  <a:lnTo>
                    <a:pt x="301711" y="0"/>
                  </a:lnTo>
                </a:path>
              </a:pathLst>
            </a:custGeom>
            <a:ln w="8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2598426" y="3804575"/>
            <a:ext cx="1534160" cy="1962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10"/>
              </a:lnSpc>
            </a:pPr>
            <a:r>
              <a:rPr dirty="0" sz="1250" spc="-10">
                <a:latin typeface="Arial"/>
                <a:cs typeface="Arial"/>
              </a:rPr>
              <a:t>Punto</a:t>
            </a:r>
            <a:r>
              <a:rPr dirty="0" sz="1250" spc="-5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de</a:t>
            </a:r>
            <a:r>
              <a:rPr dirty="0" sz="1250" spc="-5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operación</a:t>
            </a:r>
            <a:r>
              <a:rPr dirty="0" sz="1250" spc="-45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Q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1737" y="4681537"/>
            <a:ext cx="250825" cy="111125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5638993" y="4679243"/>
            <a:ext cx="203200" cy="1917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-25" i="1">
                <a:latin typeface="Times New Roman"/>
                <a:cs typeface="Times New Roman"/>
              </a:rPr>
              <a:t>CE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501659" y="4521200"/>
            <a:ext cx="73088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15290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45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50814" y="3397360"/>
            <a:ext cx="102870" cy="16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50" i="1">
                <a:latin typeface="Times New Roman"/>
                <a:cs typeface="Times New Roman"/>
              </a:rPr>
              <a:t>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80909" y="3242842"/>
            <a:ext cx="102870" cy="16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50" i="1">
                <a:latin typeface="Times New Roman"/>
                <a:cs typeface="Times New Roman"/>
              </a:rPr>
              <a:t>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36442" y="3265505"/>
            <a:ext cx="14732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50" i="1">
                <a:latin typeface="Times New Roman"/>
                <a:cs typeface="Times New Roman"/>
              </a:rPr>
              <a:t>R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06624" y="2638766"/>
            <a:ext cx="498475" cy="65976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266700">
              <a:lnSpc>
                <a:spcPct val="100000"/>
              </a:lnSpc>
              <a:spcBef>
                <a:spcPts val="575"/>
              </a:spcBef>
            </a:pPr>
            <a:r>
              <a:rPr dirty="0" sz="1900" spc="-25">
                <a:latin typeface="Arial"/>
                <a:cs typeface="Arial"/>
              </a:rPr>
              <a:t>i</a:t>
            </a:r>
            <a:r>
              <a:rPr dirty="0" baseline="-11111" sz="1875" spc="-37">
                <a:latin typeface="Arial"/>
                <a:cs typeface="Arial"/>
              </a:rPr>
              <a:t>C</a:t>
            </a:r>
            <a:endParaRPr baseline="-11111" sz="1875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75"/>
              </a:spcBef>
            </a:pPr>
            <a:r>
              <a:rPr dirty="0" baseline="-21505" sz="2325">
                <a:latin typeface="Symbol"/>
                <a:cs typeface="Symbol"/>
              </a:rPr>
              <a:t></a:t>
            </a:r>
            <a:r>
              <a:rPr dirty="0" baseline="-21505" sz="2325" spc="-60">
                <a:latin typeface="Times New Roman"/>
                <a:cs typeface="Times New Roman"/>
              </a:rPr>
              <a:t> </a:t>
            </a:r>
            <a:r>
              <a:rPr dirty="0" baseline="14336" sz="2325" spc="-37" i="1">
                <a:latin typeface="Times New Roman"/>
                <a:cs typeface="Times New Roman"/>
              </a:rPr>
              <a:t>V</a:t>
            </a:r>
            <a:r>
              <a:rPr dirty="0" sz="900" spc="-25" i="1">
                <a:latin typeface="Times New Roman"/>
                <a:cs typeface="Times New Roman"/>
              </a:rPr>
              <a:t>CC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30193" y="3110987"/>
            <a:ext cx="80645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50" i="1">
                <a:latin typeface="Times New Roman"/>
                <a:cs typeface="Times New Roman"/>
              </a:rPr>
              <a:t>i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603304" y="5096403"/>
            <a:ext cx="967740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13513" sz="2775" i="1">
                <a:latin typeface="Times New Roman"/>
                <a:cs typeface="Times New Roman"/>
              </a:rPr>
              <a:t>V</a:t>
            </a:r>
            <a:r>
              <a:rPr dirty="0" sz="1050" i="1">
                <a:latin typeface="Times New Roman"/>
                <a:cs typeface="Times New Roman"/>
              </a:rPr>
              <a:t>CE</a:t>
            </a:r>
            <a:r>
              <a:rPr dirty="0" sz="1050" spc="434" i="1">
                <a:latin typeface="Times New Roman"/>
                <a:cs typeface="Times New Roman"/>
              </a:rPr>
              <a:t> </a:t>
            </a:r>
            <a:r>
              <a:rPr dirty="0" baseline="13513" sz="2775">
                <a:latin typeface="Symbol"/>
                <a:cs typeface="Symbol"/>
              </a:rPr>
              <a:t></a:t>
            </a:r>
            <a:r>
              <a:rPr dirty="0" baseline="13513" sz="2775" spc="-300">
                <a:latin typeface="Times New Roman"/>
                <a:cs typeface="Times New Roman"/>
              </a:rPr>
              <a:t> </a:t>
            </a:r>
            <a:r>
              <a:rPr dirty="0" baseline="13513" sz="2775" spc="-37" i="1">
                <a:latin typeface="Times New Roman"/>
                <a:cs typeface="Times New Roman"/>
              </a:rPr>
              <a:t>V</a:t>
            </a:r>
            <a:r>
              <a:rPr dirty="0" sz="1050" spc="-25" i="1">
                <a:latin typeface="Times New Roman"/>
                <a:cs typeface="Times New Roman"/>
              </a:rPr>
              <a:t>CC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1737" y="5192712"/>
            <a:ext cx="250825" cy="111125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5567870" y="5220582"/>
            <a:ext cx="118745" cy="1917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-50" i="1"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507019" y="5062538"/>
            <a:ext cx="56959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54635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i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45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029369" y="5250920"/>
            <a:ext cx="588645" cy="149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36880" algn="l"/>
              </a:tabLst>
            </a:pPr>
            <a:r>
              <a:rPr dirty="0" sz="800" spc="-25" i="1">
                <a:latin typeface="Times New Roman"/>
                <a:cs typeface="Times New Roman"/>
              </a:rPr>
              <a:t>CE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25" i="1">
                <a:latin typeface="Times New Roman"/>
                <a:cs typeface="Times New Roman"/>
              </a:rPr>
              <a:t>CC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926523" y="5132387"/>
            <a:ext cx="559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325" algn="l"/>
              </a:tabLst>
            </a:pPr>
            <a:r>
              <a:rPr dirty="0" sz="1400" spc="-50" i="1">
                <a:latin typeface="Times New Roman"/>
                <a:cs typeface="Times New Roman"/>
              </a:rPr>
              <a:t>V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-150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855663" y="3703637"/>
            <a:ext cx="1267460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114">
                <a:latin typeface="Times New Roman"/>
                <a:cs typeface="Times New Roman"/>
              </a:rPr>
              <a:t> </a:t>
            </a:r>
            <a:r>
              <a:rPr dirty="0" sz="1850" spc="-10" i="1">
                <a:latin typeface="Times New Roman"/>
                <a:cs typeface="Times New Roman"/>
              </a:rPr>
              <a:t>i</a:t>
            </a:r>
            <a:r>
              <a:rPr dirty="0" baseline="-23809" sz="1575" spc="-15" i="1">
                <a:latin typeface="Times New Roman"/>
                <a:cs typeface="Times New Roman"/>
              </a:rPr>
              <a:t>C</a:t>
            </a:r>
            <a:r>
              <a:rPr dirty="0" baseline="-23809" sz="1575" spc="-187" i="1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·</a:t>
            </a:r>
            <a:r>
              <a:rPr dirty="0" sz="1850" i="1">
                <a:latin typeface="Times New Roman"/>
                <a:cs typeface="Times New Roman"/>
              </a:rPr>
              <a:t>R</a:t>
            </a:r>
            <a:r>
              <a:rPr dirty="0" baseline="-23809" sz="1575" i="1">
                <a:latin typeface="Times New Roman"/>
                <a:cs typeface="Times New Roman"/>
              </a:rPr>
              <a:t>C</a:t>
            </a:r>
            <a:r>
              <a:rPr dirty="0" baseline="-23809" sz="1575" spc="434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</a:t>
            </a:r>
            <a:r>
              <a:rPr dirty="0" sz="1850" spc="-290">
                <a:latin typeface="Times New Roman"/>
                <a:cs typeface="Times New Roman"/>
              </a:rPr>
              <a:t> </a:t>
            </a:r>
            <a:r>
              <a:rPr dirty="0" sz="1850" spc="-25" i="1">
                <a:latin typeface="Times New Roman"/>
                <a:cs typeface="Times New Roman"/>
              </a:rPr>
              <a:t>V</a:t>
            </a:r>
            <a:r>
              <a:rPr dirty="0" baseline="-23809" sz="1575" spc="-37" i="1">
                <a:latin typeface="Times New Roman"/>
                <a:cs typeface="Times New Roman"/>
              </a:rPr>
              <a:t>CE</a:t>
            </a:r>
            <a:endParaRPr baseline="-23809" sz="1575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442855" y="3762903"/>
            <a:ext cx="39941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13513" sz="2775" spc="-37" i="1">
                <a:latin typeface="Times New Roman"/>
                <a:cs typeface="Times New Roman"/>
              </a:rPr>
              <a:t>V</a:t>
            </a:r>
            <a:r>
              <a:rPr dirty="0" sz="1050" spc="-25" i="1">
                <a:latin typeface="Times New Roman"/>
                <a:cs typeface="Times New Roman"/>
              </a:rPr>
              <a:t>CC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7166879" y="4724867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 h="0">
                <a:moveTo>
                  <a:pt x="0" y="0"/>
                </a:moveTo>
                <a:lnTo>
                  <a:pt x="354954" y="0"/>
                </a:lnTo>
              </a:path>
            </a:pathLst>
          </a:custGeom>
          <a:ln w="96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7342926" y="4874448"/>
            <a:ext cx="116839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50" i="1"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790041" y="4692830"/>
            <a:ext cx="116839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50" i="1"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208370" y="4719435"/>
            <a:ext cx="1682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50" i="1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942628" y="4448780"/>
            <a:ext cx="57277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-21604" sz="2700">
                <a:latin typeface="Symbol"/>
                <a:cs typeface="Symbol"/>
              </a:rPr>
              <a:t></a:t>
            </a:r>
            <a:r>
              <a:rPr dirty="0" baseline="-21604" sz="2700" spc="-44">
                <a:latin typeface="Times New Roman"/>
                <a:cs typeface="Times New Roman"/>
              </a:rPr>
              <a:t> </a:t>
            </a:r>
            <a:r>
              <a:rPr dirty="0" baseline="13888" sz="2700" spc="-37" i="1">
                <a:latin typeface="Times New Roman"/>
                <a:cs typeface="Times New Roman"/>
              </a:rPr>
              <a:t>V</a:t>
            </a:r>
            <a:r>
              <a:rPr dirty="0" sz="1050" spc="-25" i="1">
                <a:latin typeface="Times New Roman"/>
                <a:cs typeface="Times New Roman"/>
              </a:rPr>
              <a:t>CC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730492" y="4537836"/>
            <a:ext cx="9080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50" i="1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011102" y="5618035"/>
            <a:ext cx="391477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95"/>
              </a:spcBef>
              <a:buChar char="•"/>
              <a:tabLst>
                <a:tab pos="12700" algn="l"/>
                <a:tab pos="139700" algn="l"/>
              </a:tabLst>
            </a:pPr>
            <a:r>
              <a:rPr dirty="0" sz="1600">
                <a:latin typeface="Arial"/>
                <a:cs typeface="Arial"/>
              </a:rPr>
              <a:t>	</a:t>
            </a:r>
            <a:r>
              <a:rPr dirty="0" sz="1600">
                <a:latin typeface="Arial"/>
                <a:cs typeface="Arial"/>
              </a:rPr>
              <a:t>Pto.</a:t>
            </a:r>
            <a:r>
              <a:rPr dirty="0" sz="1600" spc="60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80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Operación.</a:t>
            </a:r>
            <a:r>
              <a:rPr dirty="0" sz="1600" spc="65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Intersección</a:t>
            </a:r>
            <a:r>
              <a:rPr dirty="0" sz="1600" spc="65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60">
                <a:latin typeface="Arial"/>
                <a:cs typeface="Arial"/>
              </a:rPr>
              <a:t>  </a:t>
            </a:r>
            <a:r>
              <a:rPr dirty="0" sz="1600" spc="-25">
                <a:latin typeface="Arial"/>
                <a:cs typeface="Arial"/>
              </a:rPr>
              <a:t>la </a:t>
            </a:r>
            <a:r>
              <a:rPr dirty="0" sz="1600">
                <a:latin typeface="Arial"/>
                <a:cs typeface="Arial"/>
              </a:rPr>
              <a:t>recta</a:t>
            </a:r>
            <a:r>
              <a:rPr dirty="0" sz="1600" spc="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carga</a:t>
            </a:r>
            <a:r>
              <a:rPr dirty="0" sz="1600" spc="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</a:t>
            </a:r>
            <a:r>
              <a:rPr dirty="0" sz="1600" spc="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curva</a:t>
            </a:r>
            <a:r>
              <a:rPr dirty="0" sz="1600" spc="40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valor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45">
                <a:latin typeface="Arial"/>
                <a:cs typeface="Arial"/>
              </a:rPr>
              <a:t> </a:t>
            </a:r>
            <a:r>
              <a:rPr dirty="0" sz="1600" spc="-25" i="1">
                <a:latin typeface="Arial"/>
                <a:cs typeface="Arial"/>
              </a:rPr>
              <a:t>i</a:t>
            </a:r>
            <a:r>
              <a:rPr dirty="0" sz="1100" spc="-25" i="1">
                <a:latin typeface="Arial"/>
                <a:cs typeface="Arial"/>
              </a:rPr>
              <a:t>B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dado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por la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característica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entrada.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21615" y="1528698"/>
            <a:ext cx="4994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Polarización.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Análisis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CC.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(Emisor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Común)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6595226" y="2196607"/>
            <a:ext cx="346710" cy="458470"/>
            <a:chOff x="6595226" y="2196607"/>
            <a:chExt cx="346710" cy="458470"/>
          </a:xfrm>
        </p:grpSpPr>
        <p:sp>
          <p:nvSpPr>
            <p:cNvPr id="48" name="object 48" descr=""/>
            <p:cNvSpPr/>
            <p:nvPr/>
          </p:nvSpPr>
          <p:spPr>
            <a:xfrm>
              <a:off x="6597131" y="2198512"/>
              <a:ext cx="342900" cy="454659"/>
            </a:xfrm>
            <a:custGeom>
              <a:avLst/>
              <a:gdLst/>
              <a:ahLst/>
              <a:cxnLst/>
              <a:rect l="l" t="t" r="r" b="b"/>
              <a:pathLst>
                <a:path w="342900" h="454660">
                  <a:moveTo>
                    <a:pt x="0" y="227234"/>
                  </a:moveTo>
                  <a:lnTo>
                    <a:pt x="171326" y="227234"/>
                  </a:lnTo>
                </a:path>
                <a:path w="342900" h="454660">
                  <a:moveTo>
                    <a:pt x="171326" y="340856"/>
                  </a:moveTo>
                  <a:lnTo>
                    <a:pt x="171326" y="113612"/>
                  </a:lnTo>
                </a:path>
                <a:path w="342900" h="454660">
                  <a:moveTo>
                    <a:pt x="171326" y="170428"/>
                  </a:moveTo>
                  <a:lnTo>
                    <a:pt x="342653" y="101186"/>
                  </a:lnTo>
                  <a:lnTo>
                    <a:pt x="342653" y="0"/>
                  </a:lnTo>
                </a:path>
                <a:path w="342900" h="454660">
                  <a:moveTo>
                    <a:pt x="171326" y="284040"/>
                  </a:moveTo>
                  <a:lnTo>
                    <a:pt x="342653" y="355055"/>
                  </a:lnTo>
                  <a:lnTo>
                    <a:pt x="342653" y="454468"/>
                  </a:lnTo>
                </a:path>
              </a:pathLst>
            </a:custGeom>
            <a:ln w="3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892389" y="2517844"/>
              <a:ext cx="47625" cy="39370"/>
            </a:xfrm>
            <a:custGeom>
              <a:avLst/>
              <a:gdLst/>
              <a:ahLst/>
              <a:cxnLst/>
              <a:rect l="l" t="t" r="r" b="b"/>
              <a:pathLst>
                <a:path w="47625" h="39369">
                  <a:moveTo>
                    <a:pt x="0" y="39049"/>
                  </a:moveTo>
                  <a:lnTo>
                    <a:pt x="16268" y="0"/>
                  </a:lnTo>
                  <a:lnTo>
                    <a:pt x="47394" y="35702"/>
                  </a:lnTo>
                  <a:lnTo>
                    <a:pt x="0" y="39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892397" y="2517842"/>
              <a:ext cx="47625" cy="39370"/>
            </a:xfrm>
            <a:custGeom>
              <a:avLst/>
              <a:gdLst/>
              <a:ahLst/>
              <a:cxnLst/>
              <a:rect l="l" t="t" r="r" b="b"/>
              <a:pathLst>
                <a:path w="47625" h="39369">
                  <a:moveTo>
                    <a:pt x="47384" y="35702"/>
                  </a:moveTo>
                  <a:lnTo>
                    <a:pt x="0" y="39049"/>
                  </a:lnTo>
                  <a:lnTo>
                    <a:pt x="16258" y="0"/>
                  </a:lnTo>
                  <a:lnTo>
                    <a:pt x="47384" y="35702"/>
                  </a:lnTo>
                  <a:close/>
                </a:path>
              </a:pathLst>
            </a:custGeom>
            <a:ln w="32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6809482" y="2054185"/>
            <a:ext cx="10350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50">
                <a:latin typeface="Arial"/>
                <a:cs typeface="Arial"/>
              </a:rPr>
              <a:t>C</a:t>
            </a:r>
            <a:endParaRPr sz="85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485868" y="2432912"/>
            <a:ext cx="9715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50">
                <a:latin typeface="Arial"/>
                <a:cs typeface="Arial"/>
              </a:rPr>
              <a:t>B</a:t>
            </a:r>
            <a:endParaRPr sz="85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828519" y="2679085"/>
            <a:ext cx="9715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5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7024982" y="2577237"/>
            <a:ext cx="58419" cy="227329"/>
            <a:chOff x="7024982" y="2577237"/>
            <a:chExt cx="58419" cy="227329"/>
          </a:xfrm>
        </p:grpSpPr>
        <p:sp>
          <p:nvSpPr>
            <p:cNvPr id="55" name="object 55" descr=""/>
            <p:cNvSpPr/>
            <p:nvPr/>
          </p:nvSpPr>
          <p:spPr>
            <a:xfrm>
              <a:off x="7053998" y="2577237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w="0" h="147955">
                  <a:moveTo>
                    <a:pt x="0" y="0"/>
                  </a:moveTo>
                  <a:lnTo>
                    <a:pt x="0" y="147872"/>
                  </a:lnTo>
                </a:path>
              </a:pathLst>
            </a:custGeom>
            <a:ln w="96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024982" y="2717900"/>
              <a:ext cx="58419" cy="86995"/>
            </a:xfrm>
            <a:custGeom>
              <a:avLst/>
              <a:gdLst/>
              <a:ahLst/>
              <a:cxnLst/>
              <a:rect l="l" t="t" r="r" b="b"/>
              <a:pathLst>
                <a:path w="58420" h="86994">
                  <a:moveTo>
                    <a:pt x="29011" y="86576"/>
                  </a:moveTo>
                  <a:lnTo>
                    <a:pt x="0" y="0"/>
                  </a:lnTo>
                  <a:lnTo>
                    <a:pt x="58022" y="0"/>
                  </a:lnTo>
                  <a:lnTo>
                    <a:pt x="29011" y="86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 descr=""/>
          <p:cNvGrpSpPr/>
          <p:nvPr/>
        </p:nvGrpSpPr>
        <p:grpSpPr>
          <a:xfrm>
            <a:off x="6515906" y="1999221"/>
            <a:ext cx="688340" cy="342265"/>
            <a:chOff x="6515906" y="1999221"/>
            <a:chExt cx="688340" cy="342265"/>
          </a:xfrm>
        </p:grpSpPr>
        <p:sp>
          <p:nvSpPr>
            <p:cNvPr id="58" name="object 58" descr=""/>
            <p:cNvSpPr/>
            <p:nvPr/>
          </p:nvSpPr>
          <p:spPr>
            <a:xfrm>
              <a:off x="6520986" y="2312129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0" y="0"/>
                  </a:moveTo>
                  <a:lnTo>
                    <a:pt x="116930" y="0"/>
                  </a:lnTo>
                </a:path>
              </a:pathLst>
            </a:custGeom>
            <a:ln w="9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630659" y="2283274"/>
              <a:ext cx="87630" cy="57785"/>
            </a:xfrm>
            <a:custGeom>
              <a:avLst/>
              <a:gdLst/>
              <a:ahLst/>
              <a:cxnLst/>
              <a:rect l="l" t="t" r="r" b="b"/>
              <a:pathLst>
                <a:path w="87629" h="57785">
                  <a:moveTo>
                    <a:pt x="0" y="57717"/>
                  </a:moveTo>
                  <a:lnTo>
                    <a:pt x="0" y="0"/>
                  </a:lnTo>
                  <a:lnTo>
                    <a:pt x="87033" y="28858"/>
                  </a:lnTo>
                  <a:lnTo>
                    <a:pt x="0" y="577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075406" y="202808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 h="0">
                  <a:moveTo>
                    <a:pt x="123266" y="0"/>
                  </a:moveTo>
                  <a:lnTo>
                    <a:pt x="0" y="0"/>
                  </a:lnTo>
                </a:path>
              </a:pathLst>
            </a:custGeom>
            <a:ln w="9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995617" y="1999221"/>
              <a:ext cx="87630" cy="57785"/>
            </a:xfrm>
            <a:custGeom>
              <a:avLst/>
              <a:gdLst/>
              <a:ahLst/>
              <a:cxnLst/>
              <a:rect l="l" t="t" r="r" b="b"/>
              <a:pathLst>
                <a:path w="87629" h="57785">
                  <a:moveTo>
                    <a:pt x="87033" y="57717"/>
                  </a:moveTo>
                  <a:lnTo>
                    <a:pt x="0" y="28858"/>
                  </a:lnTo>
                  <a:lnTo>
                    <a:pt x="87033" y="0"/>
                  </a:lnTo>
                  <a:lnTo>
                    <a:pt x="87033" y="577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 descr=""/>
          <p:cNvSpPr txBox="1"/>
          <p:nvPr/>
        </p:nvSpPr>
        <p:spPr>
          <a:xfrm>
            <a:off x="5269731" y="2561296"/>
            <a:ext cx="24130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6535" sz="1275" spc="-37">
                <a:latin typeface="Arial"/>
                <a:cs typeface="Arial"/>
              </a:rPr>
              <a:t>V</a:t>
            </a:r>
            <a:r>
              <a:rPr dirty="0" sz="550" spc="-25">
                <a:latin typeface="Arial"/>
                <a:cs typeface="Arial"/>
              </a:rPr>
              <a:t>BB</a:t>
            </a:r>
            <a:endParaRPr sz="55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7054893" y="1826949"/>
            <a:ext cx="15049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850" spc="-25">
                <a:latin typeface="Arial"/>
                <a:cs typeface="Arial"/>
              </a:rPr>
              <a:t>i</a:t>
            </a:r>
            <a:r>
              <a:rPr dirty="0" baseline="-10101" sz="825" spc="-37">
                <a:latin typeface="Arial"/>
                <a:cs typeface="Arial"/>
              </a:rPr>
              <a:t>C</a:t>
            </a:r>
            <a:endParaRPr baseline="-10101" sz="825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110121" y="2580614"/>
            <a:ext cx="14668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850" spc="-25">
                <a:latin typeface="Arial"/>
                <a:cs typeface="Arial"/>
              </a:rPr>
              <a:t>i</a:t>
            </a:r>
            <a:r>
              <a:rPr dirty="0" baseline="-10101" sz="825" spc="-37">
                <a:latin typeface="Arial"/>
                <a:cs typeface="Arial"/>
              </a:rPr>
              <a:t>E</a:t>
            </a:r>
            <a:endParaRPr baseline="-10101" sz="825">
              <a:latin typeface="Arial"/>
              <a:cs typeface="Arial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5414981" y="2348094"/>
            <a:ext cx="1530350" cy="916940"/>
            <a:chOff x="5414981" y="2348094"/>
            <a:chExt cx="1530350" cy="916940"/>
          </a:xfrm>
        </p:grpSpPr>
        <p:sp>
          <p:nvSpPr>
            <p:cNvPr id="66" name="object 66" descr=""/>
            <p:cNvSpPr/>
            <p:nvPr/>
          </p:nvSpPr>
          <p:spPr>
            <a:xfrm>
              <a:off x="5416886" y="2596171"/>
              <a:ext cx="381000" cy="379095"/>
            </a:xfrm>
            <a:custGeom>
              <a:avLst/>
              <a:gdLst/>
              <a:ahLst/>
              <a:cxnLst/>
              <a:rect l="l" t="t" r="r" b="b"/>
              <a:pathLst>
                <a:path w="381000" h="379094">
                  <a:moveTo>
                    <a:pt x="190365" y="0"/>
                  </a:moveTo>
                  <a:lnTo>
                    <a:pt x="190365" y="157802"/>
                  </a:lnTo>
                </a:path>
                <a:path w="381000" h="379094">
                  <a:moveTo>
                    <a:pt x="190365" y="220921"/>
                  </a:moveTo>
                  <a:lnTo>
                    <a:pt x="190365" y="378723"/>
                  </a:lnTo>
                </a:path>
                <a:path w="381000" h="379094">
                  <a:moveTo>
                    <a:pt x="380730" y="157802"/>
                  </a:moveTo>
                  <a:lnTo>
                    <a:pt x="0" y="157802"/>
                  </a:lnTo>
                </a:path>
                <a:path w="381000" h="379094">
                  <a:moveTo>
                    <a:pt x="317268" y="220921"/>
                  </a:moveTo>
                  <a:lnTo>
                    <a:pt x="63461" y="220921"/>
                  </a:lnTo>
                </a:path>
                <a:path w="381000" h="379094">
                  <a:moveTo>
                    <a:pt x="342784" y="94683"/>
                  </a:moveTo>
                  <a:lnTo>
                    <a:pt x="291763" y="94683"/>
                  </a:lnTo>
                </a:path>
                <a:path w="381000" h="379094">
                  <a:moveTo>
                    <a:pt x="317268" y="69311"/>
                  </a:moveTo>
                  <a:lnTo>
                    <a:pt x="317268" y="120055"/>
                  </a:lnTo>
                </a:path>
                <a:path w="381000" h="379094">
                  <a:moveTo>
                    <a:pt x="317268" y="258678"/>
                  </a:moveTo>
                  <a:lnTo>
                    <a:pt x="317268" y="309432"/>
                  </a:lnTo>
                </a:path>
              </a:pathLst>
            </a:custGeom>
            <a:ln w="3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911829" y="2349999"/>
              <a:ext cx="381000" cy="151765"/>
            </a:xfrm>
            <a:custGeom>
              <a:avLst/>
              <a:gdLst/>
              <a:ahLst/>
              <a:cxnLst/>
              <a:rect l="l" t="t" r="r" b="b"/>
              <a:pathLst>
                <a:path w="381000" h="151764">
                  <a:moveTo>
                    <a:pt x="0" y="75744"/>
                  </a:moveTo>
                  <a:lnTo>
                    <a:pt x="31730" y="0"/>
                  </a:lnTo>
                  <a:lnTo>
                    <a:pt x="95182" y="151489"/>
                  </a:lnTo>
                  <a:lnTo>
                    <a:pt x="158644" y="0"/>
                  </a:lnTo>
                  <a:lnTo>
                    <a:pt x="222086" y="151489"/>
                  </a:lnTo>
                  <a:lnTo>
                    <a:pt x="285537" y="0"/>
                  </a:lnTo>
                  <a:lnTo>
                    <a:pt x="348999" y="151489"/>
                  </a:lnTo>
                  <a:lnTo>
                    <a:pt x="380720" y="75744"/>
                  </a:lnTo>
                </a:path>
              </a:pathLst>
            </a:custGeom>
            <a:ln w="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292552" y="2425744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 h="0">
                  <a:moveTo>
                    <a:pt x="0" y="0"/>
                  </a:moveTo>
                  <a:lnTo>
                    <a:pt x="304576" y="0"/>
                  </a:lnTo>
                </a:path>
              </a:pathLst>
            </a:custGeom>
            <a:ln w="9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607250" y="242953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w="0" h="167005">
                  <a:moveTo>
                    <a:pt x="0" y="166640"/>
                  </a:moveTo>
                  <a:lnTo>
                    <a:pt x="0" y="0"/>
                  </a:lnTo>
                </a:path>
              </a:pathLst>
            </a:custGeom>
            <a:ln w="96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607251" y="2425744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 h="0">
                  <a:moveTo>
                    <a:pt x="304576" y="0"/>
                  </a:moveTo>
                  <a:lnTo>
                    <a:pt x="0" y="0"/>
                  </a:lnTo>
                </a:path>
              </a:pathLst>
            </a:custGeom>
            <a:ln w="9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607249" y="2974898"/>
              <a:ext cx="1332865" cy="151765"/>
            </a:xfrm>
            <a:custGeom>
              <a:avLst/>
              <a:gdLst/>
              <a:ahLst/>
              <a:cxnLst/>
              <a:rect l="l" t="t" r="r" b="b"/>
              <a:pathLst>
                <a:path w="1332865" h="151764">
                  <a:moveTo>
                    <a:pt x="0" y="0"/>
                  </a:moveTo>
                  <a:lnTo>
                    <a:pt x="0" y="151489"/>
                  </a:lnTo>
                  <a:lnTo>
                    <a:pt x="1332526" y="151489"/>
                  </a:lnTo>
                </a:path>
              </a:pathLst>
            </a:custGeom>
            <a:ln w="9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939780" y="2652980"/>
              <a:ext cx="0" cy="473709"/>
            </a:xfrm>
            <a:custGeom>
              <a:avLst/>
              <a:gdLst/>
              <a:ahLst/>
              <a:cxnLst/>
              <a:rect l="l" t="t" r="r" b="b"/>
              <a:pathLst>
                <a:path w="0" h="473710">
                  <a:moveTo>
                    <a:pt x="0" y="0"/>
                  </a:moveTo>
                  <a:lnTo>
                    <a:pt x="0" y="473407"/>
                  </a:lnTo>
                </a:path>
              </a:pathLst>
            </a:custGeom>
            <a:ln w="96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216409" y="3126392"/>
              <a:ext cx="152400" cy="136525"/>
            </a:xfrm>
            <a:custGeom>
              <a:avLst/>
              <a:gdLst/>
              <a:ahLst/>
              <a:cxnLst/>
              <a:rect l="l" t="t" r="r" b="b"/>
              <a:pathLst>
                <a:path w="152400" h="136525">
                  <a:moveTo>
                    <a:pt x="50759" y="136338"/>
                  </a:moveTo>
                  <a:lnTo>
                    <a:pt x="101518" y="136338"/>
                  </a:lnTo>
                </a:path>
                <a:path w="152400" h="136525">
                  <a:moveTo>
                    <a:pt x="25374" y="111087"/>
                  </a:moveTo>
                  <a:lnTo>
                    <a:pt x="126903" y="111087"/>
                  </a:lnTo>
                </a:path>
                <a:path w="152400" h="136525">
                  <a:moveTo>
                    <a:pt x="0" y="85845"/>
                  </a:moveTo>
                  <a:lnTo>
                    <a:pt x="152288" y="85845"/>
                  </a:lnTo>
                </a:path>
                <a:path w="152400" h="136525">
                  <a:moveTo>
                    <a:pt x="76144" y="0"/>
                  </a:moveTo>
                  <a:lnTo>
                    <a:pt x="76144" y="85845"/>
                  </a:lnTo>
                </a:path>
              </a:pathLst>
            </a:custGeom>
            <a:ln w="3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>
            <a:off x="6040078" y="2167802"/>
            <a:ext cx="2006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850" spc="-25">
                <a:latin typeface="Arial"/>
                <a:cs typeface="Arial"/>
              </a:rPr>
              <a:t>R</a:t>
            </a:r>
            <a:r>
              <a:rPr dirty="0" baseline="-10101" sz="825" spc="-37">
                <a:latin typeface="Arial"/>
                <a:cs typeface="Arial"/>
              </a:rPr>
              <a:t>B</a:t>
            </a:r>
            <a:endParaRPr baseline="-10101" sz="825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6535230" y="2129929"/>
            <a:ext cx="14668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850" spc="-25">
                <a:latin typeface="Arial"/>
                <a:cs typeface="Arial"/>
              </a:rPr>
              <a:t>i</a:t>
            </a:r>
            <a:r>
              <a:rPr dirty="0" baseline="-10101" sz="825" spc="-37">
                <a:latin typeface="Arial"/>
                <a:cs typeface="Arial"/>
              </a:rPr>
              <a:t>B</a:t>
            </a:r>
            <a:endParaRPr baseline="-10101" sz="825">
              <a:latin typeface="Arial"/>
              <a:cs typeface="Arial"/>
            </a:endParaRPr>
          </a:p>
        </p:txBody>
      </p:sp>
      <p:grpSp>
        <p:nvGrpSpPr>
          <p:cNvPr id="76" name="object 76" descr=""/>
          <p:cNvGrpSpPr/>
          <p:nvPr/>
        </p:nvGrpSpPr>
        <p:grpSpPr>
          <a:xfrm>
            <a:off x="6934945" y="2026478"/>
            <a:ext cx="1223645" cy="1104900"/>
            <a:chOff x="6934945" y="2026478"/>
            <a:chExt cx="1223645" cy="1104900"/>
          </a:xfrm>
        </p:grpSpPr>
        <p:sp>
          <p:nvSpPr>
            <p:cNvPr id="77" name="object 77" descr=""/>
            <p:cNvSpPr/>
            <p:nvPr/>
          </p:nvSpPr>
          <p:spPr>
            <a:xfrm>
              <a:off x="7320506" y="2028083"/>
              <a:ext cx="381000" cy="151765"/>
            </a:xfrm>
            <a:custGeom>
              <a:avLst/>
              <a:gdLst/>
              <a:ahLst/>
              <a:cxnLst/>
              <a:rect l="l" t="t" r="r" b="b"/>
              <a:pathLst>
                <a:path w="381000" h="151764">
                  <a:moveTo>
                    <a:pt x="380720" y="75744"/>
                  </a:moveTo>
                  <a:lnTo>
                    <a:pt x="348989" y="151489"/>
                  </a:lnTo>
                  <a:lnTo>
                    <a:pt x="285537" y="0"/>
                  </a:lnTo>
                  <a:lnTo>
                    <a:pt x="222075" y="151489"/>
                  </a:lnTo>
                  <a:lnTo>
                    <a:pt x="158634" y="0"/>
                  </a:lnTo>
                  <a:lnTo>
                    <a:pt x="95182" y="151489"/>
                  </a:lnTo>
                  <a:lnTo>
                    <a:pt x="31720" y="0"/>
                  </a:lnTo>
                  <a:lnTo>
                    <a:pt x="0" y="75744"/>
                  </a:lnTo>
                </a:path>
              </a:pathLst>
            </a:custGeom>
            <a:ln w="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701227" y="2103826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0" y="0"/>
                  </a:moveTo>
                  <a:lnTo>
                    <a:pt x="190365" y="0"/>
                  </a:lnTo>
                </a:path>
              </a:pathLst>
            </a:custGeom>
            <a:ln w="9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939784" y="2103826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 h="0">
                  <a:moveTo>
                    <a:pt x="380720" y="0"/>
                  </a:moveTo>
                  <a:lnTo>
                    <a:pt x="0" y="0"/>
                  </a:lnTo>
                </a:path>
              </a:pathLst>
            </a:custGeom>
            <a:ln w="9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939780" y="210382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683"/>
                  </a:moveTo>
                  <a:lnTo>
                    <a:pt x="0" y="0"/>
                  </a:lnTo>
                </a:path>
              </a:pathLst>
            </a:custGeom>
            <a:ln w="96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777367" y="2482553"/>
              <a:ext cx="381000" cy="379095"/>
            </a:xfrm>
            <a:custGeom>
              <a:avLst/>
              <a:gdLst/>
              <a:ahLst/>
              <a:cxnLst/>
              <a:rect l="l" t="t" r="r" b="b"/>
              <a:pathLst>
                <a:path w="381000" h="379094">
                  <a:moveTo>
                    <a:pt x="190365" y="0"/>
                  </a:moveTo>
                  <a:lnTo>
                    <a:pt x="190365" y="157802"/>
                  </a:lnTo>
                </a:path>
                <a:path w="381000" h="379094">
                  <a:moveTo>
                    <a:pt x="190365" y="220921"/>
                  </a:moveTo>
                  <a:lnTo>
                    <a:pt x="190365" y="378723"/>
                  </a:lnTo>
                </a:path>
                <a:path w="381000" h="379094">
                  <a:moveTo>
                    <a:pt x="380730" y="157802"/>
                  </a:moveTo>
                  <a:lnTo>
                    <a:pt x="0" y="157802"/>
                  </a:lnTo>
                </a:path>
                <a:path w="381000" h="379094">
                  <a:moveTo>
                    <a:pt x="317268" y="220921"/>
                  </a:moveTo>
                  <a:lnTo>
                    <a:pt x="63461" y="220921"/>
                  </a:lnTo>
                </a:path>
                <a:path w="381000" h="379094">
                  <a:moveTo>
                    <a:pt x="342784" y="94683"/>
                  </a:moveTo>
                  <a:lnTo>
                    <a:pt x="291763" y="94683"/>
                  </a:lnTo>
                </a:path>
                <a:path w="381000" h="379094">
                  <a:moveTo>
                    <a:pt x="317268" y="69311"/>
                  </a:moveTo>
                  <a:lnTo>
                    <a:pt x="317268" y="120055"/>
                  </a:lnTo>
                </a:path>
                <a:path w="381000" h="379094">
                  <a:moveTo>
                    <a:pt x="317268" y="258678"/>
                  </a:moveTo>
                  <a:lnTo>
                    <a:pt x="317268" y="309432"/>
                  </a:lnTo>
                </a:path>
              </a:pathLst>
            </a:custGeom>
            <a:ln w="3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891586" y="2103826"/>
              <a:ext cx="76200" cy="379095"/>
            </a:xfrm>
            <a:custGeom>
              <a:avLst/>
              <a:gdLst/>
              <a:ahLst/>
              <a:cxnLst/>
              <a:rect l="l" t="t" r="r" b="b"/>
              <a:pathLst>
                <a:path w="76200" h="379094">
                  <a:moveTo>
                    <a:pt x="0" y="0"/>
                  </a:moveTo>
                  <a:lnTo>
                    <a:pt x="69797" y="0"/>
                  </a:lnTo>
                  <a:lnTo>
                    <a:pt x="76144" y="378723"/>
                  </a:lnTo>
                </a:path>
              </a:pathLst>
            </a:custGeom>
            <a:ln w="9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939779" y="2861276"/>
              <a:ext cx="1028065" cy="265430"/>
            </a:xfrm>
            <a:custGeom>
              <a:avLst/>
              <a:gdLst/>
              <a:ahLst/>
              <a:cxnLst/>
              <a:rect l="l" t="t" r="r" b="b"/>
              <a:pathLst>
                <a:path w="1028065" h="265430">
                  <a:moveTo>
                    <a:pt x="0" y="265111"/>
                  </a:moveTo>
                  <a:lnTo>
                    <a:pt x="1027949" y="265111"/>
                  </a:lnTo>
                  <a:lnTo>
                    <a:pt x="1027949" y="0"/>
                  </a:lnTo>
                </a:path>
              </a:pathLst>
            </a:custGeom>
            <a:ln w="96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7397330" y="1826947"/>
            <a:ext cx="20447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850" spc="-25">
                <a:latin typeface="Arial"/>
                <a:cs typeface="Arial"/>
              </a:rPr>
              <a:t>R</a:t>
            </a:r>
            <a:r>
              <a:rPr dirty="0" baseline="-10101" sz="825" spc="-37">
                <a:latin typeface="Arial"/>
                <a:cs typeface="Arial"/>
              </a:rPr>
              <a:t>C</a:t>
            </a:r>
            <a:endParaRPr baseline="-10101" sz="825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8224097" y="2599166"/>
            <a:ext cx="24892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6535" sz="1275" spc="-37">
                <a:latin typeface="Arial"/>
                <a:cs typeface="Arial"/>
              </a:rPr>
              <a:t>V</a:t>
            </a:r>
            <a:r>
              <a:rPr dirty="0" sz="550" spc="-25">
                <a:latin typeface="Arial"/>
                <a:cs typeface="Arial"/>
              </a:rPr>
              <a:t>CC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71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4027" y="1470025"/>
            <a:ext cx="7619365" cy="1019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Aplicaciones.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Interruptor.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dirty="0" sz="2000">
                <a:latin typeface="Arial"/>
                <a:cs typeface="Arial"/>
              </a:rPr>
              <a:t>Interruptor: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Corte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Saturación.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Inversores.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Polarización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base.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180659" y="3730999"/>
            <a:ext cx="474345" cy="628015"/>
            <a:chOff x="2180659" y="3730999"/>
            <a:chExt cx="474345" cy="628015"/>
          </a:xfrm>
        </p:grpSpPr>
        <p:sp>
          <p:nvSpPr>
            <p:cNvPr id="5" name="object 5" descr=""/>
            <p:cNvSpPr/>
            <p:nvPr/>
          </p:nvSpPr>
          <p:spPr>
            <a:xfrm>
              <a:off x="2182882" y="3733222"/>
              <a:ext cx="469900" cy="467995"/>
            </a:xfrm>
            <a:custGeom>
              <a:avLst/>
              <a:gdLst/>
              <a:ahLst/>
              <a:cxnLst/>
              <a:rect l="l" t="t" r="r" b="b"/>
              <a:pathLst>
                <a:path w="469900" h="467995">
                  <a:moveTo>
                    <a:pt x="0" y="311649"/>
                  </a:moveTo>
                  <a:lnTo>
                    <a:pt x="234790" y="311649"/>
                  </a:lnTo>
                </a:path>
                <a:path w="469900" h="467995">
                  <a:moveTo>
                    <a:pt x="234790" y="467481"/>
                  </a:moveTo>
                  <a:lnTo>
                    <a:pt x="234790" y="155818"/>
                  </a:lnTo>
                </a:path>
                <a:path w="469900" h="467995">
                  <a:moveTo>
                    <a:pt x="234790" y="233740"/>
                  </a:moveTo>
                  <a:lnTo>
                    <a:pt x="469581" y="138776"/>
                  </a:lnTo>
                  <a:lnTo>
                    <a:pt x="469581" y="0"/>
                  </a:lnTo>
                </a:path>
              </a:pathLst>
            </a:custGeom>
            <a:ln w="44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5469" y="4120577"/>
              <a:ext cx="239198" cy="238148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478598" y="3539996"/>
            <a:ext cx="13208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50">
                <a:latin typeface="Arial"/>
                <a:cs typeface="Arial"/>
              </a:rPr>
              <a:t>C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035107" y="4059416"/>
            <a:ext cx="12382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50">
                <a:latin typeface="Arial"/>
                <a:cs typeface="Arial"/>
              </a:rPr>
              <a:t>B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04685" y="4397038"/>
            <a:ext cx="12382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50">
                <a:latin typeface="Arial"/>
                <a:cs typeface="Arial"/>
              </a:rPr>
              <a:t>E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769226" y="4252639"/>
            <a:ext cx="80010" cy="311785"/>
            <a:chOff x="2769226" y="4252639"/>
            <a:chExt cx="80010" cy="311785"/>
          </a:xfrm>
        </p:grpSpPr>
        <p:sp>
          <p:nvSpPr>
            <p:cNvPr id="11" name="object 11" descr=""/>
            <p:cNvSpPr/>
            <p:nvPr/>
          </p:nvSpPr>
          <p:spPr>
            <a:xfrm>
              <a:off x="2808985" y="4252639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w="0" h="203200">
                  <a:moveTo>
                    <a:pt x="0" y="0"/>
                  </a:moveTo>
                  <a:lnTo>
                    <a:pt x="0" y="202805"/>
                  </a:lnTo>
                </a:path>
              </a:pathLst>
            </a:custGeom>
            <a:ln w="132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69226" y="4445548"/>
              <a:ext cx="80010" cy="118745"/>
            </a:xfrm>
            <a:custGeom>
              <a:avLst/>
              <a:gdLst/>
              <a:ahLst/>
              <a:cxnLst/>
              <a:rect l="l" t="t" r="r" b="b"/>
              <a:pathLst>
                <a:path w="80010" h="118745">
                  <a:moveTo>
                    <a:pt x="39757" y="118739"/>
                  </a:moveTo>
                  <a:lnTo>
                    <a:pt x="0" y="0"/>
                  </a:lnTo>
                  <a:lnTo>
                    <a:pt x="79515" y="0"/>
                  </a:lnTo>
                  <a:lnTo>
                    <a:pt x="39757" y="11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2728984" y="3459899"/>
            <a:ext cx="278765" cy="79375"/>
            <a:chOff x="2728984" y="3459899"/>
            <a:chExt cx="278765" cy="79375"/>
          </a:xfrm>
        </p:grpSpPr>
        <p:sp>
          <p:nvSpPr>
            <p:cNvPr id="14" name="object 14" descr=""/>
            <p:cNvSpPr/>
            <p:nvPr/>
          </p:nvSpPr>
          <p:spPr>
            <a:xfrm>
              <a:off x="2838323" y="3499479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 h="0">
                  <a:moveTo>
                    <a:pt x="168928" y="0"/>
                  </a:moveTo>
                  <a:lnTo>
                    <a:pt x="0" y="0"/>
                  </a:lnTo>
                </a:path>
              </a:pathLst>
            </a:custGeom>
            <a:ln w="131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728984" y="3459899"/>
              <a:ext cx="119380" cy="79375"/>
            </a:xfrm>
            <a:custGeom>
              <a:avLst/>
              <a:gdLst/>
              <a:ahLst/>
              <a:cxnLst/>
              <a:rect l="l" t="t" r="r" b="b"/>
              <a:pathLst>
                <a:path w="119380" h="79375">
                  <a:moveTo>
                    <a:pt x="119272" y="79159"/>
                  </a:moveTo>
                  <a:lnTo>
                    <a:pt x="0" y="39579"/>
                  </a:lnTo>
                  <a:lnTo>
                    <a:pt x="119272" y="0"/>
                  </a:lnTo>
                  <a:lnTo>
                    <a:pt x="119272" y="79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563220" y="3849463"/>
            <a:ext cx="2096135" cy="1345565"/>
            <a:chOff x="563220" y="3849463"/>
            <a:chExt cx="2096135" cy="1345565"/>
          </a:xfrm>
        </p:grpSpPr>
        <p:sp>
          <p:nvSpPr>
            <p:cNvPr id="17" name="object 17" descr=""/>
            <p:cNvSpPr/>
            <p:nvPr/>
          </p:nvSpPr>
          <p:spPr>
            <a:xfrm>
              <a:off x="2078531" y="3889044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5" h="0">
                  <a:moveTo>
                    <a:pt x="0" y="0"/>
                  </a:moveTo>
                  <a:lnTo>
                    <a:pt x="160245" y="0"/>
                  </a:lnTo>
                </a:path>
              </a:pathLst>
            </a:custGeom>
            <a:ln w="131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228834" y="3849463"/>
              <a:ext cx="119380" cy="79375"/>
            </a:xfrm>
            <a:custGeom>
              <a:avLst/>
              <a:gdLst/>
              <a:ahLst/>
              <a:cxnLst/>
              <a:rect l="l" t="t" r="r" b="b"/>
              <a:pathLst>
                <a:path w="119380" h="79375">
                  <a:moveTo>
                    <a:pt x="0" y="79159"/>
                  </a:moveTo>
                  <a:lnTo>
                    <a:pt x="0" y="0"/>
                  </a:lnTo>
                  <a:lnTo>
                    <a:pt x="119272" y="39579"/>
                  </a:lnTo>
                  <a:lnTo>
                    <a:pt x="0" y="79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65442" y="4278608"/>
              <a:ext cx="521970" cy="519430"/>
            </a:xfrm>
            <a:custGeom>
              <a:avLst/>
              <a:gdLst/>
              <a:ahLst/>
              <a:cxnLst/>
              <a:rect l="l" t="t" r="r" b="b"/>
              <a:pathLst>
                <a:path w="521969" h="519429">
                  <a:moveTo>
                    <a:pt x="260881" y="0"/>
                  </a:moveTo>
                  <a:lnTo>
                    <a:pt x="260881" y="216424"/>
                  </a:lnTo>
                </a:path>
                <a:path w="521969" h="519429">
                  <a:moveTo>
                    <a:pt x="260881" y="302991"/>
                  </a:moveTo>
                  <a:lnTo>
                    <a:pt x="260881" y="519416"/>
                  </a:lnTo>
                </a:path>
                <a:path w="521969" h="519429">
                  <a:moveTo>
                    <a:pt x="521762" y="216424"/>
                  </a:moveTo>
                  <a:lnTo>
                    <a:pt x="0" y="216424"/>
                  </a:lnTo>
                </a:path>
                <a:path w="521969" h="519429">
                  <a:moveTo>
                    <a:pt x="434793" y="302991"/>
                  </a:moveTo>
                  <a:lnTo>
                    <a:pt x="86969" y="302991"/>
                  </a:lnTo>
                </a:path>
                <a:path w="521969" h="519429">
                  <a:moveTo>
                    <a:pt x="469760" y="129857"/>
                  </a:moveTo>
                  <a:lnTo>
                    <a:pt x="399839" y="129857"/>
                  </a:lnTo>
                </a:path>
                <a:path w="521969" h="519429">
                  <a:moveTo>
                    <a:pt x="434793" y="95060"/>
                  </a:moveTo>
                  <a:lnTo>
                    <a:pt x="434793" y="164654"/>
                  </a:lnTo>
                </a:path>
                <a:path w="521969" h="519429">
                  <a:moveTo>
                    <a:pt x="434793" y="354775"/>
                  </a:moveTo>
                  <a:lnTo>
                    <a:pt x="434793" y="424383"/>
                  </a:lnTo>
                </a:path>
              </a:pathLst>
            </a:custGeom>
            <a:ln w="44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243727" y="3940986"/>
              <a:ext cx="521970" cy="208279"/>
            </a:xfrm>
            <a:custGeom>
              <a:avLst/>
              <a:gdLst/>
              <a:ahLst/>
              <a:cxnLst/>
              <a:rect l="l" t="t" r="r" b="b"/>
              <a:pathLst>
                <a:path w="521969" h="208279">
                  <a:moveTo>
                    <a:pt x="0" y="103883"/>
                  </a:moveTo>
                  <a:lnTo>
                    <a:pt x="43484" y="0"/>
                  </a:lnTo>
                  <a:lnTo>
                    <a:pt x="130440" y="207766"/>
                  </a:lnTo>
                  <a:lnTo>
                    <a:pt x="217410" y="0"/>
                  </a:lnTo>
                  <a:lnTo>
                    <a:pt x="304352" y="207766"/>
                  </a:lnTo>
                  <a:lnTo>
                    <a:pt x="391308" y="0"/>
                  </a:lnTo>
                  <a:lnTo>
                    <a:pt x="478278" y="207766"/>
                  </a:lnTo>
                  <a:lnTo>
                    <a:pt x="521749" y="103883"/>
                  </a:lnTo>
                </a:path>
              </a:pathLst>
            </a:custGeom>
            <a:ln w="4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765479" y="4044869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30" h="0">
                  <a:moveTo>
                    <a:pt x="0" y="0"/>
                  </a:moveTo>
                  <a:lnTo>
                    <a:pt x="417399" y="0"/>
                  </a:lnTo>
                </a:path>
              </a:pathLst>
            </a:custGeom>
            <a:ln w="131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26324" y="4050063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w="0" h="228600">
                  <a:moveTo>
                    <a:pt x="0" y="228545"/>
                  </a:moveTo>
                  <a:lnTo>
                    <a:pt x="0" y="0"/>
                  </a:lnTo>
                </a:path>
              </a:pathLst>
            </a:custGeom>
            <a:ln w="132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26328" y="4044869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30" h="0">
                  <a:moveTo>
                    <a:pt x="417399" y="0"/>
                  </a:moveTo>
                  <a:lnTo>
                    <a:pt x="0" y="0"/>
                  </a:lnTo>
                </a:path>
              </a:pathLst>
            </a:custGeom>
            <a:ln w="131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26324" y="4798028"/>
              <a:ext cx="1826260" cy="208279"/>
            </a:xfrm>
            <a:custGeom>
              <a:avLst/>
              <a:gdLst/>
              <a:ahLst/>
              <a:cxnLst/>
              <a:rect l="l" t="t" r="r" b="b"/>
              <a:pathLst>
                <a:path w="1826260" h="208279">
                  <a:moveTo>
                    <a:pt x="0" y="0"/>
                  </a:moveTo>
                  <a:lnTo>
                    <a:pt x="0" y="207766"/>
                  </a:lnTo>
                  <a:lnTo>
                    <a:pt x="1826128" y="207766"/>
                  </a:lnTo>
                </a:path>
              </a:pathLst>
            </a:custGeom>
            <a:ln w="13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652459" y="4356522"/>
              <a:ext cx="0" cy="649605"/>
            </a:xfrm>
            <a:custGeom>
              <a:avLst/>
              <a:gdLst/>
              <a:ahLst/>
              <a:cxnLst/>
              <a:rect l="l" t="t" r="r" b="b"/>
              <a:pathLst>
                <a:path w="0" h="649604">
                  <a:moveTo>
                    <a:pt x="0" y="0"/>
                  </a:moveTo>
                  <a:lnTo>
                    <a:pt x="0" y="649273"/>
                  </a:lnTo>
                </a:path>
              </a:pathLst>
            </a:custGeom>
            <a:ln w="132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661133" y="5005800"/>
              <a:ext cx="208915" cy="187325"/>
            </a:xfrm>
            <a:custGeom>
              <a:avLst/>
              <a:gdLst/>
              <a:ahLst/>
              <a:cxnLst/>
              <a:rect l="l" t="t" r="r" b="b"/>
              <a:pathLst>
                <a:path w="208914" h="187325">
                  <a:moveTo>
                    <a:pt x="69561" y="186987"/>
                  </a:moveTo>
                  <a:lnTo>
                    <a:pt x="139123" y="186987"/>
                  </a:lnTo>
                </a:path>
                <a:path w="208914" h="187325">
                  <a:moveTo>
                    <a:pt x="34774" y="152354"/>
                  </a:moveTo>
                  <a:lnTo>
                    <a:pt x="173911" y="152354"/>
                  </a:lnTo>
                </a:path>
                <a:path w="208914" h="187325">
                  <a:moveTo>
                    <a:pt x="0" y="117736"/>
                  </a:moveTo>
                  <a:lnTo>
                    <a:pt x="208699" y="117736"/>
                  </a:lnTo>
                </a:path>
                <a:path w="208914" h="187325">
                  <a:moveTo>
                    <a:pt x="104349" y="0"/>
                  </a:moveTo>
                  <a:lnTo>
                    <a:pt x="104349" y="117736"/>
                  </a:lnTo>
                </a:path>
              </a:pathLst>
            </a:custGeom>
            <a:ln w="44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377894" y="4235493"/>
            <a:ext cx="30226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7246" sz="1725" spc="-37">
                <a:latin typeface="Arial"/>
                <a:cs typeface="Arial"/>
              </a:rPr>
              <a:t>V</a:t>
            </a:r>
            <a:r>
              <a:rPr dirty="0" sz="750" spc="-25">
                <a:latin typeface="Arial"/>
                <a:cs typeface="Arial"/>
              </a:rPr>
              <a:t>BB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824328" y="3228342"/>
            <a:ext cx="17843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latin typeface="Arial"/>
                <a:cs typeface="Arial"/>
              </a:rPr>
              <a:t>i</a:t>
            </a:r>
            <a:r>
              <a:rPr dirty="0" baseline="-11111" sz="1125" spc="-37">
                <a:latin typeface="Arial"/>
                <a:cs typeface="Arial"/>
              </a:rPr>
              <a:t>C</a:t>
            </a:r>
            <a:endParaRPr baseline="-11111" sz="1125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900013" y="4261987"/>
            <a:ext cx="17335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latin typeface="Arial"/>
                <a:cs typeface="Arial"/>
              </a:rPr>
              <a:t>i</a:t>
            </a:r>
            <a:r>
              <a:rPr dirty="0" baseline="-11111" sz="1125" spc="-37">
                <a:latin typeface="Arial"/>
                <a:cs typeface="Arial"/>
              </a:rPr>
              <a:t>E</a:t>
            </a:r>
            <a:endParaRPr baseline="-11111" sz="1125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458998" y="3695819"/>
            <a:ext cx="13208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50">
                <a:latin typeface="Arial"/>
                <a:cs typeface="Arial"/>
              </a:rPr>
              <a:t>R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565339" y="3767396"/>
            <a:ext cx="8953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0">
                <a:latin typeface="Arial"/>
                <a:cs typeface="Arial"/>
              </a:rPr>
              <a:t>B</a:t>
            </a:r>
            <a:endParaRPr sz="7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112168" y="3643877"/>
            <a:ext cx="17335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latin typeface="Arial"/>
                <a:cs typeface="Arial"/>
              </a:rPr>
              <a:t>i</a:t>
            </a:r>
            <a:r>
              <a:rPr dirty="0" baseline="-11111" sz="1125" spc="-37">
                <a:latin typeface="Arial"/>
                <a:cs typeface="Arial"/>
              </a:rPr>
              <a:t>B</a:t>
            </a:r>
            <a:endParaRPr baseline="-11111" sz="1125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2645833" y="3497277"/>
            <a:ext cx="1676400" cy="1515110"/>
            <a:chOff x="2645833" y="3497277"/>
            <a:chExt cx="1676400" cy="1515110"/>
          </a:xfrm>
        </p:grpSpPr>
        <p:sp>
          <p:nvSpPr>
            <p:cNvPr id="34" name="object 34" descr=""/>
            <p:cNvSpPr/>
            <p:nvPr/>
          </p:nvSpPr>
          <p:spPr>
            <a:xfrm>
              <a:off x="3174215" y="3499477"/>
              <a:ext cx="521970" cy="208279"/>
            </a:xfrm>
            <a:custGeom>
              <a:avLst/>
              <a:gdLst/>
              <a:ahLst/>
              <a:cxnLst/>
              <a:rect l="l" t="t" r="r" b="b"/>
              <a:pathLst>
                <a:path w="521970" h="208279">
                  <a:moveTo>
                    <a:pt x="521749" y="103883"/>
                  </a:moveTo>
                  <a:lnTo>
                    <a:pt x="478264" y="207766"/>
                  </a:lnTo>
                  <a:lnTo>
                    <a:pt x="391308" y="0"/>
                  </a:lnTo>
                  <a:lnTo>
                    <a:pt x="304338" y="207766"/>
                  </a:lnTo>
                  <a:lnTo>
                    <a:pt x="217396" y="0"/>
                  </a:lnTo>
                  <a:lnTo>
                    <a:pt x="130440" y="207766"/>
                  </a:lnTo>
                  <a:lnTo>
                    <a:pt x="43471" y="0"/>
                  </a:lnTo>
                  <a:lnTo>
                    <a:pt x="0" y="103883"/>
                  </a:lnTo>
                </a:path>
              </a:pathLst>
            </a:custGeom>
            <a:ln w="4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695964" y="3603359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 h="0">
                  <a:moveTo>
                    <a:pt x="0" y="0"/>
                  </a:moveTo>
                  <a:lnTo>
                    <a:pt x="260881" y="0"/>
                  </a:lnTo>
                </a:path>
              </a:pathLst>
            </a:custGeom>
            <a:ln w="131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652463" y="3603359"/>
              <a:ext cx="521970" cy="0"/>
            </a:xfrm>
            <a:custGeom>
              <a:avLst/>
              <a:gdLst/>
              <a:ahLst/>
              <a:cxnLst/>
              <a:rect l="l" t="t" r="r" b="b"/>
              <a:pathLst>
                <a:path w="521969" h="0">
                  <a:moveTo>
                    <a:pt x="521749" y="0"/>
                  </a:moveTo>
                  <a:lnTo>
                    <a:pt x="0" y="0"/>
                  </a:lnTo>
                </a:path>
              </a:pathLst>
            </a:custGeom>
            <a:ln w="131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652459" y="3603357"/>
              <a:ext cx="0" cy="130175"/>
            </a:xfrm>
            <a:custGeom>
              <a:avLst/>
              <a:gdLst/>
              <a:ahLst/>
              <a:cxnLst/>
              <a:rect l="l" t="t" r="r" b="b"/>
              <a:pathLst>
                <a:path w="0" h="130175">
                  <a:moveTo>
                    <a:pt x="0" y="129857"/>
                  </a:moveTo>
                  <a:lnTo>
                    <a:pt x="0" y="0"/>
                  </a:lnTo>
                </a:path>
              </a:pathLst>
            </a:custGeom>
            <a:ln w="132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800310" y="4122780"/>
              <a:ext cx="521970" cy="519430"/>
            </a:xfrm>
            <a:custGeom>
              <a:avLst/>
              <a:gdLst/>
              <a:ahLst/>
              <a:cxnLst/>
              <a:rect l="l" t="t" r="r" b="b"/>
              <a:pathLst>
                <a:path w="521970" h="519429">
                  <a:moveTo>
                    <a:pt x="260881" y="0"/>
                  </a:moveTo>
                  <a:lnTo>
                    <a:pt x="260881" y="216424"/>
                  </a:lnTo>
                </a:path>
                <a:path w="521970" h="519429">
                  <a:moveTo>
                    <a:pt x="260881" y="302991"/>
                  </a:moveTo>
                  <a:lnTo>
                    <a:pt x="260881" y="519416"/>
                  </a:lnTo>
                </a:path>
                <a:path w="521970" h="519429">
                  <a:moveTo>
                    <a:pt x="521762" y="216424"/>
                  </a:moveTo>
                  <a:lnTo>
                    <a:pt x="0" y="216424"/>
                  </a:lnTo>
                </a:path>
                <a:path w="521970" h="519429">
                  <a:moveTo>
                    <a:pt x="434793" y="302991"/>
                  </a:moveTo>
                  <a:lnTo>
                    <a:pt x="86969" y="302991"/>
                  </a:lnTo>
                </a:path>
                <a:path w="521970" h="519429">
                  <a:moveTo>
                    <a:pt x="469760" y="129857"/>
                  </a:moveTo>
                  <a:lnTo>
                    <a:pt x="399839" y="129857"/>
                  </a:lnTo>
                </a:path>
                <a:path w="521970" h="519429">
                  <a:moveTo>
                    <a:pt x="434793" y="95060"/>
                  </a:moveTo>
                  <a:lnTo>
                    <a:pt x="434793" y="164654"/>
                  </a:lnTo>
                </a:path>
                <a:path w="521970" h="519429">
                  <a:moveTo>
                    <a:pt x="434793" y="354775"/>
                  </a:moveTo>
                  <a:lnTo>
                    <a:pt x="434793" y="424383"/>
                  </a:lnTo>
                </a:path>
              </a:pathLst>
            </a:custGeom>
            <a:ln w="44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956842" y="3603359"/>
              <a:ext cx="104775" cy="519430"/>
            </a:xfrm>
            <a:custGeom>
              <a:avLst/>
              <a:gdLst/>
              <a:ahLst/>
              <a:cxnLst/>
              <a:rect l="l" t="t" r="r" b="b"/>
              <a:pathLst>
                <a:path w="104775" h="519429">
                  <a:moveTo>
                    <a:pt x="0" y="0"/>
                  </a:moveTo>
                  <a:lnTo>
                    <a:pt x="95652" y="0"/>
                  </a:lnTo>
                  <a:lnTo>
                    <a:pt x="104349" y="519416"/>
                  </a:lnTo>
                </a:path>
              </a:pathLst>
            </a:custGeom>
            <a:ln w="13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652459" y="4642195"/>
              <a:ext cx="1409065" cy="363855"/>
            </a:xfrm>
            <a:custGeom>
              <a:avLst/>
              <a:gdLst/>
              <a:ahLst/>
              <a:cxnLst/>
              <a:rect l="l" t="t" r="r" b="b"/>
              <a:pathLst>
                <a:path w="1409064" h="363854">
                  <a:moveTo>
                    <a:pt x="0" y="363598"/>
                  </a:moveTo>
                  <a:lnTo>
                    <a:pt x="1408729" y="363598"/>
                  </a:lnTo>
                  <a:lnTo>
                    <a:pt x="1408729" y="0"/>
                  </a:lnTo>
                </a:path>
              </a:pathLst>
            </a:custGeom>
            <a:ln w="13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3293612" y="3228340"/>
            <a:ext cx="25209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latin typeface="Arial"/>
                <a:cs typeface="Arial"/>
              </a:rPr>
              <a:t>R</a:t>
            </a:r>
            <a:r>
              <a:rPr dirty="0" baseline="-11111" sz="1125" spc="-37">
                <a:latin typeface="Arial"/>
                <a:cs typeface="Arial"/>
              </a:rPr>
              <a:t>C</a:t>
            </a:r>
            <a:endParaRPr baseline="-11111" sz="1125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426633" y="4287432"/>
            <a:ext cx="31305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7246" sz="1725" spc="-37">
                <a:latin typeface="Arial"/>
                <a:cs typeface="Arial"/>
              </a:rPr>
              <a:t>V</a:t>
            </a:r>
            <a:r>
              <a:rPr dirty="0" sz="750" spc="-25">
                <a:latin typeface="Arial"/>
                <a:cs typeface="Arial"/>
              </a:rPr>
              <a:t>CC</a:t>
            </a:r>
            <a:endParaRPr sz="7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063342" y="3565525"/>
            <a:ext cx="59182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600" i="1">
                <a:latin typeface="Times New Roman"/>
                <a:cs typeface="Times New Roman"/>
              </a:rPr>
              <a:t>i</a:t>
            </a:r>
            <a:r>
              <a:rPr dirty="0" baseline="-24691" sz="1350" i="1">
                <a:latin typeface="Times New Roman"/>
                <a:cs typeface="Times New Roman"/>
              </a:rPr>
              <a:t>B</a:t>
            </a:r>
            <a:r>
              <a:rPr dirty="0" baseline="-24691" sz="1350" spc="540" i="1">
                <a:latin typeface="Times New Roman"/>
                <a:cs typeface="Times New Roman"/>
              </a:rPr>
              <a:t> </a:t>
            </a:r>
            <a:r>
              <a:rPr dirty="0" sz="1600">
                <a:latin typeface="Symbol"/>
                <a:cs typeface="Symbol"/>
              </a:rPr>
              <a:t>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0;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090602" y="3601910"/>
            <a:ext cx="1322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Corte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5" name="object 4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9762" y="3687762"/>
            <a:ext cx="250825" cy="111125"/>
          </a:xfrm>
          <a:prstGeom prst="rect">
            <a:avLst/>
          </a:prstGeom>
        </p:spPr>
      </p:pic>
      <p:sp>
        <p:nvSpPr>
          <p:cNvPr id="46" name="object 46" descr=""/>
          <p:cNvSpPr txBox="1"/>
          <p:nvPr/>
        </p:nvSpPr>
        <p:spPr>
          <a:xfrm>
            <a:off x="7972208" y="3749321"/>
            <a:ext cx="106045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50" i="1">
                <a:latin typeface="Times New Roman"/>
                <a:cs typeface="Times New Roman"/>
              </a:rPr>
              <a:t>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861677" y="3547723"/>
            <a:ext cx="628015" cy="349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79400" algn="l"/>
              </a:tabLst>
            </a:pPr>
            <a:r>
              <a:rPr dirty="0" sz="2100" spc="-25">
                <a:latin typeface="Symbol"/>
                <a:cs typeface="Symbol"/>
              </a:rPr>
              <a:t></a:t>
            </a:r>
            <a:r>
              <a:rPr dirty="0" sz="1600" spc="-25" i="1">
                <a:latin typeface="Times New Roman"/>
                <a:cs typeface="Times New Roman"/>
              </a:rPr>
              <a:t>i</a:t>
            </a:r>
            <a:r>
              <a:rPr dirty="0" sz="1600" i="1">
                <a:latin typeface="Times New Roman"/>
                <a:cs typeface="Times New Roman"/>
              </a:rPr>
              <a:t>	</a:t>
            </a:r>
            <a:r>
              <a:rPr dirty="0" sz="1600">
                <a:latin typeface="Symbol"/>
                <a:cs typeface="Symbol"/>
              </a:rPr>
              <a:t>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0</a:t>
            </a:r>
            <a:r>
              <a:rPr dirty="0" sz="2100" spc="-25">
                <a:latin typeface="Symbol"/>
                <a:cs typeface="Symbol"/>
              </a:rPr>
              <a:t></a:t>
            </a:r>
            <a:endParaRPr sz="2100">
              <a:latin typeface="Symbol"/>
              <a:cs typeface="Symbol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4587" y="3692525"/>
            <a:ext cx="250825" cy="111125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5050492" y="4200525"/>
            <a:ext cx="7340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i="1">
                <a:latin typeface="Times New Roman"/>
                <a:cs typeface="Times New Roman"/>
              </a:rPr>
              <a:t>V</a:t>
            </a:r>
            <a:r>
              <a:rPr dirty="0" baseline="-24691" sz="1350" i="1">
                <a:latin typeface="Times New Roman"/>
                <a:cs typeface="Times New Roman"/>
              </a:rPr>
              <a:t>CE</a:t>
            </a:r>
            <a:r>
              <a:rPr dirty="0" baseline="-24691" sz="1350" spc="547" i="1">
                <a:latin typeface="Times New Roman"/>
                <a:cs typeface="Times New Roman"/>
              </a:rPr>
              <a:t> </a:t>
            </a:r>
            <a:r>
              <a:rPr dirty="0" sz="1600">
                <a:latin typeface="Symbol"/>
                <a:cs typeface="Symbol"/>
              </a:rPr>
              <a:t>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0;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6133465" y="4244847"/>
            <a:ext cx="2781300" cy="607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Saturación</a:t>
            </a:r>
            <a:endParaRPr sz="1600">
              <a:latin typeface="Arial"/>
              <a:cs typeface="Arial"/>
            </a:endParaRPr>
          </a:p>
          <a:p>
            <a:pPr marL="1487170">
              <a:lnSpc>
                <a:spcPct val="100000"/>
              </a:lnSpc>
              <a:spcBef>
                <a:spcPts val="145"/>
              </a:spcBef>
            </a:pPr>
            <a:r>
              <a:rPr dirty="0" sz="1600" i="1">
                <a:latin typeface="Times New Roman"/>
                <a:cs typeface="Times New Roman"/>
              </a:rPr>
              <a:t>i</a:t>
            </a:r>
            <a:r>
              <a:rPr dirty="0" baseline="-24691" sz="1350" i="1">
                <a:latin typeface="Times New Roman"/>
                <a:cs typeface="Times New Roman"/>
              </a:rPr>
              <a:t>C</a:t>
            </a:r>
            <a:r>
              <a:rPr dirty="0" baseline="-24691" sz="1350" spc="562" i="1">
                <a:latin typeface="Times New Roman"/>
                <a:cs typeface="Times New Roman"/>
              </a:rPr>
              <a:t> </a:t>
            </a:r>
            <a:r>
              <a:rPr dirty="0" sz="1600">
                <a:latin typeface="Symbol"/>
                <a:cs typeface="Symbol"/>
              </a:rPr>
              <a:t></a:t>
            </a:r>
            <a:r>
              <a:rPr dirty="0" sz="1600" spc="290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f</a:t>
            </a:r>
            <a:r>
              <a:rPr dirty="0" sz="1600" spc="-20" i="1">
                <a:latin typeface="Times New Roman"/>
                <a:cs typeface="Times New Roman"/>
              </a:rPr>
              <a:t> </a:t>
            </a:r>
            <a:r>
              <a:rPr dirty="0" sz="2100" spc="-95">
                <a:latin typeface="Symbol"/>
                <a:cs typeface="Symbol"/>
              </a:rPr>
              <a:t></a:t>
            </a:r>
            <a:r>
              <a:rPr dirty="0" sz="1600" spc="-95" i="1">
                <a:latin typeface="Times New Roman"/>
                <a:cs typeface="Times New Roman"/>
              </a:rPr>
              <a:t>V</a:t>
            </a:r>
            <a:r>
              <a:rPr dirty="0" baseline="-24691" sz="1350" spc="-142" i="1">
                <a:latin typeface="Times New Roman"/>
                <a:cs typeface="Times New Roman"/>
              </a:rPr>
              <a:t>CC</a:t>
            </a:r>
            <a:r>
              <a:rPr dirty="0" baseline="-24691" sz="1350" i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,</a:t>
            </a:r>
            <a:r>
              <a:rPr dirty="0" sz="1600" spc="-145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R</a:t>
            </a:r>
            <a:r>
              <a:rPr dirty="0" baseline="-24691" sz="1350" i="1">
                <a:latin typeface="Times New Roman"/>
                <a:cs typeface="Times New Roman"/>
              </a:rPr>
              <a:t>C</a:t>
            </a:r>
            <a:r>
              <a:rPr dirty="0" baseline="-24691" sz="1350" spc="104" i="1">
                <a:latin typeface="Times New Roman"/>
                <a:cs typeface="Times New Roman"/>
              </a:rPr>
              <a:t> </a:t>
            </a:r>
            <a:r>
              <a:rPr dirty="0" sz="2100" spc="-50">
                <a:latin typeface="Symbol"/>
                <a:cs typeface="Symbol"/>
              </a:rPr>
              <a:t></a:t>
            </a:r>
            <a:endParaRPr sz="2100">
              <a:latin typeface="Symbol"/>
              <a:cs typeface="Symbol"/>
            </a:endParaRPr>
          </a:p>
        </p:txBody>
      </p:sp>
      <p:pic>
        <p:nvPicPr>
          <p:cNvPr id="51" name="object 5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8025" y="4330700"/>
            <a:ext cx="250825" cy="111125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01" y="4335462"/>
            <a:ext cx="250825" cy="111125"/>
          </a:xfrm>
          <a:prstGeom prst="rect">
            <a:avLst/>
          </a:prstGeom>
        </p:spPr>
      </p:pic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752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114"/>
              <a:t> </a:t>
            </a:r>
            <a:r>
              <a:rPr dirty="0" sz="2800"/>
              <a:t>bipolares.</a:t>
            </a:r>
            <a:r>
              <a:rPr dirty="0" sz="2800" spc="-114"/>
              <a:t> </a:t>
            </a:r>
            <a:r>
              <a:rPr dirty="0" sz="2800" spc="-25"/>
              <a:t>BJT.</a:t>
            </a:r>
            <a:endParaRPr sz="2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72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69265" y="1264259"/>
            <a:ext cx="7680325" cy="1242060"/>
          </a:xfrm>
          <a:prstGeom prst="rect">
            <a:avLst/>
          </a:prstGeom>
        </p:spPr>
        <p:txBody>
          <a:bodyPr wrap="square" lIns="0" tIns="16319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285"/>
              </a:spcBef>
            </a:pPr>
            <a:r>
              <a:rPr dirty="0" sz="2000" spc="-10" b="1">
                <a:latin typeface="Arial"/>
                <a:cs typeface="Arial"/>
              </a:rPr>
              <a:t>Aplicaciones.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Amplificador.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190"/>
              </a:spcBef>
              <a:buChar char="•"/>
              <a:tabLst>
                <a:tab pos="299085" algn="l"/>
                <a:tab pos="368935" algn="l"/>
              </a:tabLst>
            </a:pPr>
            <a:r>
              <a:rPr dirty="0" sz="2000">
                <a:latin typeface="Arial"/>
                <a:cs typeface="Arial"/>
              </a:rPr>
              <a:t>	Emisor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Común.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Amplificador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inversor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tensión.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Polarización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de </a:t>
            </a:r>
            <a:r>
              <a:rPr dirty="0" sz="2000" spc="-10">
                <a:latin typeface="Arial"/>
                <a:cs typeface="Arial"/>
              </a:rPr>
              <a:t>emisor.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33643" y="3125786"/>
            <a:ext cx="2387600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2727" sz="1650" i="1">
                <a:latin typeface="Times New Roman"/>
                <a:cs typeface="Times New Roman"/>
              </a:rPr>
              <a:t>BB</a:t>
            </a:r>
            <a:r>
              <a:rPr dirty="0" baseline="-22727" sz="1650" spc="577" i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Symbol"/>
                <a:cs typeface="Symbol"/>
              </a:rPr>
              <a:t></a:t>
            </a:r>
            <a:r>
              <a:rPr dirty="0" sz="1850" spc="-30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2727" sz="1650" i="1">
                <a:latin typeface="Times New Roman"/>
                <a:cs typeface="Times New Roman"/>
              </a:rPr>
              <a:t>B</a:t>
            </a:r>
            <a:r>
              <a:rPr dirty="0" baseline="-22727" sz="1650" spc="-262" i="1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·</a:t>
            </a:r>
            <a:r>
              <a:rPr dirty="0" sz="1850" i="1">
                <a:latin typeface="Times New Roman"/>
                <a:cs typeface="Times New Roman"/>
              </a:rPr>
              <a:t>R</a:t>
            </a:r>
            <a:r>
              <a:rPr dirty="0" baseline="-22727" sz="1650" i="1">
                <a:latin typeface="Times New Roman"/>
                <a:cs typeface="Times New Roman"/>
              </a:rPr>
              <a:t>B</a:t>
            </a:r>
            <a:r>
              <a:rPr dirty="0" baseline="-22727" sz="1650" spc="405" i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Symbol"/>
                <a:cs typeface="Symbol"/>
              </a:rPr>
              <a:t></a:t>
            </a:r>
            <a:r>
              <a:rPr dirty="0" sz="1850" spc="-229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2727" sz="1650" i="1">
                <a:latin typeface="Times New Roman"/>
                <a:cs typeface="Times New Roman"/>
              </a:rPr>
              <a:t>BE</a:t>
            </a:r>
            <a:r>
              <a:rPr dirty="0" baseline="-22727" sz="1650" spc="442" i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Symbol"/>
                <a:cs typeface="Symbol"/>
              </a:rPr>
              <a:t></a:t>
            </a:r>
            <a:r>
              <a:rPr dirty="0" sz="1850" spc="-114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2727" sz="1650" i="1">
                <a:latin typeface="Times New Roman"/>
                <a:cs typeface="Times New Roman"/>
              </a:rPr>
              <a:t>E</a:t>
            </a:r>
            <a:r>
              <a:rPr dirty="0" baseline="-22727" sz="1650" spc="-209" i="1">
                <a:latin typeface="Times New Roman"/>
                <a:cs typeface="Times New Roman"/>
              </a:rPr>
              <a:t> </a:t>
            </a:r>
            <a:r>
              <a:rPr dirty="0" sz="1850" spc="-25">
                <a:latin typeface="Times New Roman"/>
                <a:cs typeface="Times New Roman"/>
              </a:rPr>
              <a:t>·</a:t>
            </a:r>
            <a:r>
              <a:rPr dirty="0" sz="1850" spc="-25" i="1">
                <a:latin typeface="Times New Roman"/>
                <a:cs typeface="Times New Roman"/>
              </a:rPr>
              <a:t>R</a:t>
            </a:r>
            <a:r>
              <a:rPr dirty="0" baseline="-22727" sz="1650" spc="-37" i="1">
                <a:latin typeface="Times New Roman"/>
                <a:cs typeface="Times New Roman"/>
              </a:rPr>
              <a:t>E</a:t>
            </a:r>
            <a:endParaRPr baseline="-22727" sz="16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34929" y="3565527"/>
            <a:ext cx="200088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850" b="1">
                <a:latin typeface="Symbol"/>
                <a:cs typeface="Symbol"/>
              </a:rPr>
              <a:t></a:t>
            </a:r>
            <a:r>
              <a:rPr dirty="0" sz="1850" spc="-20">
                <a:latin typeface="Times New Roman"/>
                <a:cs typeface="Times New Roman"/>
              </a:rPr>
              <a:t> </a:t>
            </a:r>
            <a:r>
              <a:rPr dirty="0" sz="1850" spc="-10" i="1">
                <a:latin typeface="Times New Roman"/>
                <a:cs typeface="Times New Roman"/>
              </a:rPr>
              <a:t>i</a:t>
            </a:r>
            <a:r>
              <a:rPr dirty="0" baseline="-23809" sz="1575" spc="-15" i="1">
                <a:latin typeface="Times New Roman"/>
                <a:cs typeface="Times New Roman"/>
              </a:rPr>
              <a:t>C</a:t>
            </a:r>
            <a:r>
              <a:rPr dirty="0" baseline="-23809" sz="1575" spc="-187" i="1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·</a:t>
            </a:r>
            <a:r>
              <a:rPr dirty="0" sz="1850" i="1">
                <a:latin typeface="Times New Roman"/>
                <a:cs typeface="Times New Roman"/>
              </a:rPr>
              <a:t>R</a:t>
            </a:r>
            <a:r>
              <a:rPr dirty="0" baseline="-23809" sz="1575" i="1">
                <a:latin typeface="Times New Roman"/>
                <a:cs typeface="Times New Roman"/>
              </a:rPr>
              <a:t>C</a:t>
            </a:r>
            <a:r>
              <a:rPr dirty="0" baseline="-23809" sz="1575" spc="480" i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Symbol"/>
                <a:cs typeface="Symbol"/>
              </a:rPr>
              <a:t></a:t>
            </a:r>
            <a:r>
              <a:rPr dirty="0" sz="1850" spc="-229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CE</a:t>
            </a:r>
            <a:r>
              <a:rPr dirty="0" baseline="-23809" sz="1575" spc="472" i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Symbol"/>
                <a:cs typeface="Symbol"/>
              </a:rPr>
              <a:t></a:t>
            </a:r>
            <a:r>
              <a:rPr dirty="0" sz="1850" spc="-110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 i="1">
                <a:latin typeface="Times New Roman"/>
                <a:cs typeface="Times New Roman"/>
              </a:rPr>
              <a:t>E</a:t>
            </a:r>
            <a:r>
              <a:rPr dirty="0" baseline="-23809" sz="1575" spc="-195" i="1">
                <a:latin typeface="Times New Roman"/>
                <a:cs typeface="Times New Roman"/>
              </a:rPr>
              <a:t> </a:t>
            </a:r>
            <a:r>
              <a:rPr dirty="0" sz="1850" spc="-25">
                <a:latin typeface="Times New Roman"/>
                <a:cs typeface="Times New Roman"/>
              </a:rPr>
              <a:t>·</a:t>
            </a:r>
            <a:r>
              <a:rPr dirty="0" sz="1850" spc="-25" i="1">
                <a:latin typeface="Times New Roman"/>
                <a:cs typeface="Times New Roman"/>
              </a:rPr>
              <a:t>R</a:t>
            </a:r>
            <a:r>
              <a:rPr dirty="0" baseline="-23809" sz="1575" spc="-37" i="1">
                <a:latin typeface="Times New Roman"/>
                <a:cs typeface="Times New Roman"/>
              </a:rPr>
              <a:t>E</a:t>
            </a:r>
            <a:endParaRPr baseline="-23809" sz="1575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22431" y="3624792"/>
            <a:ext cx="39941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13513" sz="2775" spc="-37" i="1">
                <a:latin typeface="Times New Roman"/>
                <a:cs typeface="Times New Roman"/>
              </a:rPr>
              <a:t>V</a:t>
            </a:r>
            <a:r>
              <a:rPr dirty="0" sz="1050" spc="-25" i="1">
                <a:latin typeface="Times New Roman"/>
                <a:cs typeface="Times New Roman"/>
              </a:rPr>
              <a:t>CC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26990" y="4249866"/>
            <a:ext cx="3667760" cy="100838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63830" indent="-127635">
              <a:lnSpc>
                <a:spcPct val="100000"/>
              </a:lnSpc>
              <a:spcBef>
                <a:spcPts val="470"/>
              </a:spcBef>
              <a:buChar char="•"/>
              <a:tabLst>
                <a:tab pos="163830" algn="l"/>
              </a:tabLst>
            </a:pPr>
            <a:r>
              <a:rPr dirty="0" sz="1600">
                <a:latin typeface="Arial"/>
                <a:cs typeface="Arial"/>
              </a:rPr>
              <a:t>Ganancia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tensión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corriente</a:t>
            </a:r>
            <a:r>
              <a:rPr dirty="0" sz="1600" spc="75">
                <a:latin typeface="Arial"/>
                <a:cs typeface="Arial"/>
              </a:rPr>
              <a:t> </a:t>
            </a:r>
            <a:r>
              <a:rPr dirty="0" sz="1950" spc="-50" i="1">
                <a:latin typeface="Symbol"/>
                <a:cs typeface="Symbol"/>
              </a:rPr>
              <a:t></a:t>
            </a:r>
            <a:endParaRPr sz="1950">
              <a:latin typeface="Symbol"/>
              <a:cs typeface="Symbol"/>
            </a:endParaRPr>
          </a:p>
          <a:p>
            <a:pPr marL="153670" indent="-117475">
              <a:lnSpc>
                <a:spcPct val="100000"/>
              </a:lnSpc>
              <a:spcBef>
                <a:spcPts val="280"/>
              </a:spcBef>
              <a:buChar char="•"/>
              <a:tabLst>
                <a:tab pos="153670" algn="l"/>
              </a:tabLst>
            </a:pPr>
            <a:r>
              <a:rPr dirty="0" sz="1600">
                <a:latin typeface="Arial"/>
                <a:cs typeface="Arial"/>
              </a:rPr>
              <a:t>Alta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impedancia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entrada 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salida</a:t>
            </a:r>
            <a:endParaRPr sz="16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spcBef>
                <a:spcPts val="905"/>
              </a:spcBef>
              <a:buChar char="•"/>
              <a:tabLst>
                <a:tab pos="130175" algn="l"/>
              </a:tabLst>
            </a:pPr>
            <a:r>
              <a:rPr dirty="0" sz="1600">
                <a:latin typeface="Arial"/>
                <a:cs typeface="Arial"/>
              </a:rPr>
              <a:t>Amplificación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tensión</a:t>
            </a:r>
            <a:r>
              <a:rPr dirty="0" sz="1600" spc="-25">
                <a:latin typeface="Arial"/>
                <a:cs typeface="Arial"/>
              </a:rPr>
              <a:t> CA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914302" y="4315193"/>
            <a:ext cx="537845" cy="715010"/>
            <a:chOff x="2914302" y="4315193"/>
            <a:chExt cx="537845" cy="715010"/>
          </a:xfrm>
        </p:grpSpPr>
        <p:sp>
          <p:nvSpPr>
            <p:cNvPr id="9" name="object 9" descr=""/>
            <p:cNvSpPr/>
            <p:nvPr/>
          </p:nvSpPr>
          <p:spPr>
            <a:xfrm>
              <a:off x="2916524" y="4673547"/>
              <a:ext cx="267970" cy="0"/>
            </a:xfrm>
            <a:custGeom>
              <a:avLst/>
              <a:gdLst/>
              <a:ahLst/>
              <a:cxnLst/>
              <a:rect l="l" t="t" r="r" b="b"/>
              <a:pathLst>
                <a:path w="267969" h="0">
                  <a:moveTo>
                    <a:pt x="0" y="0"/>
                  </a:moveTo>
                  <a:lnTo>
                    <a:pt x="267573" y="0"/>
                  </a:lnTo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184097" y="4494436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w="0" h="356235">
                  <a:moveTo>
                    <a:pt x="0" y="356138"/>
                  </a:moveTo>
                  <a:lnTo>
                    <a:pt x="0" y="0"/>
                  </a:lnTo>
                </a:path>
              </a:pathLst>
            </a:custGeom>
            <a:ln w="4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184097" y="4317415"/>
              <a:ext cx="266065" cy="266700"/>
            </a:xfrm>
            <a:custGeom>
              <a:avLst/>
              <a:gdLst/>
              <a:ahLst/>
              <a:cxnLst/>
              <a:rect l="l" t="t" r="r" b="b"/>
              <a:pathLst>
                <a:path w="266064" h="266700">
                  <a:moveTo>
                    <a:pt x="0" y="266576"/>
                  </a:moveTo>
                  <a:lnTo>
                    <a:pt x="265479" y="158276"/>
                  </a:lnTo>
                  <a:lnTo>
                    <a:pt x="265479" y="0"/>
                  </a:lnTo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184097" y="4761020"/>
              <a:ext cx="266065" cy="266700"/>
            </a:xfrm>
            <a:custGeom>
              <a:avLst/>
              <a:gdLst/>
              <a:ahLst/>
              <a:cxnLst/>
              <a:rect l="l" t="t" r="r" b="b"/>
              <a:pathLst>
                <a:path w="266064" h="266700">
                  <a:moveTo>
                    <a:pt x="0" y="0"/>
                  </a:moveTo>
                  <a:lnTo>
                    <a:pt x="265479" y="110378"/>
                  </a:lnTo>
                  <a:lnTo>
                    <a:pt x="265479" y="266576"/>
                  </a:lnTo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4328" y="4815165"/>
              <a:ext cx="77337" cy="64573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305336" y="4135999"/>
            <a:ext cx="146050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spc="-50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786226" y="4689992"/>
            <a:ext cx="137160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spc="-50">
                <a:latin typeface="Arial"/>
                <a:cs typeface="Arial"/>
              </a:rPr>
              <a:t>B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04649" y="4975319"/>
            <a:ext cx="137160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spc="-50"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752125" y="4527759"/>
            <a:ext cx="313055" cy="90170"/>
            <a:chOff x="2752125" y="4527759"/>
            <a:chExt cx="313055" cy="90170"/>
          </a:xfrm>
        </p:grpSpPr>
        <p:sp>
          <p:nvSpPr>
            <p:cNvPr id="18" name="object 18" descr=""/>
            <p:cNvSpPr/>
            <p:nvPr/>
          </p:nvSpPr>
          <p:spPr>
            <a:xfrm>
              <a:off x="2759745" y="4573578"/>
              <a:ext cx="182245" cy="0"/>
            </a:xfrm>
            <a:custGeom>
              <a:avLst/>
              <a:gdLst/>
              <a:ahLst/>
              <a:cxnLst/>
              <a:rect l="l" t="t" r="r" b="b"/>
              <a:pathLst>
                <a:path w="182244" h="0">
                  <a:moveTo>
                    <a:pt x="0" y="0"/>
                  </a:moveTo>
                  <a:lnTo>
                    <a:pt x="181873" y="0"/>
                  </a:lnTo>
                </a:path>
              </a:pathLst>
            </a:custGeom>
            <a:ln w="146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931157" y="4527759"/>
              <a:ext cx="133985" cy="90170"/>
            </a:xfrm>
            <a:custGeom>
              <a:avLst/>
              <a:gdLst/>
              <a:ahLst/>
              <a:cxnLst/>
              <a:rect l="l" t="t" r="r" b="b"/>
              <a:pathLst>
                <a:path w="133985" h="90170">
                  <a:moveTo>
                    <a:pt x="0" y="89546"/>
                  </a:moveTo>
                  <a:lnTo>
                    <a:pt x="0" y="0"/>
                  </a:lnTo>
                  <a:lnTo>
                    <a:pt x="133794" y="45820"/>
                  </a:lnTo>
                  <a:lnTo>
                    <a:pt x="0" y="89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3581273" y="4908891"/>
            <a:ext cx="92075" cy="354330"/>
            <a:chOff x="3581273" y="4908891"/>
            <a:chExt cx="92075" cy="354330"/>
          </a:xfrm>
        </p:grpSpPr>
        <p:sp>
          <p:nvSpPr>
            <p:cNvPr id="21" name="object 21" descr=""/>
            <p:cNvSpPr/>
            <p:nvPr/>
          </p:nvSpPr>
          <p:spPr>
            <a:xfrm>
              <a:off x="3627266" y="4908891"/>
              <a:ext cx="0" cy="231775"/>
            </a:xfrm>
            <a:custGeom>
              <a:avLst/>
              <a:gdLst/>
              <a:ahLst/>
              <a:cxnLst/>
              <a:rect l="l" t="t" r="r" b="b"/>
              <a:pathLst>
                <a:path w="0" h="231775">
                  <a:moveTo>
                    <a:pt x="0" y="0"/>
                  </a:moveTo>
                  <a:lnTo>
                    <a:pt x="0" y="231179"/>
                  </a:lnTo>
                </a:path>
              </a:pathLst>
            </a:custGeom>
            <a:ln w="146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581273" y="5127570"/>
              <a:ext cx="92075" cy="135890"/>
            </a:xfrm>
            <a:custGeom>
              <a:avLst/>
              <a:gdLst/>
              <a:ahLst/>
              <a:cxnLst/>
              <a:rect l="l" t="t" r="r" b="b"/>
              <a:pathLst>
                <a:path w="92075" h="135889">
                  <a:moveTo>
                    <a:pt x="45999" y="135382"/>
                  </a:moveTo>
                  <a:lnTo>
                    <a:pt x="0" y="0"/>
                  </a:lnTo>
                  <a:lnTo>
                    <a:pt x="91983" y="0"/>
                  </a:lnTo>
                  <a:lnTo>
                    <a:pt x="45999" y="135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864821" y="5258563"/>
            <a:ext cx="325120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8547" sz="1950" spc="-37">
                <a:latin typeface="Arial"/>
                <a:cs typeface="Arial"/>
              </a:rPr>
              <a:t>V</a:t>
            </a:r>
            <a:r>
              <a:rPr dirty="0" sz="850" spc="-25">
                <a:latin typeface="Arial"/>
                <a:cs typeface="Arial"/>
              </a:rPr>
              <a:t>BB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691775" y="4921170"/>
            <a:ext cx="177800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300" spc="-25">
                <a:latin typeface="Arial"/>
                <a:cs typeface="Arial"/>
              </a:rPr>
              <a:t>i</a:t>
            </a:r>
            <a:r>
              <a:rPr dirty="0" baseline="-13071" sz="1275" spc="-37">
                <a:latin typeface="Arial"/>
                <a:cs typeface="Arial"/>
              </a:rPr>
              <a:t>E</a:t>
            </a:r>
            <a:endParaRPr baseline="-13071" sz="1275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183437" y="3294680"/>
            <a:ext cx="3076575" cy="2975610"/>
            <a:chOff x="1183437" y="3294680"/>
            <a:chExt cx="3076575" cy="2975610"/>
          </a:xfrm>
        </p:grpSpPr>
        <p:sp>
          <p:nvSpPr>
            <p:cNvPr id="26" name="object 26" descr=""/>
            <p:cNvSpPr/>
            <p:nvPr/>
          </p:nvSpPr>
          <p:spPr>
            <a:xfrm>
              <a:off x="1375890" y="5233790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0"/>
                  </a:moveTo>
                  <a:lnTo>
                    <a:pt x="0" y="158276"/>
                  </a:lnTo>
                </a:path>
              </a:pathLst>
            </a:custGeom>
            <a:ln w="4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375890" y="5454554"/>
              <a:ext cx="0" cy="400050"/>
            </a:xfrm>
            <a:custGeom>
              <a:avLst/>
              <a:gdLst/>
              <a:ahLst/>
              <a:cxnLst/>
              <a:rect l="l" t="t" r="r" b="b"/>
              <a:pathLst>
                <a:path w="0" h="400050">
                  <a:moveTo>
                    <a:pt x="0" y="0"/>
                  </a:moveTo>
                  <a:lnTo>
                    <a:pt x="0" y="399770"/>
                  </a:lnTo>
                </a:path>
              </a:pathLst>
            </a:custGeom>
            <a:ln w="4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185659" y="5392073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5" h="0">
                  <a:moveTo>
                    <a:pt x="382549" y="0"/>
                  </a:moveTo>
                  <a:lnTo>
                    <a:pt x="0" y="0"/>
                  </a:lnTo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248383" y="5454554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69" h="0">
                  <a:moveTo>
                    <a:pt x="255022" y="0"/>
                  </a:moveTo>
                  <a:lnTo>
                    <a:pt x="0" y="0"/>
                  </a:lnTo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478318" y="532959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50173" y="0"/>
                  </a:moveTo>
                  <a:lnTo>
                    <a:pt x="0" y="0"/>
                  </a:lnTo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503406" y="5302517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w="0" h="52070">
                  <a:moveTo>
                    <a:pt x="0" y="0"/>
                  </a:moveTo>
                  <a:lnTo>
                    <a:pt x="0" y="52071"/>
                  </a:lnTo>
                </a:path>
              </a:pathLst>
            </a:custGeom>
            <a:ln w="4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503406" y="5494124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w="0" h="50164">
                  <a:moveTo>
                    <a:pt x="0" y="0"/>
                  </a:moveTo>
                  <a:lnTo>
                    <a:pt x="0" y="49977"/>
                  </a:lnTo>
                </a:path>
              </a:pathLst>
            </a:custGeom>
            <a:ln w="4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850415" y="4554841"/>
              <a:ext cx="593725" cy="235585"/>
            </a:xfrm>
            <a:custGeom>
              <a:avLst/>
              <a:gdLst/>
              <a:ahLst/>
              <a:cxnLst/>
              <a:rect l="l" t="t" r="r" b="b"/>
              <a:pathLst>
                <a:path w="593725" h="235585">
                  <a:moveTo>
                    <a:pt x="0" y="118707"/>
                  </a:moveTo>
                  <a:lnTo>
                    <a:pt x="50173" y="0"/>
                  </a:lnTo>
                  <a:lnTo>
                    <a:pt x="148424" y="235336"/>
                  </a:lnTo>
                  <a:lnTo>
                    <a:pt x="246676" y="0"/>
                  </a:lnTo>
                  <a:lnTo>
                    <a:pt x="347006" y="235336"/>
                  </a:lnTo>
                  <a:lnTo>
                    <a:pt x="445258" y="0"/>
                  </a:lnTo>
                  <a:lnTo>
                    <a:pt x="543510" y="235336"/>
                  </a:lnTo>
                  <a:lnTo>
                    <a:pt x="593683" y="118707"/>
                  </a:lnTo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444092" y="4673548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39" h="0">
                  <a:moveTo>
                    <a:pt x="0" y="0"/>
                  </a:moveTo>
                  <a:lnTo>
                    <a:pt x="472439" y="0"/>
                  </a:lnTo>
                </a:path>
              </a:pathLst>
            </a:custGeom>
            <a:ln w="146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375890" y="4677712"/>
              <a:ext cx="2540" cy="556260"/>
            </a:xfrm>
            <a:custGeom>
              <a:avLst/>
              <a:gdLst/>
              <a:ahLst/>
              <a:cxnLst/>
              <a:rect l="l" t="t" r="r" b="b"/>
              <a:pathLst>
                <a:path w="2540" h="556260">
                  <a:moveTo>
                    <a:pt x="0" y="556078"/>
                  </a:moveTo>
                  <a:lnTo>
                    <a:pt x="2094" y="0"/>
                  </a:lnTo>
                </a:path>
              </a:pathLst>
            </a:custGeom>
            <a:ln w="146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377975" y="4673548"/>
              <a:ext cx="472440" cy="0"/>
            </a:xfrm>
            <a:custGeom>
              <a:avLst/>
              <a:gdLst/>
              <a:ahLst/>
              <a:cxnLst/>
              <a:rect l="l" t="t" r="r" b="b"/>
              <a:pathLst>
                <a:path w="472439" h="0">
                  <a:moveTo>
                    <a:pt x="472439" y="0"/>
                  </a:moveTo>
                  <a:lnTo>
                    <a:pt x="0" y="0"/>
                  </a:lnTo>
                </a:path>
              </a:pathLst>
            </a:custGeom>
            <a:ln w="146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377982" y="5765723"/>
              <a:ext cx="2874645" cy="290195"/>
            </a:xfrm>
            <a:custGeom>
              <a:avLst/>
              <a:gdLst/>
              <a:ahLst/>
              <a:cxnLst/>
              <a:rect l="l" t="t" r="r" b="b"/>
              <a:pathLst>
                <a:path w="2874645" h="290195">
                  <a:moveTo>
                    <a:pt x="0" y="0"/>
                  </a:moveTo>
                  <a:lnTo>
                    <a:pt x="0" y="289626"/>
                  </a:lnTo>
                  <a:lnTo>
                    <a:pt x="2874321" y="289626"/>
                  </a:lnTo>
                </a:path>
              </a:pathLst>
            </a:custGeom>
            <a:ln w="146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449581" y="5027603"/>
              <a:ext cx="0" cy="295275"/>
            </a:xfrm>
            <a:custGeom>
              <a:avLst/>
              <a:gdLst/>
              <a:ahLst/>
              <a:cxnLst/>
              <a:rect l="l" t="t" r="r" b="b"/>
              <a:pathLst>
                <a:path w="0" h="295275">
                  <a:moveTo>
                    <a:pt x="0" y="0"/>
                  </a:moveTo>
                  <a:lnTo>
                    <a:pt x="0" y="295127"/>
                  </a:lnTo>
                </a:path>
              </a:pathLst>
            </a:custGeom>
            <a:ln w="146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404375" y="6267777"/>
              <a:ext cx="80010" cy="0"/>
            </a:xfrm>
            <a:custGeom>
              <a:avLst/>
              <a:gdLst/>
              <a:ahLst/>
              <a:cxnLst/>
              <a:rect l="l" t="t" r="r" b="b"/>
              <a:pathLst>
                <a:path w="80010" h="0">
                  <a:moveTo>
                    <a:pt x="0" y="0"/>
                  </a:moveTo>
                  <a:lnTo>
                    <a:pt x="79432" y="0"/>
                  </a:lnTo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364657" y="623028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 h="0">
                  <a:moveTo>
                    <a:pt x="0" y="0"/>
                  </a:moveTo>
                  <a:lnTo>
                    <a:pt x="156786" y="0"/>
                  </a:lnTo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324939" y="6190717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19" h="0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444092" y="6055342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w="0" h="135889">
                  <a:moveTo>
                    <a:pt x="0" y="0"/>
                  </a:moveTo>
                  <a:lnTo>
                    <a:pt x="0" y="135366"/>
                  </a:lnTo>
                </a:path>
              </a:pathLst>
            </a:custGeom>
            <a:ln w="4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328344" y="3296903"/>
              <a:ext cx="236220" cy="591820"/>
            </a:xfrm>
            <a:custGeom>
              <a:avLst/>
              <a:gdLst/>
              <a:ahLst/>
              <a:cxnLst/>
              <a:rect l="l" t="t" r="r" b="b"/>
              <a:pathLst>
                <a:path w="236220" h="591820">
                  <a:moveTo>
                    <a:pt x="119149" y="591474"/>
                  </a:moveTo>
                  <a:lnTo>
                    <a:pt x="0" y="541497"/>
                  </a:lnTo>
                  <a:lnTo>
                    <a:pt x="236219" y="443606"/>
                  </a:lnTo>
                  <a:lnTo>
                    <a:pt x="0" y="345714"/>
                  </a:lnTo>
                  <a:lnTo>
                    <a:pt x="236219" y="245744"/>
                  </a:lnTo>
                  <a:lnTo>
                    <a:pt x="0" y="147868"/>
                  </a:lnTo>
                  <a:lnTo>
                    <a:pt x="236219" y="49977"/>
                  </a:lnTo>
                  <a:lnTo>
                    <a:pt x="119149" y="0"/>
                  </a:lnTo>
                </a:path>
              </a:pathLst>
            </a:custGeom>
            <a:ln w="4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2080040" y="4277621"/>
            <a:ext cx="257175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300" spc="-25">
                <a:latin typeface="Arial"/>
                <a:cs typeface="Arial"/>
              </a:rPr>
              <a:t>R</a:t>
            </a:r>
            <a:r>
              <a:rPr dirty="0" baseline="-13071" sz="1275" spc="-37">
                <a:latin typeface="Arial"/>
                <a:cs typeface="Arial"/>
              </a:rPr>
              <a:t>B</a:t>
            </a:r>
            <a:endParaRPr baseline="-13071" sz="1275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838888" y="4290118"/>
            <a:ext cx="179705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300" spc="-25">
                <a:latin typeface="Arial"/>
                <a:cs typeface="Arial"/>
              </a:rPr>
              <a:t>i</a:t>
            </a:r>
            <a:r>
              <a:rPr dirty="0" baseline="-13071" sz="1275" spc="-37">
                <a:latin typeface="Arial"/>
                <a:cs typeface="Arial"/>
              </a:rPr>
              <a:t>B</a:t>
            </a:r>
            <a:endParaRPr baseline="-13071" sz="1275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043722" y="3404979"/>
            <a:ext cx="261620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300" spc="-25">
                <a:latin typeface="Arial"/>
                <a:cs typeface="Arial"/>
              </a:rPr>
              <a:t>R</a:t>
            </a:r>
            <a:r>
              <a:rPr dirty="0" baseline="-13071" sz="1275" spc="-37">
                <a:latin typeface="Arial"/>
                <a:cs typeface="Arial"/>
              </a:rPr>
              <a:t>C</a:t>
            </a:r>
            <a:endParaRPr baseline="-13071" sz="1275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582362" y="2894722"/>
            <a:ext cx="337820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8547" sz="1950" spc="-37">
                <a:latin typeface="Arial"/>
                <a:cs typeface="Arial"/>
              </a:rPr>
              <a:t>V</a:t>
            </a:r>
            <a:r>
              <a:rPr dirty="0" sz="850" spc="-25">
                <a:latin typeface="Arial"/>
                <a:cs typeface="Arial"/>
              </a:rPr>
              <a:t>CC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3410917" y="2916799"/>
            <a:ext cx="235585" cy="1408430"/>
            <a:chOff x="3410917" y="2916799"/>
            <a:chExt cx="235585" cy="1408430"/>
          </a:xfrm>
        </p:grpSpPr>
        <p:sp>
          <p:nvSpPr>
            <p:cNvPr id="49" name="object 49" descr=""/>
            <p:cNvSpPr/>
            <p:nvPr/>
          </p:nvSpPr>
          <p:spPr>
            <a:xfrm>
              <a:off x="3447493" y="2984500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w="0" h="312420">
                  <a:moveTo>
                    <a:pt x="0" y="312396"/>
                  </a:moveTo>
                  <a:lnTo>
                    <a:pt x="0" y="0"/>
                  </a:lnTo>
                </a:path>
              </a:pathLst>
            </a:custGeom>
            <a:ln w="146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0917" y="2916799"/>
              <a:ext cx="73148" cy="68747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3447488" y="3888385"/>
              <a:ext cx="2540" cy="429259"/>
            </a:xfrm>
            <a:custGeom>
              <a:avLst/>
              <a:gdLst/>
              <a:ahLst/>
              <a:cxnLst/>
              <a:rect l="l" t="t" r="r" b="b"/>
              <a:pathLst>
                <a:path w="2539" h="429260">
                  <a:moveTo>
                    <a:pt x="2094" y="429025"/>
                  </a:moveTo>
                  <a:lnTo>
                    <a:pt x="0" y="0"/>
                  </a:lnTo>
                </a:path>
              </a:pathLst>
            </a:custGeom>
            <a:ln w="146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600092" y="3923783"/>
              <a:ext cx="0" cy="231775"/>
            </a:xfrm>
            <a:custGeom>
              <a:avLst/>
              <a:gdLst/>
              <a:ahLst/>
              <a:cxnLst/>
              <a:rect l="l" t="t" r="r" b="b"/>
              <a:pathLst>
                <a:path w="0" h="231775">
                  <a:moveTo>
                    <a:pt x="0" y="0"/>
                  </a:moveTo>
                  <a:lnTo>
                    <a:pt x="0" y="231179"/>
                  </a:lnTo>
                </a:path>
              </a:pathLst>
            </a:custGeom>
            <a:ln w="146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556193" y="4142467"/>
              <a:ext cx="90170" cy="135890"/>
            </a:xfrm>
            <a:custGeom>
              <a:avLst/>
              <a:gdLst/>
              <a:ahLst/>
              <a:cxnLst/>
              <a:rect l="l" t="t" r="r" b="b"/>
              <a:pathLst>
                <a:path w="90170" h="135889">
                  <a:moveTo>
                    <a:pt x="43905" y="135382"/>
                  </a:moveTo>
                  <a:lnTo>
                    <a:pt x="0" y="0"/>
                  </a:lnTo>
                  <a:lnTo>
                    <a:pt x="89889" y="0"/>
                  </a:lnTo>
                  <a:lnTo>
                    <a:pt x="43905" y="135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3677144" y="3936061"/>
            <a:ext cx="184150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300" spc="-25">
                <a:latin typeface="Arial"/>
                <a:cs typeface="Arial"/>
              </a:rPr>
              <a:t>i</a:t>
            </a:r>
            <a:r>
              <a:rPr dirty="0" baseline="-13071" sz="1275" spc="-37">
                <a:latin typeface="Arial"/>
                <a:cs typeface="Arial"/>
              </a:rPr>
              <a:t>C</a:t>
            </a:r>
            <a:endParaRPr baseline="-13071" sz="1275">
              <a:latin typeface="Arial"/>
              <a:cs typeface="Arial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3329393" y="4287202"/>
            <a:ext cx="995044" cy="1800860"/>
            <a:chOff x="3329393" y="4287202"/>
            <a:chExt cx="995044" cy="1800860"/>
          </a:xfrm>
        </p:grpSpPr>
        <p:sp>
          <p:nvSpPr>
            <p:cNvPr id="56" name="object 56" descr=""/>
            <p:cNvSpPr/>
            <p:nvPr/>
          </p:nvSpPr>
          <p:spPr>
            <a:xfrm>
              <a:off x="3449583" y="4317411"/>
              <a:ext cx="803275" cy="0"/>
            </a:xfrm>
            <a:custGeom>
              <a:avLst/>
              <a:gdLst/>
              <a:ahLst/>
              <a:cxnLst/>
              <a:rect l="l" t="t" r="r" b="b"/>
              <a:pathLst>
                <a:path w="803275" h="0">
                  <a:moveTo>
                    <a:pt x="0" y="0"/>
                  </a:moveTo>
                  <a:lnTo>
                    <a:pt x="802721" y="0"/>
                  </a:lnTo>
                </a:path>
              </a:pathLst>
            </a:custGeom>
            <a:ln w="146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1265" y="4287202"/>
              <a:ext cx="73148" cy="68747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1265" y="6020965"/>
              <a:ext cx="73148" cy="66668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3331480" y="5321911"/>
              <a:ext cx="236220" cy="591820"/>
            </a:xfrm>
            <a:custGeom>
              <a:avLst/>
              <a:gdLst/>
              <a:ahLst/>
              <a:cxnLst/>
              <a:rect l="l" t="t" r="r" b="b"/>
              <a:pathLst>
                <a:path w="236220" h="591820">
                  <a:moveTo>
                    <a:pt x="119149" y="591474"/>
                  </a:moveTo>
                  <a:lnTo>
                    <a:pt x="0" y="541497"/>
                  </a:lnTo>
                  <a:lnTo>
                    <a:pt x="236219" y="443606"/>
                  </a:lnTo>
                  <a:lnTo>
                    <a:pt x="0" y="345714"/>
                  </a:lnTo>
                  <a:lnTo>
                    <a:pt x="236219" y="245744"/>
                  </a:lnTo>
                  <a:lnTo>
                    <a:pt x="0" y="147868"/>
                  </a:lnTo>
                  <a:lnTo>
                    <a:pt x="236219" y="49977"/>
                  </a:lnTo>
                  <a:lnTo>
                    <a:pt x="119149" y="0"/>
                  </a:lnTo>
                </a:path>
              </a:pathLst>
            </a:custGeom>
            <a:ln w="4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449583" y="5913580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w="0" h="147954">
                  <a:moveTo>
                    <a:pt x="0" y="0"/>
                  </a:moveTo>
                  <a:lnTo>
                    <a:pt x="0" y="147462"/>
                  </a:lnTo>
                </a:path>
              </a:pathLst>
            </a:custGeom>
            <a:ln w="146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4343274" y="4727481"/>
            <a:ext cx="227965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300" spc="-25">
                <a:latin typeface="Arial"/>
                <a:cs typeface="Arial"/>
              </a:rPr>
              <a:t>V</a:t>
            </a:r>
            <a:r>
              <a:rPr dirty="0" baseline="-13071" sz="1275" spc="-37">
                <a:latin typeface="Arial"/>
                <a:cs typeface="Arial"/>
              </a:rPr>
              <a:t>s</a:t>
            </a:r>
            <a:endParaRPr baseline="-13071" sz="1275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043722" y="5397431"/>
            <a:ext cx="258445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300" spc="-25">
                <a:latin typeface="Arial"/>
                <a:cs typeface="Arial"/>
              </a:rPr>
              <a:t>R</a:t>
            </a:r>
            <a:r>
              <a:rPr dirty="0" baseline="-13071" sz="1275" spc="-37">
                <a:latin typeface="Arial"/>
                <a:cs typeface="Arial"/>
              </a:rPr>
              <a:t>E</a:t>
            </a:r>
            <a:endParaRPr baseline="-13071" sz="1275">
              <a:latin typeface="Arial"/>
              <a:cs typeface="Arial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752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114"/>
              <a:t> </a:t>
            </a:r>
            <a:r>
              <a:rPr dirty="0" sz="2800"/>
              <a:t>bipolares.</a:t>
            </a:r>
            <a:r>
              <a:rPr dirty="0" sz="2800" spc="-114"/>
              <a:t> </a:t>
            </a:r>
            <a:r>
              <a:rPr dirty="0" sz="2800" spc="-25"/>
              <a:t>BJT.</a:t>
            </a:r>
            <a:endParaRPr sz="28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73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0852" y="1438275"/>
            <a:ext cx="8204834" cy="4007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Transistor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BJT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real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000">
              <a:latin typeface="Arial"/>
              <a:cs typeface="Arial"/>
            </a:endParaRPr>
          </a:p>
          <a:p>
            <a:pPr marL="302260" indent="-286385">
              <a:lnSpc>
                <a:spcPts val="2395"/>
              </a:lnSpc>
              <a:buChar char="•"/>
              <a:tabLst>
                <a:tab pos="302260" algn="l"/>
              </a:tabLst>
            </a:pPr>
            <a:r>
              <a:rPr dirty="0" sz="2000">
                <a:latin typeface="Arial"/>
                <a:cs typeface="Arial"/>
              </a:rPr>
              <a:t>Sus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características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varían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temperatura.</a:t>
            </a:r>
            <a:endParaRPr sz="2000">
              <a:latin typeface="Arial"/>
              <a:cs typeface="Arial"/>
            </a:endParaRPr>
          </a:p>
          <a:p>
            <a:pPr marL="302260" marR="5080" indent="-287020">
              <a:lnSpc>
                <a:spcPts val="2410"/>
              </a:lnSpc>
              <a:spcBef>
                <a:spcPts val="65"/>
              </a:spcBef>
              <a:buChar char="•"/>
              <a:tabLst>
                <a:tab pos="302260" algn="l"/>
              </a:tabLst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390">
                <a:latin typeface="Arial"/>
                <a:cs typeface="Arial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β</a:t>
            </a:r>
            <a:r>
              <a:rPr dirty="0" sz="2000" spc="450" i="1">
                <a:latin typeface="Times New Roman"/>
                <a:cs typeface="Times New Roman"/>
              </a:rPr>
              <a:t> </a:t>
            </a:r>
            <a:r>
              <a:rPr dirty="0" sz="2000">
                <a:latin typeface="Arial"/>
                <a:cs typeface="Arial"/>
              </a:rPr>
              <a:t>varía</a:t>
            </a:r>
            <a:r>
              <a:rPr dirty="0" sz="2000" spc="3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mucho</a:t>
            </a:r>
            <a:r>
              <a:rPr dirty="0" sz="2000" spc="3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3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</a:t>
            </a:r>
            <a:r>
              <a:rPr dirty="0" sz="2000" spc="3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transistor</a:t>
            </a:r>
            <a:r>
              <a:rPr dirty="0" sz="2000" spc="3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3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otro</a:t>
            </a:r>
            <a:r>
              <a:rPr dirty="0" sz="2000" spc="3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aún</a:t>
            </a:r>
            <a:r>
              <a:rPr dirty="0" sz="2000" spc="3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dentro</a:t>
            </a:r>
            <a:r>
              <a:rPr dirty="0" sz="2000" spc="3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3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3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misma familia.</a:t>
            </a:r>
            <a:endParaRPr sz="2000">
              <a:latin typeface="Arial"/>
              <a:cs typeface="Arial"/>
            </a:endParaRPr>
          </a:p>
          <a:p>
            <a:pPr marL="301625" marR="5080" indent="-286385">
              <a:lnSpc>
                <a:spcPts val="2400"/>
              </a:lnSpc>
              <a:spcBef>
                <a:spcPts val="5"/>
              </a:spcBef>
              <a:buChar char="•"/>
              <a:tabLst>
                <a:tab pos="301625" algn="l"/>
              </a:tabLst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curva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característica</a:t>
            </a:r>
            <a:r>
              <a:rPr dirty="0" sz="2000" spc="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salida</a:t>
            </a:r>
            <a:r>
              <a:rPr dirty="0" sz="2000" spc="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plana</a:t>
            </a:r>
            <a:r>
              <a:rPr dirty="0" sz="2000" spc="1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Zona</a:t>
            </a:r>
            <a:r>
              <a:rPr dirty="0" sz="2000" spc="1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Lineal.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No </a:t>
            </a:r>
            <a:r>
              <a:rPr dirty="0" sz="2000">
                <a:latin typeface="Arial"/>
                <a:cs typeface="Arial"/>
              </a:rPr>
              <a:t>es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totalmente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lineal.</a:t>
            </a:r>
            <a:endParaRPr sz="2000">
              <a:latin typeface="Arial"/>
              <a:cs typeface="Arial"/>
            </a:endParaRPr>
          </a:p>
          <a:p>
            <a:pPr marL="301625" marR="6350" indent="-287655">
              <a:lnSpc>
                <a:spcPts val="2400"/>
              </a:lnSpc>
              <a:buChar char="•"/>
              <a:tabLst>
                <a:tab pos="301625" algn="l"/>
                <a:tab pos="728345" algn="l"/>
                <a:tab pos="1688464" algn="l"/>
                <a:tab pos="2721610" algn="l"/>
                <a:tab pos="3287395" algn="l"/>
                <a:tab pos="4276090" algn="l"/>
                <a:tab pos="4699635" algn="l"/>
                <a:tab pos="5887085" algn="l"/>
                <a:tab pos="6606540" algn="l"/>
                <a:tab pos="7920355" algn="l"/>
              </a:tabLst>
            </a:pPr>
            <a:r>
              <a:rPr dirty="0" sz="2000" spc="-25">
                <a:latin typeface="Arial"/>
                <a:cs typeface="Arial"/>
              </a:rPr>
              <a:t>La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tensión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máxima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que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soporta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un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transistor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entre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terminales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es </a:t>
            </a:r>
            <a:r>
              <a:rPr dirty="0" sz="2000">
                <a:latin typeface="Arial"/>
                <a:cs typeface="Arial"/>
              </a:rPr>
              <a:t>finita.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encima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ellas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rompe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componente.</a:t>
            </a:r>
            <a:endParaRPr sz="2000">
              <a:latin typeface="Arial"/>
              <a:cs typeface="Arial"/>
            </a:endParaRPr>
          </a:p>
          <a:p>
            <a:pPr marL="300355" marR="6985" indent="-286385">
              <a:lnSpc>
                <a:spcPts val="2400"/>
              </a:lnSpc>
              <a:buChar char="•"/>
              <a:tabLst>
                <a:tab pos="300355" algn="l"/>
              </a:tabLst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máxima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corriente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viene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limitada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por</a:t>
            </a:r>
            <a:r>
              <a:rPr dirty="0" sz="2000" spc="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capacidad</a:t>
            </a:r>
            <a:r>
              <a:rPr dirty="0" sz="2000" spc="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disipación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de </a:t>
            </a:r>
            <a:r>
              <a:rPr dirty="0" sz="2000">
                <a:latin typeface="Arial"/>
                <a:cs typeface="Arial"/>
              </a:rPr>
              <a:t>potencia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componente.</a:t>
            </a:r>
            <a:endParaRPr sz="2000">
              <a:latin typeface="Arial"/>
              <a:cs typeface="Arial"/>
            </a:endParaRPr>
          </a:p>
          <a:p>
            <a:pPr marL="300355" marR="5715" indent="-287020">
              <a:lnSpc>
                <a:spcPts val="2400"/>
              </a:lnSpc>
              <a:spcBef>
                <a:spcPts val="5"/>
              </a:spcBef>
              <a:buChar char="•"/>
              <a:tabLst>
                <a:tab pos="300355" algn="l"/>
              </a:tabLst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3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existencia</a:t>
            </a:r>
            <a:r>
              <a:rPr dirty="0" sz="2000" spc="3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3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capacidades</a:t>
            </a:r>
            <a:r>
              <a:rPr dirty="0" sz="2000" spc="3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3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resistencia</a:t>
            </a:r>
            <a:r>
              <a:rPr dirty="0" sz="2000" spc="3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parásitas</a:t>
            </a:r>
            <a:r>
              <a:rPr dirty="0" sz="2000" spc="3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hacen</a:t>
            </a:r>
            <a:r>
              <a:rPr dirty="0" sz="2000" spc="3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que</a:t>
            </a:r>
            <a:r>
              <a:rPr dirty="0" sz="2000" spc="3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la </a:t>
            </a:r>
            <a:r>
              <a:rPr dirty="0" sz="2000">
                <a:latin typeface="Arial"/>
                <a:cs typeface="Arial"/>
              </a:rPr>
              <a:t>velocidad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respuesta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transistor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limitada.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4752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114"/>
              <a:t> </a:t>
            </a:r>
            <a:r>
              <a:rPr dirty="0" sz="2800"/>
              <a:t>bipolares.</a:t>
            </a:r>
            <a:r>
              <a:rPr dirty="0" sz="2800" spc="-114"/>
              <a:t> </a:t>
            </a:r>
            <a:r>
              <a:rPr dirty="0" sz="2800" spc="-25"/>
              <a:t>BJT.</a:t>
            </a:r>
            <a:endParaRPr sz="28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74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16781" y="3355871"/>
            <a:ext cx="13449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03960" algn="l"/>
              </a:tabLst>
            </a:pPr>
            <a:r>
              <a:rPr dirty="0" sz="2000" spc="-10">
                <a:latin typeface="Arial"/>
                <a:cs typeface="Arial"/>
              </a:rPr>
              <a:t>Emisor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5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680478" y="1941570"/>
            <a:ext cx="430657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FET</a:t>
            </a:r>
            <a:r>
              <a:rPr dirty="0" sz="2000" spc="1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(Transistor</a:t>
            </a:r>
            <a:r>
              <a:rPr dirty="0" sz="2000" spc="1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1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Efecto</a:t>
            </a:r>
            <a:r>
              <a:rPr dirty="0" sz="2000" spc="1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Campo): </a:t>
            </a:r>
            <a:r>
              <a:rPr dirty="0" sz="2000">
                <a:latin typeface="Arial"/>
                <a:cs typeface="Arial"/>
              </a:rPr>
              <a:t>Fuente</a:t>
            </a:r>
            <a:r>
              <a:rPr dirty="0" sz="2000" spc="340">
                <a:latin typeface="Arial"/>
                <a:cs typeface="Arial"/>
              </a:rPr>
              <a:t>   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340">
                <a:latin typeface="Arial"/>
                <a:cs typeface="Arial"/>
              </a:rPr>
              <a:t>    </a:t>
            </a:r>
            <a:r>
              <a:rPr dirty="0" sz="2000">
                <a:latin typeface="Arial"/>
                <a:cs typeface="Arial"/>
              </a:rPr>
              <a:t>corriente</a:t>
            </a:r>
            <a:r>
              <a:rPr dirty="0" sz="2000" spc="340">
                <a:latin typeface="Arial"/>
                <a:cs typeface="Arial"/>
              </a:rPr>
              <a:t>    </a:t>
            </a:r>
            <a:r>
              <a:rPr dirty="0" sz="2000" spc="-10">
                <a:latin typeface="Arial"/>
                <a:cs typeface="Arial"/>
              </a:rPr>
              <a:t>(salida) </a:t>
            </a:r>
            <a:r>
              <a:rPr dirty="0" sz="2000">
                <a:latin typeface="Arial"/>
                <a:cs typeface="Arial"/>
              </a:rPr>
              <a:t>controlada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tensión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(entrada).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Transconductancia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(gm).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54824" y="3313368"/>
            <a:ext cx="2520315" cy="866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  <a:tabLst>
                <a:tab pos="1662430" algn="l"/>
              </a:tabLst>
            </a:pPr>
            <a:r>
              <a:rPr dirty="0" sz="2000" spc="-10">
                <a:latin typeface="Arial"/>
                <a:cs typeface="Arial"/>
              </a:rPr>
              <a:t>Terminales: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Puerta, Fuente.</a:t>
            </a:r>
            <a:endParaRPr sz="2000">
              <a:latin typeface="Arial"/>
              <a:cs typeface="Arial"/>
            </a:endParaRPr>
          </a:p>
          <a:p>
            <a:pPr algn="r" marR="465455">
              <a:lnSpc>
                <a:spcPct val="100000"/>
              </a:lnSpc>
              <a:spcBef>
                <a:spcPts val="555"/>
              </a:spcBef>
            </a:pPr>
            <a:r>
              <a:rPr dirty="0" baseline="18518" sz="1575" spc="-37">
                <a:latin typeface="Arial"/>
                <a:cs typeface="Arial"/>
              </a:rPr>
              <a:t>v</a:t>
            </a:r>
            <a:r>
              <a:rPr dirty="0" sz="700" spc="-25">
                <a:latin typeface="Arial"/>
                <a:cs typeface="Arial"/>
              </a:rPr>
              <a:t>GD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47744" y="3313368"/>
            <a:ext cx="15398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8905" algn="l"/>
              </a:tabLst>
            </a:pPr>
            <a:r>
              <a:rPr dirty="0" sz="2000" spc="-10">
                <a:latin typeface="Arial"/>
                <a:cs typeface="Arial"/>
              </a:rPr>
              <a:t>Drenador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5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53113" y="4397618"/>
            <a:ext cx="1416685" cy="1075055"/>
          </a:xfrm>
          <a:prstGeom prst="rect">
            <a:avLst/>
          </a:prstGeom>
          <a:ln w="5784">
            <a:solidFill>
              <a:srgbClr val="000000"/>
            </a:solidFill>
          </a:ln>
        </p:spPr>
        <p:txBody>
          <a:bodyPr wrap="square" lIns="0" tIns="16383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290"/>
              </a:spcBef>
            </a:pPr>
            <a:r>
              <a:rPr dirty="0" sz="2100" spc="-25">
                <a:latin typeface="Arial"/>
                <a:cs typeface="Arial"/>
              </a:rPr>
              <a:t>BJT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57697" y="4903033"/>
            <a:ext cx="2844800" cy="1076960"/>
            <a:chOff x="957697" y="4903033"/>
            <a:chExt cx="2844800" cy="107696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631" y="5910745"/>
              <a:ext cx="64995" cy="6873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7396" y="5910744"/>
              <a:ext cx="64995" cy="6873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015526" y="5945113"/>
              <a:ext cx="2684780" cy="0"/>
            </a:xfrm>
            <a:custGeom>
              <a:avLst/>
              <a:gdLst/>
              <a:ahLst/>
              <a:cxnLst/>
              <a:rect l="l" t="t" r="r" b="b"/>
              <a:pathLst>
                <a:path w="2684779" h="0">
                  <a:moveTo>
                    <a:pt x="0" y="0"/>
                  </a:moveTo>
                  <a:lnTo>
                    <a:pt x="2684722" y="0"/>
                  </a:lnTo>
                </a:path>
              </a:pathLst>
            </a:custGeom>
            <a:ln w="5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61351" y="5472594"/>
              <a:ext cx="0" cy="473075"/>
            </a:xfrm>
            <a:custGeom>
              <a:avLst/>
              <a:gdLst/>
              <a:ahLst/>
              <a:cxnLst/>
              <a:rect l="l" t="t" r="r" b="b"/>
              <a:pathLst>
                <a:path w="0" h="473075">
                  <a:moveTo>
                    <a:pt x="0" y="0"/>
                  </a:moveTo>
                  <a:lnTo>
                    <a:pt x="0" y="472509"/>
                  </a:lnTo>
                </a:path>
              </a:pathLst>
            </a:custGeom>
            <a:ln w="5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00406" y="4905574"/>
              <a:ext cx="0" cy="694690"/>
            </a:xfrm>
            <a:custGeom>
              <a:avLst/>
              <a:gdLst/>
              <a:ahLst/>
              <a:cxnLst/>
              <a:rect l="l" t="t" r="r" b="b"/>
              <a:pathLst>
                <a:path w="0" h="694689">
                  <a:moveTo>
                    <a:pt x="0" y="0"/>
                  </a:moveTo>
                  <a:lnTo>
                    <a:pt x="0" y="694345"/>
                  </a:lnTo>
                </a:path>
              </a:pathLst>
            </a:custGeom>
            <a:ln w="50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57697" y="5588578"/>
              <a:ext cx="85725" cy="136525"/>
            </a:xfrm>
            <a:custGeom>
              <a:avLst/>
              <a:gdLst/>
              <a:ahLst/>
              <a:cxnLst/>
              <a:rect l="l" t="t" r="r" b="b"/>
              <a:pathLst>
                <a:path w="85725" h="136525">
                  <a:moveTo>
                    <a:pt x="42718" y="136021"/>
                  </a:moveTo>
                  <a:lnTo>
                    <a:pt x="0" y="0"/>
                  </a:lnTo>
                  <a:lnTo>
                    <a:pt x="85421" y="0"/>
                  </a:lnTo>
                  <a:lnTo>
                    <a:pt x="42718" y="136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759594" y="4905573"/>
              <a:ext cx="0" cy="694690"/>
            </a:xfrm>
            <a:custGeom>
              <a:avLst/>
              <a:gdLst/>
              <a:ahLst/>
              <a:cxnLst/>
              <a:rect l="l" t="t" r="r" b="b"/>
              <a:pathLst>
                <a:path w="0" h="694689">
                  <a:moveTo>
                    <a:pt x="0" y="0"/>
                  </a:moveTo>
                  <a:lnTo>
                    <a:pt x="0" y="694345"/>
                  </a:lnTo>
                </a:path>
              </a:pathLst>
            </a:custGeom>
            <a:ln w="50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716889" y="5588578"/>
              <a:ext cx="85725" cy="136525"/>
            </a:xfrm>
            <a:custGeom>
              <a:avLst/>
              <a:gdLst/>
              <a:ahLst/>
              <a:cxnLst/>
              <a:rect l="l" t="t" r="r" b="b"/>
              <a:pathLst>
                <a:path w="85725" h="136525">
                  <a:moveTo>
                    <a:pt x="42703" y="136021"/>
                  </a:moveTo>
                  <a:lnTo>
                    <a:pt x="0" y="0"/>
                  </a:lnTo>
                  <a:lnTo>
                    <a:pt x="85406" y="0"/>
                  </a:lnTo>
                  <a:lnTo>
                    <a:pt x="42703" y="136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962631" y="4576722"/>
            <a:ext cx="690880" cy="170815"/>
            <a:chOff x="962631" y="4576722"/>
            <a:chExt cx="690880" cy="170815"/>
          </a:xfrm>
        </p:grpSpPr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631" y="4678264"/>
              <a:ext cx="64995" cy="6873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030645" y="4712631"/>
              <a:ext cx="622935" cy="0"/>
            </a:xfrm>
            <a:custGeom>
              <a:avLst/>
              <a:gdLst/>
              <a:ahLst/>
              <a:cxnLst/>
              <a:rect l="l" t="t" r="r" b="b"/>
              <a:pathLst>
                <a:path w="622935" h="0">
                  <a:moveTo>
                    <a:pt x="0" y="0"/>
                  </a:moveTo>
                  <a:lnTo>
                    <a:pt x="622476" y="0"/>
                  </a:lnTo>
                </a:path>
              </a:pathLst>
            </a:custGeom>
            <a:ln w="5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89412" y="4622060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5" h="0">
                  <a:moveTo>
                    <a:pt x="0" y="0"/>
                  </a:moveTo>
                  <a:lnTo>
                    <a:pt x="357261" y="0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36001" y="4576722"/>
              <a:ext cx="128270" cy="90805"/>
            </a:xfrm>
            <a:custGeom>
              <a:avLst/>
              <a:gdLst/>
              <a:ahLst/>
              <a:cxnLst/>
              <a:rect l="l" t="t" r="r" b="b"/>
              <a:pathLst>
                <a:path w="128269" h="90804">
                  <a:moveTo>
                    <a:pt x="0" y="90681"/>
                  </a:moveTo>
                  <a:lnTo>
                    <a:pt x="0" y="0"/>
                  </a:lnTo>
                  <a:lnTo>
                    <a:pt x="128109" y="45340"/>
                  </a:lnTo>
                  <a:lnTo>
                    <a:pt x="0" y="90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3077784" y="4576720"/>
            <a:ext cx="685165" cy="170815"/>
            <a:chOff x="3077784" y="4576720"/>
            <a:chExt cx="685165" cy="170815"/>
          </a:xfrm>
        </p:grpSpPr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7429" y="4678262"/>
              <a:ext cx="64995" cy="68739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077784" y="4712630"/>
              <a:ext cx="622935" cy="0"/>
            </a:xfrm>
            <a:custGeom>
              <a:avLst/>
              <a:gdLst/>
              <a:ahLst/>
              <a:cxnLst/>
              <a:rect l="l" t="t" r="r" b="b"/>
              <a:pathLst>
                <a:path w="622935" h="0">
                  <a:moveTo>
                    <a:pt x="0" y="0"/>
                  </a:moveTo>
                  <a:lnTo>
                    <a:pt x="622476" y="0"/>
                  </a:lnTo>
                </a:path>
              </a:pathLst>
            </a:custGeom>
            <a:ln w="5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253987" y="4622061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4" h="0">
                  <a:moveTo>
                    <a:pt x="357261" y="0"/>
                  </a:moveTo>
                  <a:lnTo>
                    <a:pt x="0" y="0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136553" y="4576720"/>
              <a:ext cx="128270" cy="90805"/>
            </a:xfrm>
            <a:custGeom>
              <a:avLst/>
              <a:gdLst/>
              <a:ahLst/>
              <a:cxnLst/>
              <a:rect l="l" t="t" r="r" b="b"/>
              <a:pathLst>
                <a:path w="128270" h="90804">
                  <a:moveTo>
                    <a:pt x="128093" y="90681"/>
                  </a:moveTo>
                  <a:lnTo>
                    <a:pt x="0" y="45340"/>
                  </a:lnTo>
                  <a:lnTo>
                    <a:pt x="128093" y="0"/>
                  </a:lnTo>
                  <a:lnTo>
                    <a:pt x="128093" y="90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708305" y="4578652"/>
            <a:ext cx="109855" cy="186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849707" y="4498323"/>
            <a:ext cx="116839" cy="186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98453" y="5140698"/>
            <a:ext cx="2482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936" sz="1575" spc="-37">
                <a:latin typeface="Arial"/>
                <a:cs typeface="Arial"/>
              </a:rPr>
              <a:t>v</a:t>
            </a:r>
            <a:r>
              <a:rPr dirty="0" sz="650" spc="-25">
                <a:latin typeface="Arial"/>
                <a:cs typeface="Arial"/>
              </a:rPr>
              <a:t>BE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341674" y="4366247"/>
            <a:ext cx="5334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369576" y="4431356"/>
            <a:ext cx="66675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50">
                <a:latin typeface="Arial"/>
                <a:cs typeface="Arial"/>
              </a:rPr>
              <a:t>c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781741" y="5140697"/>
            <a:ext cx="252729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936" sz="1575" spc="-37">
                <a:latin typeface="Arial"/>
                <a:cs typeface="Arial"/>
              </a:rPr>
              <a:t>v</a:t>
            </a:r>
            <a:r>
              <a:rPr dirty="0" sz="650" spc="-25">
                <a:latin typeface="Arial"/>
                <a:cs typeface="Arial"/>
              </a:rPr>
              <a:t>CE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2233453" y="5567097"/>
            <a:ext cx="85725" cy="252095"/>
            <a:chOff x="2233453" y="5567097"/>
            <a:chExt cx="85725" cy="252095"/>
          </a:xfrm>
        </p:grpSpPr>
        <p:sp>
          <p:nvSpPr>
            <p:cNvPr id="34" name="object 34" descr=""/>
            <p:cNvSpPr/>
            <p:nvPr/>
          </p:nvSpPr>
          <p:spPr>
            <a:xfrm>
              <a:off x="2276160" y="5691782"/>
              <a:ext cx="0" cy="127635"/>
            </a:xfrm>
            <a:custGeom>
              <a:avLst/>
              <a:gdLst/>
              <a:ahLst/>
              <a:cxnLst/>
              <a:rect l="l" t="t" r="r" b="b"/>
              <a:pathLst>
                <a:path w="0" h="127635">
                  <a:moveTo>
                    <a:pt x="0" y="127320"/>
                  </a:moveTo>
                  <a:lnTo>
                    <a:pt x="0" y="0"/>
                  </a:lnTo>
                </a:path>
              </a:pathLst>
            </a:custGeom>
            <a:ln w="50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233453" y="5567097"/>
              <a:ext cx="85725" cy="136525"/>
            </a:xfrm>
            <a:custGeom>
              <a:avLst/>
              <a:gdLst/>
              <a:ahLst/>
              <a:cxnLst/>
              <a:rect l="l" t="t" r="r" b="b"/>
              <a:pathLst>
                <a:path w="85725" h="136525">
                  <a:moveTo>
                    <a:pt x="85406" y="136021"/>
                  </a:moveTo>
                  <a:lnTo>
                    <a:pt x="0" y="136021"/>
                  </a:lnTo>
                  <a:lnTo>
                    <a:pt x="42703" y="0"/>
                  </a:lnTo>
                  <a:lnTo>
                    <a:pt x="85406" y="136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307451" y="1438275"/>
            <a:ext cx="4219575" cy="3019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7907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Componentes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3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terminales:</a:t>
            </a:r>
            <a:endParaRPr sz="2000">
              <a:latin typeface="Arial"/>
              <a:cs typeface="Arial"/>
            </a:endParaRPr>
          </a:p>
          <a:p>
            <a:pPr algn="just" marL="76200" marR="68580">
              <a:lnSpc>
                <a:spcPct val="100000"/>
              </a:lnSpc>
              <a:spcBef>
                <a:spcPts val="1900"/>
              </a:spcBef>
            </a:pPr>
            <a:r>
              <a:rPr dirty="0" sz="2000">
                <a:latin typeface="Arial"/>
                <a:cs typeface="Arial"/>
              </a:rPr>
              <a:t>BJT</a:t>
            </a:r>
            <a:r>
              <a:rPr dirty="0" sz="2000" spc="3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(Transistor</a:t>
            </a:r>
            <a:r>
              <a:rPr dirty="0" sz="2000" spc="4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Bipolar</a:t>
            </a:r>
            <a:r>
              <a:rPr dirty="0" sz="2000" spc="4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3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Unión): </a:t>
            </a:r>
            <a:r>
              <a:rPr dirty="0" sz="2000">
                <a:latin typeface="Arial"/>
                <a:cs typeface="Arial"/>
              </a:rPr>
              <a:t>Fuente</a:t>
            </a:r>
            <a:r>
              <a:rPr dirty="0" sz="2000" spc="450">
                <a:latin typeface="Arial"/>
                <a:cs typeface="Arial"/>
              </a:rPr>
              <a:t>  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450">
                <a:latin typeface="Arial"/>
                <a:cs typeface="Arial"/>
              </a:rPr>
              <a:t>   </a:t>
            </a:r>
            <a:r>
              <a:rPr dirty="0" sz="2000">
                <a:latin typeface="Arial"/>
                <a:cs typeface="Arial"/>
              </a:rPr>
              <a:t>corriente</a:t>
            </a:r>
            <a:r>
              <a:rPr dirty="0" sz="2000" spc="450">
                <a:latin typeface="Arial"/>
                <a:cs typeface="Arial"/>
              </a:rPr>
              <a:t>   </a:t>
            </a:r>
            <a:r>
              <a:rPr dirty="0" sz="2000" spc="-10">
                <a:latin typeface="Arial"/>
                <a:cs typeface="Arial"/>
              </a:rPr>
              <a:t>(salida) </a:t>
            </a:r>
            <a:r>
              <a:rPr dirty="0" sz="2000">
                <a:latin typeface="Arial"/>
                <a:cs typeface="Arial"/>
              </a:rPr>
              <a:t>controlada</a:t>
            </a:r>
            <a:r>
              <a:rPr dirty="0" sz="2000" spc="-2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por</a:t>
            </a:r>
            <a:r>
              <a:rPr dirty="0" sz="2000" spc="-20">
                <a:latin typeface="Arial"/>
                <a:cs typeface="Arial"/>
              </a:rPr>
              <a:t>  </a:t>
            </a:r>
            <a:r>
              <a:rPr dirty="0" sz="2000">
                <a:latin typeface="Arial"/>
                <a:cs typeface="Arial"/>
              </a:rPr>
              <a:t>corriente</a:t>
            </a:r>
            <a:r>
              <a:rPr dirty="0" sz="2000" spc="-20">
                <a:latin typeface="Arial"/>
                <a:cs typeface="Arial"/>
              </a:rPr>
              <a:t>  </a:t>
            </a:r>
            <a:r>
              <a:rPr dirty="0" sz="2000" spc="-10">
                <a:latin typeface="Arial"/>
                <a:cs typeface="Arial"/>
              </a:rPr>
              <a:t>(entrada). </a:t>
            </a:r>
            <a:r>
              <a:rPr dirty="0" sz="2000">
                <a:latin typeface="Arial"/>
                <a:cs typeface="Arial"/>
              </a:rPr>
              <a:t>Ganancia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corriente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(β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ó</a:t>
            </a:r>
            <a:r>
              <a:rPr dirty="0" sz="2000" spc="-10">
                <a:latin typeface="Arial"/>
                <a:cs typeface="Arial"/>
              </a:rPr>
              <a:t> h</a:t>
            </a:r>
            <a:r>
              <a:rPr dirty="0" baseline="-21367" sz="1950" spc="-15">
                <a:latin typeface="Arial"/>
                <a:cs typeface="Arial"/>
              </a:rPr>
              <a:t>FE</a:t>
            </a:r>
            <a:r>
              <a:rPr dirty="0" sz="2000" spc="-10">
                <a:latin typeface="Arial"/>
                <a:cs typeface="Arial"/>
              </a:rPr>
              <a:t>/h</a:t>
            </a:r>
            <a:r>
              <a:rPr dirty="0" baseline="-21367" sz="1950" spc="-15">
                <a:latin typeface="Arial"/>
                <a:cs typeface="Arial"/>
              </a:rPr>
              <a:t>fe</a:t>
            </a:r>
            <a:r>
              <a:rPr dirty="0" sz="2000" spc="-10"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algn="just" marL="75565" marR="1785620">
              <a:lnSpc>
                <a:spcPct val="100000"/>
              </a:lnSpc>
              <a:spcBef>
                <a:spcPts val="1195"/>
              </a:spcBef>
            </a:pPr>
            <a:r>
              <a:rPr dirty="0" sz="2000">
                <a:latin typeface="Arial"/>
                <a:cs typeface="Arial"/>
              </a:rPr>
              <a:t>Terminales:</a:t>
            </a:r>
            <a:r>
              <a:rPr dirty="0" sz="2000" spc="380">
                <a:latin typeface="Arial"/>
                <a:cs typeface="Arial"/>
              </a:rPr>
              <a:t>   </a:t>
            </a:r>
            <a:r>
              <a:rPr dirty="0" sz="2000" spc="-20">
                <a:latin typeface="Arial"/>
                <a:cs typeface="Arial"/>
              </a:rPr>
              <a:t>Base, </a:t>
            </a:r>
            <a:r>
              <a:rPr dirty="0" sz="2000" spc="-10">
                <a:latin typeface="Arial"/>
                <a:cs typeface="Arial"/>
              </a:rPr>
              <a:t>Colector.</a:t>
            </a:r>
            <a:endParaRPr sz="2000">
              <a:latin typeface="Arial"/>
              <a:cs typeface="Arial"/>
            </a:endParaRPr>
          </a:p>
          <a:p>
            <a:pPr algn="ctr" marR="273685">
              <a:lnSpc>
                <a:spcPct val="100000"/>
              </a:lnSpc>
              <a:spcBef>
                <a:spcPts val="75"/>
              </a:spcBef>
            </a:pPr>
            <a:r>
              <a:rPr dirty="0" baseline="7936" sz="1575" spc="-37">
                <a:latin typeface="Arial"/>
                <a:cs typeface="Arial"/>
              </a:rPr>
              <a:t>v</a:t>
            </a:r>
            <a:r>
              <a:rPr dirty="0" sz="650" spc="-25">
                <a:latin typeface="Arial"/>
                <a:cs typeface="Arial"/>
              </a:rPr>
              <a:t>BC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650">
              <a:latin typeface="Arial"/>
              <a:cs typeface="Arial"/>
            </a:endParaRPr>
          </a:p>
          <a:p>
            <a:pPr marL="908050">
              <a:lnSpc>
                <a:spcPct val="100000"/>
              </a:lnSpc>
            </a:pPr>
            <a:r>
              <a:rPr dirty="0" sz="1050" spc="-25">
                <a:latin typeface="Arial"/>
                <a:cs typeface="Arial"/>
              </a:rPr>
              <a:t>i</a:t>
            </a:r>
            <a:r>
              <a:rPr dirty="0" baseline="-12820" sz="975" spc="-37">
                <a:latin typeface="Arial"/>
                <a:cs typeface="Arial"/>
              </a:rPr>
              <a:t>b</a:t>
            </a:r>
            <a:endParaRPr baseline="-12820" sz="975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2068478" y="4167200"/>
            <a:ext cx="474980" cy="90805"/>
            <a:chOff x="2068478" y="4167200"/>
            <a:chExt cx="474980" cy="90805"/>
          </a:xfrm>
        </p:grpSpPr>
        <p:sp>
          <p:nvSpPr>
            <p:cNvPr id="38" name="object 38" descr=""/>
            <p:cNvSpPr/>
            <p:nvPr/>
          </p:nvSpPr>
          <p:spPr>
            <a:xfrm>
              <a:off x="2068478" y="4212544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5" h="0">
                  <a:moveTo>
                    <a:pt x="0" y="0"/>
                  </a:moveTo>
                  <a:lnTo>
                    <a:pt x="357261" y="0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415063" y="4167200"/>
              <a:ext cx="128270" cy="90805"/>
            </a:xfrm>
            <a:custGeom>
              <a:avLst/>
              <a:gdLst/>
              <a:ahLst/>
              <a:cxnLst/>
              <a:rect l="l" t="t" r="r" b="b"/>
              <a:pathLst>
                <a:path w="128269" h="90804">
                  <a:moveTo>
                    <a:pt x="0" y="90697"/>
                  </a:moveTo>
                  <a:lnTo>
                    <a:pt x="0" y="0"/>
                  </a:lnTo>
                  <a:lnTo>
                    <a:pt x="128109" y="45340"/>
                  </a:lnTo>
                  <a:lnTo>
                    <a:pt x="0" y="906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831278" y="5626290"/>
            <a:ext cx="3117215" cy="858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45465">
              <a:lnSpc>
                <a:spcPct val="100000"/>
              </a:lnSpc>
              <a:spcBef>
                <a:spcPts val="100"/>
              </a:spcBef>
            </a:pPr>
            <a:r>
              <a:rPr dirty="0" sz="1050" spc="-25">
                <a:latin typeface="Arial"/>
                <a:cs typeface="Arial"/>
              </a:rPr>
              <a:t>i</a:t>
            </a:r>
            <a:r>
              <a:rPr dirty="0" baseline="-12820" sz="975" spc="-37">
                <a:latin typeface="Arial"/>
                <a:cs typeface="Arial"/>
              </a:rPr>
              <a:t>e</a:t>
            </a:r>
            <a:endParaRPr baseline="-12820" sz="97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650">
              <a:latin typeface="Arial"/>
              <a:cs typeface="Arial"/>
            </a:endParaRPr>
          </a:p>
          <a:p>
            <a:pPr algn="ctr" marR="25400">
              <a:lnSpc>
                <a:spcPct val="100000"/>
              </a:lnSpc>
            </a:pPr>
            <a:r>
              <a:rPr dirty="0" sz="1050" spc="-5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065"/>
              </a:spcBef>
            </a:pPr>
            <a:r>
              <a:rPr dirty="0" sz="1100" b="1">
                <a:latin typeface="Arial"/>
                <a:cs typeface="Arial"/>
              </a:rPr>
              <a:t>J.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Bardeen,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W.H.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Brattain,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W.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Shockley,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1948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931413" y="4392659"/>
            <a:ext cx="1521460" cy="1083945"/>
          </a:xfrm>
          <a:prstGeom prst="rect">
            <a:avLst/>
          </a:prstGeom>
          <a:ln w="5961">
            <a:solidFill>
              <a:srgbClr val="000000"/>
            </a:solidFill>
          </a:ln>
        </p:spPr>
        <p:txBody>
          <a:bodyPr wrap="square" lIns="0" tIns="167005" rIns="0" bIns="0" rtlCol="0" vert="horz">
            <a:spAutoFit/>
          </a:bodyPr>
          <a:lstStyle/>
          <a:p>
            <a:pPr marL="509905">
              <a:lnSpc>
                <a:spcPct val="100000"/>
              </a:lnSpc>
              <a:spcBef>
                <a:spcPts val="1315"/>
              </a:spcBef>
            </a:pPr>
            <a:r>
              <a:rPr dirty="0" sz="2100" spc="-25">
                <a:latin typeface="Arial"/>
                <a:cs typeface="Arial"/>
              </a:rPr>
              <a:t>FET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189858" y="4573207"/>
            <a:ext cx="741680" cy="172085"/>
            <a:chOff x="5189858" y="4573207"/>
            <a:chExt cx="741680" cy="172085"/>
          </a:xfrm>
        </p:grpSpPr>
        <p:pic>
          <p:nvPicPr>
            <p:cNvPr id="43" name="object 4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9858" y="4675477"/>
              <a:ext cx="69618" cy="69477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5262812" y="4710216"/>
              <a:ext cx="668655" cy="0"/>
            </a:xfrm>
            <a:custGeom>
              <a:avLst/>
              <a:gdLst/>
              <a:ahLst/>
              <a:cxnLst/>
              <a:rect l="l" t="t" r="r" b="b"/>
              <a:pathLst>
                <a:path w="668654" h="0">
                  <a:moveTo>
                    <a:pt x="0" y="0"/>
                  </a:moveTo>
                  <a:lnTo>
                    <a:pt x="668583" y="0"/>
                  </a:lnTo>
                </a:path>
              </a:pathLst>
            </a:custGeom>
            <a:ln w="5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325927" y="4618916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0" y="0"/>
                  </a:moveTo>
                  <a:lnTo>
                    <a:pt x="383735" y="0"/>
                  </a:lnTo>
                </a:path>
              </a:pathLst>
            </a:custGeom>
            <a:ln w="5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698195" y="4573207"/>
              <a:ext cx="137795" cy="91440"/>
            </a:xfrm>
            <a:custGeom>
              <a:avLst/>
              <a:gdLst/>
              <a:ahLst/>
              <a:cxnLst/>
              <a:rect l="l" t="t" r="r" b="b"/>
              <a:pathLst>
                <a:path w="137795" h="91439">
                  <a:moveTo>
                    <a:pt x="0" y="91419"/>
                  </a:moveTo>
                  <a:lnTo>
                    <a:pt x="0" y="0"/>
                  </a:lnTo>
                  <a:lnTo>
                    <a:pt x="137584" y="45709"/>
                  </a:lnTo>
                  <a:lnTo>
                    <a:pt x="0" y="91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 descr=""/>
          <p:cNvGrpSpPr/>
          <p:nvPr/>
        </p:nvGrpSpPr>
        <p:grpSpPr>
          <a:xfrm>
            <a:off x="5184468" y="4901868"/>
            <a:ext cx="3055620" cy="1085850"/>
            <a:chOff x="5184468" y="4901868"/>
            <a:chExt cx="3055620" cy="1085850"/>
          </a:xfrm>
        </p:grpSpPr>
        <p:pic>
          <p:nvPicPr>
            <p:cNvPr id="48" name="object 4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9858" y="5917953"/>
              <a:ext cx="69618" cy="69477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7231" y="5917953"/>
              <a:ext cx="69618" cy="69477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5246572" y="5952692"/>
              <a:ext cx="2884170" cy="0"/>
            </a:xfrm>
            <a:custGeom>
              <a:avLst/>
              <a:gdLst/>
              <a:ahLst/>
              <a:cxnLst/>
              <a:rect l="l" t="t" r="r" b="b"/>
              <a:pathLst>
                <a:path w="2884170" h="0">
                  <a:moveTo>
                    <a:pt x="0" y="0"/>
                  </a:moveTo>
                  <a:lnTo>
                    <a:pt x="2883639" y="0"/>
                  </a:lnTo>
                </a:path>
              </a:pathLst>
            </a:custGeom>
            <a:ln w="5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692103" y="5476343"/>
              <a:ext cx="0" cy="476884"/>
            </a:xfrm>
            <a:custGeom>
              <a:avLst/>
              <a:gdLst/>
              <a:ahLst/>
              <a:cxnLst/>
              <a:rect l="l" t="t" r="r" b="b"/>
              <a:pathLst>
                <a:path w="0" h="476885">
                  <a:moveTo>
                    <a:pt x="0" y="0"/>
                  </a:moveTo>
                  <a:lnTo>
                    <a:pt x="0" y="476348"/>
                  </a:lnTo>
                </a:path>
              </a:pathLst>
            </a:custGeom>
            <a:ln w="5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230331" y="4904725"/>
              <a:ext cx="0" cy="700405"/>
            </a:xfrm>
            <a:custGeom>
              <a:avLst/>
              <a:gdLst/>
              <a:ahLst/>
              <a:cxnLst/>
              <a:rect l="l" t="t" r="r" b="b"/>
              <a:pathLst>
                <a:path w="0" h="700404">
                  <a:moveTo>
                    <a:pt x="0" y="0"/>
                  </a:moveTo>
                  <a:lnTo>
                    <a:pt x="0" y="699974"/>
                  </a:lnTo>
                </a:path>
              </a:pathLst>
            </a:custGeom>
            <a:ln w="5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184468" y="5593277"/>
              <a:ext cx="92075" cy="137160"/>
            </a:xfrm>
            <a:custGeom>
              <a:avLst/>
              <a:gdLst/>
              <a:ahLst/>
              <a:cxnLst/>
              <a:rect l="l" t="t" r="r" b="b"/>
              <a:pathLst>
                <a:path w="92075" h="137160">
                  <a:moveTo>
                    <a:pt x="45868" y="137108"/>
                  </a:moveTo>
                  <a:lnTo>
                    <a:pt x="0" y="0"/>
                  </a:lnTo>
                  <a:lnTo>
                    <a:pt x="91716" y="0"/>
                  </a:lnTo>
                  <a:lnTo>
                    <a:pt x="45868" y="137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193935" y="4904725"/>
              <a:ext cx="0" cy="700405"/>
            </a:xfrm>
            <a:custGeom>
              <a:avLst/>
              <a:gdLst/>
              <a:ahLst/>
              <a:cxnLst/>
              <a:rect l="l" t="t" r="r" b="b"/>
              <a:pathLst>
                <a:path w="0" h="700404">
                  <a:moveTo>
                    <a:pt x="0" y="0"/>
                  </a:moveTo>
                  <a:lnTo>
                    <a:pt x="0" y="699974"/>
                  </a:lnTo>
                </a:path>
              </a:pathLst>
            </a:custGeom>
            <a:ln w="5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148066" y="5593277"/>
              <a:ext cx="92075" cy="137160"/>
            </a:xfrm>
            <a:custGeom>
              <a:avLst/>
              <a:gdLst/>
              <a:ahLst/>
              <a:cxnLst/>
              <a:rect l="l" t="t" r="r" b="b"/>
              <a:pathLst>
                <a:path w="92075" h="137160">
                  <a:moveTo>
                    <a:pt x="45868" y="137108"/>
                  </a:moveTo>
                  <a:lnTo>
                    <a:pt x="0" y="0"/>
                  </a:lnTo>
                  <a:lnTo>
                    <a:pt x="91736" y="0"/>
                  </a:lnTo>
                  <a:lnTo>
                    <a:pt x="45868" y="137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 descr=""/>
          <p:cNvGrpSpPr/>
          <p:nvPr/>
        </p:nvGrpSpPr>
        <p:grpSpPr>
          <a:xfrm>
            <a:off x="7458440" y="4675477"/>
            <a:ext cx="738505" cy="69850"/>
            <a:chOff x="7458440" y="4675477"/>
            <a:chExt cx="738505" cy="69850"/>
          </a:xfrm>
        </p:grpSpPr>
        <p:pic>
          <p:nvPicPr>
            <p:cNvPr id="57" name="object 5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7268" y="4675477"/>
              <a:ext cx="69618" cy="69477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7461615" y="4710216"/>
              <a:ext cx="668655" cy="0"/>
            </a:xfrm>
            <a:custGeom>
              <a:avLst/>
              <a:gdLst/>
              <a:ahLst/>
              <a:cxnLst/>
              <a:rect l="l" t="t" r="r" b="b"/>
              <a:pathLst>
                <a:path w="668654" h="0">
                  <a:moveTo>
                    <a:pt x="0" y="0"/>
                  </a:moveTo>
                  <a:lnTo>
                    <a:pt x="668583" y="0"/>
                  </a:lnTo>
                </a:path>
              </a:pathLst>
            </a:custGeom>
            <a:ln w="5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4910028" y="4575253"/>
            <a:ext cx="130810" cy="1879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50">
                <a:latin typeface="Arial"/>
                <a:cs typeface="Arial"/>
              </a:rPr>
              <a:t>G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8291669" y="4494274"/>
            <a:ext cx="123825" cy="1879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50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902300" y="5168051"/>
            <a:ext cx="273685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8518" sz="1575" spc="-37">
                <a:latin typeface="Arial"/>
                <a:cs typeface="Arial"/>
              </a:rPr>
              <a:t>v</a:t>
            </a:r>
            <a:r>
              <a:rPr dirty="0" sz="700" spc="-25">
                <a:latin typeface="Arial"/>
                <a:cs typeface="Arial"/>
              </a:rPr>
              <a:t>GS</a:t>
            </a:r>
            <a:endParaRPr sz="7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7742892" y="4361126"/>
            <a:ext cx="5588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7772863" y="4450661"/>
            <a:ext cx="7556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50"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8218942" y="5168051"/>
            <a:ext cx="26924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8518" sz="1575" spc="-37">
                <a:latin typeface="Arial"/>
                <a:cs typeface="Arial"/>
              </a:rPr>
              <a:t>v</a:t>
            </a:r>
            <a:r>
              <a:rPr dirty="0" sz="700" spc="-25">
                <a:latin typeface="Arial"/>
                <a:cs typeface="Arial"/>
              </a:rPr>
              <a:t>DS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7524739" y="4573209"/>
            <a:ext cx="509905" cy="91440"/>
            <a:chOff x="7524739" y="4573209"/>
            <a:chExt cx="509905" cy="91440"/>
          </a:xfrm>
        </p:grpSpPr>
        <p:sp>
          <p:nvSpPr>
            <p:cNvPr id="66" name="object 66" descr=""/>
            <p:cNvSpPr/>
            <p:nvPr/>
          </p:nvSpPr>
          <p:spPr>
            <a:xfrm>
              <a:off x="7650864" y="4618916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383735" y="0"/>
                  </a:moveTo>
                  <a:lnTo>
                    <a:pt x="0" y="0"/>
                  </a:lnTo>
                </a:path>
              </a:pathLst>
            </a:custGeom>
            <a:ln w="5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524739" y="4573209"/>
              <a:ext cx="137795" cy="91440"/>
            </a:xfrm>
            <a:custGeom>
              <a:avLst/>
              <a:gdLst/>
              <a:ahLst/>
              <a:cxnLst/>
              <a:rect l="l" t="t" r="r" b="b"/>
              <a:pathLst>
                <a:path w="137795" h="91439">
                  <a:moveTo>
                    <a:pt x="137584" y="91419"/>
                  </a:moveTo>
                  <a:lnTo>
                    <a:pt x="0" y="45709"/>
                  </a:lnTo>
                  <a:lnTo>
                    <a:pt x="137584" y="0"/>
                  </a:lnTo>
                  <a:lnTo>
                    <a:pt x="137584" y="91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5423086" y="4265857"/>
            <a:ext cx="15621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latin typeface="Arial"/>
                <a:cs typeface="Arial"/>
              </a:rPr>
              <a:t>i</a:t>
            </a:r>
            <a:r>
              <a:rPr dirty="0" baseline="-27777" sz="1050" spc="-37">
                <a:latin typeface="Arial"/>
                <a:cs typeface="Arial"/>
              </a:rPr>
              <a:t>g</a:t>
            </a:r>
            <a:endParaRPr baseline="-27777" sz="1050">
              <a:latin typeface="Arial"/>
              <a:cs typeface="Arial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6554724" y="5571616"/>
            <a:ext cx="92075" cy="254635"/>
            <a:chOff x="6554724" y="5571616"/>
            <a:chExt cx="92075" cy="254635"/>
          </a:xfrm>
        </p:grpSpPr>
        <p:sp>
          <p:nvSpPr>
            <p:cNvPr id="70" name="object 70" descr=""/>
            <p:cNvSpPr/>
            <p:nvPr/>
          </p:nvSpPr>
          <p:spPr>
            <a:xfrm>
              <a:off x="6600595" y="5697310"/>
              <a:ext cx="0" cy="128905"/>
            </a:xfrm>
            <a:custGeom>
              <a:avLst/>
              <a:gdLst/>
              <a:ahLst/>
              <a:cxnLst/>
              <a:rect l="l" t="t" r="r" b="b"/>
              <a:pathLst>
                <a:path w="0" h="128904">
                  <a:moveTo>
                    <a:pt x="0" y="128356"/>
                  </a:moveTo>
                  <a:lnTo>
                    <a:pt x="0" y="0"/>
                  </a:lnTo>
                </a:path>
              </a:pathLst>
            </a:custGeom>
            <a:ln w="5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554724" y="5571616"/>
              <a:ext cx="92075" cy="137160"/>
            </a:xfrm>
            <a:custGeom>
              <a:avLst/>
              <a:gdLst/>
              <a:ahLst/>
              <a:cxnLst/>
              <a:rect l="l" t="t" r="r" b="b"/>
              <a:pathLst>
                <a:path w="92075" h="137160">
                  <a:moveTo>
                    <a:pt x="91736" y="137128"/>
                  </a:moveTo>
                  <a:lnTo>
                    <a:pt x="0" y="137128"/>
                  </a:lnTo>
                  <a:lnTo>
                    <a:pt x="45868" y="0"/>
                  </a:lnTo>
                  <a:lnTo>
                    <a:pt x="91736" y="137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6037061" y="5631389"/>
            <a:ext cx="1261110" cy="853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latin typeface="Arial"/>
                <a:cs typeface="Arial"/>
              </a:rPr>
              <a:t>i</a:t>
            </a:r>
            <a:r>
              <a:rPr dirty="0" baseline="-27777" sz="1050" spc="-37">
                <a:latin typeface="Arial"/>
                <a:cs typeface="Arial"/>
              </a:rPr>
              <a:t>s</a:t>
            </a:r>
            <a:endParaRPr baseline="-27777"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700">
              <a:latin typeface="Arial"/>
              <a:cs typeface="Arial"/>
            </a:endParaRPr>
          </a:p>
          <a:p>
            <a:pPr algn="ctr" marL="74295">
              <a:lnSpc>
                <a:spcPct val="100000"/>
              </a:lnSpc>
              <a:spcBef>
                <a:spcPts val="5"/>
              </a:spcBef>
            </a:pPr>
            <a:r>
              <a:rPr dirty="0" sz="1050" spc="-5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985"/>
              </a:spcBef>
            </a:pPr>
            <a:r>
              <a:rPr dirty="0" sz="1100" b="1">
                <a:latin typeface="Arial"/>
                <a:cs typeface="Arial"/>
              </a:rPr>
              <a:t>W.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Shockley,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1952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6377528" y="4160374"/>
            <a:ext cx="509905" cy="91440"/>
            <a:chOff x="6377528" y="4160374"/>
            <a:chExt cx="509905" cy="91440"/>
          </a:xfrm>
        </p:grpSpPr>
        <p:sp>
          <p:nvSpPr>
            <p:cNvPr id="74" name="object 74" descr=""/>
            <p:cNvSpPr/>
            <p:nvPr/>
          </p:nvSpPr>
          <p:spPr>
            <a:xfrm>
              <a:off x="6377528" y="4206081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0" y="0"/>
                  </a:moveTo>
                  <a:lnTo>
                    <a:pt x="383735" y="0"/>
                  </a:lnTo>
                </a:path>
              </a:pathLst>
            </a:custGeom>
            <a:ln w="5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749803" y="4160374"/>
              <a:ext cx="137795" cy="91440"/>
            </a:xfrm>
            <a:custGeom>
              <a:avLst/>
              <a:gdLst/>
              <a:ahLst/>
              <a:cxnLst/>
              <a:rect l="l" t="t" r="r" b="b"/>
              <a:pathLst>
                <a:path w="137795" h="91439">
                  <a:moveTo>
                    <a:pt x="0" y="91419"/>
                  </a:moveTo>
                  <a:lnTo>
                    <a:pt x="0" y="0"/>
                  </a:lnTo>
                  <a:lnTo>
                    <a:pt x="137584" y="45709"/>
                  </a:lnTo>
                  <a:lnTo>
                    <a:pt x="0" y="91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/>
              <a:t>Transistores</a:t>
            </a:r>
            <a:endParaRPr sz="28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75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234" y="860488"/>
            <a:ext cx="812038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95855" algn="l"/>
                <a:tab pos="3079115" algn="l"/>
                <a:tab pos="4395470" algn="l"/>
                <a:tab pos="5907405" algn="l"/>
                <a:tab pos="7693025" algn="l"/>
              </a:tabLst>
            </a:pPr>
            <a:r>
              <a:rPr dirty="0" sz="2800" spc="-10"/>
              <a:t>Transistores</a:t>
            </a:r>
            <a:r>
              <a:rPr dirty="0" sz="2800"/>
              <a:t>	</a:t>
            </a:r>
            <a:r>
              <a:rPr dirty="0" sz="2800" spc="-25"/>
              <a:t>de</a:t>
            </a:r>
            <a:r>
              <a:rPr dirty="0" sz="2800"/>
              <a:t>	</a:t>
            </a:r>
            <a:r>
              <a:rPr dirty="0" sz="2800" spc="-10"/>
              <a:t>efecto</a:t>
            </a:r>
            <a:r>
              <a:rPr dirty="0" sz="2800"/>
              <a:t>	</a:t>
            </a:r>
            <a:r>
              <a:rPr dirty="0" sz="2800" spc="-10"/>
              <a:t>campo.</a:t>
            </a:r>
            <a:r>
              <a:rPr dirty="0" sz="2800"/>
              <a:t>	</a:t>
            </a:r>
            <a:r>
              <a:rPr dirty="0" sz="2800" spc="-10"/>
              <a:t>Principio</a:t>
            </a:r>
            <a:r>
              <a:rPr dirty="0" sz="2800"/>
              <a:t>	</a:t>
            </a:r>
            <a:r>
              <a:rPr dirty="0" sz="2800" spc="-25"/>
              <a:t>de </a:t>
            </a:r>
            <a:r>
              <a:rPr dirty="0" sz="2800"/>
              <a:t>funcionamiento</a:t>
            </a:r>
            <a:r>
              <a:rPr dirty="0" sz="2800" spc="-145"/>
              <a:t> </a:t>
            </a:r>
            <a:r>
              <a:rPr dirty="0" sz="2800" spc="-10"/>
              <a:t>(FET)</a:t>
            </a:r>
            <a:endParaRPr sz="2800"/>
          </a:p>
        </p:txBody>
      </p:sp>
      <p:grpSp>
        <p:nvGrpSpPr>
          <p:cNvPr id="4" name="object 4" descr=""/>
          <p:cNvGrpSpPr/>
          <p:nvPr/>
        </p:nvGrpSpPr>
        <p:grpSpPr>
          <a:xfrm>
            <a:off x="645389" y="2863646"/>
            <a:ext cx="2738755" cy="1659889"/>
            <a:chOff x="645389" y="2863646"/>
            <a:chExt cx="2738755" cy="1659889"/>
          </a:xfrm>
        </p:grpSpPr>
        <p:sp>
          <p:nvSpPr>
            <p:cNvPr id="5" name="object 5" descr=""/>
            <p:cNvSpPr/>
            <p:nvPr/>
          </p:nvSpPr>
          <p:spPr>
            <a:xfrm>
              <a:off x="1046962" y="3276815"/>
              <a:ext cx="1915795" cy="833755"/>
            </a:xfrm>
            <a:custGeom>
              <a:avLst/>
              <a:gdLst/>
              <a:ahLst/>
              <a:cxnLst/>
              <a:rect l="l" t="t" r="r" b="b"/>
              <a:pathLst>
                <a:path w="1915795" h="833754">
                  <a:moveTo>
                    <a:pt x="0" y="0"/>
                  </a:moveTo>
                  <a:lnTo>
                    <a:pt x="1915185" y="0"/>
                  </a:lnTo>
                  <a:lnTo>
                    <a:pt x="1915185" y="833132"/>
                  </a:lnTo>
                  <a:lnTo>
                    <a:pt x="0" y="83313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003292" y="2876346"/>
              <a:ext cx="1270" cy="400685"/>
            </a:xfrm>
            <a:custGeom>
              <a:avLst/>
              <a:gdLst/>
              <a:ahLst/>
              <a:cxnLst/>
              <a:rect l="l" t="t" r="r" b="b"/>
              <a:pathLst>
                <a:path w="1269" h="400685">
                  <a:moveTo>
                    <a:pt x="1257" y="40046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962140" y="3693382"/>
              <a:ext cx="409575" cy="1270"/>
            </a:xfrm>
            <a:custGeom>
              <a:avLst/>
              <a:gdLst/>
              <a:ahLst/>
              <a:cxnLst/>
              <a:rect l="l" t="t" r="r" b="b"/>
              <a:pathLst>
                <a:path w="409575" h="1270">
                  <a:moveTo>
                    <a:pt x="0" y="1231"/>
                  </a:moveTo>
                  <a:lnTo>
                    <a:pt x="40915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58089" y="3762810"/>
              <a:ext cx="409575" cy="1270"/>
            </a:xfrm>
            <a:custGeom>
              <a:avLst/>
              <a:gdLst/>
              <a:ahLst/>
              <a:cxnLst/>
              <a:rect l="l" t="t" r="r" b="b"/>
              <a:pathLst>
                <a:path w="409575" h="1270">
                  <a:moveTo>
                    <a:pt x="0" y="1231"/>
                  </a:moveTo>
                  <a:lnTo>
                    <a:pt x="40915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43488" y="3623953"/>
              <a:ext cx="993140" cy="208279"/>
            </a:xfrm>
            <a:custGeom>
              <a:avLst/>
              <a:gdLst/>
              <a:ahLst/>
              <a:cxnLst/>
              <a:rect l="l" t="t" r="r" b="b"/>
              <a:pathLst>
                <a:path w="993139" h="208279">
                  <a:moveTo>
                    <a:pt x="0" y="52069"/>
                  </a:moveTo>
                  <a:lnTo>
                    <a:pt x="888923" y="52069"/>
                  </a:lnTo>
                  <a:lnTo>
                    <a:pt x="888923" y="0"/>
                  </a:lnTo>
                  <a:lnTo>
                    <a:pt x="993051" y="104139"/>
                  </a:lnTo>
                  <a:lnTo>
                    <a:pt x="888923" y="208279"/>
                  </a:lnTo>
                  <a:lnTo>
                    <a:pt x="888923" y="156209"/>
                  </a:lnTo>
                  <a:lnTo>
                    <a:pt x="0" y="156209"/>
                  </a:lnTo>
                  <a:lnTo>
                    <a:pt x="0" y="5206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69088" y="4109945"/>
              <a:ext cx="1270" cy="400685"/>
            </a:xfrm>
            <a:custGeom>
              <a:avLst/>
              <a:gdLst/>
              <a:ahLst/>
              <a:cxnLst/>
              <a:rect l="l" t="t" r="r" b="b"/>
              <a:pathLst>
                <a:path w="1269" h="400685">
                  <a:moveTo>
                    <a:pt x="1257" y="40046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085746" y="2816225"/>
            <a:ext cx="203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Times New Roman"/>
                <a:cs typeface="Times New Roman"/>
              </a:rPr>
              <a:t>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466490" y="3510483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5414" y="3579977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538569" y="4476253"/>
            <a:ext cx="850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Sustrato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62952" y="2014537"/>
            <a:ext cx="71545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5">
                <a:latin typeface="Arial"/>
                <a:cs typeface="Arial"/>
              </a:rPr>
              <a:t>Terminales: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Puerta,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Drenador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Fuente.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Componente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simétrico.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934777" y="2671698"/>
            <a:ext cx="514159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2585" marR="812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362585" algn="l"/>
              </a:tabLst>
            </a:pP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tensión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controla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flujo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portadores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canal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conducción</a:t>
            </a:r>
            <a:endParaRPr sz="1800">
              <a:latin typeface="Arial"/>
              <a:cs typeface="Arial"/>
            </a:endParaRPr>
          </a:p>
          <a:p>
            <a:pPr marL="362585" marR="82550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362585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2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canal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conducción</a:t>
            </a:r>
            <a:r>
              <a:rPr dirty="0" sz="1800" spc="2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unipolar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(monopolar) </a:t>
            </a:r>
            <a:r>
              <a:rPr dirty="0" sz="1800">
                <a:latin typeface="Arial"/>
                <a:cs typeface="Arial"/>
              </a:rPr>
              <a:t>regulado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tensión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G.</a:t>
            </a:r>
            <a:endParaRPr sz="1800">
              <a:latin typeface="Arial"/>
              <a:cs typeface="Arial"/>
            </a:endParaRPr>
          </a:p>
          <a:p>
            <a:pPr marL="361950" marR="83820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361950" algn="l"/>
                <a:tab pos="711200" algn="l"/>
                <a:tab pos="1402080" algn="l"/>
                <a:tab pos="2181860" algn="l"/>
                <a:tab pos="3533775" algn="l"/>
                <a:tab pos="4921885" algn="l"/>
              </a:tabLst>
            </a:pPr>
            <a:r>
              <a:rPr dirty="0" sz="1800" spc="-25">
                <a:latin typeface="Arial"/>
                <a:cs typeface="Arial"/>
              </a:rPr>
              <a:t>El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canal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puede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engrosarse,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adelgazarse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50">
                <a:latin typeface="Arial"/>
                <a:cs typeface="Arial"/>
              </a:rPr>
              <a:t>o </a:t>
            </a:r>
            <a:r>
              <a:rPr dirty="0" sz="1800">
                <a:latin typeface="Arial"/>
                <a:cs typeface="Arial"/>
              </a:rPr>
              <a:t>incluso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desaparecer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dependiendo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V</a:t>
            </a:r>
            <a:r>
              <a:rPr dirty="0" baseline="-20833" sz="1800" spc="-37">
                <a:latin typeface="Arial"/>
                <a:cs typeface="Arial"/>
              </a:rPr>
              <a:t>GS</a:t>
            </a:r>
            <a:endParaRPr baseline="-20833" sz="1800">
              <a:latin typeface="Arial"/>
              <a:cs typeface="Arial"/>
            </a:endParaRPr>
          </a:p>
          <a:p>
            <a:pPr marL="361950" indent="-28575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61950" algn="l"/>
              </a:tabLst>
            </a:pPr>
            <a:r>
              <a:rPr dirty="0" sz="1800" b="1">
                <a:latin typeface="Arial"/>
                <a:cs typeface="Arial"/>
              </a:rPr>
              <a:t>Resistencia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entrada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infinita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61950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361950" algn="l"/>
                <a:tab pos="1662430" algn="l"/>
                <a:tab pos="2341880" algn="l"/>
                <a:tab pos="2791460" algn="l"/>
                <a:tab pos="4105275" algn="l"/>
                <a:tab pos="4375150" algn="l"/>
              </a:tabLst>
            </a:pPr>
            <a:r>
              <a:rPr dirty="0" sz="1800" spc="-10">
                <a:latin typeface="Arial"/>
                <a:cs typeface="Arial"/>
              </a:rPr>
              <a:t>Semejanza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0">
                <a:latin typeface="Arial"/>
                <a:cs typeface="Arial"/>
              </a:rPr>
              <a:t>entre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5">
                <a:latin typeface="Arial"/>
                <a:cs typeface="Arial"/>
              </a:rPr>
              <a:t>las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ecuaciones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50">
                <a:latin typeface="Arial"/>
                <a:cs typeface="Arial"/>
              </a:rPr>
              <a:t>y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curvas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84713" y="5414898"/>
            <a:ext cx="27076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características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96125" y="5349747"/>
            <a:ext cx="333311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49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emplean</a:t>
            </a:r>
            <a:r>
              <a:rPr dirty="0" sz="1800" spc="165">
                <a:latin typeface="Arial"/>
                <a:cs typeface="Arial"/>
              </a:rPr>
              <a:t>  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165">
                <a:latin typeface="Arial"/>
                <a:cs typeface="Arial"/>
              </a:rPr>
              <a:t>   </a:t>
            </a:r>
            <a:r>
              <a:rPr dirty="0" sz="1800" spc="-10">
                <a:latin typeface="Arial"/>
                <a:cs typeface="Arial"/>
              </a:rPr>
              <a:t>Electrónica </a:t>
            </a:r>
            <a:r>
              <a:rPr dirty="0" sz="1800">
                <a:latin typeface="Arial"/>
                <a:cs typeface="Arial"/>
              </a:rPr>
              <a:t>Digital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alcanzan</a:t>
            </a:r>
            <a:r>
              <a:rPr dirty="0" sz="1800" spc="-10">
                <a:latin typeface="Arial"/>
                <a:cs typeface="Arial"/>
              </a:rPr>
              <a:t> mayores </a:t>
            </a:r>
            <a:r>
              <a:rPr dirty="0" sz="1800">
                <a:latin typeface="Arial"/>
                <a:cs typeface="Arial"/>
              </a:rPr>
              <a:t>velocidades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procesamiento.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76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1509712"/>
            <a:ext cx="7483475" cy="9074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Estructura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y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símbolo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del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transistor.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Canal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y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Canal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  <a:p>
            <a:pPr marL="340995">
              <a:lnSpc>
                <a:spcPct val="100000"/>
              </a:lnSpc>
              <a:spcBef>
                <a:spcPts val="2135"/>
              </a:spcBef>
            </a:pPr>
            <a:r>
              <a:rPr dirty="0" sz="2000" spc="-25">
                <a:latin typeface="Arial"/>
                <a:cs typeface="Arial"/>
              </a:rPr>
              <a:t>Terminales: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Puerta,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Drenador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Fuente.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Componente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simétrico.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662220" y="3018103"/>
            <a:ext cx="815975" cy="981710"/>
            <a:chOff x="6662220" y="3018103"/>
            <a:chExt cx="815975" cy="981710"/>
          </a:xfrm>
        </p:grpSpPr>
        <p:sp>
          <p:nvSpPr>
            <p:cNvPr id="5" name="object 5" descr=""/>
            <p:cNvSpPr/>
            <p:nvPr/>
          </p:nvSpPr>
          <p:spPr>
            <a:xfrm>
              <a:off x="6745579" y="3021048"/>
              <a:ext cx="729615" cy="975994"/>
            </a:xfrm>
            <a:custGeom>
              <a:avLst/>
              <a:gdLst/>
              <a:ahLst/>
              <a:cxnLst/>
              <a:rect l="l" t="t" r="r" b="b"/>
              <a:pathLst>
                <a:path w="729615" h="975995">
                  <a:moveTo>
                    <a:pt x="0" y="487813"/>
                  </a:moveTo>
                  <a:lnTo>
                    <a:pt x="364734" y="487813"/>
                  </a:lnTo>
                </a:path>
                <a:path w="729615" h="975995">
                  <a:moveTo>
                    <a:pt x="364734" y="731711"/>
                  </a:moveTo>
                  <a:lnTo>
                    <a:pt x="364734" y="243916"/>
                  </a:lnTo>
                </a:path>
                <a:path w="729615" h="975995">
                  <a:moveTo>
                    <a:pt x="364734" y="365864"/>
                  </a:moveTo>
                  <a:lnTo>
                    <a:pt x="729450" y="365864"/>
                  </a:lnTo>
                  <a:lnTo>
                    <a:pt x="729450" y="0"/>
                  </a:lnTo>
                </a:path>
                <a:path w="729615" h="975995">
                  <a:moveTo>
                    <a:pt x="364734" y="609762"/>
                  </a:moveTo>
                  <a:lnTo>
                    <a:pt x="729450" y="609762"/>
                  </a:lnTo>
                  <a:lnTo>
                    <a:pt x="729450" y="975627"/>
                  </a:lnTo>
                </a:path>
              </a:pathLst>
            </a:custGeom>
            <a:ln w="5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0193" y="3460190"/>
              <a:ext cx="97079" cy="9734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662220" y="3299798"/>
              <a:ext cx="213995" cy="0"/>
            </a:xfrm>
            <a:custGeom>
              <a:avLst/>
              <a:gdLst/>
              <a:ahLst/>
              <a:cxnLst/>
              <a:rect l="l" t="t" r="r" b="b"/>
              <a:pathLst>
                <a:path w="213995" h="0">
                  <a:moveTo>
                    <a:pt x="0" y="0"/>
                  </a:moveTo>
                  <a:lnTo>
                    <a:pt x="213366" y="0"/>
                  </a:lnTo>
                </a:path>
              </a:pathLst>
            </a:custGeom>
            <a:ln w="17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862336" y="3246702"/>
              <a:ext cx="159385" cy="106680"/>
            </a:xfrm>
            <a:custGeom>
              <a:avLst/>
              <a:gdLst/>
              <a:ahLst/>
              <a:cxnLst/>
              <a:rect l="l" t="t" r="r" b="b"/>
              <a:pathLst>
                <a:path w="159384" h="106679">
                  <a:moveTo>
                    <a:pt x="0" y="106202"/>
                  </a:moveTo>
                  <a:lnTo>
                    <a:pt x="0" y="0"/>
                  </a:lnTo>
                  <a:lnTo>
                    <a:pt x="158811" y="53101"/>
                  </a:lnTo>
                  <a:lnTo>
                    <a:pt x="0" y="1062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7595777" y="3648234"/>
            <a:ext cx="106045" cy="418465"/>
            <a:chOff x="7595777" y="3648234"/>
            <a:chExt cx="106045" cy="418465"/>
          </a:xfrm>
        </p:grpSpPr>
        <p:sp>
          <p:nvSpPr>
            <p:cNvPr id="10" name="object 10" descr=""/>
            <p:cNvSpPr/>
            <p:nvPr/>
          </p:nvSpPr>
          <p:spPr>
            <a:xfrm>
              <a:off x="7648710" y="3648234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4">
                  <a:moveTo>
                    <a:pt x="0" y="0"/>
                  </a:moveTo>
                  <a:lnTo>
                    <a:pt x="0" y="272089"/>
                  </a:lnTo>
                </a:path>
              </a:pathLst>
            </a:custGeom>
            <a:ln w="176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595777" y="3907053"/>
              <a:ext cx="106045" cy="159385"/>
            </a:xfrm>
            <a:custGeom>
              <a:avLst/>
              <a:gdLst/>
              <a:ahLst/>
              <a:cxnLst/>
              <a:rect l="l" t="t" r="r" b="b"/>
              <a:pathLst>
                <a:path w="106045" h="159385">
                  <a:moveTo>
                    <a:pt x="52937" y="159304"/>
                  </a:moveTo>
                  <a:lnTo>
                    <a:pt x="0" y="0"/>
                  </a:lnTo>
                  <a:lnTo>
                    <a:pt x="105874" y="0"/>
                  </a:lnTo>
                  <a:lnTo>
                    <a:pt x="52937" y="159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754756" y="3706929"/>
            <a:ext cx="205104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550" spc="-25">
                <a:latin typeface="Arial"/>
                <a:cs typeface="Arial"/>
              </a:rPr>
              <a:t>i</a:t>
            </a:r>
            <a:r>
              <a:rPr dirty="0" baseline="-11111" sz="1500" spc="-37">
                <a:latin typeface="Arial"/>
                <a:cs typeface="Arial"/>
              </a:rPr>
              <a:t>S</a:t>
            </a:r>
            <a:endParaRPr baseline="-11111" sz="15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86688" y="4125050"/>
            <a:ext cx="15621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0"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14015" y="3358426"/>
            <a:ext cx="17843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0">
                <a:latin typeface="Arial"/>
                <a:cs typeface="Arial"/>
              </a:rPr>
              <a:t>G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386688" y="2661621"/>
            <a:ext cx="16700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0">
                <a:latin typeface="Arial"/>
                <a:cs typeface="Arial"/>
              </a:rPr>
              <a:t>D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595779" y="2986207"/>
            <a:ext cx="106045" cy="418465"/>
            <a:chOff x="7595779" y="2986207"/>
            <a:chExt cx="106045" cy="418465"/>
          </a:xfrm>
        </p:grpSpPr>
        <p:sp>
          <p:nvSpPr>
            <p:cNvPr id="17" name="object 17" descr=""/>
            <p:cNvSpPr/>
            <p:nvPr/>
          </p:nvSpPr>
          <p:spPr>
            <a:xfrm>
              <a:off x="7648713" y="2986207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4">
                  <a:moveTo>
                    <a:pt x="0" y="0"/>
                  </a:moveTo>
                  <a:lnTo>
                    <a:pt x="0" y="272089"/>
                  </a:lnTo>
                </a:path>
              </a:pathLst>
            </a:custGeom>
            <a:ln w="176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595779" y="3245026"/>
              <a:ext cx="106045" cy="159385"/>
            </a:xfrm>
            <a:custGeom>
              <a:avLst/>
              <a:gdLst/>
              <a:ahLst/>
              <a:cxnLst/>
              <a:rect l="l" t="t" r="r" b="b"/>
              <a:pathLst>
                <a:path w="106045" h="159385">
                  <a:moveTo>
                    <a:pt x="52937" y="159304"/>
                  </a:moveTo>
                  <a:lnTo>
                    <a:pt x="0" y="0"/>
                  </a:lnTo>
                  <a:lnTo>
                    <a:pt x="105874" y="0"/>
                  </a:lnTo>
                  <a:lnTo>
                    <a:pt x="52937" y="159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751245" y="3010058"/>
            <a:ext cx="21209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550" spc="-25">
                <a:latin typeface="Arial"/>
                <a:cs typeface="Arial"/>
              </a:rPr>
              <a:t>i</a:t>
            </a:r>
            <a:r>
              <a:rPr dirty="0" baseline="-11111" sz="1500" spc="-37">
                <a:latin typeface="Arial"/>
                <a:cs typeface="Arial"/>
              </a:rPr>
              <a:t>D</a:t>
            </a:r>
            <a:endParaRPr baseline="-11111" sz="15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504645" y="2954308"/>
            <a:ext cx="55181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Arial"/>
                <a:cs typeface="Arial"/>
              </a:rPr>
              <a:t>i</a:t>
            </a:r>
            <a:r>
              <a:rPr dirty="0" baseline="-11111" sz="1500">
                <a:latin typeface="Arial"/>
                <a:cs typeface="Arial"/>
              </a:rPr>
              <a:t>G</a:t>
            </a:r>
            <a:r>
              <a:rPr dirty="0" baseline="-11111" sz="1500" spc="202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~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 spc="-50">
                <a:latin typeface="Arial"/>
                <a:cs typeface="Arial"/>
              </a:rPr>
              <a:t>0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3137576" y="3253692"/>
            <a:ext cx="1697989" cy="746760"/>
            <a:chOff x="3137576" y="3253692"/>
            <a:chExt cx="1697989" cy="746760"/>
          </a:xfrm>
        </p:grpSpPr>
        <p:sp>
          <p:nvSpPr>
            <p:cNvPr id="22" name="object 22" descr=""/>
            <p:cNvSpPr/>
            <p:nvPr/>
          </p:nvSpPr>
          <p:spPr>
            <a:xfrm>
              <a:off x="3197191" y="3260677"/>
              <a:ext cx="1579245" cy="680085"/>
            </a:xfrm>
            <a:custGeom>
              <a:avLst/>
              <a:gdLst/>
              <a:ahLst/>
              <a:cxnLst/>
              <a:rect l="l" t="t" r="r" b="b"/>
              <a:pathLst>
                <a:path w="1579245" h="680085">
                  <a:moveTo>
                    <a:pt x="0" y="679750"/>
                  </a:moveTo>
                  <a:lnTo>
                    <a:pt x="1578713" y="679750"/>
                  </a:lnTo>
                  <a:lnTo>
                    <a:pt x="1578713" y="0"/>
                  </a:lnTo>
                  <a:lnTo>
                    <a:pt x="0" y="0"/>
                  </a:lnTo>
                  <a:lnTo>
                    <a:pt x="0" y="679750"/>
                  </a:lnTo>
                  <a:close/>
                </a:path>
              </a:pathLst>
            </a:custGeom>
            <a:ln w="13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144561" y="3495468"/>
              <a:ext cx="52705" cy="210820"/>
            </a:xfrm>
            <a:custGeom>
              <a:avLst/>
              <a:gdLst/>
              <a:ahLst/>
              <a:cxnLst/>
              <a:rect l="l" t="t" r="r" b="b"/>
              <a:pathLst>
                <a:path w="52705" h="210820">
                  <a:moveTo>
                    <a:pt x="52630" y="210195"/>
                  </a:moveTo>
                  <a:lnTo>
                    <a:pt x="0" y="210195"/>
                  </a:lnTo>
                  <a:lnTo>
                    <a:pt x="0" y="0"/>
                  </a:lnTo>
                  <a:lnTo>
                    <a:pt x="52630" y="0"/>
                  </a:lnTo>
                  <a:lnTo>
                    <a:pt x="52630" y="210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144561" y="3495468"/>
              <a:ext cx="52705" cy="210820"/>
            </a:xfrm>
            <a:custGeom>
              <a:avLst/>
              <a:gdLst/>
              <a:ahLst/>
              <a:cxnLst/>
              <a:rect l="l" t="t" r="r" b="b"/>
              <a:pathLst>
                <a:path w="52705" h="210820">
                  <a:moveTo>
                    <a:pt x="0" y="210195"/>
                  </a:moveTo>
                  <a:lnTo>
                    <a:pt x="52630" y="210195"/>
                  </a:lnTo>
                  <a:lnTo>
                    <a:pt x="52630" y="0"/>
                  </a:lnTo>
                  <a:lnTo>
                    <a:pt x="0" y="0"/>
                  </a:lnTo>
                  <a:lnTo>
                    <a:pt x="0" y="210195"/>
                  </a:lnTo>
                  <a:close/>
                </a:path>
              </a:pathLst>
            </a:custGeom>
            <a:ln w="13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881301" y="3940441"/>
              <a:ext cx="210820" cy="52705"/>
            </a:xfrm>
            <a:custGeom>
              <a:avLst/>
              <a:gdLst/>
              <a:ahLst/>
              <a:cxnLst/>
              <a:rect l="l" t="t" r="r" b="b"/>
              <a:pathLst>
                <a:path w="210820" h="52704">
                  <a:moveTo>
                    <a:pt x="210493" y="52541"/>
                  </a:moveTo>
                  <a:lnTo>
                    <a:pt x="0" y="52541"/>
                  </a:lnTo>
                  <a:lnTo>
                    <a:pt x="0" y="0"/>
                  </a:lnTo>
                  <a:lnTo>
                    <a:pt x="210493" y="0"/>
                  </a:lnTo>
                  <a:lnTo>
                    <a:pt x="210493" y="52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881302" y="3940427"/>
              <a:ext cx="210820" cy="52705"/>
            </a:xfrm>
            <a:custGeom>
              <a:avLst/>
              <a:gdLst/>
              <a:ahLst/>
              <a:cxnLst/>
              <a:rect l="l" t="t" r="r" b="b"/>
              <a:pathLst>
                <a:path w="210820" h="52704">
                  <a:moveTo>
                    <a:pt x="0" y="52555"/>
                  </a:moveTo>
                  <a:lnTo>
                    <a:pt x="210493" y="52555"/>
                  </a:lnTo>
                  <a:lnTo>
                    <a:pt x="210493" y="0"/>
                  </a:lnTo>
                  <a:lnTo>
                    <a:pt x="0" y="0"/>
                  </a:lnTo>
                  <a:lnTo>
                    <a:pt x="0" y="52555"/>
                  </a:lnTo>
                  <a:close/>
                </a:path>
              </a:pathLst>
            </a:custGeom>
            <a:ln w="133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775891" y="3495468"/>
              <a:ext cx="52705" cy="210820"/>
            </a:xfrm>
            <a:custGeom>
              <a:avLst/>
              <a:gdLst/>
              <a:ahLst/>
              <a:cxnLst/>
              <a:rect l="l" t="t" r="r" b="b"/>
              <a:pathLst>
                <a:path w="52704" h="210820">
                  <a:moveTo>
                    <a:pt x="52630" y="210195"/>
                  </a:moveTo>
                  <a:lnTo>
                    <a:pt x="0" y="210195"/>
                  </a:lnTo>
                  <a:lnTo>
                    <a:pt x="0" y="0"/>
                  </a:lnTo>
                  <a:lnTo>
                    <a:pt x="52630" y="0"/>
                  </a:lnTo>
                  <a:lnTo>
                    <a:pt x="52630" y="210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775905" y="3495468"/>
              <a:ext cx="52705" cy="210820"/>
            </a:xfrm>
            <a:custGeom>
              <a:avLst/>
              <a:gdLst/>
              <a:ahLst/>
              <a:cxnLst/>
              <a:rect l="l" t="t" r="r" b="b"/>
              <a:pathLst>
                <a:path w="52704" h="210820">
                  <a:moveTo>
                    <a:pt x="0" y="210195"/>
                  </a:moveTo>
                  <a:lnTo>
                    <a:pt x="52630" y="210195"/>
                  </a:lnTo>
                  <a:lnTo>
                    <a:pt x="52630" y="0"/>
                  </a:lnTo>
                  <a:lnTo>
                    <a:pt x="0" y="0"/>
                  </a:lnTo>
                  <a:lnTo>
                    <a:pt x="0" y="210195"/>
                  </a:lnTo>
                  <a:close/>
                </a:path>
              </a:pathLst>
            </a:custGeom>
            <a:ln w="13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3355889" y="3324324"/>
            <a:ext cx="24892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6984" sz="2625" spc="-37">
                <a:latin typeface="Arial"/>
                <a:cs typeface="Arial"/>
              </a:rPr>
              <a:t>n</a:t>
            </a:r>
            <a:r>
              <a:rPr dirty="0" sz="1100" spc="-25"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006019" y="3044163"/>
            <a:ext cx="1977389" cy="1102995"/>
            <a:chOff x="3006019" y="3044163"/>
            <a:chExt cx="1977389" cy="1102995"/>
          </a:xfrm>
        </p:grpSpPr>
        <p:sp>
          <p:nvSpPr>
            <p:cNvPr id="31" name="object 31" descr=""/>
            <p:cNvSpPr/>
            <p:nvPr/>
          </p:nvSpPr>
          <p:spPr>
            <a:xfrm>
              <a:off x="3986545" y="3992981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w="0" h="105410">
                  <a:moveTo>
                    <a:pt x="0" y="0"/>
                  </a:moveTo>
                  <a:lnTo>
                    <a:pt x="0" y="105097"/>
                  </a:lnTo>
                </a:path>
              </a:pathLst>
            </a:custGeom>
            <a:ln w="13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039319" y="3600559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10" h="0">
                  <a:moveTo>
                    <a:pt x="0" y="0"/>
                  </a:moveTo>
                  <a:lnTo>
                    <a:pt x="105246" y="0"/>
                  </a:lnTo>
                </a:path>
              </a:pathLst>
            </a:custGeom>
            <a:ln w="13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828524" y="3600559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10" h="0">
                  <a:moveTo>
                    <a:pt x="0" y="0"/>
                  </a:moveTo>
                  <a:lnTo>
                    <a:pt x="105246" y="0"/>
                  </a:lnTo>
                </a:path>
              </a:pathLst>
            </a:custGeom>
            <a:ln w="13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939030" y="3579536"/>
              <a:ext cx="37465" cy="42545"/>
            </a:xfrm>
            <a:custGeom>
              <a:avLst/>
              <a:gdLst/>
              <a:ahLst/>
              <a:cxnLst/>
              <a:rect l="l" t="t" r="r" b="b"/>
              <a:pathLst>
                <a:path w="37464" h="42545">
                  <a:moveTo>
                    <a:pt x="36841" y="21022"/>
                  </a:moveTo>
                  <a:lnTo>
                    <a:pt x="35394" y="12839"/>
                  </a:lnTo>
                  <a:lnTo>
                    <a:pt x="31447" y="6157"/>
                  </a:lnTo>
                  <a:lnTo>
                    <a:pt x="25592" y="1652"/>
                  </a:lnTo>
                  <a:lnTo>
                    <a:pt x="18420" y="0"/>
                  </a:lnTo>
                  <a:lnTo>
                    <a:pt x="11254" y="1652"/>
                  </a:lnTo>
                  <a:lnTo>
                    <a:pt x="5398" y="6157"/>
                  </a:lnTo>
                  <a:lnTo>
                    <a:pt x="1448" y="12839"/>
                  </a:lnTo>
                  <a:lnTo>
                    <a:pt x="0" y="21022"/>
                  </a:lnTo>
                  <a:lnTo>
                    <a:pt x="1448" y="29204"/>
                  </a:lnTo>
                  <a:lnTo>
                    <a:pt x="5398" y="35887"/>
                  </a:lnTo>
                  <a:lnTo>
                    <a:pt x="11254" y="40392"/>
                  </a:lnTo>
                  <a:lnTo>
                    <a:pt x="18420" y="42044"/>
                  </a:lnTo>
                  <a:lnTo>
                    <a:pt x="25592" y="40392"/>
                  </a:lnTo>
                  <a:lnTo>
                    <a:pt x="31447" y="35887"/>
                  </a:lnTo>
                  <a:lnTo>
                    <a:pt x="35394" y="29204"/>
                  </a:lnTo>
                  <a:lnTo>
                    <a:pt x="36841" y="21022"/>
                  </a:lnTo>
                  <a:close/>
                </a:path>
              </a:pathLst>
            </a:custGeom>
            <a:ln w="133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968123" y="4098078"/>
              <a:ext cx="37465" cy="42545"/>
            </a:xfrm>
            <a:custGeom>
              <a:avLst/>
              <a:gdLst/>
              <a:ahLst/>
              <a:cxnLst/>
              <a:rect l="l" t="t" r="r" b="b"/>
              <a:pathLst>
                <a:path w="37464" h="42545">
                  <a:moveTo>
                    <a:pt x="36841" y="21022"/>
                  </a:moveTo>
                  <a:lnTo>
                    <a:pt x="35394" y="12839"/>
                  </a:lnTo>
                  <a:lnTo>
                    <a:pt x="31447" y="6157"/>
                  </a:lnTo>
                  <a:lnTo>
                    <a:pt x="25592" y="1652"/>
                  </a:lnTo>
                  <a:lnTo>
                    <a:pt x="18420" y="0"/>
                  </a:lnTo>
                  <a:lnTo>
                    <a:pt x="11254" y="1652"/>
                  </a:lnTo>
                  <a:lnTo>
                    <a:pt x="5398" y="6157"/>
                  </a:lnTo>
                  <a:lnTo>
                    <a:pt x="1448" y="12839"/>
                  </a:lnTo>
                  <a:lnTo>
                    <a:pt x="0" y="21022"/>
                  </a:lnTo>
                  <a:lnTo>
                    <a:pt x="1448" y="29204"/>
                  </a:lnTo>
                  <a:lnTo>
                    <a:pt x="5398" y="35887"/>
                  </a:lnTo>
                  <a:lnTo>
                    <a:pt x="11254" y="40392"/>
                  </a:lnTo>
                  <a:lnTo>
                    <a:pt x="18420" y="42044"/>
                  </a:lnTo>
                  <a:lnTo>
                    <a:pt x="25592" y="40392"/>
                  </a:lnTo>
                  <a:lnTo>
                    <a:pt x="31447" y="35887"/>
                  </a:lnTo>
                  <a:lnTo>
                    <a:pt x="35394" y="29204"/>
                  </a:lnTo>
                  <a:lnTo>
                    <a:pt x="36841" y="21022"/>
                  </a:lnTo>
                  <a:close/>
                </a:path>
              </a:pathLst>
            </a:custGeom>
            <a:ln w="133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013004" y="3579536"/>
              <a:ext cx="37465" cy="42545"/>
            </a:xfrm>
            <a:custGeom>
              <a:avLst/>
              <a:gdLst/>
              <a:ahLst/>
              <a:cxnLst/>
              <a:rect l="l" t="t" r="r" b="b"/>
              <a:pathLst>
                <a:path w="37464" h="42545">
                  <a:moveTo>
                    <a:pt x="36841" y="21022"/>
                  </a:moveTo>
                  <a:lnTo>
                    <a:pt x="35394" y="12839"/>
                  </a:lnTo>
                  <a:lnTo>
                    <a:pt x="31447" y="6157"/>
                  </a:lnTo>
                  <a:lnTo>
                    <a:pt x="25592" y="1652"/>
                  </a:lnTo>
                  <a:lnTo>
                    <a:pt x="18420" y="0"/>
                  </a:lnTo>
                  <a:lnTo>
                    <a:pt x="11254" y="1652"/>
                  </a:lnTo>
                  <a:lnTo>
                    <a:pt x="5398" y="6157"/>
                  </a:lnTo>
                  <a:lnTo>
                    <a:pt x="1448" y="12839"/>
                  </a:lnTo>
                  <a:lnTo>
                    <a:pt x="0" y="21022"/>
                  </a:lnTo>
                  <a:lnTo>
                    <a:pt x="1448" y="29204"/>
                  </a:lnTo>
                  <a:lnTo>
                    <a:pt x="5398" y="35887"/>
                  </a:lnTo>
                  <a:lnTo>
                    <a:pt x="11254" y="40392"/>
                  </a:lnTo>
                  <a:lnTo>
                    <a:pt x="18420" y="42044"/>
                  </a:lnTo>
                  <a:lnTo>
                    <a:pt x="25592" y="40392"/>
                  </a:lnTo>
                  <a:lnTo>
                    <a:pt x="31447" y="35887"/>
                  </a:lnTo>
                  <a:lnTo>
                    <a:pt x="35394" y="29204"/>
                  </a:lnTo>
                  <a:lnTo>
                    <a:pt x="36841" y="21022"/>
                  </a:lnTo>
                  <a:close/>
                </a:path>
              </a:pathLst>
            </a:custGeom>
            <a:ln w="133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4631" y="3044163"/>
              <a:ext cx="223841" cy="213051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2764089" y="3432139"/>
            <a:ext cx="17399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50">
                <a:latin typeface="Arial"/>
                <a:cs typeface="Arial"/>
              </a:rPr>
              <a:t>S</a:t>
            </a:r>
            <a:endParaRPr sz="17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047986" y="3432139"/>
            <a:ext cx="18669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50">
                <a:latin typeface="Arial"/>
                <a:cs typeface="Arial"/>
              </a:rPr>
              <a:t>D</a:t>
            </a:r>
            <a:endParaRPr sz="17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868790" y="2756127"/>
            <a:ext cx="19875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50">
                <a:latin typeface="Arial"/>
                <a:cs typeface="Arial"/>
              </a:rPr>
              <a:t>G</a:t>
            </a:r>
            <a:endParaRPr sz="1750">
              <a:latin typeface="Arial"/>
              <a:cs typeface="Arial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3652392" y="3260690"/>
            <a:ext cx="673100" cy="680085"/>
          </a:xfrm>
          <a:custGeom>
            <a:avLst/>
            <a:gdLst/>
            <a:ahLst/>
            <a:cxnLst/>
            <a:rect l="l" t="t" r="r" b="b"/>
            <a:pathLst>
              <a:path w="673100" h="680085">
                <a:moveTo>
                  <a:pt x="0" y="220706"/>
                </a:moveTo>
                <a:lnTo>
                  <a:pt x="663057" y="220706"/>
                </a:lnTo>
                <a:lnTo>
                  <a:pt x="663057" y="0"/>
                </a:lnTo>
                <a:lnTo>
                  <a:pt x="0" y="0"/>
                </a:lnTo>
                <a:lnTo>
                  <a:pt x="0" y="220706"/>
                </a:lnTo>
                <a:close/>
              </a:path>
              <a:path w="673100" h="680085">
                <a:moveTo>
                  <a:pt x="9857" y="679736"/>
                </a:moveTo>
                <a:lnTo>
                  <a:pt x="672915" y="679736"/>
                </a:lnTo>
                <a:lnTo>
                  <a:pt x="672915" y="472933"/>
                </a:lnTo>
                <a:lnTo>
                  <a:pt x="9857" y="472933"/>
                </a:lnTo>
                <a:lnTo>
                  <a:pt x="9857" y="679736"/>
                </a:lnTo>
                <a:close/>
              </a:path>
            </a:pathLst>
          </a:custGeom>
          <a:ln w="133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3880284" y="3182461"/>
            <a:ext cx="215265" cy="2038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26570" sz="1725" spc="-37">
                <a:latin typeface="Arial"/>
                <a:cs typeface="Arial"/>
              </a:rPr>
              <a:t>p</a:t>
            </a:r>
            <a:r>
              <a:rPr dirty="0" sz="750" spc="-25">
                <a:latin typeface="Arial"/>
                <a:cs typeface="Arial"/>
              </a:rPr>
              <a:t>+</a:t>
            </a:r>
            <a:endParaRPr sz="7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886203" y="3649337"/>
            <a:ext cx="215265" cy="2038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26570" sz="1725" spc="-37">
                <a:latin typeface="Arial"/>
                <a:cs typeface="Arial"/>
              </a:rPr>
              <a:t>p</a:t>
            </a:r>
            <a:r>
              <a:rPr dirty="0" sz="750" spc="-25">
                <a:latin typeface="Arial"/>
                <a:cs typeface="Arial"/>
              </a:rPr>
              <a:t>+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34389" y="3422650"/>
            <a:ext cx="9017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Canal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34389" y="5149741"/>
            <a:ext cx="9017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Canal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2036762" y="3476622"/>
            <a:ext cx="367030" cy="224154"/>
            <a:chOff x="2036762" y="3476622"/>
            <a:chExt cx="367030" cy="224154"/>
          </a:xfrm>
        </p:grpSpPr>
        <p:sp>
          <p:nvSpPr>
            <p:cNvPr id="47" name="object 47" descr=""/>
            <p:cNvSpPr/>
            <p:nvPr/>
          </p:nvSpPr>
          <p:spPr>
            <a:xfrm>
              <a:off x="2041525" y="3481384"/>
              <a:ext cx="357505" cy="214629"/>
            </a:xfrm>
            <a:custGeom>
              <a:avLst/>
              <a:gdLst/>
              <a:ahLst/>
              <a:cxnLst/>
              <a:rect l="l" t="t" r="r" b="b"/>
              <a:pathLst>
                <a:path w="357505" h="214629">
                  <a:moveTo>
                    <a:pt x="229946" y="0"/>
                  </a:moveTo>
                  <a:lnTo>
                    <a:pt x="229946" y="53581"/>
                  </a:lnTo>
                  <a:lnTo>
                    <a:pt x="0" y="53581"/>
                  </a:lnTo>
                  <a:lnTo>
                    <a:pt x="0" y="160743"/>
                  </a:lnTo>
                  <a:lnTo>
                    <a:pt x="229946" y="160743"/>
                  </a:lnTo>
                  <a:lnTo>
                    <a:pt x="229946" y="214312"/>
                  </a:lnTo>
                  <a:lnTo>
                    <a:pt x="357187" y="107162"/>
                  </a:lnTo>
                  <a:lnTo>
                    <a:pt x="229946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041525" y="3481384"/>
              <a:ext cx="357505" cy="214629"/>
            </a:xfrm>
            <a:custGeom>
              <a:avLst/>
              <a:gdLst/>
              <a:ahLst/>
              <a:cxnLst/>
              <a:rect l="l" t="t" r="r" b="b"/>
              <a:pathLst>
                <a:path w="357505" h="214629">
                  <a:moveTo>
                    <a:pt x="0" y="53581"/>
                  </a:moveTo>
                  <a:lnTo>
                    <a:pt x="229946" y="53581"/>
                  </a:lnTo>
                  <a:lnTo>
                    <a:pt x="229946" y="0"/>
                  </a:lnTo>
                  <a:lnTo>
                    <a:pt x="357187" y="107162"/>
                  </a:lnTo>
                  <a:lnTo>
                    <a:pt x="229946" y="214312"/>
                  </a:lnTo>
                  <a:lnTo>
                    <a:pt x="229946" y="160743"/>
                  </a:lnTo>
                  <a:lnTo>
                    <a:pt x="0" y="160743"/>
                  </a:lnTo>
                  <a:lnTo>
                    <a:pt x="0" y="53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 descr=""/>
          <p:cNvGrpSpPr/>
          <p:nvPr/>
        </p:nvGrpSpPr>
        <p:grpSpPr>
          <a:xfrm>
            <a:off x="2036762" y="5226047"/>
            <a:ext cx="367030" cy="224154"/>
            <a:chOff x="2036762" y="5226047"/>
            <a:chExt cx="367030" cy="224154"/>
          </a:xfrm>
        </p:grpSpPr>
        <p:sp>
          <p:nvSpPr>
            <p:cNvPr id="50" name="object 50" descr=""/>
            <p:cNvSpPr/>
            <p:nvPr/>
          </p:nvSpPr>
          <p:spPr>
            <a:xfrm>
              <a:off x="2041525" y="5230809"/>
              <a:ext cx="357505" cy="214629"/>
            </a:xfrm>
            <a:custGeom>
              <a:avLst/>
              <a:gdLst/>
              <a:ahLst/>
              <a:cxnLst/>
              <a:rect l="l" t="t" r="r" b="b"/>
              <a:pathLst>
                <a:path w="357505" h="214629">
                  <a:moveTo>
                    <a:pt x="229946" y="0"/>
                  </a:moveTo>
                  <a:lnTo>
                    <a:pt x="229946" y="53581"/>
                  </a:lnTo>
                  <a:lnTo>
                    <a:pt x="0" y="53581"/>
                  </a:lnTo>
                  <a:lnTo>
                    <a:pt x="0" y="160731"/>
                  </a:lnTo>
                  <a:lnTo>
                    <a:pt x="229946" y="160731"/>
                  </a:lnTo>
                  <a:lnTo>
                    <a:pt x="229946" y="214312"/>
                  </a:lnTo>
                  <a:lnTo>
                    <a:pt x="357187" y="107162"/>
                  </a:lnTo>
                  <a:lnTo>
                    <a:pt x="229946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041525" y="5230809"/>
              <a:ext cx="357505" cy="214629"/>
            </a:xfrm>
            <a:custGeom>
              <a:avLst/>
              <a:gdLst/>
              <a:ahLst/>
              <a:cxnLst/>
              <a:rect l="l" t="t" r="r" b="b"/>
              <a:pathLst>
                <a:path w="357505" h="214629">
                  <a:moveTo>
                    <a:pt x="0" y="53581"/>
                  </a:moveTo>
                  <a:lnTo>
                    <a:pt x="229946" y="53581"/>
                  </a:lnTo>
                  <a:lnTo>
                    <a:pt x="229946" y="0"/>
                  </a:lnTo>
                  <a:lnTo>
                    <a:pt x="357187" y="107162"/>
                  </a:lnTo>
                  <a:lnTo>
                    <a:pt x="229946" y="214312"/>
                  </a:lnTo>
                  <a:lnTo>
                    <a:pt x="229946" y="160731"/>
                  </a:lnTo>
                  <a:lnTo>
                    <a:pt x="0" y="160731"/>
                  </a:lnTo>
                  <a:lnTo>
                    <a:pt x="0" y="53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 descr=""/>
          <p:cNvGrpSpPr/>
          <p:nvPr/>
        </p:nvGrpSpPr>
        <p:grpSpPr>
          <a:xfrm>
            <a:off x="3209015" y="5069802"/>
            <a:ext cx="1697989" cy="746760"/>
            <a:chOff x="3209015" y="5069802"/>
            <a:chExt cx="1697989" cy="746760"/>
          </a:xfrm>
        </p:grpSpPr>
        <p:sp>
          <p:nvSpPr>
            <p:cNvPr id="53" name="object 53" descr=""/>
            <p:cNvSpPr/>
            <p:nvPr/>
          </p:nvSpPr>
          <p:spPr>
            <a:xfrm>
              <a:off x="3268630" y="5076787"/>
              <a:ext cx="1579245" cy="680085"/>
            </a:xfrm>
            <a:custGeom>
              <a:avLst/>
              <a:gdLst/>
              <a:ahLst/>
              <a:cxnLst/>
              <a:rect l="l" t="t" r="r" b="b"/>
              <a:pathLst>
                <a:path w="1579245" h="680085">
                  <a:moveTo>
                    <a:pt x="0" y="679750"/>
                  </a:moveTo>
                  <a:lnTo>
                    <a:pt x="1578712" y="679750"/>
                  </a:lnTo>
                  <a:lnTo>
                    <a:pt x="1578712" y="0"/>
                  </a:lnTo>
                  <a:lnTo>
                    <a:pt x="0" y="0"/>
                  </a:lnTo>
                  <a:lnTo>
                    <a:pt x="0" y="679750"/>
                  </a:lnTo>
                  <a:close/>
                </a:path>
              </a:pathLst>
            </a:custGeom>
            <a:ln w="13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216000" y="5311550"/>
              <a:ext cx="52705" cy="210820"/>
            </a:xfrm>
            <a:custGeom>
              <a:avLst/>
              <a:gdLst/>
              <a:ahLst/>
              <a:cxnLst/>
              <a:rect l="l" t="t" r="r" b="b"/>
              <a:pathLst>
                <a:path w="52704" h="210820">
                  <a:moveTo>
                    <a:pt x="52630" y="210195"/>
                  </a:moveTo>
                  <a:lnTo>
                    <a:pt x="0" y="210195"/>
                  </a:lnTo>
                  <a:lnTo>
                    <a:pt x="0" y="0"/>
                  </a:lnTo>
                  <a:lnTo>
                    <a:pt x="52630" y="0"/>
                  </a:lnTo>
                  <a:lnTo>
                    <a:pt x="52630" y="210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216000" y="5311564"/>
              <a:ext cx="52705" cy="210820"/>
            </a:xfrm>
            <a:custGeom>
              <a:avLst/>
              <a:gdLst/>
              <a:ahLst/>
              <a:cxnLst/>
              <a:rect l="l" t="t" r="r" b="b"/>
              <a:pathLst>
                <a:path w="52704" h="210820">
                  <a:moveTo>
                    <a:pt x="0" y="210195"/>
                  </a:moveTo>
                  <a:lnTo>
                    <a:pt x="52630" y="210195"/>
                  </a:lnTo>
                  <a:lnTo>
                    <a:pt x="52630" y="0"/>
                  </a:lnTo>
                  <a:lnTo>
                    <a:pt x="0" y="0"/>
                  </a:lnTo>
                  <a:lnTo>
                    <a:pt x="0" y="210195"/>
                  </a:lnTo>
                  <a:close/>
                </a:path>
              </a:pathLst>
            </a:custGeom>
            <a:ln w="13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952726" y="5756523"/>
              <a:ext cx="210820" cy="52705"/>
            </a:xfrm>
            <a:custGeom>
              <a:avLst/>
              <a:gdLst/>
              <a:ahLst/>
              <a:cxnLst/>
              <a:rect l="l" t="t" r="r" b="b"/>
              <a:pathLst>
                <a:path w="210820" h="52704">
                  <a:moveTo>
                    <a:pt x="210493" y="52555"/>
                  </a:moveTo>
                  <a:lnTo>
                    <a:pt x="0" y="52555"/>
                  </a:lnTo>
                  <a:lnTo>
                    <a:pt x="0" y="0"/>
                  </a:lnTo>
                  <a:lnTo>
                    <a:pt x="210493" y="0"/>
                  </a:lnTo>
                  <a:lnTo>
                    <a:pt x="210493" y="525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952726" y="5756523"/>
              <a:ext cx="210820" cy="52705"/>
            </a:xfrm>
            <a:custGeom>
              <a:avLst/>
              <a:gdLst/>
              <a:ahLst/>
              <a:cxnLst/>
              <a:rect l="l" t="t" r="r" b="b"/>
              <a:pathLst>
                <a:path w="210820" h="52704">
                  <a:moveTo>
                    <a:pt x="0" y="52555"/>
                  </a:moveTo>
                  <a:lnTo>
                    <a:pt x="210493" y="52555"/>
                  </a:lnTo>
                  <a:lnTo>
                    <a:pt x="210493" y="0"/>
                  </a:lnTo>
                  <a:lnTo>
                    <a:pt x="0" y="0"/>
                  </a:lnTo>
                  <a:lnTo>
                    <a:pt x="0" y="52555"/>
                  </a:lnTo>
                  <a:close/>
                </a:path>
              </a:pathLst>
            </a:custGeom>
            <a:ln w="133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847328" y="5311550"/>
              <a:ext cx="52705" cy="210820"/>
            </a:xfrm>
            <a:custGeom>
              <a:avLst/>
              <a:gdLst/>
              <a:ahLst/>
              <a:cxnLst/>
              <a:rect l="l" t="t" r="r" b="b"/>
              <a:pathLst>
                <a:path w="52704" h="210820">
                  <a:moveTo>
                    <a:pt x="52630" y="210195"/>
                  </a:moveTo>
                  <a:lnTo>
                    <a:pt x="0" y="210195"/>
                  </a:lnTo>
                  <a:lnTo>
                    <a:pt x="0" y="0"/>
                  </a:lnTo>
                  <a:lnTo>
                    <a:pt x="52630" y="0"/>
                  </a:lnTo>
                  <a:lnTo>
                    <a:pt x="52630" y="210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847328" y="5311564"/>
              <a:ext cx="52705" cy="210820"/>
            </a:xfrm>
            <a:custGeom>
              <a:avLst/>
              <a:gdLst/>
              <a:ahLst/>
              <a:cxnLst/>
              <a:rect l="l" t="t" r="r" b="b"/>
              <a:pathLst>
                <a:path w="52704" h="210820">
                  <a:moveTo>
                    <a:pt x="0" y="210195"/>
                  </a:moveTo>
                  <a:lnTo>
                    <a:pt x="52630" y="210195"/>
                  </a:lnTo>
                  <a:lnTo>
                    <a:pt x="52630" y="0"/>
                  </a:lnTo>
                  <a:lnTo>
                    <a:pt x="0" y="0"/>
                  </a:lnTo>
                  <a:lnTo>
                    <a:pt x="0" y="210195"/>
                  </a:lnTo>
                  <a:close/>
                </a:path>
              </a:pathLst>
            </a:custGeom>
            <a:ln w="13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3409153" y="5140422"/>
            <a:ext cx="28511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6984" sz="2625" spc="-37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+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3077452" y="5388650"/>
            <a:ext cx="1977389" cy="574675"/>
            <a:chOff x="3077452" y="5388650"/>
            <a:chExt cx="1977389" cy="574675"/>
          </a:xfrm>
        </p:grpSpPr>
        <p:sp>
          <p:nvSpPr>
            <p:cNvPr id="62" name="object 62" descr=""/>
            <p:cNvSpPr/>
            <p:nvPr/>
          </p:nvSpPr>
          <p:spPr>
            <a:xfrm>
              <a:off x="4057979" y="5809082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w="0" h="105410">
                  <a:moveTo>
                    <a:pt x="0" y="0"/>
                  </a:moveTo>
                  <a:lnTo>
                    <a:pt x="0" y="105097"/>
                  </a:lnTo>
                </a:path>
              </a:pathLst>
            </a:custGeom>
            <a:ln w="13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110753" y="5416658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10" h="0">
                  <a:moveTo>
                    <a:pt x="0" y="0"/>
                  </a:moveTo>
                  <a:lnTo>
                    <a:pt x="105246" y="0"/>
                  </a:lnTo>
                </a:path>
              </a:pathLst>
            </a:custGeom>
            <a:ln w="13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899959" y="5416658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10" h="0">
                  <a:moveTo>
                    <a:pt x="0" y="0"/>
                  </a:moveTo>
                  <a:lnTo>
                    <a:pt x="105246" y="0"/>
                  </a:lnTo>
                </a:path>
              </a:pathLst>
            </a:custGeom>
            <a:ln w="13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010464" y="5395635"/>
              <a:ext cx="37465" cy="42545"/>
            </a:xfrm>
            <a:custGeom>
              <a:avLst/>
              <a:gdLst/>
              <a:ahLst/>
              <a:cxnLst/>
              <a:rect l="l" t="t" r="r" b="b"/>
              <a:pathLst>
                <a:path w="37464" h="42545">
                  <a:moveTo>
                    <a:pt x="36841" y="21022"/>
                  </a:moveTo>
                  <a:lnTo>
                    <a:pt x="35394" y="12839"/>
                  </a:lnTo>
                  <a:lnTo>
                    <a:pt x="31447" y="6157"/>
                  </a:lnTo>
                  <a:lnTo>
                    <a:pt x="25592" y="1652"/>
                  </a:lnTo>
                  <a:lnTo>
                    <a:pt x="18420" y="0"/>
                  </a:lnTo>
                  <a:lnTo>
                    <a:pt x="11254" y="1652"/>
                  </a:lnTo>
                  <a:lnTo>
                    <a:pt x="5398" y="6157"/>
                  </a:lnTo>
                  <a:lnTo>
                    <a:pt x="1448" y="12839"/>
                  </a:lnTo>
                  <a:lnTo>
                    <a:pt x="0" y="21022"/>
                  </a:lnTo>
                  <a:lnTo>
                    <a:pt x="1448" y="29204"/>
                  </a:lnTo>
                  <a:lnTo>
                    <a:pt x="5398" y="35887"/>
                  </a:lnTo>
                  <a:lnTo>
                    <a:pt x="11254" y="40392"/>
                  </a:lnTo>
                  <a:lnTo>
                    <a:pt x="18420" y="42044"/>
                  </a:lnTo>
                  <a:lnTo>
                    <a:pt x="25592" y="40392"/>
                  </a:lnTo>
                  <a:lnTo>
                    <a:pt x="31447" y="35887"/>
                  </a:lnTo>
                  <a:lnTo>
                    <a:pt x="35394" y="29204"/>
                  </a:lnTo>
                  <a:lnTo>
                    <a:pt x="36841" y="21022"/>
                  </a:lnTo>
                  <a:close/>
                </a:path>
              </a:pathLst>
            </a:custGeom>
            <a:ln w="133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039557" y="5914177"/>
              <a:ext cx="37465" cy="42545"/>
            </a:xfrm>
            <a:custGeom>
              <a:avLst/>
              <a:gdLst/>
              <a:ahLst/>
              <a:cxnLst/>
              <a:rect l="l" t="t" r="r" b="b"/>
              <a:pathLst>
                <a:path w="37464" h="42545">
                  <a:moveTo>
                    <a:pt x="36841" y="21022"/>
                  </a:moveTo>
                  <a:lnTo>
                    <a:pt x="35394" y="12839"/>
                  </a:lnTo>
                  <a:lnTo>
                    <a:pt x="31447" y="6157"/>
                  </a:lnTo>
                  <a:lnTo>
                    <a:pt x="25592" y="1652"/>
                  </a:lnTo>
                  <a:lnTo>
                    <a:pt x="18420" y="0"/>
                  </a:lnTo>
                  <a:lnTo>
                    <a:pt x="11254" y="1652"/>
                  </a:lnTo>
                  <a:lnTo>
                    <a:pt x="5398" y="6157"/>
                  </a:lnTo>
                  <a:lnTo>
                    <a:pt x="1448" y="12839"/>
                  </a:lnTo>
                  <a:lnTo>
                    <a:pt x="0" y="21022"/>
                  </a:lnTo>
                  <a:lnTo>
                    <a:pt x="1448" y="29204"/>
                  </a:lnTo>
                  <a:lnTo>
                    <a:pt x="5398" y="35887"/>
                  </a:lnTo>
                  <a:lnTo>
                    <a:pt x="11254" y="40392"/>
                  </a:lnTo>
                  <a:lnTo>
                    <a:pt x="18420" y="42044"/>
                  </a:lnTo>
                  <a:lnTo>
                    <a:pt x="25592" y="40392"/>
                  </a:lnTo>
                  <a:lnTo>
                    <a:pt x="31447" y="35887"/>
                  </a:lnTo>
                  <a:lnTo>
                    <a:pt x="35394" y="29204"/>
                  </a:lnTo>
                  <a:lnTo>
                    <a:pt x="36841" y="21022"/>
                  </a:lnTo>
                  <a:close/>
                </a:path>
              </a:pathLst>
            </a:custGeom>
            <a:ln w="133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084437" y="5395635"/>
              <a:ext cx="37465" cy="42545"/>
            </a:xfrm>
            <a:custGeom>
              <a:avLst/>
              <a:gdLst/>
              <a:ahLst/>
              <a:cxnLst/>
              <a:rect l="l" t="t" r="r" b="b"/>
              <a:pathLst>
                <a:path w="37464" h="42545">
                  <a:moveTo>
                    <a:pt x="36841" y="21022"/>
                  </a:moveTo>
                  <a:lnTo>
                    <a:pt x="35394" y="12839"/>
                  </a:lnTo>
                  <a:lnTo>
                    <a:pt x="31447" y="6157"/>
                  </a:lnTo>
                  <a:lnTo>
                    <a:pt x="25592" y="1652"/>
                  </a:lnTo>
                  <a:lnTo>
                    <a:pt x="18420" y="0"/>
                  </a:lnTo>
                  <a:lnTo>
                    <a:pt x="11254" y="1652"/>
                  </a:lnTo>
                  <a:lnTo>
                    <a:pt x="5398" y="6157"/>
                  </a:lnTo>
                  <a:lnTo>
                    <a:pt x="1448" y="12839"/>
                  </a:lnTo>
                  <a:lnTo>
                    <a:pt x="0" y="21022"/>
                  </a:lnTo>
                  <a:lnTo>
                    <a:pt x="1448" y="29204"/>
                  </a:lnTo>
                  <a:lnTo>
                    <a:pt x="5398" y="35887"/>
                  </a:lnTo>
                  <a:lnTo>
                    <a:pt x="11254" y="40392"/>
                  </a:lnTo>
                  <a:lnTo>
                    <a:pt x="18420" y="42044"/>
                  </a:lnTo>
                  <a:lnTo>
                    <a:pt x="25592" y="40392"/>
                  </a:lnTo>
                  <a:lnTo>
                    <a:pt x="31447" y="35887"/>
                  </a:lnTo>
                  <a:lnTo>
                    <a:pt x="35394" y="29204"/>
                  </a:lnTo>
                  <a:lnTo>
                    <a:pt x="36841" y="21022"/>
                  </a:lnTo>
                  <a:close/>
                </a:path>
              </a:pathLst>
            </a:custGeom>
            <a:ln w="133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2835524" y="5248239"/>
            <a:ext cx="17399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50">
                <a:latin typeface="Arial"/>
                <a:cs typeface="Arial"/>
              </a:rPr>
              <a:t>S</a:t>
            </a:r>
            <a:endParaRPr sz="175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3952076" y="5961003"/>
            <a:ext cx="19875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50">
                <a:latin typeface="Arial"/>
                <a:cs typeface="Arial"/>
              </a:rPr>
              <a:t>G</a:t>
            </a:r>
            <a:endParaRPr sz="175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5119421" y="5248239"/>
            <a:ext cx="18669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50">
                <a:latin typeface="Arial"/>
                <a:cs typeface="Arial"/>
              </a:rPr>
              <a:t>D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71" name="object 7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6066" y="4860262"/>
            <a:ext cx="223841" cy="213048"/>
          </a:xfrm>
          <a:prstGeom prst="rect">
            <a:avLst/>
          </a:prstGeom>
        </p:spPr>
      </p:pic>
      <p:sp>
        <p:nvSpPr>
          <p:cNvPr id="72" name="object 72" descr=""/>
          <p:cNvSpPr txBox="1"/>
          <p:nvPr/>
        </p:nvSpPr>
        <p:spPr>
          <a:xfrm>
            <a:off x="3880641" y="4144903"/>
            <a:ext cx="258445" cy="720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50">
                <a:latin typeface="Arial"/>
                <a:cs typeface="Arial"/>
              </a:rPr>
              <a:t>G</a:t>
            </a:r>
            <a:endParaRPr sz="175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  <a:spcBef>
                <a:spcPts val="1265"/>
              </a:spcBef>
            </a:pPr>
            <a:r>
              <a:rPr dirty="0" sz="1750" spc="-50">
                <a:latin typeface="Arial"/>
                <a:cs typeface="Arial"/>
              </a:rPr>
              <a:t>G</a:t>
            </a:r>
            <a:endParaRPr sz="1750">
              <a:latin typeface="Arial"/>
              <a:cs typeface="Arial"/>
            </a:endParaRPr>
          </a:p>
        </p:txBody>
      </p:sp>
      <p:sp>
        <p:nvSpPr>
          <p:cNvPr id="73" name="object 73" descr=""/>
          <p:cNvSpPr/>
          <p:nvPr/>
        </p:nvSpPr>
        <p:spPr>
          <a:xfrm>
            <a:off x="3723826" y="5076786"/>
            <a:ext cx="673100" cy="680085"/>
          </a:xfrm>
          <a:custGeom>
            <a:avLst/>
            <a:gdLst/>
            <a:ahLst/>
            <a:cxnLst/>
            <a:rect l="l" t="t" r="r" b="b"/>
            <a:pathLst>
              <a:path w="673100" h="680085">
                <a:moveTo>
                  <a:pt x="0" y="220706"/>
                </a:moveTo>
                <a:lnTo>
                  <a:pt x="663057" y="220706"/>
                </a:lnTo>
                <a:lnTo>
                  <a:pt x="663057" y="0"/>
                </a:lnTo>
                <a:lnTo>
                  <a:pt x="0" y="0"/>
                </a:lnTo>
                <a:lnTo>
                  <a:pt x="0" y="220706"/>
                </a:lnTo>
                <a:close/>
              </a:path>
              <a:path w="673100" h="680085">
                <a:moveTo>
                  <a:pt x="9857" y="679750"/>
                </a:moveTo>
                <a:lnTo>
                  <a:pt x="672915" y="679750"/>
                </a:lnTo>
                <a:lnTo>
                  <a:pt x="672915" y="472947"/>
                </a:lnTo>
                <a:lnTo>
                  <a:pt x="9857" y="472947"/>
                </a:lnTo>
                <a:lnTo>
                  <a:pt x="9857" y="679750"/>
                </a:lnTo>
                <a:close/>
              </a:path>
            </a:pathLst>
          </a:custGeom>
          <a:ln w="133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3951716" y="4998560"/>
            <a:ext cx="215265" cy="2038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26570" sz="1725" spc="-37">
                <a:latin typeface="Arial"/>
                <a:cs typeface="Arial"/>
              </a:rPr>
              <a:t>n</a:t>
            </a:r>
            <a:r>
              <a:rPr dirty="0" sz="750" spc="-25">
                <a:latin typeface="Arial"/>
                <a:cs typeface="Arial"/>
              </a:rPr>
              <a:t>+</a:t>
            </a:r>
            <a:endParaRPr sz="75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3957638" y="5465436"/>
            <a:ext cx="215265" cy="2038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26570" sz="1725" spc="-37">
                <a:latin typeface="Arial"/>
                <a:cs typeface="Arial"/>
              </a:rPr>
              <a:t>n</a:t>
            </a:r>
            <a:r>
              <a:rPr dirty="0" sz="750" spc="-25">
                <a:latin typeface="Arial"/>
                <a:cs typeface="Arial"/>
              </a:rPr>
              <a:t>+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76" name="object 76" descr=""/>
          <p:cNvGrpSpPr/>
          <p:nvPr/>
        </p:nvGrpSpPr>
        <p:grpSpPr>
          <a:xfrm>
            <a:off x="6531285" y="4959050"/>
            <a:ext cx="862330" cy="1064895"/>
            <a:chOff x="6531285" y="4959050"/>
            <a:chExt cx="862330" cy="1064895"/>
          </a:xfrm>
        </p:grpSpPr>
        <p:sp>
          <p:nvSpPr>
            <p:cNvPr id="77" name="object 77" descr=""/>
            <p:cNvSpPr/>
            <p:nvPr/>
          </p:nvSpPr>
          <p:spPr>
            <a:xfrm>
              <a:off x="6600288" y="4962132"/>
              <a:ext cx="789940" cy="1059180"/>
            </a:xfrm>
            <a:custGeom>
              <a:avLst/>
              <a:gdLst/>
              <a:ahLst/>
              <a:cxnLst/>
              <a:rect l="l" t="t" r="r" b="b"/>
              <a:pathLst>
                <a:path w="789940" h="1059179">
                  <a:moveTo>
                    <a:pt x="0" y="529320"/>
                  </a:moveTo>
                  <a:lnTo>
                    <a:pt x="394918" y="529320"/>
                  </a:lnTo>
                </a:path>
                <a:path w="789940" h="1059179">
                  <a:moveTo>
                    <a:pt x="394918" y="793980"/>
                  </a:moveTo>
                  <a:lnTo>
                    <a:pt x="394918" y="264660"/>
                  </a:lnTo>
                </a:path>
                <a:path w="789940" h="1059179">
                  <a:moveTo>
                    <a:pt x="394918" y="396999"/>
                  </a:moveTo>
                  <a:lnTo>
                    <a:pt x="789836" y="396999"/>
                  </a:lnTo>
                  <a:lnTo>
                    <a:pt x="789836" y="0"/>
                  </a:lnTo>
                </a:path>
                <a:path w="789940" h="1059179">
                  <a:moveTo>
                    <a:pt x="394918" y="661640"/>
                  </a:moveTo>
                  <a:lnTo>
                    <a:pt x="789836" y="661640"/>
                  </a:lnTo>
                  <a:lnTo>
                    <a:pt x="789836" y="1058640"/>
                  </a:lnTo>
                </a:path>
              </a:pathLst>
            </a:custGeom>
            <a:ln w="6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1120" y="5438745"/>
              <a:ext cx="104899" cy="105415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6531285" y="5254178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20" h="0">
                  <a:moveTo>
                    <a:pt x="0" y="0"/>
                  </a:moveTo>
                  <a:lnTo>
                    <a:pt x="223065" y="0"/>
                  </a:lnTo>
                </a:path>
              </a:pathLst>
            </a:custGeom>
            <a:ln w="185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740507" y="5198553"/>
              <a:ext cx="166370" cy="111760"/>
            </a:xfrm>
            <a:custGeom>
              <a:avLst/>
              <a:gdLst/>
              <a:ahLst/>
              <a:cxnLst/>
              <a:rect l="l" t="t" r="r" b="b"/>
              <a:pathLst>
                <a:path w="166370" h="111760">
                  <a:moveTo>
                    <a:pt x="0" y="111265"/>
                  </a:moveTo>
                  <a:lnTo>
                    <a:pt x="0" y="0"/>
                  </a:lnTo>
                  <a:lnTo>
                    <a:pt x="166030" y="55632"/>
                  </a:lnTo>
                  <a:lnTo>
                    <a:pt x="0" y="111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1" name="object 81" descr=""/>
          <p:cNvGrpSpPr/>
          <p:nvPr/>
        </p:nvGrpSpPr>
        <p:grpSpPr>
          <a:xfrm>
            <a:off x="7507280" y="5619221"/>
            <a:ext cx="111125" cy="438150"/>
            <a:chOff x="7507280" y="5619221"/>
            <a:chExt cx="111125" cy="438150"/>
          </a:xfrm>
        </p:grpSpPr>
        <p:sp>
          <p:nvSpPr>
            <p:cNvPr id="82" name="object 82" descr=""/>
            <p:cNvSpPr/>
            <p:nvPr/>
          </p:nvSpPr>
          <p:spPr>
            <a:xfrm>
              <a:off x="7562627" y="5772212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w="0" h="285114">
                  <a:moveTo>
                    <a:pt x="0" y="285058"/>
                  </a:moveTo>
                  <a:lnTo>
                    <a:pt x="0" y="0"/>
                  </a:lnTo>
                </a:path>
              </a:pathLst>
            </a:custGeom>
            <a:ln w="184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507280" y="5619221"/>
              <a:ext cx="111125" cy="167005"/>
            </a:xfrm>
            <a:custGeom>
              <a:avLst/>
              <a:gdLst/>
              <a:ahLst/>
              <a:cxnLst/>
              <a:rect l="l" t="t" r="r" b="b"/>
              <a:pathLst>
                <a:path w="111125" h="167004">
                  <a:moveTo>
                    <a:pt x="110687" y="166897"/>
                  </a:moveTo>
                  <a:lnTo>
                    <a:pt x="0" y="166897"/>
                  </a:lnTo>
                  <a:lnTo>
                    <a:pt x="55343" y="0"/>
                  </a:lnTo>
                  <a:lnTo>
                    <a:pt x="110687" y="1668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7675223" y="5681317"/>
            <a:ext cx="21082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600" spc="-25">
                <a:latin typeface="Arial"/>
                <a:cs typeface="Arial"/>
              </a:rPr>
              <a:t>i</a:t>
            </a:r>
            <a:r>
              <a:rPr dirty="0" baseline="-10582" sz="1575" spc="-37">
                <a:latin typeface="Arial"/>
                <a:cs typeface="Arial"/>
              </a:rPr>
              <a:t>S</a:t>
            </a:r>
            <a:endParaRPr baseline="-10582" sz="1575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7289271" y="6119369"/>
            <a:ext cx="16256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5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6272388" y="5316201"/>
            <a:ext cx="18542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5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7289271" y="4586180"/>
            <a:ext cx="17399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5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8" name="object 88" descr=""/>
          <p:cNvGrpSpPr/>
          <p:nvPr/>
        </p:nvGrpSpPr>
        <p:grpSpPr>
          <a:xfrm>
            <a:off x="7507276" y="4925640"/>
            <a:ext cx="111125" cy="438150"/>
            <a:chOff x="7507276" y="4925640"/>
            <a:chExt cx="111125" cy="438150"/>
          </a:xfrm>
        </p:grpSpPr>
        <p:sp>
          <p:nvSpPr>
            <p:cNvPr id="89" name="object 89" descr=""/>
            <p:cNvSpPr/>
            <p:nvPr/>
          </p:nvSpPr>
          <p:spPr>
            <a:xfrm>
              <a:off x="7562624" y="5078631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w="0" h="285114">
                  <a:moveTo>
                    <a:pt x="0" y="285058"/>
                  </a:moveTo>
                  <a:lnTo>
                    <a:pt x="0" y="0"/>
                  </a:lnTo>
                </a:path>
              </a:pathLst>
            </a:custGeom>
            <a:ln w="184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507276" y="4925640"/>
              <a:ext cx="111125" cy="167005"/>
            </a:xfrm>
            <a:custGeom>
              <a:avLst/>
              <a:gdLst/>
              <a:ahLst/>
              <a:cxnLst/>
              <a:rect l="l" t="t" r="r" b="b"/>
              <a:pathLst>
                <a:path w="111125" h="167004">
                  <a:moveTo>
                    <a:pt x="110687" y="166897"/>
                  </a:moveTo>
                  <a:lnTo>
                    <a:pt x="0" y="166897"/>
                  </a:lnTo>
                  <a:lnTo>
                    <a:pt x="55343" y="0"/>
                  </a:lnTo>
                  <a:lnTo>
                    <a:pt x="110687" y="1668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1" name="object 91" descr=""/>
          <p:cNvSpPr txBox="1"/>
          <p:nvPr/>
        </p:nvSpPr>
        <p:spPr>
          <a:xfrm>
            <a:off x="7671545" y="4951232"/>
            <a:ext cx="21844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600" spc="-25">
                <a:latin typeface="Arial"/>
                <a:cs typeface="Arial"/>
              </a:rPr>
              <a:t>i</a:t>
            </a:r>
            <a:r>
              <a:rPr dirty="0" baseline="-10582" sz="1575" spc="-37">
                <a:latin typeface="Arial"/>
                <a:cs typeface="Arial"/>
              </a:rPr>
              <a:t>D</a:t>
            </a:r>
            <a:endParaRPr baseline="-10582" sz="1575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6368280" y="4892826"/>
            <a:ext cx="57340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600">
                <a:latin typeface="Arial"/>
                <a:cs typeface="Arial"/>
              </a:rPr>
              <a:t>i</a:t>
            </a:r>
            <a:r>
              <a:rPr dirty="0" baseline="-10582" sz="1575">
                <a:latin typeface="Arial"/>
                <a:cs typeface="Arial"/>
              </a:rPr>
              <a:t>G</a:t>
            </a:r>
            <a:r>
              <a:rPr dirty="0" baseline="-10582" sz="1575" spc="2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~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61779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JFET.</a:t>
            </a:r>
            <a:endParaRPr sz="28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77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9644" y="1446855"/>
            <a:ext cx="8044815" cy="143573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850"/>
              </a:spcBef>
            </a:pPr>
            <a:r>
              <a:rPr dirty="0" sz="2000" b="1">
                <a:latin typeface="Arial"/>
                <a:cs typeface="Arial"/>
              </a:rPr>
              <a:t>Efecto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campo.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Canal</a:t>
            </a:r>
            <a:r>
              <a:rPr dirty="0" sz="2000" spc="-55" b="1" i="1">
                <a:latin typeface="Arial"/>
                <a:cs typeface="Arial"/>
              </a:rPr>
              <a:t> </a:t>
            </a:r>
            <a:r>
              <a:rPr dirty="0" sz="2000" spc="-50" b="1" i="1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  <a:spcBef>
                <a:spcPts val="745"/>
              </a:spcBef>
              <a:tabLst>
                <a:tab pos="4752975" algn="l"/>
              </a:tabLst>
            </a:pPr>
            <a:r>
              <a:rPr dirty="0" sz="2000" spc="-25">
                <a:latin typeface="Arial"/>
                <a:cs typeface="Arial"/>
              </a:rPr>
              <a:t>Tensión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DS</a:t>
            </a:r>
            <a:r>
              <a:rPr dirty="0" baseline="-21367" sz="1950" spc="2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GS</a:t>
            </a:r>
            <a:r>
              <a:rPr dirty="0" baseline="-21367" sz="1950" spc="25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polarizado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inversa:</a:t>
            </a:r>
            <a:r>
              <a:rPr dirty="0" sz="2000">
                <a:latin typeface="Arial"/>
                <a:cs typeface="Arial"/>
              </a:rPr>
              <a:t>	Polarización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p-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inversa</a:t>
            </a:r>
            <a:r>
              <a:rPr dirty="0" sz="2000" spc="-50">
                <a:latin typeface="Arial"/>
                <a:cs typeface="Arial"/>
              </a:rPr>
              <a:t> y </a:t>
            </a:r>
            <a:r>
              <a:rPr dirty="0" sz="2000">
                <a:latin typeface="Arial"/>
                <a:cs typeface="Arial"/>
              </a:rPr>
              <a:t>aparece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zona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transición.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canal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conducción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estrecha.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</a:t>
            </a:r>
            <a:r>
              <a:rPr dirty="0" baseline="-21367" sz="1950" spc="-37">
                <a:latin typeface="Arial"/>
                <a:cs typeface="Arial"/>
              </a:rPr>
              <a:t>D </a:t>
            </a:r>
            <a:r>
              <a:rPr dirty="0" sz="2000">
                <a:latin typeface="Arial"/>
                <a:cs typeface="Arial"/>
              </a:rPr>
              <a:t>proporcional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DS</a:t>
            </a:r>
            <a:r>
              <a:rPr dirty="0" baseline="-21367" sz="1950" spc="262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hasta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valor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máximo.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Comportamiento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lineal.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764142" y="3360502"/>
            <a:ext cx="3500120" cy="2625090"/>
            <a:chOff x="4764142" y="3360502"/>
            <a:chExt cx="3500120" cy="2625090"/>
          </a:xfrm>
        </p:grpSpPr>
        <p:sp>
          <p:nvSpPr>
            <p:cNvPr id="5" name="object 5" descr=""/>
            <p:cNvSpPr/>
            <p:nvPr/>
          </p:nvSpPr>
          <p:spPr>
            <a:xfrm>
              <a:off x="4946358" y="3510826"/>
              <a:ext cx="0" cy="2467610"/>
            </a:xfrm>
            <a:custGeom>
              <a:avLst/>
              <a:gdLst/>
              <a:ahLst/>
              <a:cxnLst/>
              <a:rect l="l" t="t" r="r" b="b"/>
              <a:pathLst>
                <a:path w="0" h="2467610">
                  <a:moveTo>
                    <a:pt x="0" y="2467029"/>
                  </a:moveTo>
                  <a:lnTo>
                    <a:pt x="0" y="0"/>
                  </a:lnTo>
                </a:path>
              </a:pathLst>
            </a:custGeom>
            <a:ln w="14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891664" y="3360502"/>
              <a:ext cx="109855" cy="164465"/>
            </a:xfrm>
            <a:custGeom>
              <a:avLst/>
              <a:gdLst/>
              <a:ahLst/>
              <a:cxnLst/>
              <a:rect l="l" t="t" r="r" b="b"/>
              <a:pathLst>
                <a:path w="109854" h="164464">
                  <a:moveTo>
                    <a:pt x="109380" y="163994"/>
                  </a:moveTo>
                  <a:lnTo>
                    <a:pt x="0" y="163994"/>
                  </a:lnTo>
                  <a:lnTo>
                    <a:pt x="54695" y="0"/>
                  </a:lnTo>
                  <a:lnTo>
                    <a:pt x="109380" y="1639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71762" y="5803366"/>
              <a:ext cx="3342004" cy="0"/>
            </a:xfrm>
            <a:custGeom>
              <a:avLst/>
              <a:gdLst/>
              <a:ahLst/>
              <a:cxnLst/>
              <a:rect l="l" t="t" r="r" b="b"/>
              <a:pathLst>
                <a:path w="3342004" h="0">
                  <a:moveTo>
                    <a:pt x="0" y="0"/>
                  </a:moveTo>
                  <a:lnTo>
                    <a:pt x="3341507" y="0"/>
                  </a:lnTo>
                </a:path>
              </a:pathLst>
            </a:custGeom>
            <a:ln w="147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099590" y="5748704"/>
              <a:ext cx="164465" cy="109855"/>
            </a:xfrm>
            <a:custGeom>
              <a:avLst/>
              <a:gdLst/>
              <a:ahLst/>
              <a:cxnLst/>
              <a:rect l="l" t="t" r="r" b="b"/>
              <a:pathLst>
                <a:path w="164465" h="109854">
                  <a:moveTo>
                    <a:pt x="0" y="109323"/>
                  </a:moveTo>
                  <a:lnTo>
                    <a:pt x="0" y="0"/>
                  </a:lnTo>
                  <a:lnTo>
                    <a:pt x="164094" y="54661"/>
                  </a:lnTo>
                  <a:lnTo>
                    <a:pt x="0" y="109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1658" y="3705052"/>
              <a:ext cx="2871712" cy="210699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579508" y="3226917"/>
            <a:ext cx="229870" cy="291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750" spc="-25">
                <a:latin typeface="Arial"/>
                <a:cs typeface="Arial"/>
              </a:rPr>
              <a:t>i</a:t>
            </a:r>
            <a:r>
              <a:rPr dirty="0" baseline="-12626" sz="1650" spc="-37">
                <a:latin typeface="Arial"/>
                <a:cs typeface="Arial"/>
              </a:rPr>
              <a:t>D</a:t>
            </a:r>
            <a:endParaRPr baseline="-12626" sz="16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00208" y="5910450"/>
            <a:ext cx="387350" cy="291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7936" sz="2625" spc="-37">
                <a:latin typeface="Arial"/>
                <a:cs typeface="Arial"/>
              </a:rPr>
              <a:t>v</a:t>
            </a:r>
            <a:r>
              <a:rPr dirty="0" sz="1100" spc="-25">
                <a:latin typeface="Arial"/>
                <a:cs typeface="Arial"/>
              </a:rPr>
              <a:t>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941878" y="5936721"/>
            <a:ext cx="617220" cy="291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7936" sz="2625" spc="-15">
                <a:latin typeface="Arial"/>
                <a:cs typeface="Arial"/>
              </a:rPr>
              <a:t>V</a:t>
            </a:r>
            <a:r>
              <a:rPr dirty="0" sz="1100" spc="-10">
                <a:latin typeface="Arial"/>
                <a:cs typeface="Arial"/>
              </a:rPr>
              <a:t>DSsat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943816" y="3630400"/>
            <a:ext cx="2901315" cy="2303780"/>
            <a:chOff x="4943816" y="3630400"/>
            <a:chExt cx="2901315" cy="2303780"/>
          </a:xfrm>
        </p:grpSpPr>
        <p:sp>
          <p:nvSpPr>
            <p:cNvPr id="14" name="object 14" descr=""/>
            <p:cNvSpPr/>
            <p:nvPr/>
          </p:nvSpPr>
          <p:spPr>
            <a:xfrm>
              <a:off x="5224650" y="3630400"/>
              <a:ext cx="0" cy="2303780"/>
            </a:xfrm>
            <a:custGeom>
              <a:avLst/>
              <a:gdLst/>
              <a:ahLst/>
              <a:cxnLst/>
              <a:rect l="l" t="t" r="r" b="b"/>
              <a:pathLst>
                <a:path w="0" h="2303779">
                  <a:moveTo>
                    <a:pt x="0" y="0"/>
                  </a:moveTo>
                  <a:lnTo>
                    <a:pt x="0" y="2303266"/>
                  </a:lnTo>
                </a:path>
              </a:pathLst>
            </a:custGeom>
            <a:ln w="26608">
              <a:solidFill>
                <a:srgbClr val="F8B57D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945294" y="5654485"/>
              <a:ext cx="2898775" cy="174625"/>
            </a:xfrm>
            <a:custGeom>
              <a:avLst/>
              <a:gdLst/>
              <a:ahLst/>
              <a:cxnLst/>
              <a:rect l="l" t="t" r="r" b="b"/>
              <a:pathLst>
                <a:path w="2898775" h="174625">
                  <a:moveTo>
                    <a:pt x="12463" y="174483"/>
                  </a:moveTo>
                  <a:lnTo>
                    <a:pt x="13170" y="132259"/>
                  </a:lnTo>
                  <a:lnTo>
                    <a:pt x="31939" y="92491"/>
                  </a:lnTo>
                  <a:lnTo>
                    <a:pt x="59194" y="58087"/>
                  </a:lnTo>
                  <a:lnTo>
                    <a:pt x="77894" y="43784"/>
                  </a:lnTo>
                  <a:lnTo>
                    <a:pt x="77894" y="43563"/>
                  </a:lnTo>
                  <a:lnTo>
                    <a:pt x="100474" y="31716"/>
                  </a:lnTo>
                  <a:lnTo>
                    <a:pt x="101259" y="31495"/>
                  </a:lnTo>
                  <a:lnTo>
                    <a:pt x="126177" y="22335"/>
                  </a:lnTo>
                  <a:lnTo>
                    <a:pt x="126177" y="22114"/>
                  </a:lnTo>
                  <a:lnTo>
                    <a:pt x="126962" y="22114"/>
                  </a:lnTo>
                  <a:lnTo>
                    <a:pt x="151104" y="15632"/>
                  </a:lnTo>
                  <a:lnTo>
                    <a:pt x="151104" y="15410"/>
                  </a:lnTo>
                  <a:lnTo>
                    <a:pt x="151889" y="15410"/>
                  </a:lnTo>
                  <a:lnTo>
                    <a:pt x="179144" y="10941"/>
                  </a:lnTo>
                  <a:lnTo>
                    <a:pt x="179930" y="10719"/>
                  </a:lnTo>
                  <a:lnTo>
                    <a:pt x="180706" y="10719"/>
                  </a:lnTo>
                  <a:lnTo>
                    <a:pt x="211084" y="7811"/>
                  </a:lnTo>
                  <a:lnTo>
                    <a:pt x="211860" y="7811"/>
                  </a:lnTo>
                  <a:lnTo>
                    <a:pt x="246913" y="6029"/>
                  </a:lnTo>
                  <a:lnTo>
                    <a:pt x="290530" y="4690"/>
                  </a:lnTo>
                  <a:lnTo>
                    <a:pt x="475126" y="886"/>
                  </a:lnTo>
                  <a:lnTo>
                    <a:pt x="628577" y="0"/>
                  </a:lnTo>
                  <a:lnTo>
                    <a:pt x="1286747" y="2234"/>
                  </a:lnTo>
                  <a:lnTo>
                    <a:pt x="629353" y="3573"/>
                  </a:lnTo>
                  <a:lnTo>
                    <a:pt x="475911" y="4459"/>
                  </a:lnTo>
                  <a:lnTo>
                    <a:pt x="249250" y="9381"/>
                  </a:lnTo>
                  <a:lnTo>
                    <a:pt x="215852" y="11079"/>
                  </a:lnTo>
                  <a:lnTo>
                    <a:pt x="215433" y="11079"/>
                  </a:lnTo>
                  <a:lnTo>
                    <a:pt x="186879" y="13850"/>
                  </a:lnTo>
                  <a:lnTo>
                    <a:pt x="185381" y="13850"/>
                  </a:lnTo>
                  <a:lnTo>
                    <a:pt x="158116" y="18319"/>
                  </a:lnTo>
                  <a:lnTo>
                    <a:pt x="158817" y="18319"/>
                  </a:lnTo>
                  <a:lnTo>
                    <a:pt x="135527" y="24570"/>
                  </a:lnTo>
                  <a:lnTo>
                    <a:pt x="135700" y="24570"/>
                  </a:lnTo>
                  <a:lnTo>
                    <a:pt x="111988" y="33286"/>
                  </a:lnTo>
                  <a:lnTo>
                    <a:pt x="111385" y="33286"/>
                  </a:lnTo>
                  <a:lnTo>
                    <a:pt x="88796" y="45123"/>
                  </a:lnTo>
                  <a:lnTo>
                    <a:pt x="89278" y="45123"/>
                  </a:lnTo>
                  <a:lnTo>
                    <a:pt x="70881" y="58973"/>
                  </a:lnTo>
                  <a:lnTo>
                    <a:pt x="56080" y="75289"/>
                  </a:lnTo>
                  <a:lnTo>
                    <a:pt x="43617" y="93165"/>
                  </a:lnTo>
                  <a:lnTo>
                    <a:pt x="25804" y="132037"/>
                  </a:lnTo>
                  <a:lnTo>
                    <a:pt x="25702" y="132259"/>
                  </a:lnTo>
                  <a:lnTo>
                    <a:pt x="12532" y="174262"/>
                  </a:lnTo>
                  <a:lnTo>
                    <a:pt x="12463" y="174483"/>
                  </a:lnTo>
                  <a:close/>
                </a:path>
                <a:path w="2898775" h="174625">
                  <a:moveTo>
                    <a:pt x="2897951" y="4238"/>
                  </a:moveTo>
                  <a:lnTo>
                    <a:pt x="2543892" y="4238"/>
                  </a:lnTo>
                  <a:lnTo>
                    <a:pt x="2897516" y="2234"/>
                  </a:lnTo>
                  <a:lnTo>
                    <a:pt x="2897613" y="2677"/>
                  </a:lnTo>
                  <a:lnTo>
                    <a:pt x="2897709" y="3120"/>
                  </a:lnTo>
                  <a:lnTo>
                    <a:pt x="2897807" y="3573"/>
                  </a:lnTo>
                  <a:lnTo>
                    <a:pt x="2897903" y="4016"/>
                  </a:lnTo>
                  <a:lnTo>
                    <a:pt x="2897951" y="4238"/>
                  </a:lnTo>
                  <a:close/>
                </a:path>
                <a:path w="2898775" h="174625">
                  <a:moveTo>
                    <a:pt x="2543892" y="7811"/>
                  </a:moveTo>
                  <a:lnTo>
                    <a:pt x="2317231" y="7811"/>
                  </a:lnTo>
                  <a:lnTo>
                    <a:pt x="1286747" y="5807"/>
                  </a:lnTo>
                  <a:lnTo>
                    <a:pt x="629353" y="3573"/>
                  </a:lnTo>
                  <a:lnTo>
                    <a:pt x="1830418" y="3573"/>
                  </a:lnTo>
                  <a:lnTo>
                    <a:pt x="2897951" y="4238"/>
                  </a:lnTo>
                  <a:lnTo>
                    <a:pt x="2898292" y="5807"/>
                  </a:lnTo>
                  <a:lnTo>
                    <a:pt x="2543892" y="7811"/>
                  </a:lnTo>
                  <a:close/>
                </a:path>
                <a:path w="2898775" h="174625">
                  <a:moveTo>
                    <a:pt x="183251" y="14202"/>
                  </a:moveTo>
                  <a:lnTo>
                    <a:pt x="185381" y="13850"/>
                  </a:lnTo>
                  <a:lnTo>
                    <a:pt x="186879" y="13850"/>
                  </a:lnTo>
                  <a:lnTo>
                    <a:pt x="183251" y="14202"/>
                  </a:lnTo>
                  <a:close/>
                </a:path>
                <a:path w="2898775" h="174625">
                  <a:moveTo>
                    <a:pt x="158817" y="18319"/>
                  </a:moveTo>
                  <a:lnTo>
                    <a:pt x="158116" y="18319"/>
                  </a:lnTo>
                  <a:lnTo>
                    <a:pt x="160114" y="18023"/>
                  </a:lnTo>
                  <a:lnTo>
                    <a:pt x="159918" y="18023"/>
                  </a:lnTo>
                  <a:lnTo>
                    <a:pt x="158817" y="18319"/>
                  </a:lnTo>
                  <a:close/>
                </a:path>
                <a:path w="2898775" h="174625">
                  <a:moveTo>
                    <a:pt x="135700" y="24570"/>
                  </a:moveTo>
                  <a:lnTo>
                    <a:pt x="135527" y="24570"/>
                  </a:lnTo>
                  <a:lnTo>
                    <a:pt x="136349" y="24348"/>
                  </a:lnTo>
                  <a:lnTo>
                    <a:pt x="135700" y="24570"/>
                  </a:lnTo>
                  <a:close/>
                </a:path>
                <a:path w="2898775" h="174625">
                  <a:moveTo>
                    <a:pt x="111385" y="33508"/>
                  </a:moveTo>
                  <a:lnTo>
                    <a:pt x="111385" y="33286"/>
                  </a:lnTo>
                  <a:lnTo>
                    <a:pt x="111988" y="33286"/>
                  </a:lnTo>
                  <a:lnTo>
                    <a:pt x="111385" y="33508"/>
                  </a:lnTo>
                  <a:close/>
                </a:path>
                <a:path w="2898775" h="174625">
                  <a:moveTo>
                    <a:pt x="89278" y="45123"/>
                  </a:moveTo>
                  <a:lnTo>
                    <a:pt x="88796" y="45123"/>
                  </a:lnTo>
                  <a:lnTo>
                    <a:pt x="89572" y="44902"/>
                  </a:lnTo>
                  <a:lnTo>
                    <a:pt x="89278" y="451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945294" y="5654485"/>
              <a:ext cx="2898775" cy="174625"/>
            </a:xfrm>
            <a:custGeom>
              <a:avLst/>
              <a:gdLst/>
              <a:ahLst/>
              <a:cxnLst/>
              <a:rect l="l" t="t" r="r" b="b"/>
              <a:pathLst>
                <a:path w="2898775" h="174625">
                  <a:moveTo>
                    <a:pt x="0" y="174262"/>
                  </a:moveTo>
                  <a:lnTo>
                    <a:pt x="13239" y="132037"/>
                  </a:lnTo>
                  <a:lnTo>
                    <a:pt x="31939" y="92491"/>
                  </a:lnTo>
                  <a:lnTo>
                    <a:pt x="59194" y="58087"/>
                  </a:lnTo>
                  <a:lnTo>
                    <a:pt x="77894" y="43784"/>
                  </a:lnTo>
                  <a:lnTo>
                    <a:pt x="77894" y="43563"/>
                  </a:lnTo>
                  <a:lnTo>
                    <a:pt x="100474" y="31716"/>
                  </a:lnTo>
                  <a:lnTo>
                    <a:pt x="101259" y="31495"/>
                  </a:lnTo>
                  <a:lnTo>
                    <a:pt x="126177" y="22335"/>
                  </a:lnTo>
                  <a:lnTo>
                    <a:pt x="126177" y="22114"/>
                  </a:lnTo>
                  <a:lnTo>
                    <a:pt x="126962" y="22114"/>
                  </a:lnTo>
                  <a:lnTo>
                    <a:pt x="151104" y="15632"/>
                  </a:lnTo>
                  <a:lnTo>
                    <a:pt x="151104" y="15410"/>
                  </a:lnTo>
                  <a:lnTo>
                    <a:pt x="151889" y="15410"/>
                  </a:lnTo>
                  <a:lnTo>
                    <a:pt x="179144" y="10941"/>
                  </a:lnTo>
                  <a:lnTo>
                    <a:pt x="179930" y="10719"/>
                  </a:lnTo>
                  <a:lnTo>
                    <a:pt x="180706" y="10719"/>
                  </a:lnTo>
                  <a:lnTo>
                    <a:pt x="211084" y="7811"/>
                  </a:lnTo>
                  <a:lnTo>
                    <a:pt x="211860" y="7811"/>
                  </a:lnTo>
                  <a:lnTo>
                    <a:pt x="246913" y="6029"/>
                  </a:lnTo>
                  <a:lnTo>
                    <a:pt x="290530" y="4690"/>
                  </a:lnTo>
                  <a:lnTo>
                    <a:pt x="342712" y="3573"/>
                  </a:lnTo>
                  <a:lnTo>
                    <a:pt x="405029" y="2234"/>
                  </a:lnTo>
                  <a:lnTo>
                    <a:pt x="475126" y="886"/>
                  </a:lnTo>
                  <a:lnTo>
                    <a:pt x="548345" y="221"/>
                  </a:lnTo>
                  <a:lnTo>
                    <a:pt x="628577" y="0"/>
                  </a:lnTo>
                  <a:lnTo>
                    <a:pt x="717364" y="443"/>
                  </a:lnTo>
                  <a:lnTo>
                    <a:pt x="817062" y="886"/>
                  </a:lnTo>
                  <a:lnTo>
                    <a:pt x="929224" y="1560"/>
                  </a:lnTo>
                  <a:lnTo>
                    <a:pt x="1057748" y="2003"/>
                  </a:lnTo>
                  <a:lnTo>
                    <a:pt x="1127845" y="2234"/>
                  </a:lnTo>
                  <a:lnTo>
                    <a:pt x="1202626" y="2234"/>
                  </a:lnTo>
                  <a:lnTo>
                    <a:pt x="1286747" y="2234"/>
                  </a:lnTo>
                  <a:lnTo>
                    <a:pt x="1380994" y="2456"/>
                  </a:lnTo>
                  <a:lnTo>
                    <a:pt x="1484582" y="2677"/>
                  </a:lnTo>
                  <a:lnTo>
                    <a:pt x="1594407" y="2899"/>
                  </a:lnTo>
                  <a:lnTo>
                    <a:pt x="1710467" y="3120"/>
                  </a:lnTo>
                  <a:lnTo>
                    <a:pt x="1830418" y="3573"/>
                  </a:lnTo>
                  <a:lnTo>
                    <a:pt x="2075769" y="4016"/>
                  </a:lnTo>
                  <a:lnTo>
                    <a:pt x="2317231" y="4238"/>
                  </a:lnTo>
                  <a:lnTo>
                    <a:pt x="2433283" y="4238"/>
                  </a:lnTo>
                  <a:lnTo>
                    <a:pt x="2543892" y="4238"/>
                  </a:lnTo>
                  <a:lnTo>
                    <a:pt x="2647481" y="4016"/>
                  </a:lnTo>
                  <a:lnTo>
                    <a:pt x="2741728" y="3573"/>
                  </a:lnTo>
                  <a:lnTo>
                    <a:pt x="2825849" y="2899"/>
                  </a:lnTo>
                  <a:lnTo>
                    <a:pt x="2897516" y="2234"/>
                  </a:lnTo>
                  <a:lnTo>
                    <a:pt x="2898292" y="5807"/>
                  </a:lnTo>
                  <a:lnTo>
                    <a:pt x="2826635" y="6472"/>
                  </a:lnTo>
                  <a:lnTo>
                    <a:pt x="2742513" y="7146"/>
                  </a:lnTo>
                  <a:lnTo>
                    <a:pt x="2648266" y="7589"/>
                  </a:lnTo>
                  <a:lnTo>
                    <a:pt x="2543892" y="7811"/>
                  </a:lnTo>
                  <a:lnTo>
                    <a:pt x="2433283" y="7811"/>
                  </a:lnTo>
                  <a:lnTo>
                    <a:pt x="2317231" y="7811"/>
                  </a:lnTo>
                  <a:lnTo>
                    <a:pt x="2074993" y="7589"/>
                  </a:lnTo>
                  <a:lnTo>
                    <a:pt x="1829642" y="7146"/>
                  </a:lnTo>
                  <a:lnTo>
                    <a:pt x="1709691" y="6694"/>
                  </a:lnTo>
                  <a:lnTo>
                    <a:pt x="1593631" y="6472"/>
                  </a:lnTo>
                  <a:lnTo>
                    <a:pt x="1483806" y="6251"/>
                  </a:lnTo>
                  <a:lnTo>
                    <a:pt x="1380209" y="6029"/>
                  </a:lnTo>
                  <a:lnTo>
                    <a:pt x="1286747" y="5807"/>
                  </a:lnTo>
                  <a:lnTo>
                    <a:pt x="1202626" y="5807"/>
                  </a:lnTo>
                  <a:lnTo>
                    <a:pt x="1127069" y="5807"/>
                  </a:lnTo>
                  <a:lnTo>
                    <a:pt x="1056972" y="5576"/>
                  </a:lnTo>
                  <a:lnTo>
                    <a:pt x="928448" y="5133"/>
                  </a:lnTo>
                  <a:lnTo>
                    <a:pt x="816286" y="4459"/>
                  </a:lnTo>
                  <a:lnTo>
                    <a:pt x="716588" y="4016"/>
                  </a:lnTo>
                  <a:lnTo>
                    <a:pt x="629353" y="3573"/>
                  </a:lnTo>
                  <a:lnTo>
                    <a:pt x="549121" y="3794"/>
                  </a:lnTo>
                  <a:lnTo>
                    <a:pt x="475911" y="4459"/>
                  </a:lnTo>
                  <a:lnTo>
                    <a:pt x="405805" y="5807"/>
                  </a:lnTo>
                  <a:lnTo>
                    <a:pt x="343497" y="7146"/>
                  </a:lnTo>
                  <a:lnTo>
                    <a:pt x="291306" y="8263"/>
                  </a:lnTo>
                  <a:lnTo>
                    <a:pt x="249250" y="9381"/>
                  </a:lnTo>
                  <a:lnTo>
                    <a:pt x="214197" y="11163"/>
                  </a:lnTo>
                  <a:lnTo>
                    <a:pt x="214973" y="11163"/>
                  </a:lnTo>
                  <a:lnTo>
                    <a:pt x="184595" y="14071"/>
                  </a:lnTo>
                  <a:lnTo>
                    <a:pt x="185381" y="13850"/>
                  </a:lnTo>
                  <a:lnTo>
                    <a:pt x="158116" y="18319"/>
                  </a:lnTo>
                  <a:lnTo>
                    <a:pt x="159678" y="18088"/>
                  </a:lnTo>
                  <a:lnTo>
                    <a:pt x="135527" y="24570"/>
                  </a:lnTo>
                  <a:lnTo>
                    <a:pt x="136303" y="24348"/>
                  </a:lnTo>
                  <a:lnTo>
                    <a:pt x="111385" y="33508"/>
                  </a:lnTo>
                  <a:lnTo>
                    <a:pt x="111385" y="33286"/>
                  </a:lnTo>
                  <a:lnTo>
                    <a:pt x="88796" y="45123"/>
                  </a:lnTo>
                  <a:lnTo>
                    <a:pt x="89572" y="44902"/>
                  </a:lnTo>
                  <a:lnTo>
                    <a:pt x="70881" y="58973"/>
                  </a:lnTo>
                  <a:lnTo>
                    <a:pt x="56080" y="75289"/>
                  </a:lnTo>
                  <a:lnTo>
                    <a:pt x="43617" y="93165"/>
                  </a:lnTo>
                  <a:lnTo>
                    <a:pt x="25702" y="132259"/>
                  </a:lnTo>
                  <a:lnTo>
                    <a:pt x="12463" y="174483"/>
                  </a:lnTo>
                  <a:lnTo>
                    <a:pt x="0" y="174262"/>
                  </a:lnTo>
                  <a:close/>
                </a:path>
              </a:pathLst>
            </a:custGeom>
            <a:ln w="3175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859286" y="3916495"/>
            <a:ext cx="66484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10">
                <a:latin typeface="Arial"/>
                <a:cs typeface="Arial"/>
              </a:rPr>
              <a:t>V</a:t>
            </a:r>
            <a:r>
              <a:rPr dirty="0" baseline="-13071" sz="1275" spc="-15">
                <a:latin typeface="Arial"/>
                <a:cs typeface="Arial"/>
              </a:rPr>
              <a:t>GS</a:t>
            </a:r>
            <a:r>
              <a:rPr dirty="0" sz="1350" spc="-10">
                <a:latin typeface="Arial"/>
                <a:cs typeface="Arial"/>
              </a:rPr>
              <a:t>=0V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56756" y="4360679"/>
            <a:ext cx="72263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V</a:t>
            </a:r>
            <a:r>
              <a:rPr dirty="0" baseline="-13071" sz="1275">
                <a:latin typeface="Arial"/>
                <a:cs typeface="Arial"/>
              </a:rPr>
              <a:t>GS</a:t>
            </a:r>
            <a:r>
              <a:rPr dirty="0" sz="1350">
                <a:latin typeface="Arial"/>
                <a:cs typeface="Arial"/>
              </a:rPr>
              <a:t>=-</a:t>
            </a:r>
            <a:r>
              <a:rPr dirty="0" sz="1350" spc="-25">
                <a:latin typeface="Arial"/>
                <a:cs typeface="Arial"/>
              </a:rPr>
              <a:t>1V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856750" y="4778814"/>
            <a:ext cx="72263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V</a:t>
            </a:r>
            <a:r>
              <a:rPr dirty="0" baseline="-13071" sz="1275">
                <a:latin typeface="Arial"/>
                <a:cs typeface="Arial"/>
              </a:rPr>
              <a:t>GS</a:t>
            </a:r>
            <a:r>
              <a:rPr dirty="0" sz="1350">
                <a:latin typeface="Arial"/>
                <a:cs typeface="Arial"/>
              </a:rPr>
              <a:t>=-</a:t>
            </a:r>
            <a:r>
              <a:rPr dirty="0" sz="1350" spc="-25">
                <a:latin typeface="Arial"/>
                <a:cs typeface="Arial"/>
              </a:rPr>
              <a:t>2V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851404" y="5476827"/>
            <a:ext cx="76771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V</a:t>
            </a:r>
            <a:r>
              <a:rPr dirty="0" baseline="-13071" sz="1275">
                <a:latin typeface="Arial"/>
                <a:cs typeface="Arial"/>
              </a:rPr>
              <a:t>GS</a:t>
            </a:r>
            <a:r>
              <a:rPr dirty="0" baseline="-13071" sz="1275" spc="7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corte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43190" y="6254686"/>
            <a:ext cx="6862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Canal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p: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Igual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funcionamiento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pero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cambiando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el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signo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V</a:t>
            </a:r>
            <a:r>
              <a:rPr dirty="0" baseline="-20833" sz="1800" spc="-37" b="1">
                <a:latin typeface="Arial"/>
                <a:cs typeface="Arial"/>
              </a:rPr>
              <a:t>GS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61779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JFET.</a:t>
            </a:r>
            <a:endParaRPr sz="2800"/>
          </a:p>
        </p:txBody>
      </p:sp>
      <p:sp>
        <p:nvSpPr>
          <p:cNvPr id="23" name="object 23" descr=""/>
          <p:cNvSpPr txBox="1"/>
          <p:nvPr/>
        </p:nvSpPr>
        <p:spPr>
          <a:xfrm>
            <a:off x="3399978" y="5333914"/>
            <a:ext cx="390525" cy="258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1111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GS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961219" y="4282385"/>
            <a:ext cx="993140" cy="1477010"/>
            <a:chOff x="1961219" y="4282385"/>
            <a:chExt cx="993140" cy="1477010"/>
          </a:xfrm>
        </p:grpSpPr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1863" y="4572036"/>
              <a:ext cx="435052" cy="879067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461863" y="4572036"/>
              <a:ext cx="435609" cy="879475"/>
            </a:xfrm>
            <a:custGeom>
              <a:avLst/>
              <a:gdLst/>
              <a:ahLst/>
              <a:cxnLst/>
              <a:rect l="l" t="t" r="r" b="b"/>
              <a:pathLst>
                <a:path w="435610" h="879475">
                  <a:moveTo>
                    <a:pt x="435052" y="879067"/>
                  </a:moveTo>
                  <a:lnTo>
                    <a:pt x="435052" y="46186"/>
                  </a:lnTo>
                  <a:lnTo>
                    <a:pt x="426381" y="35522"/>
                  </a:lnTo>
                  <a:lnTo>
                    <a:pt x="362980" y="17200"/>
                  </a:lnTo>
                  <a:lnTo>
                    <a:pt x="312227" y="10072"/>
                  </a:lnTo>
                  <a:lnTo>
                    <a:pt x="251425" y="4653"/>
                  </a:lnTo>
                  <a:lnTo>
                    <a:pt x="182561" y="1207"/>
                  </a:lnTo>
                  <a:lnTo>
                    <a:pt x="107626" y="0"/>
                  </a:lnTo>
                  <a:lnTo>
                    <a:pt x="65549" y="7181"/>
                  </a:lnTo>
                  <a:lnTo>
                    <a:pt x="31359" y="26784"/>
                  </a:lnTo>
                  <a:lnTo>
                    <a:pt x="8396" y="55899"/>
                  </a:lnTo>
                  <a:lnTo>
                    <a:pt x="0" y="91616"/>
                  </a:lnTo>
                  <a:lnTo>
                    <a:pt x="498" y="167454"/>
                  </a:lnTo>
                  <a:lnTo>
                    <a:pt x="1959" y="241107"/>
                  </a:lnTo>
                  <a:lnTo>
                    <a:pt x="4336" y="312203"/>
                  </a:lnTo>
                  <a:lnTo>
                    <a:pt x="7579" y="380368"/>
                  </a:lnTo>
                  <a:lnTo>
                    <a:pt x="11639" y="445227"/>
                  </a:lnTo>
                  <a:lnTo>
                    <a:pt x="16467" y="506408"/>
                  </a:lnTo>
                  <a:lnTo>
                    <a:pt x="22014" y="563535"/>
                  </a:lnTo>
                  <a:lnTo>
                    <a:pt x="28232" y="616236"/>
                  </a:lnTo>
                  <a:lnTo>
                    <a:pt x="35072" y="664137"/>
                  </a:lnTo>
                  <a:lnTo>
                    <a:pt x="42485" y="706864"/>
                  </a:lnTo>
                  <a:lnTo>
                    <a:pt x="58834" y="775300"/>
                  </a:lnTo>
                  <a:lnTo>
                    <a:pt x="76888" y="818554"/>
                  </a:lnTo>
                  <a:lnTo>
                    <a:pt x="96257" y="833637"/>
                  </a:lnTo>
                  <a:lnTo>
                    <a:pt x="104930" y="844021"/>
                  </a:lnTo>
                  <a:lnTo>
                    <a:pt x="168388" y="862007"/>
                  </a:lnTo>
                  <a:lnTo>
                    <a:pt x="219223" y="869054"/>
                  </a:lnTo>
                  <a:lnTo>
                    <a:pt x="280160" y="874431"/>
                  </a:lnTo>
                  <a:lnTo>
                    <a:pt x="349224" y="877861"/>
                  </a:lnTo>
                  <a:lnTo>
                    <a:pt x="424441" y="879067"/>
                  </a:lnTo>
                  <a:lnTo>
                    <a:pt x="435052" y="879067"/>
                  </a:lnTo>
                  <a:close/>
                </a:path>
              </a:pathLst>
            </a:custGeom>
            <a:ln w="11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1482" y="4572036"/>
              <a:ext cx="425957" cy="879067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971482" y="4572036"/>
              <a:ext cx="426084" cy="879475"/>
            </a:xfrm>
            <a:custGeom>
              <a:avLst/>
              <a:gdLst/>
              <a:ahLst/>
              <a:cxnLst/>
              <a:rect l="l" t="t" r="r" b="b"/>
              <a:pathLst>
                <a:path w="426085" h="879475">
                  <a:moveTo>
                    <a:pt x="0" y="879067"/>
                  </a:moveTo>
                  <a:lnTo>
                    <a:pt x="0" y="46186"/>
                  </a:lnTo>
                  <a:lnTo>
                    <a:pt x="8491" y="35522"/>
                  </a:lnTo>
                  <a:lnTo>
                    <a:pt x="70580" y="17200"/>
                  </a:lnTo>
                  <a:lnTo>
                    <a:pt x="120278" y="10072"/>
                  </a:lnTo>
                  <a:lnTo>
                    <a:pt x="179815" y="4653"/>
                  </a:lnTo>
                  <a:lnTo>
                    <a:pt x="247240" y="1207"/>
                  </a:lnTo>
                  <a:lnTo>
                    <a:pt x="320604" y="0"/>
                  </a:lnTo>
                  <a:lnTo>
                    <a:pt x="361687" y="7181"/>
                  </a:lnTo>
                  <a:lnTo>
                    <a:pt x="395166" y="26784"/>
                  </a:lnTo>
                  <a:lnTo>
                    <a:pt x="417702" y="55899"/>
                  </a:lnTo>
                  <a:lnTo>
                    <a:pt x="425957" y="91616"/>
                  </a:lnTo>
                  <a:lnTo>
                    <a:pt x="425467" y="167454"/>
                  </a:lnTo>
                  <a:lnTo>
                    <a:pt x="424031" y="241107"/>
                  </a:lnTo>
                  <a:lnTo>
                    <a:pt x="421695" y="312203"/>
                  </a:lnTo>
                  <a:lnTo>
                    <a:pt x="418508" y="380368"/>
                  </a:lnTo>
                  <a:lnTo>
                    <a:pt x="414516" y="445227"/>
                  </a:lnTo>
                  <a:lnTo>
                    <a:pt x="409769" y="506408"/>
                  </a:lnTo>
                  <a:lnTo>
                    <a:pt x="404314" y="563535"/>
                  </a:lnTo>
                  <a:lnTo>
                    <a:pt x="398197" y="616236"/>
                  </a:lnTo>
                  <a:lnTo>
                    <a:pt x="391468" y="664137"/>
                  </a:lnTo>
                  <a:lnTo>
                    <a:pt x="384174" y="706864"/>
                  </a:lnTo>
                  <a:lnTo>
                    <a:pt x="368082" y="775300"/>
                  </a:lnTo>
                  <a:lnTo>
                    <a:pt x="350301" y="818554"/>
                  </a:lnTo>
                  <a:lnTo>
                    <a:pt x="331215" y="833637"/>
                  </a:lnTo>
                  <a:lnTo>
                    <a:pt x="322763" y="844021"/>
                  </a:lnTo>
                  <a:lnTo>
                    <a:pt x="260874" y="862007"/>
                  </a:lnTo>
                  <a:lnTo>
                    <a:pt x="211255" y="869054"/>
                  </a:lnTo>
                  <a:lnTo>
                    <a:pt x="151732" y="874431"/>
                  </a:lnTo>
                  <a:lnTo>
                    <a:pt x="84214" y="877861"/>
                  </a:lnTo>
                  <a:lnTo>
                    <a:pt x="10611" y="879067"/>
                  </a:lnTo>
                  <a:lnTo>
                    <a:pt x="0" y="879067"/>
                  </a:lnTo>
                  <a:close/>
                </a:path>
              </a:pathLst>
            </a:custGeom>
            <a:ln w="11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966934" y="4334287"/>
              <a:ext cx="935355" cy="1373505"/>
            </a:xfrm>
            <a:custGeom>
              <a:avLst/>
              <a:gdLst/>
              <a:ahLst/>
              <a:cxnLst/>
              <a:rect l="l" t="t" r="r" b="b"/>
              <a:pathLst>
                <a:path w="935355" h="1373504">
                  <a:moveTo>
                    <a:pt x="935286" y="0"/>
                  </a:moveTo>
                  <a:lnTo>
                    <a:pt x="0" y="0"/>
                  </a:lnTo>
                  <a:lnTo>
                    <a:pt x="0" y="1373495"/>
                  </a:lnTo>
                  <a:lnTo>
                    <a:pt x="935286" y="1373495"/>
                  </a:lnTo>
                  <a:lnTo>
                    <a:pt x="935286" y="0"/>
                  </a:lnTo>
                  <a:close/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339836" y="5707782"/>
              <a:ext cx="183515" cy="45720"/>
            </a:xfrm>
            <a:custGeom>
              <a:avLst/>
              <a:gdLst/>
              <a:ahLst/>
              <a:cxnLst/>
              <a:rect l="l" t="t" r="r" b="b"/>
              <a:pathLst>
                <a:path w="183514" h="45720">
                  <a:moveTo>
                    <a:pt x="183419" y="45429"/>
                  </a:moveTo>
                  <a:lnTo>
                    <a:pt x="0" y="45429"/>
                  </a:lnTo>
                  <a:lnTo>
                    <a:pt x="0" y="0"/>
                  </a:lnTo>
                  <a:lnTo>
                    <a:pt x="183419" y="0"/>
                  </a:lnTo>
                  <a:lnTo>
                    <a:pt x="183419" y="45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339836" y="5707782"/>
              <a:ext cx="183515" cy="45720"/>
            </a:xfrm>
            <a:custGeom>
              <a:avLst/>
              <a:gdLst/>
              <a:ahLst/>
              <a:cxnLst/>
              <a:rect l="l" t="t" r="r" b="b"/>
              <a:pathLst>
                <a:path w="183514" h="45720">
                  <a:moveTo>
                    <a:pt x="183419" y="0"/>
                  </a:moveTo>
                  <a:lnTo>
                    <a:pt x="0" y="0"/>
                  </a:lnTo>
                  <a:lnTo>
                    <a:pt x="0" y="45429"/>
                  </a:lnTo>
                  <a:lnTo>
                    <a:pt x="183419" y="45429"/>
                  </a:lnTo>
                  <a:lnTo>
                    <a:pt x="183419" y="0"/>
                  </a:lnTo>
                  <a:close/>
                </a:path>
              </a:pathLst>
            </a:custGeom>
            <a:ln w="113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902221" y="4929417"/>
              <a:ext cx="46355" cy="183515"/>
            </a:xfrm>
            <a:custGeom>
              <a:avLst/>
              <a:gdLst/>
              <a:ahLst/>
              <a:cxnLst/>
              <a:rect l="l" t="t" r="r" b="b"/>
              <a:pathLst>
                <a:path w="46355" h="183514">
                  <a:moveTo>
                    <a:pt x="46233" y="183233"/>
                  </a:moveTo>
                  <a:lnTo>
                    <a:pt x="0" y="183233"/>
                  </a:lnTo>
                  <a:lnTo>
                    <a:pt x="0" y="0"/>
                  </a:lnTo>
                  <a:lnTo>
                    <a:pt x="46233" y="0"/>
                  </a:lnTo>
                  <a:lnTo>
                    <a:pt x="46233" y="1832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902221" y="4929417"/>
              <a:ext cx="46355" cy="183515"/>
            </a:xfrm>
            <a:custGeom>
              <a:avLst/>
              <a:gdLst/>
              <a:ahLst/>
              <a:cxnLst/>
              <a:rect l="l" t="t" r="r" b="b"/>
              <a:pathLst>
                <a:path w="46355" h="183514">
                  <a:moveTo>
                    <a:pt x="46233" y="0"/>
                  </a:moveTo>
                  <a:lnTo>
                    <a:pt x="0" y="0"/>
                  </a:lnTo>
                  <a:lnTo>
                    <a:pt x="0" y="183233"/>
                  </a:lnTo>
                  <a:lnTo>
                    <a:pt x="46233" y="183233"/>
                  </a:lnTo>
                  <a:lnTo>
                    <a:pt x="46233" y="0"/>
                  </a:lnTo>
                  <a:close/>
                </a:path>
              </a:pathLst>
            </a:custGeom>
            <a:ln w="11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330741" y="4288100"/>
              <a:ext cx="183515" cy="46355"/>
            </a:xfrm>
            <a:custGeom>
              <a:avLst/>
              <a:gdLst/>
              <a:ahLst/>
              <a:cxnLst/>
              <a:rect l="l" t="t" r="r" b="b"/>
              <a:pathLst>
                <a:path w="183514" h="46354">
                  <a:moveTo>
                    <a:pt x="183419" y="46186"/>
                  </a:moveTo>
                  <a:lnTo>
                    <a:pt x="0" y="46186"/>
                  </a:lnTo>
                  <a:lnTo>
                    <a:pt x="0" y="0"/>
                  </a:lnTo>
                  <a:lnTo>
                    <a:pt x="183419" y="0"/>
                  </a:lnTo>
                  <a:lnTo>
                    <a:pt x="183419" y="461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330741" y="4288100"/>
              <a:ext cx="183515" cy="46355"/>
            </a:xfrm>
            <a:custGeom>
              <a:avLst/>
              <a:gdLst/>
              <a:ahLst/>
              <a:cxnLst/>
              <a:rect l="l" t="t" r="r" b="b"/>
              <a:pathLst>
                <a:path w="183514" h="46354">
                  <a:moveTo>
                    <a:pt x="183419" y="0"/>
                  </a:moveTo>
                  <a:lnTo>
                    <a:pt x="0" y="0"/>
                  </a:lnTo>
                  <a:lnTo>
                    <a:pt x="0" y="46186"/>
                  </a:lnTo>
                  <a:lnTo>
                    <a:pt x="183419" y="46186"/>
                  </a:lnTo>
                  <a:lnTo>
                    <a:pt x="183419" y="0"/>
                  </a:lnTo>
                  <a:close/>
                </a:path>
              </a:pathLst>
            </a:custGeom>
            <a:ln w="113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2344936" y="5309684"/>
            <a:ext cx="226060" cy="258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27777" sz="2250" spc="-37">
                <a:latin typeface="Arial"/>
                <a:cs typeface="Arial"/>
              </a:rPr>
              <a:t>n</a:t>
            </a:r>
            <a:r>
              <a:rPr dirty="0" sz="950" spc="-25">
                <a:latin typeface="Arial"/>
                <a:cs typeface="Arial"/>
              </a:rPr>
              <a:t>-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2398546" y="4154423"/>
            <a:ext cx="683895" cy="1720214"/>
            <a:chOff x="2398546" y="4154423"/>
            <a:chExt cx="683895" cy="1720214"/>
          </a:xfrm>
        </p:grpSpPr>
        <p:sp>
          <p:nvSpPr>
            <p:cNvPr id="38" name="object 38" descr=""/>
            <p:cNvSpPr/>
            <p:nvPr/>
          </p:nvSpPr>
          <p:spPr>
            <a:xfrm>
              <a:off x="2948455" y="502103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09" y="0"/>
                  </a:lnTo>
                </a:path>
              </a:pathLst>
            </a:custGeom>
            <a:ln w="11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431546" y="5753211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616"/>
                  </a:moveTo>
                  <a:lnTo>
                    <a:pt x="0" y="0"/>
                  </a:lnTo>
                </a:path>
              </a:pathLst>
            </a:custGeom>
            <a:ln w="11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422451" y="4196482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91616"/>
                  </a:moveTo>
                  <a:lnTo>
                    <a:pt x="0" y="0"/>
                  </a:lnTo>
                </a:path>
              </a:pathLst>
            </a:custGeom>
            <a:ln w="11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404261" y="4160138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30" h="32385">
                  <a:moveTo>
                    <a:pt x="18190" y="0"/>
                  </a:moveTo>
                  <a:lnTo>
                    <a:pt x="8337" y="0"/>
                  </a:lnTo>
                  <a:lnTo>
                    <a:pt x="0" y="6814"/>
                  </a:lnTo>
                  <a:lnTo>
                    <a:pt x="0" y="15900"/>
                  </a:lnTo>
                  <a:lnTo>
                    <a:pt x="0" y="24986"/>
                  </a:lnTo>
                  <a:lnTo>
                    <a:pt x="8337" y="31800"/>
                  </a:lnTo>
                  <a:lnTo>
                    <a:pt x="18190" y="31800"/>
                  </a:lnTo>
                  <a:lnTo>
                    <a:pt x="28801" y="31800"/>
                  </a:lnTo>
                  <a:lnTo>
                    <a:pt x="36380" y="24986"/>
                  </a:lnTo>
                  <a:lnTo>
                    <a:pt x="36380" y="15900"/>
                  </a:lnTo>
                  <a:lnTo>
                    <a:pt x="36380" y="6814"/>
                  </a:lnTo>
                  <a:lnTo>
                    <a:pt x="28801" y="0"/>
                  </a:lnTo>
                  <a:lnTo>
                    <a:pt x="18190" y="0"/>
                  </a:lnTo>
                </a:path>
              </a:pathLst>
            </a:custGeom>
            <a:ln w="11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040165" y="5005133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30" h="32385">
                  <a:moveTo>
                    <a:pt x="18190" y="0"/>
                  </a:moveTo>
                  <a:lnTo>
                    <a:pt x="8337" y="0"/>
                  </a:lnTo>
                  <a:lnTo>
                    <a:pt x="0" y="6814"/>
                  </a:lnTo>
                  <a:lnTo>
                    <a:pt x="0" y="15900"/>
                  </a:lnTo>
                  <a:lnTo>
                    <a:pt x="0" y="24986"/>
                  </a:lnTo>
                  <a:lnTo>
                    <a:pt x="8337" y="31800"/>
                  </a:lnTo>
                  <a:lnTo>
                    <a:pt x="18190" y="31800"/>
                  </a:lnTo>
                  <a:lnTo>
                    <a:pt x="28043" y="31800"/>
                  </a:lnTo>
                  <a:lnTo>
                    <a:pt x="36380" y="24986"/>
                  </a:lnTo>
                  <a:lnTo>
                    <a:pt x="36380" y="15900"/>
                  </a:lnTo>
                  <a:lnTo>
                    <a:pt x="36380" y="6814"/>
                  </a:lnTo>
                  <a:lnTo>
                    <a:pt x="28043" y="0"/>
                  </a:lnTo>
                  <a:lnTo>
                    <a:pt x="18190" y="0"/>
                  </a:lnTo>
                </a:path>
              </a:pathLst>
            </a:custGeom>
            <a:ln w="11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413356" y="5835742"/>
              <a:ext cx="37465" cy="33020"/>
            </a:xfrm>
            <a:custGeom>
              <a:avLst/>
              <a:gdLst/>
              <a:ahLst/>
              <a:cxnLst/>
              <a:rect l="l" t="t" r="r" b="b"/>
              <a:pathLst>
                <a:path w="37464" h="33020">
                  <a:moveTo>
                    <a:pt x="18190" y="0"/>
                  </a:moveTo>
                  <a:lnTo>
                    <a:pt x="8337" y="0"/>
                  </a:lnTo>
                  <a:lnTo>
                    <a:pt x="0" y="7571"/>
                  </a:lnTo>
                  <a:lnTo>
                    <a:pt x="0" y="15900"/>
                  </a:lnTo>
                  <a:lnTo>
                    <a:pt x="0" y="24986"/>
                  </a:lnTo>
                  <a:lnTo>
                    <a:pt x="8337" y="32558"/>
                  </a:lnTo>
                  <a:lnTo>
                    <a:pt x="18190" y="32558"/>
                  </a:lnTo>
                  <a:lnTo>
                    <a:pt x="28801" y="32558"/>
                  </a:lnTo>
                  <a:lnTo>
                    <a:pt x="37138" y="24986"/>
                  </a:lnTo>
                  <a:lnTo>
                    <a:pt x="37138" y="15900"/>
                  </a:lnTo>
                  <a:lnTo>
                    <a:pt x="37138" y="7571"/>
                  </a:lnTo>
                  <a:lnTo>
                    <a:pt x="28801" y="0"/>
                  </a:lnTo>
                  <a:lnTo>
                    <a:pt x="18190" y="0"/>
                  </a:lnTo>
                </a:path>
              </a:pathLst>
            </a:custGeom>
            <a:ln w="11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2382465" y="5951759"/>
            <a:ext cx="154940" cy="258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0" spc="-5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061571" y="4728181"/>
            <a:ext cx="176530" cy="258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0" spc="-50">
                <a:latin typeface="Arial"/>
                <a:cs typeface="Arial"/>
              </a:rPr>
              <a:t>G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212689" y="3904386"/>
            <a:ext cx="165735" cy="258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0" spc="-5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7078" y="4923732"/>
            <a:ext cx="185689" cy="194601"/>
          </a:xfrm>
          <a:prstGeom prst="rect">
            <a:avLst/>
          </a:prstGeom>
        </p:spPr>
      </p:pic>
      <p:sp>
        <p:nvSpPr>
          <p:cNvPr id="48" name="object 48" descr=""/>
          <p:cNvSpPr txBox="1"/>
          <p:nvPr/>
        </p:nvSpPr>
        <p:spPr>
          <a:xfrm>
            <a:off x="1654853" y="4728181"/>
            <a:ext cx="176530" cy="258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0" spc="-50">
                <a:latin typeface="Arial"/>
                <a:cs typeface="Arial"/>
              </a:rPr>
              <a:t>G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2716121" y="4720781"/>
            <a:ext cx="192405" cy="588645"/>
            <a:chOff x="2716121" y="4720781"/>
            <a:chExt cx="192405" cy="588645"/>
          </a:xfrm>
        </p:grpSpPr>
        <p:sp>
          <p:nvSpPr>
            <p:cNvPr id="50" name="object 50" descr=""/>
            <p:cNvSpPr/>
            <p:nvPr/>
          </p:nvSpPr>
          <p:spPr>
            <a:xfrm>
              <a:off x="2721835" y="4726496"/>
              <a:ext cx="180975" cy="577215"/>
            </a:xfrm>
            <a:custGeom>
              <a:avLst/>
              <a:gdLst/>
              <a:ahLst/>
              <a:cxnLst/>
              <a:rect l="l" t="t" r="r" b="b"/>
              <a:pathLst>
                <a:path w="180975" h="577214">
                  <a:moveTo>
                    <a:pt x="180387" y="576958"/>
                  </a:moveTo>
                  <a:lnTo>
                    <a:pt x="0" y="576958"/>
                  </a:lnTo>
                  <a:lnTo>
                    <a:pt x="0" y="0"/>
                  </a:lnTo>
                  <a:lnTo>
                    <a:pt x="180387" y="0"/>
                  </a:lnTo>
                  <a:lnTo>
                    <a:pt x="180387" y="576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721836" y="4726496"/>
              <a:ext cx="180975" cy="577215"/>
            </a:xfrm>
            <a:custGeom>
              <a:avLst/>
              <a:gdLst/>
              <a:ahLst/>
              <a:cxnLst/>
              <a:rect l="l" t="t" r="r" b="b"/>
              <a:pathLst>
                <a:path w="180975" h="577214">
                  <a:moveTo>
                    <a:pt x="180387" y="0"/>
                  </a:moveTo>
                  <a:lnTo>
                    <a:pt x="0" y="0"/>
                  </a:lnTo>
                  <a:lnTo>
                    <a:pt x="0" y="576958"/>
                  </a:lnTo>
                  <a:lnTo>
                    <a:pt x="180387" y="576958"/>
                  </a:lnTo>
                  <a:lnTo>
                    <a:pt x="180387" y="0"/>
                  </a:lnTo>
                  <a:close/>
                </a:path>
              </a:pathLst>
            </a:custGeom>
            <a:ln w="11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1966934" y="4730661"/>
            <a:ext cx="191135" cy="577215"/>
          </a:xfrm>
          <a:prstGeom prst="rect">
            <a:avLst/>
          </a:prstGeom>
          <a:solidFill>
            <a:srgbClr val="FFFFFF"/>
          </a:solidFill>
          <a:ln w="11367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endParaRPr sz="65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dirty="0" baseline="-26455" sz="1575" spc="-37">
                <a:latin typeface="Arial"/>
                <a:cs typeface="Arial"/>
              </a:rPr>
              <a:t>p</a:t>
            </a:r>
            <a:r>
              <a:rPr dirty="0" sz="650" spc="-25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702120" y="4849326"/>
            <a:ext cx="2203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dirty="0" baseline="-26455" sz="1575" spc="-37">
                <a:latin typeface="Arial"/>
                <a:cs typeface="Arial"/>
              </a:rPr>
              <a:t>p</a:t>
            </a:r>
            <a:r>
              <a:rPr dirty="0" sz="650" spc="-25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1526171" y="3901187"/>
            <a:ext cx="2424430" cy="2073910"/>
            <a:chOff x="1526171" y="3901187"/>
            <a:chExt cx="2424430" cy="2073910"/>
          </a:xfrm>
        </p:grpSpPr>
        <p:sp>
          <p:nvSpPr>
            <p:cNvPr id="55" name="object 55" descr=""/>
            <p:cNvSpPr/>
            <p:nvPr/>
          </p:nvSpPr>
          <p:spPr>
            <a:xfrm>
              <a:off x="3309233" y="3953431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 h="0">
                  <a:moveTo>
                    <a:pt x="108384" y="0"/>
                  </a:moveTo>
                  <a:lnTo>
                    <a:pt x="0" y="0"/>
                  </a:lnTo>
                </a:path>
              </a:pathLst>
            </a:custGeom>
            <a:ln w="11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165226" y="3901187"/>
              <a:ext cx="157480" cy="104775"/>
            </a:xfrm>
            <a:custGeom>
              <a:avLst/>
              <a:gdLst/>
              <a:ahLst/>
              <a:cxnLst/>
              <a:rect l="l" t="t" r="r" b="b"/>
              <a:pathLst>
                <a:path w="157479" h="104775">
                  <a:moveTo>
                    <a:pt x="156891" y="104488"/>
                  </a:moveTo>
                  <a:lnTo>
                    <a:pt x="0" y="52244"/>
                  </a:lnTo>
                  <a:lnTo>
                    <a:pt x="156891" y="0"/>
                  </a:lnTo>
                  <a:lnTo>
                    <a:pt x="156891" y="1044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425487" y="4051104"/>
              <a:ext cx="1518920" cy="755015"/>
            </a:xfrm>
            <a:custGeom>
              <a:avLst/>
              <a:gdLst/>
              <a:ahLst/>
              <a:cxnLst/>
              <a:rect l="l" t="t" r="r" b="b"/>
              <a:pathLst>
                <a:path w="1518920" h="755014">
                  <a:moveTo>
                    <a:pt x="0" y="108274"/>
                  </a:moveTo>
                  <a:lnTo>
                    <a:pt x="0" y="0"/>
                  </a:lnTo>
                  <a:lnTo>
                    <a:pt x="1518893" y="0"/>
                  </a:lnTo>
                  <a:lnTo>
                    <a:pt x="1518893" y="754892"/>
                  </a:lnTo>
                </a:path>
              </a:pathLst>
            </a:custGeom>
            <a:ln w="11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431550" y="5877383"/>
              <a:ext cx="0" cy="87630"/>
            </a:xfrm>
            <a:custGeom>
              <a:avLst/>
              <a:gdLst/>
              <a:ahLst/>
              <a:cxnLst/>
              <a:rect l="l" t="t" r="r" b="b"/>
              <a:pathLst>
                <a:path w="0" h="87629">
                  <a:moveTo>
                    <a:pt x="0" y="0"/>
                  </a:moveTo>
                  <a:lnTo>
                    <a:pt x="0" y="87073"/>
                  </a:lnTo>
                </a:path>
              </a:pathLst>
            </a:custGeom>
            <a:ln w="11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944380" y="5089933"/>
              <a:ext cx="0" cy="875030"/>
            </a:xfrm>
            <a:custGeom>
              <a:avLst/>
              <a:gdLst/>
              <a:ahLst/>
              <a:cxnLst/>
              <a:rect l="l" t="t" r="r" b="b"/>
              <a:pathLst>
                <a:path w="0" h="875029">
                  <a:moveTo>
                    <a:pt x="0" y="0"/>
                  </a:moveTo>
                  <a:lnTo>
                    <a:pt x="0" y="874524"/>
                  </a:lnTo>
                </a:path>
              </a:pathLst>
            </a:custGeom>
            <a:ln w="11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623596" y="5964457"/>
              <a:ext cx="2320925" cy="5080"/>
            </a:xfrm>
            <a:custGeom>
              <a:avLst/>
              <a:gdLst/>
              <a:ahLst/>
              <a:cxnLst/>
              <a:rect l="l" t="t" r="r" b="b"/>
              <a:pathLst>
                <a:path w="2320925" h="5079">
                  <a:moveTo>
                    <a:pt x="0" y="4542"/>
                  </a:moveTo>
                  <a:lnTo>
                    <a:pt x="2320784" y="0"/>
                  </a:lnTo>
                </a:path>
              </a:pathLst>
            </a:custGeom>
            <a:ln w="11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090192" y="5021031"/>
              <a:ext cx="151130" cy="932180"/>
            </a:xfrm>
            <a:custGeom>
              <a:avLst/>
              <a:gdLst/>
              <a:ahLst/>
              <a:cxnLst/>
              <a:rect l="l" t="t" r="r" b="b"/>
              <a:pathLst>
                <a:path w="151130" h="932179">
                  <a:moveTo>
                    <a:pt x="0" y="0"/>
                  </a:moveTo>
                  <a:lnTo>
                    <a:pt x="150828" y="0"/>
                  </a:lnTo>
                  <a:lnTo>
                    <a:pt x="150828" y="932068"/>
                  </a:lnTo>
                </a:path>
              </a:pathLst>
            </a:custGeom>
            <a:ln w="11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619048" y="5017245"/>
              <a:ext cx="159385" cy="948055"/>
            </a:xfrm>
            <a:custGeom>
              <a:avLst/>
              <a:gdLst/>
              <a:ahLst/>
              <a:cxnLst/>
              <a:rect l="l" t="t" r="r" b="b"/>
              <a:pathLst>
                <a:path w="159385" h="948054">
                  <a:moveTo>
                    <a:pt x="159165" y="0"/>
                  </a:moveTo>
                  <a:lnTo>
                    <a:pt x="0" y="0"/>
                  </a:lnTo>
                  <a:lnTo>
                    <a:pt x="0" y="947969"/>
                  </a:lnTo>
                </a:path>
              </a:pathLst>
            </a:custGeom>
            <a:ln w="11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531886" y="4280525"/>
              <a:ext cx="459740" cy="310515"/>
            </a:xfrm>
            <a:custGeom>
              <a:avLst/>
              <a:gdLst/>
              <a:ahLst/>
              <a:cxnLst/>
              <a:rect l="l" t="t" r="r" b="b"/>
              <a:pathLst>
                <a:path w="459739" h="310514">
                  <a:moveTo>
                    <a:pt x="0" y="0"/>
                  </a:moveTo>
                  <a:lnTo>
                    <a:pt x="459306" y="310437"/>
                  </a:lnTo>
                </a:path>
              </a:pathLst>
            </a:custGeom>
            <a:ln w="11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951022" y="4540232"/>
              <a:ext cx="159385" cy="132080"/>
            </a:xfrm>
            <a:custGeom>
              <a:avLst/>
              <a:gdLst/>
              <a:ahLst/>
              <a:cxnLst/>
              <a:rect l="l" t="t" r="r" b="b"/>
              <a:pathLst>
                <a:path w="159385" h="132079">
                  <a:moveTo>
                    <a:pt x="159165" y="131746"/>
                  </a:moveTo>
                  <a:lnTo>
                    <a:pt x="0" y="87073"/>
                  </a:lnTo>
                  <a:lnTo>
                    <a:pt x="58360" y="0"/>
                  </a:lnTo>
                  <a:lnTo>
                    <a:pt x="159165" y="1317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3193822" y="3625749"/>
            <a:ext cx="200660" cy="258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500" spc="-25">
                <a:latin typeface="Arial"/>
                <a:cs typeface="Arial"/>
              </a:rPr>
              <a:t>i</a:t>
            </a:r>
            <a:r>
              <a:rPr dirty="0" baseline="-11695" sz="1425" spc="-37">
                <a:latin typeface="Arial"/>
                <a:cs typeface="Arial"/>
              </a:rPr>
              <a:t>D</a:t>
            </a:r>
            <a:endParaRPr baseline="-11695" sz="1425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51309" y="3286538"/>
            <a:ext cx="1333500" cy="73088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ctr" marL="12700" marR="5080" indent="-11430">
              <a:lnSpc>
                <a:spcPct val="103299"/>
              </a:lnSpc>
              <a:spcBef>
                <a:spcPts val="65"/>
              </a:spcBef>
            </a:pPr>
            <a:r>
              <a:rPr dirty="0" sz="1500">
                <a:latin typeface="Arial"/>
                <a:cs typeface="Arial"/>
              </a:rPr>
              <a:t>Zona</a:t>
            </a:r>
            <a:r>
              <a:rPr dirty="0" sz="1500" spc="4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 </a:t>
            </a:r>
            <a:r>
              <a:rPr dirty="0" sz="1500">
                <a:latin typeface="Arial"/>
                <a:cs typeface="Arial"/>
              </a:rPr>
              <a:t>agotamiento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o </a:t>
            </a:r>
            <a:r>
              <a:rPr dirty="0" sz="1500">
                <a:latin typeface="Arial"/>
                <a:cs typeface="Arial"/>
              </a:rPr>
              <a:t>transición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la</a:t>
            </a:r>
            <a:endParaRPr sz="15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793846" y="3989186"/>
            <a:ext cx="836930" cy="258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0">
                <a:latin typeface="Arial"/>
                <a:cs typeface="Arial"/>
              </a:rPr>
              <a:t>unión</a:t>
            </a:r>
            <a:r>
              <a:rPr dirty="0" sz="1500" spc="70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p-</a:t>
            </a:r>
            <a:r>
              <a:rPr dirty="0" sz="1500" spc="-50" i="1">
                <a:latin typeface="Arial"/>
                <a:cs typeface="Arial"/>
              </a:rPr>
              <a:t>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3096605" y="5306822"/>
            <a:ext cx="298450" cy="285750"/>
            <a:chOff x="3096605" y="5306822"/>
            <a:chExt cx="298450" cy="285750"/>
          </a:xfrm>
        </p:grpSpPr>
        <p:sp>
          <p:nvSpPr>
            <p:cNvPr id="69" name="object 69" descr=""/>
            <p:cNvSpPr/>
            <p:nvPr/>
          </p:nvSpPr>
          <p:spPr>
            <a:xfrm>
              <a:off x="3102320" y="5312537"/>
              <a:ext cx="287020" cy="274320"/>
            </a:xfrm>
            <a:custGeom>
              <a:avLst/>
              <a:gdLst/>
              <a:ahLst/>
              <a:cxnLst/>
              <a:rect l="l" t="t" r="r" b="b"/>
              <a:pathLst>
                <a:path w="287020" h="274320">
                  <a:moveTo>
                    <a:pt x="143248" y="274093"/>
                  </a:moveTo>
                  <a:lnTo>
                    <a:pt x="98082" y="267109"/>
                  </a:lnTo>
                  <a:lnTo>
                    <a:pt x="58772" y="247659"/>
                  </a:lnTo>
                  <a:lnTo>
                    <a:pt x="27722" y="217996"/>
                  </a:lnTo>
                  <a:lnTo>
                    <a:pt x="7330" y="180374"/>
                  </a:lnTo>
                  <a:lnTo>
                    <a:pt x="0" y="137046"/>
                  </a:lnTo>
                  <a:lnTo>
                    <a:pt x="7330" y="93718"/>
                  </a:lnTo>
                  <a:lnTo>
                    <a:pt x="27722" y="56096"/>
                  </a:lnTo>
                  <a:lnTo>
                    <a:pt x="58772" y="26434"/>
                  </a:lnTo>
                  <a:lnTo>
                    <a:pt x="98082" y="6984"/>
                  </a:lnTo>
                  <a:lnTo>
                    <a:pt x="143248" y="0"/>
                  </a:lnTo>
                  <a:lnTo>
                    <a:pt x="188706" y="6984"/>
                  </a:lnTo>
                  <a:lnTo>
                    <a:pt x="228052" y="26434"/>
                  </a:lnTo>
                  <a:lnTo>
                    <a:pt x="258994" y="56096"/>
                  </a:lnTo>
                  <a:lnTo>
                    <a:pt x="279239" y="93718"/>
                  </a:lnTo>
                  <a:lnTo>
                    <a:pt x="286497" y="137046"/>
                  </a:lnTo>
                  <a:lnTo>
                    <a:pt x="279239" y="180374"/>
                  </a:lnTo>
                  <a:lnTo>
                    <a:pt x="258994" y="217996"/>
                  </a:lnTo>
                  <a:lnTo>
                    <a:pt x="228052" y="247659"/>
                  </a:lnTo>
                  <a:lnTo>
                    <a:pt x="188706" y="267109"/>
                  </a:lnTo>
                  <a:lnTo>
                    <a:pt x="143248" y="2740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102320" y="5312537"/>
              <a:ext cx="287020" cy="274320"/>
            </a:xfrm>
            <a:custGeom>
              <a:avLst/>
              <a:gdLst/>
              <a:ahLst/>
              <a:cxnLst/>
              <a:rect l="l" t="t" r="r" b="b"/>
              <a:pathLst>
                <a:path w="287020" h="274320">
                  <a:moveTo>
                    <a:pt x="0" y="137046"/>
                  </a:moveTo>
                  <a:lnTo>
                    <a:pt x="7330" y="180374"/>
                  </a:lnTo>
                  <a:lnTo>
                    <a:pt x="27722" y="217996"/>
                  </a:lnTo>
                  <a:lnTo>
                    <a:pt x="58772" y="247659"/>
                  </a:lnTo>
                  <a:lnTo>
                    <a:pt x="98082" y="267109"/>
                  </a:lnTo>
                  <a:lnTo>
                    <a:pt x="143248" y="274093"/>
                  </a:lnTo>
                  <a:lnTo>
                    <a:pt x="188706" y="267109"/>
                  </a:lnTo>
                  <a:lnTo>
                    <a:pt x="228052" y="247659"/>
                  </a:lnTo>
                  <a:lnTo>
                    <a:pt x="258994" y="217996"/>
                  </a:lnTo>
                  <a:lnTo>
                    <a:pt x="279239" y="180374"/>
                  </a:lnTo>
                  <a:lnTo>
                    <a:pt x="286497" y="137046"/>
                  </a:lnTo>
                  <a:lnTo>
                    <a:pt x="279239" y="93718"/>
                  </a:lnTo>
                  <a:lnTo>
                    <a:pt x="258994" y="56096"/>
                  </a:lnTo>
                  <a:lnTo>
                    <a:pt x="228052" y="26434"/>
                  </a:lnTo>
                  <a:lnTo>
                    <a:pt x="188706" y="6984"/>
                  </a:lnTo>
                  <a:lnTo>
                    <a:pt x="143248" y="0"/>
                  </a:lnTo>
                  <a:lnTo>
                    <a:pt x="98082" y="6984"/>
                  </a:lnTo>
                  <a:lnTo>
                    <a:pt x="58772" y="26434"/>
                  </a:lnTo>
                  <a:lnTo>
                    <a:pt x="27722" y="56096"/>
                  </a:lnTo>
                  <a:lnTo>
                    <a:pt x="7330" y="93718"/>
                  </a:lnTo>
                  <a:lnTo>
                    <a:pt x="0" y="137046"/>
                  </a:lnTo>
                </a:path>
              </a:pathLst>
            </a:custGeom>
            <a:ln w="11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 rot="10800000">
            <a:off x="3164312" y="5467648"/>
            <a:ext cx="154540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050" spc="-50">
                <a:latin typeface="Arial"/>
                <a:cs typeface="Arial"/>
              </a:rPr>
              <a:t>+</a:t>
            </a:r>
            <a:endParaRPr sz="105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 rot="10800000">
            <a:off x="3175827" y="5310158"/>
            <a:ext cx="140563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050" spc="-50"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sp>
        <p:nvSpPr>
          <p:cNvPr id="73" name="object 73" descr=""/>
          <p:cNvSpPr/>
          <p:nvPr/>
        </p:nvSpPr>
        <p:spPr>
          <a:xfrm>
            <a:off x="3801134" y="4820380"/>
            <a:ext cx="287655" cy="274320"/>
          </a:xfrm>
          <a:custGeom>
            <a:avLst/>
            <a:gdLst/>
            <a:ahLst/>
            <a:cxnLst/>
            <a:rect l="l" t="t" r="r" b="b"/>
            <a:pathLst>
              <a:path w="287654" h="274320">
                <a:moveTo>
                  <a:pt x="287255" y="137046"/>
                </a:moveTo>
                <a:lnTo>
                  <a:pt x="279919" y="93718"/>
                </a:lnTo>
                <a:lnTo>
                  <a:pt x="259485" y="56096"/>
                </a:lnTo>
                <a:lnTo>
                  <a:pt x="228319" y="26434"/>
                </a:lnTo>
                <a:lnTo>
                  <a:pt x="188785" y="6984"/>
                </a:lnTo>
                <a:lnTo>
                  <a:pt x="143248" y="0"/>
                </a:lnTo>
                <a:lnTo>
                  <a:pt x="98082" y="6984"/>
                </a:lnTo>
                <a:lnTo>
                  <a:pt x="58772" y="26434"/>
                </a:lnTo>
                <a:lnTo>
                  <a:pt x="27722" y="56096"/>
                </a:lnTo>
                <a:lnTo>
                  <a:pt x="7330" y="93718"/>
                </a:lnTo>
                <a:lnTo>
                  <a:pt x="0" y="137046"/>
                </a:lnTo>
                <a:lnTo>
                  <a:pt x="7330" y="180374"/>
                </a:lnTo>
                <a:lnTo>
                  <a:pt x="27722" y="217996"/>
                </a:lnTo>
                <a:lnTo>
                  <a:pt x="58772" y="247659"/>
                </a:lnTo>
                <a:lnTo>
                  <a:pt x="98082" y="267109"/>
                </a:lnTo>
                <a:lnTo>
                  <a:pt x="143248" y="274093"/>
                </a:lnTo>
                <a:lnTo>
                  <a:pt x="188785" y="267109"/>
                </a:lnTo>
                <a:lnTo>
                  <a:pt x="228319" y="247659"/>
                </a:lnTo>
                <a:lnTo>
                  <a:pt x="259485" y="217996"/>
                </a:lnTo>
                <a:lnTo>
                  <a:pt x="279919" y="180374"/>
                </a:lnTo>
                <a:lnTo>
                  <a:pt x="287255" y="137046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3911031" y="4776635"/>
            <a:ext cx="7810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latin typeface="Arial"/>
                <a:cs typeface="Arial"/>
              </a:rPr>
              <a:t>+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3923158" y="4922010"/>
            <a:ext cx="4445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6" name="object 76" descr=""/>
          <p:cNvGrpSpPr/>
          <p:nvPr/>
        </p:nvGrpSpPr>
        <p:grpSpPr>
          <a:xfrm>
            <a:off x="1469363" y="5306855"/>
            <a:ext cx="299085" cy="285750"/>
            <a:chOff x="1469363" y="5306855"/>
            <a:chExt cx="299085" cy="285750"/>
          </a:xfrm>
        </p:grpSpPr>
        <p:sp>
          <p:nvSpPr>
            <p:cNvPr id="77" name="object 77" descr=""/>
            <p:cNvSpPr/>
            <p:nvPr/>
          </p:nvSpPr>
          <p:spPr>
            <a:xfrm>
              <a:off x="1475044" y="5312536"/>
              <a:ext cx="287655" cy="274320"/>
            </a:xfrm>
            <a:custGeom>
              <a:avLst/>
              <a:gdLst/>
              <a:ahLst/>
              <a:cxnLst/>
              <a:rect l="l" t="t" r="r" b="b"/>
              <a:pathLst>
                <a:path w="287655" h="274320">
                  <a:moveTo>
                    <a:pt x="143248" y="274093"/>
                  </a:moveTo>
                  <a:lnTo>
                    <a:pt x="98082" y="267109"/>
                  </a:lnTo>
                  <a:lnTo>
                    <a:pt x="58772" y="247659"/>
                  </a:lnTo>
                  <a:lnTo>
                    <a:pt x="27722" y="217996"/>
                  </a:lnTo>
                  <a:lnTo>
                    <a:pt x="7330" y="180374"/>
                  </a:lnTo>
                  <a:lnTo>
                    <a:pt x="0" y="137046"/>
                  </a:lnTo>
                  <a:lnTo>
                    <a:pt x="7330" y="93718"/>
                  </a:lnTo>
                  <a:lnTo>
                    <a:pt x="27722" y="56096"/>
                  </a:lnTo>
                  <a:lnTo>
                    <a:pt x="58772" y="26434"/>
                  </a:lnTo>
                  <a:lnTo>
                    <a:pt x="98082" y="6984"/>
                  </a:lnTo>
                  <a:lnTo>
                    <a:pt x="143248" y="0"/>
                  </a:lnTo>
                  <a:lnTo>
                    <a:pt x="188785" y="6984"/>
                  </a:lnTo>
                  <a:lnTo>
                    <a:pt x="228319" y="26434"/>
                  </a:lnTo>
                  <a:lnTo>
                    <a:pt x="259485" y="56096"/>
                  </a:lnTo>
                  <a:lnTo>
                    <a:pt x="279919" y="93718"/>
                  </a:lnTo>
                  <a:lnTo>
                    <a:pt x="287255" y="137046"/>
                  </a:lnTo>
                  <a:lnTo>
                    <a:pt x="279919" y="180374"/>
                  </a:lnTo>
                  <a:lnTo>
                    <a:pt x="259485" y="217996"/>
                  </a:lnTo>
                  <a:lnTo>
                    <a:pt x="228319" y="247659"/>
                  </a:lnTo>
                  <a:lnTo>
                    <a:pt x="188785" y="267109"/>
                  </a:lnTo>
                  <a:lnTo>
                    <a:pt x="143248" y="2740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475044" y="5312536"/>
              <a:ext cx="287655" cy="274320"/>
            </a:xfrm>
            <a:custGeom>
              <a:avLst/>
              <a:gdLst/>
              <a:ahLst/>
              <a:cxnLst/>
              <a:rect l="l" t="t" r="r" b="b"/>
              <a:pathLst>
                <a:path w="287655" h="274320">
                  <a:moveTo>
                    <a:pt x="0" y="137046"/>
                  </a:moveTo>
                  <a:lnTo>
                    <a:pt x="7330" y="180374"/>
                  </a:lnTo>
                  <a:lnTo>
                    <a:pt x="27722" y="217996"/>
                  </a:lnTo>
                  <a:lnTo>
                    <a:pt x="58772" y="247659"/>
                  </a:lnTo>
                  <a:lnTo>
                    <a:pt x="98082" y="267109"/>
                  </a:lnTo>
                  <a:lnTo>
                    <a:pt x="143248" y="274093"/>
                  </a:lnTo>
                  <a:lnTo>
                    <a:pt x="188785" y="267109"/>
                  </a:lnTo>
                  <a:lnTo>
                    <a:pt x="228319" y="247659"/>
                  </a:lnTo>
                  <a:lnTo>
                    <a:pt x="259485" y="217996"/>
                  </a:lnTo>
                  <a:lnTo>
                    <a:pt x="279919" y="180374"/>
                  </a:lnTo>
                  <a:lnTo>
                    <a:pt x="287255" y="137046"/>
                  </a:lnTo>
                  <a:lnTo>
                    <a:pt x="279919" y="93718"/>
                  </a:lnTo>
                  <a:lnTo>
                    <a:pt x="259485" y="56096"/>
                  </a:lnTo>
                  <a:lnTo>
                    <a:pt x="228319" y="26434"/>
                  </a:lnTo>
                  <a:lnTo>
                    <a:pt x="188785" y="6984"/>
                  </a:lnTo>
                  <a:lnTo>
                    <a:pt x="143248" y="0"/>
                  </a:lnTo>
                  <a:lnTo>
                    <a:pt x="98082" y="6984"/>
                  </a:lnTo>
                  <a:lnTo>
                    <a:pt x="58772" y="26434"/>
                  </a:lnTo>
                  <a:lnTo>
                    <a:pt x="27722" y="56096"/>
                  </a:lnTo>
                  <a:lnTo>
                    <a:pt x="7330" y="93718"/>
                  </a:lnTo>
                  <a:lnTo>
                    <a:pt x="0" y="137046"/>
                  </a:lnTo>
                </a:path>
              </a:pathLst>
            </a:custGeom>
            <a:ln w="11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 rot="10800000">
            <a:off x="1539312" y="5467647"/>
            <a:ext cx="154540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050" spc="-50">
                <a:latin typeface="Arial"/>
                <a:cs typeface="Arial"/>
              </a:rPr>
              <a:t>+</a:t>
            </a:r>
            <a:endParaRPr sz="105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 rot="10800000">
            <a:off x="1550825" y="5310156"/>
            <a:ext cx="140563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050" spc="-50"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059494" y="5333907"/>
            <a:ext cx="390525" cy="258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1111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GS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78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91490" y="1509712"/>
            <a:ext cx="31057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Zonas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funcionamiento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7027" y="2014537"/>
            <a:ext cx="60667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5733415" algn="l"/>
              </a:tabLst>
            </a:pPr>
            <a:r>
              <a:rPr dirty="0" sz="2000" b="1">
                <a:latin typeface="Arial"/>
                <a:cs typeface="Arial"/>
              </a:rPr>
              <a:t>Zona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Lineal</a:t>
            </a:r>
            <a:r>
              <a:rPr dirty="0" sz="2000">
                <a:latin typeface="Arial"/>
                <a:cs typeface="Arial"/>
              </a:rPr>
              <a:t>: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determinada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tensión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&gt;V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24283" y="2162365"/>
            <a:ext cx="133032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74675" algn="l"/>
                <a:tab pos="1195070" algn="l"/>
              </a:tabLst>
            </a:pPr>
            <a:r>
              <a:rPr dirty="0" sz="1300" spc="-25">
                <a:latin typeface="Arial"/>
                <a:cs typeface="Arial"/>
              </a:rPr>
              <a:t>GS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5">
                <a:latin typeface="Arial"/>
                <a:cs typeface="Arial"/>
              </a:rPr>
              <a:t>TR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50">
                <a:latin typeface="Arial"/>
                <a:cs typeface="Arial"/>
              </a:rPr>
              <a:t>D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82178" y="2014537"/>
            <a:ext cx="11074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8955" algn="l"/>
              </a:tabLst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varía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08128" y="2319438"/>
            <a:ext cx="77171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linealmente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según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incrementa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DS</a:t>
            </a:r>
            <a:r>
              <a:rPr dirty="0" baseline="-21367" sz="1950" spc="277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hasta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sat</a:t>
            </a:r>
            <a:r>
              <a:rPr dirty="0" baseline="-21367" sz="1950" spc="262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.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sat</a:t>
            </a:r>
            <a:r>
              <a:rPr dirty="0" baseline="-21367" sz="1950" spc="262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~V</a:t>
            </a:r>
            <a:r>
              <a:rPr dirty="0" baseline="-21367" sz="1950">
                <a:latin typeface="Arial"/>
                <a:cs typeface="Arial"/>
              </a:rPr>
              <a:t>GS</a:t>
            </a:r>
            <a:r>
              <a:rPr dirty="0" baseline="-21367" sz="1950" spc="277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25">
                <a:latin typeface="Arial"/>
                <a:cs typeface="Arial"/>
              </a:rPr>
              <a:t>V</a:t>
            </a:r>
            <a:r>
              <a:rPr dirty="0" baseline="-21367" sz="1950" spc="-37">
                <a:latin typeface="Arial"/>
                <a:cs typeface="Arial"/>
              </a:rPr>
              <a:t>TR</a:t>
            </a:r>
            <a:endParaRPr baseline="-21367" sz="19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07401" y="2994025"/>
            <a:ext cx="3999865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1339850" algn="l"/>
              </a:tabLst>
            </a:pPr>
            <a:r>
              <a:rPr dirty="0" sz="1800">
                <a:latin typeface="Times New Roman"/>
                <a:cs typeface="Times New Roman"/>
              </a:rPr>
              <a:t>Si</a:t>
            </a:r>
            <a:r>
              <a:rPr dirty="0" sz="1800" spc="340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GS</a:t>
            </a:r>
            <a:r>
              <a:rPr dirty="0" baseline="-23809" sz="1575" spc="667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</a:t>
            </a:r>
            <a:r>
              <a:rPr dirty="0" sz="1800" spc="-200">
                <a:latin typeface="Times New Roman"/>
                <a:cs typeface="Times New Roman"/>
              </a:rPr>
              <a:t> </a:t>
            </a:r>
            <a:r>
              <a:rPr dirty="0" sz="1800" spc="-25" i="1">
                <a:latin typeface="Times New Roman"/>
                <a:cs typeface="Times New Roman"/>
              </a:rPr>
              <a:t>V</a:t>
            </a:r>
            <a:r>
              <a:rPr dirty="0" baseline="-23809" sz="1575" spc="-37" i="1">
                <a:latin typeface="Times New Roman"/>
                <a:cs typeface="Times New Roman"/>
              </a:rPr>
              <a:t>TR</a:t>
            </a:r>
            <a:r>
              <a:rPr dirty="0" baseline="-23809" sz="1575" i="1">
                <a:latin typeface="Times New Roman"/>
                <a:cs typeface="Times New Roman"/>
              </a:rPr>
              <a:t>	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3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0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</a:t>
            </a:r>
            <a:r>
              <a:rPr dirty="0" sz="1800" spc="-185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DS</a:t>
            </a:r>
            <a:r>
              <a:rPr dirty="0" baseline="-23809" sz="1575" spc="675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</a:t>
            </a:r>
            <a:r>
              <a:rPr dirty="0" sz="1800" spc="-185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sat</a:t>
            </a:r>
            <a:r>
              <a:rPr dirty="0" baseline="-23809" sz="1575" spc="37" i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</a:t>
            </a:r>
            <a:r>
              <a:rPr dirty="0" sz="1800">
                <a:latin typeface="Symbol"/>
                <a:cs typeface="Symbol"/>
              </a:rPr>
              <a:t></a:t>
            </a:r>
            <a:r>
              <a:rPr dirty="0" sz="1800" spc="-185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GS</a:t>
            </a:r>
            <a:r>
              <a:rPr dirty="0" baseline="-23809" sz="1575" spc="525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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TR</a:t>
            </a:r>
            <a:r>
              <a:rPr dirty="0" baseline="-23809" sz="1575" spc="-7" i="1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735518" y="3655658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 h="0">
                <a:moveTo>
                  <a:pt x="0" y="0"/>
                </a:moveTo>
                <a:lnTo>
                  <a:pt x="335151" y="0"/>
                </a:lnTo>
              </a:path>
            </a:pathLst>
          </a:custGeom>
          <a:ln w="90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739359" y="3642958"/>
            <a:ext cx="26543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95"/>
              </a:lnSpc>
            </a:pPr>
            <a:r>
              <a:rPr dirty="0" baseline="-24509" sz="2550" i="1">
                <a:latin typeface="Times New Roman"/>
                <a:cs typeface="Times New Roman"/>
              </a:rPr>
              <a:t>V</a:t>
            </a:r>
            <a:r>
              <a:rPr dirty="0" baseline="-24509" sz="2550" spc="-127" i="1">
                <a:latin typeface="Times New Roman"/>
                <a:cs typeface="Times New Roman"/>
              </a:rPr>
              <a:t> </a:t>
            </a:r>
            <a:r>
              <a:rPr dirty="0" sz="1000" spc="-5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77864" y="3861639"/>
            <a:ext cx="132080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-25" i="1">
                <a:latin typeface="Times New Roman"/>
                <a:cs typeface="Times New Roman"/>
              </a:rPr>
              <a:t>TR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736223" y="3624940"/>
            <a:ext cx="2421890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12494" algn="l"/>
                <a:tab pos="1397635" algn="l"/>
                <a:tab pos="1755775" algn="l"/>
                <a:tab pos="2252345" algn="l"/>
              </a:tabLst>
            </a:pPr>
            <a:r>
              <a:rPr dirty="0" sz="1000" spc="-50" i="1">
                <a:latin typeface="Times New Roman"/>
                <a:cs typeface="Times New Roman"/>
              </a:rPr>
              <a:t>D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GS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TR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DS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DS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47530" y="3350492"/>
            <a:ext cx="3430270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269240" algn="l"/>
                <a:tab pos="1227455" algn="l"/>
                <a:tab pos="1671320" algn="l"/>
                <a:tab pos="2070735" algn="l"/>
              </a:tabLst>
            </a:pPr>
            <a:r>
              <a:rPr dirty="0" sz="1700" spc="-50" i="1">
                <a:latin typeface="Times New Roman"/>
                <a:cs typeface="Times New Roman"/>
              </a:rPr>
              <a:t>i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>
                <a:latin typeface="Symbol"/>
                <a:cs typeface="Symbol"/>
              </a:rPr>
              <a:t>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 i="1">
                <a:latin typeface="Times New Roman"/>
                <a:cs typeface="Times New Roman"/>
              </a:rPr>
              <a:t>k</a:t>
            </a:r>
            <a:r>
              <a:rPr dirty="0" sz="1700" spc="-90" i="1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</a:t>
            </a:r>
            <a:r>
              <a:rPr dirty="0" sz="1700" spc="-229">
                <a:latin typeface="Times New Roman"/>
                <a:cs typeface="Times New Roman"/>
              </a:rPr>
              <a:t> </a:t>
            </a:r>
            <a:r>
              <a:rPr dirty="0" sz="2700" spc="-20">
                <a:latin typeface="Symbol"/>
                <a:cs typeface="Symbol"/>
              </a:rPr>
              <a:t></a:t>
            </a:r>
            <a:r>
              <a:rPr dirty="0" sz="1700" spc="-20">
                <a:latin typeface="Times New Roman"/>
                <a:cs typeface="Times New Roman"/>
              </a:rPr>
              <a:t>2</a:t>
            </a:r>
            <a:r>
              <a:rPr dirty="0" sz="2250" spc="-20">
                <a:latin typeface="Symbol"/>
                <a:cs typeface="Symbol"/>
              </a:rPr>
              <a:t></a:t>
            </a:r>
            <a:r>
              <a:rPr dirty="0" sz="1700" spc="-20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 spc="45">
                <a:latin typeface="Symbol"/>
                <a:cs typeface="Symbol"/>
              </a:rPr>
              <a:t></a:t>
            </a:r>
            <a:r>
              <a:rPr dirty="0" sz="1700" spc="45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2250" spc="-25">
                <a:latin typeface="Symbol"/>
                <a:cs typeface="Symbol"/>
              </a:rPr>
              <a:t></a:t>
            </a:r>
            <a:r>
              <a:rPr dirty="0" sz="1700" spc="-25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 spc="70">
                <a:latin typeface="Symbol"/>
                <a:cs typeface="Symbol"/>
              </a:rPr>
              <a:t></a:t>
            </a:r>
            <a:r>
              <a:rPr dirty="0" sz="1700" spc="70" i="1">
                <a:latin typeface="Times New Roman"/>
                <a:cs typeface="Times New Roman"/>
              </a:rPr>
              <a:t>V</a:t>
            </a:r>
            <a:r>
              <a:rPr dirty="0" sz="1700" spc="-95" i="1">
                <a:latin typeface="Times New Roman"/>
                <a:cs typeface="Times New Roman"/>
              </a:rPr>
              <a:t> </a:t>
            </a:r>
            <a:r>
              <a:rPr dirty="0" baseline="41666" sz="1500">
                <a:latin typeface="Times New Roman"/>
                <a:cs typeface="Times New Roman"/>
              </a:rPr>
              <a:t>2</a:t>
            </a:r>
            <a:r>
              <a:rPr dirty="0" baseline="41666" sz="1500" spc="719">
                <a:latin typeface="Times New Roman"/>
                <a:cs typeface="Times New Roman"/>
              </a:rPr>
              <a:t> </a:t>
            </a:r>
            <a:r>
              <a:rPr dirty="0" sz="2700" spc="-295">
                <a:latin typeface="Symbol"/>
                <a:cs typeface="Symbol"/>
              </a:rPr>
              <a:t></a:t>
            </a:r>
            <a:r>
              <a:rPr dirty="0" sz="1700" spc="-295">
                <a:latin typeface="Times New Roman"/>
                <a:cs typeface="Times New Roman"/>
              </a:rPr>
              <a:t>;</a:t>
            </a:r>
            <a:r>
              <a:rPr dirty="0" sz="1700" spc="420">
                <a:latin typeface="Times New Roman"/>
                <a:cs typeface="Times New Roman"/>
              </a:rPr>
              <a:t> </a:t>
            </a:r>
            <a:r>
              <a:rPr dirty="0" sz="1700" i="1">
                <a:latin typeface="Times New Roman"/>
                <a:cs typeface="Times New Roman"/>
              </a:rPr>
              <a:t>k</a:t>
            </a:r>
            <a:r>
              <a:rPr dirty="0" sz="1700" spc="100" i="1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</a:t>
            </a:r>
            <a:r>
              <a:rPr dirty="0" sz="1700" spc="70">
                <a:latin typeface="Times New Roman"/>
                <a:cs typeface="Times New Roman"/>
              </a:rPr>
              <a:t> </a:t>
            </a:r>
            <a:r>
              <a:rPr dirty="0" baseline="35947" sz="2550" spc="-30" i="1">
                <a:latin typeface="Times New Roman"/>
                <a:cs typeface="Times New Roman"/>
              </a:rPr>
              <a:t>i</a:t>
            </a:r>
            <a:r>
              <a:rPr dirty="0" baseline="36111" sz="1500" spc="-30" i="1">
                <a:latin typeface="Times New Roman"/>
                <a:cs typeface="Times New Roman"/>
              </a:rPr>
              <a:t>DSS</a:t>
            </a:r>
            <a:endParaRPr baseline="36111" sz="15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66090" y="4368800"/>
            <a:ext cx="763905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4485" marR="431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4485" algn="l"/>
              </a:tabLst>
            </a:pPr>
            <a:r>
              <a:rPr dirty="0" sz="2000" b="1">
                <a:latin typeface="Arial"/>
                <a:cs typeface="Arial"/>
              </a:rPr>
              <a:t>Zona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Saturación: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determinada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tensión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GS</a:t>
            </a:r>
            <a:r>
              <a:rPr dirty="0" sz="2000">
                <a:latin typeface="Arial"/>
                <a:cs typeface="Arial"/>
              </a:rPr>
              <a:t>&gt;V</a:t>
            </a:r>
            <a:r>
              <a:rPr dirty="0" baseline="-21367" sz="1950">
                <a:latin typeface="Arial"/>
                <a:cs typeface="Arial"/>
              </a:rPr>
              <a:t>TR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si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DS</a:t>
            </a:r>
            <a:r>
              <a:rPr dirty="0" sz="2000">
                <a:latin typeface="Arial"/>
                <a:cs typeface="Arial"/>
              </a:rPr>
              <a:t>&gt;V</a:t>
            </a:r>
            <a:r>
              <a:rPr dirty="0" baseline="-21367" sz="1950">
                <a:latin typeface="Arial"/>
                <a:cs typeface="Arial"/>
              </a:rPr>
              <a:t>sat</a:t>
            </a:r>
            <a:r>
              <a:rPr dirty="0" baseline="-21367" sz="1950" spc="262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i</a:t>
            </a:r>
            <a:r>
              <a:rPr dirty="0" baseline="-21367" sz="1950">
                <a:latin typeface="Arial"/>
                <a:cs typeface="Arial"/>
              </a:rPr>
              <a:t>D</a:t>
            </a:r>
            <a:r>
              <a:rPr dirty="0" baseline="-21367" sz="1950" spc="28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permanece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constante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aunque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aumente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V</a:t>
            </a:r>
            <a:r>
              <a:rPr dirty="0" baseline="-21367" sz="1950" spc="-30">
                <a:latin typeface="Arial"/>
                <a:cs typeface="Arial"/>
              </a:rPr>
              <a:t>DS</a:t>
            </a:r>
            <a:r>
              <a:rPr dirty="0" sz="2000" spc="-2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438360" y="3106562"/>
            <a:ext cx="1687195" cy="749935"/>
            <a:chOff x="1438360" y="3106562"/>
            <a:chExt cx="1687195" cy="749935"/>
          </a:xfrm>
        </p:grpSpPr>
        <p:sp>
          <p:nvSpPr>
            <p:cNvPr id="16" name="object 16" descr=""/>
            <p:cNvSpPr/>
            <p:nvPr/>
          </p:nvSpPr>
          <p:spPr>
            <a:xfrm>
              <a:off x="1543335" y="3157009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 h="0">
                  <a:moveTo>
                    <a:pt x="0" y="0"/>
                  </a:moveTo>
                  <a:lnTo>
                    <a:pt x="450328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556583" y="371627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473"/>
                  </a:lnTo>
                </a:path>
              </a:pathLst>
            </a:custGeom>
            <a:ln w="11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444000" y="3268860"/>
              <a:ext cx="225425" cy="447675"/>
            </a:xfrm>
            <a:custGeom>
              <a:avLst/>
              <a:gdLst/>
              <a:ahLst/>
              <a:cxnLst/>
              <a:rect l="l" t="t" r="r" b="b"/>
              <a:pathLst>
                <a:path w="225425" h="447675">
                  <a:moveTo>
                    <a:pt x="0" y="447403"/>
                  </a:moveTo>
                  <a:lnTo>
                    <a:pt x="225170" y="447403"/>
                  </a:lnTo>
                  <a:lnTo>
                    <a:pt x="225170" y="0"/>
                  </a:lnTo>
                  <a:lnTo>
                    <a:pt x="0" y="0"/>
                  </a:lnTo>
                  <a:lnTo>
                    <a:pt x="0" y="447403"/>
                  </a:lnTo>
                  <a:close/>
                </a:path>
              </a:pathLst>
            </a:custGeom>
            <a:ln w="11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556583" y="3152534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w="0" h="116839">
                  <a:moveTo>
                    <a:pt x="0" y="0"/>
                  </a:moveTo>
                  <a:lnTo>
                    <a:pt x="0" y="116328"/>
                  </a:lnTo>
                </a:path>
              </a:pathLst>
            </a:custGeom>
            <a:ln w="11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534130" y="3805749"/>
              <a:ext cx="1022985" cy="0"/>
            </a:xfrm>
            <a:custGeom>
              <a:avLst/>
              <a:gdLst/>
              <a:ahLst/>
              <a:cxnLst/>
              <a:rect l="l" t="t" r="r" b="b"/>
              <a:pathLst>
                <a:path w="1022985" h="0">
                  <a:moveTo>
                    <a:pt x="1022453" y="0"/>
                  </a:moveTo>
                  <a:lnTo>
                    <a:pt x="0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569" y="3106562"/>
              <a:ext cx="101467" cy="10089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8360" y="3755307"/>
              <a:ext cx="101478" cy="10088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556583" y="3313601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w="0" h="217804">
                  <a:moveTo>
                    <a:pt x="0" y="0"/>
                  </a:moveTo>
                  <a:lnTo>
                    <a:pt x="0" y="217291"/>
                  </a:lnTo>
                </a:path>
              </a:pathLst>
            </a:custGeom>
            <a:ln w="11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505110" y="3518110"/>
              <a:ext cx="103505" cy="153670"/>
            </a:xfrm>
            <a:custGeom>
              <a:avLst/>
              <a:gdLst/>
              <a:ahLst/>
              <a:cxnLst/>
              <a:rect l="l" t="t" r="r" b="b"/>
              <a:pathLst>
                <a:path w="103505" h="153670">
                  <a:moveTo>
                    <a:pt x="51472" y="153415"/>
                  </a:moveTo>
                  <a:lnTo>
                    <a:pt x="0" y="0"/>
                  </a:lnTo>
                  <a:lnTo>
                    <a:pt x="102945" y="0"/>
                  </a:lnTo>
                  <a:lnTo>
                    <a:pt x="51472" y="1534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561089" y="3157009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 h="0">
                  <a:moveTo>
                    <a:pt x="450328" y="0"/>
                  </a:moveTo>
                  <a:lnTo>
                    <a:pt x="0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4724" y="3106562"/>
              <a:ext cx="101467" cy="10089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556583" y="3805749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 h="0">
                  <a:moveTo>
                    <a:pt x="472848" y="0"/>
                  </a:moveTo>
                  <a:lnTo>
                    <a:pt x="0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3730" y="3755302"/>
              <a:ext cx="101467" cy="100893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924335" y="2899655"/>
            <a:ext cx="427355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202565">
              <a:lnSpc>
                <a:spcPct val="148400"/>
              </a:lnSpc>
              <a:spcBef>
                <a:spcPts val="100"/>
              </a:spcBef>
            </a:pPr>
            <a:r>
              <a:rPr dirty="0" sz="1500" spc="-50">
                <a:latin typeface="Arial"/>
                <a:cs typeface="Arial"/>
              </a:rPr>
              <a:t>G </a:t>
            </a: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GS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777558" y="3347765"/>
            <a:ext cx="21971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600" spc="-25" i="1">
                <a:latin typeface="Times New Roman"/>
                <a:cs typeface="Times New Roman"/>
              </a:rPr>
              <a:t>i</a:t>
            </a:r>
            <a:r>
              <a:rPr dirty="0" baseline="-23391" sz="1425" spc="-37" i="1">
                <a:latin typeface="Times New Roman"/>
                <a:cs typeface="Times New Roman"/>
              </a:rPr>
              <a:t>D</a:t>
            </a:r>
            <a:endParaRPr baseline="-23391" sz="1425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219714" y="2899654"/>
            <a:ext cx="448309" cy="70421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69"/>
              </a:spcBef>
            </a:pPr>
            <a:r>
              <a:rPr dirty="0" sz="1500" spc="-5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875"/>
              </a:spcBef>
            </a:pP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DS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250370" y="3772318"/>
            <a:ext cx="15303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5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732745" y="5068887"/>
            <a:ext cx="3661410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1339850" algn="l"/>
              </a:tabLst>
            </a:pPr>
            <a:r>
              <a:rPr dirty="0" sz="1800">
                <a:latin typeface="Times New Roman"/>
                <a:cs typeface="Times New Roman"/>
              </a:rPr>
              <a:t>Si</a:t>
            </a:r>
            <a:r>
              <a:rPr dirty="0" sz="1800" spc="340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GS</a:t>
            </a:r>
            <a:r>
              <a:rPr dirty="0" baseline="-23809" sz="1575" spc="667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</a:t>
            </a:r>
            <a:r>
              <a:rPr dirty="0" sz="1800" spc="-200">
                <a:latin typeface="Times New Roman"/>
                <a:cs typeface="Times New Roman"/>
              </a:rPr>
              <a:t> </a:t>
            </a:r>
            <a:r>
              <a:rPr dirty="0" sz="1800" spc="-25" i="1">
                <a:latin typeface="Times New Roman"/>
                <a:cs typeface="Times New Roman"/>
              </a:rPr>
              <a:t>V</a:t>
            </a:r>
            <a:r>
              <a:rPr dirty="0" baseline="-23809" sz="1575" spc="-37" i="1">
                <a:latin typeface="Times New Roman"/>
                <a:cs typeface="Times New Roman"/>
              </a:rPr>
              <a:t>TR</a:t>
            </a:r>
            <a:r>
              <a:rPr dirty="0" baseline="-23809" sz="1575" i="1">
                <a:latin typeface="Times New Roman"/>
                <a:cs typeface="Times New Roman"/>
              </a:rPr>
              <a:t>	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370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DS</a:t>
            </a:r>
            <a:r>
              <a:rPr dirty="0" baseline="-23809" sz="1575" spc="719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</a:t>
            </a:r>
            <a:r>
              <a:rPr dirty="0" sz="1800" spc="-185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sat</a:t>
            </a:r>
            <a:r>
              <a:rPr dirty="0" baseline="-23809" sz="1575" spc="37" i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</a:t>
            </a:r>
            <a:r>
              <a:rPr dirty="0" sz="1800">
                <a:latin typeface="Symbol"/>
                <a:cs typeface="Symbol"/>
              </a:rPr>
              <a:t></a:t>
            </a:r>
            <a:r>
              <a:rPr dirty="0" sz="1800" spc="-185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GS</a:t>
            </a:r>
            <a:r>
              <a:rPr dirty="0" baseline="-23809" sz="1575" spc="540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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TR</a:t>
            </a:r>
            <a:r>
              <a:rPr dirty="0" baseline="-23809" sz="1575" spc="-7" i="1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6947090" y="5748523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 h="0">
                <a:moveTo>
                  <a:pt x="0" y="0"/>
                </a:moveTo>
                <a:lnTo>
                  <a:pt x="335247" y="0"/>
                </a:lnTo>
              </a:path>
            </a:pathLst>
          </a:custGeom>
          <a:ln w="9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6346554" y="5550647"/>
            <a:ext cx="895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067231" y="5887156"/>
            <a:ext cx="175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i="1">
                <a:latin typeface="Times New Roman"/>
                <a:cs typeface="Times New Roman"/>
              </a:rPr>
              <a:t>TR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095712" y="5717790"/>
            <a:ext cx="175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i="1">
                <a:latin typeface="Times New Roman"/>
                <a:cs typeface="Times New Roman"/>
              </a:rPr>
              <a:t>TR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945218" y="5735824"/>
            <a:ext cx="2654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95"/>
              </a:lnSpc>
            </a:pPr>
            <a:r>
              <a:rPr dirty="0" baseline="-24509" sz="2550" i="1">
                <a:latin typeface="Times New Roman"/>
                <a:cs typeface="Times New Roman"/>
              </a:rPr>
              <a:t>V</a:t>
            </a:r>
            <a:r>
              <a:rPr dirty="0" baseline="-24509" sz="2550" spc="-127" i="1">
                <a:latin typeface="Times New Roman"/>
                <a:cs typeface="Times New Roman"/>
              </a:rPr>
              <a:t> </a:t>
            </a:r>
            <a:r>
              <a:rPr dirty="0" sz="1000" spc="-5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916972" y="5490205"/>
            <a:ext cx="36004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4705" sz="2550" spc="-30" i="1">
                <a:latin typeface="Times New Roman"/>
                <a:cs typeface="Times New Roman"/>
              </a:rPr>
              <a:t>i</a:t>
            </a:r>
            <a:r>
              <a:rPr dirty="0" sz="1000" spc="-20" i="1">
                <a:latin typeface="Times New Roman"/>
                <a:cs typeface="Times New Roman"/>
              </a:rPr>
              <a:t>DSS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790441" y="5503798"/>
            <a:ext cx="214058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503045" algn="l"/>
              </a:tabLst>
            </a:pPr>
            <a:r>
              <a:rPr dirty="0" sz="1700" i="1">
                <a:latin typeface="Times New Roman"/>
                <a:cs typeface="Times New Roman"/>
              </a:rPr>
              <a:t>i</a:t>
            </a:r>
            <a:r>
              <a:rPr dirty="0" baseline="-25000" sz="1500" i="1">
                <a:latin typeface="Times New Roman"/>
                <a:cs typeface="Times New Roman"/>
              </a:rPr>
              <a:t>D</a:t>
            </a:r>
            <a:r>
              <a:rPr dirty="0" baseline="-25000" sz="1500" spc="427" i="1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</a:t>
            </a:r>
            <a:r>
              <a:rPr dirty="0" sz="1700" spc="-50">
                <a:latin typeface="Times New Roman"/>
                <a:cs typeface="Times New Roman"/>
              </a:rPr>
              <a:t> </a:t>
            </a:r>
            <a:r>
              <a:rPr dirty="0" sz="1700" i="1">
                <a:latin typeface="Times New Roman"/>
                <a:cs typeface="Times New Roman"/>
              </a:rPr>
              <a:t>k</a:t>
            </a:r>
            <a:r>
              <a:rPr dirty="0" sz="1700" spc="-110" i="1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</a:t>
            </a:r>
            <a:r>
              <a:rPr dirty="0" sz="1700" spc="-245">
                <a:latin typeface="Times New Roman"/>
                <a:cs typeface="Times New Roman"/>
              </a:rPr>
              <a:t> </a:t>
            </a:r>
            <a:r>
              <a:rPr dirty="0" sz="2250" spc="-65">
                <a:latin typeface="Symbol"/>
                <a:cs typeface="Symbol"/>
              </a:rPr>
              <a:t></a:t>
            </a:r>
            <a:r>
              <a:rPr dirty="0" sz="1700" spc="-65" i="1">
                <a:latin typeface="Times New Roman"/>
                <a:cs typeface="Times New Roman"/>
              </a:rPr>
              <a:t>V</a:t>
            </a:r>
            <a:r>
              <a:rPr dirty="0" baseline="-25000" sz="1500" spc="-97" i="1">
                <a:latin typeface="Times New Roman"/>
                <a:cs typeface="Times New Roman"/>
              </a:rPr>
              <a:t>GS</a:t>
            </a:r>
            <a:r>
              <a:rPr dirty="0" baseline="-25000" sz="1500" spc="397" i="1">
                <a:latin typeface="Times New Roman"/>
                <a:cs typeface="Times New Roman"/>
              </a:rPr>
              <a:t> </a:t>
            </a:r>
            <a:r>
              <a:rPr dirty="0" sz="1700" spc="45">
                <a:latin typeface="Symbol"/>
                <a:cs typeface="Symbol"/>
              </a:rPr>
              <a:t></a:t>
            </a:r>
            <a:r>
              <a:rPr dirty="0" sz="1700" spc="45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2250" spc="-190">
                <a:latin typeface="Symbol"/>
                <a:cs typeface="Symbol"/>
              </a:rPr>
              <a:t>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;</a:t>
            </a:r>
            <a:r>
              <a:rPr dirty="0" sz="1700" spc="420">
                <a:latin typeface="Times New Roman"/>
                <a:cs typeface="Times New Roman"/>
              </a:rPr>
              <a:t> </a:t>
            </a:r>
            <a:r>
              <a:rPr dirty="0" sz="1700" i="1">
                <a:latin typeface="Times New Roman"/>
                <a:cs typeface="Times New Roman"/>
              </a:rPr>
              <a:t>k</a:t>
            </a:r>
            <a:r>
              <a:rPr dirty="0" sz="1700" spc="105" i="1">
                <a:latin typeface="Times New Roman"/>
                <a:cs typeface="Times New Roman"/>
              </a:rPr>
              <a:t> </a:t>
            </a:r>
            <a:r>
              <a:rPr dirty="0" sz="1700" spc="-50">
                <a:latin typeface="Symbol"/>
                <a:cs typeface="Symbol"/>
              </a:rPr>
              <a:t></a:t>
            </a:r>
            <a:endParaRPr sz="1700">
              <a:latin typeface="Symbol"/>
              <a:cs typeface="Symbo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1438360" y="5283025"/>
            <a:ext cx="1687195" cy="749935"/>
            <a:chOff x="1438360" y="5283025"/>
            <a:chExt cx="1687195" cy="749935"/>
          </a:xfrm>
        </p:grpSpPr>
        <p:sp>
          <p:nvSpPr>
            <p:cNvPr id="42" name="object 42" descr=""/>
            <p:cNvSpPr/>
            <p:nvPr/>
          </p:nvSpPr>
          <p:spPr>
            <a:xfrm>
              <a:off x="1543335" y="5333472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 h="0">
                  <a:moveTo>
                    <a:pt x="0" y="0"/>
                  </a:moveTo>
                  <a:lnTo>
                    <a:pt x="450328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556583" y="5892734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479"/>
                  </a:lnTo>
                </a:path>
              </a:pathLst>
            </a:custGeom>
            <a:ln w="11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444000" y="5445330"/>
              <a:ext cx="225425" cy="447675"/>
            </a:xfrm>
            <a:custGeom>
              <a:avLst/>
              <a:gdLst/>
              <a:ahLst/>
              <a:cxnLst/>
              <a:rect l="l" t="t" r="r" b="b"/>
              <a:pathLst>
                <a:path w="225425" h="447675">
                  <a:moveTo>
                    <a:pt x="0" y="447403"/>
                  </a:moveTo>
                  <a:lnTo>
                    <a:pt x="225170" y="447403"/>
                  </a:lnTo>
                  <a:lnTo>
                    <a:pt x="225170" y="0"/>
                  </a:lnTo>
                  <a:lnTo>
                    <a:pt x="0" y="0"/>
                  </a:lnTo>
                  <a:lnTo>
                    <a:pt x="0" y="447403"/>
                  </a:lnTo>
                  <a:close/>
                </a:path>
              </a:pathLst>
            </a:custGeom>
            <a:ln w="11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556583" y="5328997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w="0" h="116839">
                  <a:moveTo>
                    <a:pt x="0" y="0"/>
                  </a:moveTo>
                  <a:lnTo>
                    <a:pt x="0" y="116328"/>
                  </a:lnTo>
                </a:path>
              </a:pathLst>
            </a:custGeom>
            <a:ln w="11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534130" y="5982211"/>
              <a:ext cx="1022985" cy="0"/>
            </a:xfrm>
            <a:custGeom>
              <a:avLst/>
              <a:gdLst/>
              <a:ahLst/>
              <a:cxnLst/>
              <a:rect l="l" t="t" r="r" b="b"/>
              <a:pathLst>
                <a:path w="1022985" h="0">
                  <a:moveTo>
                    <a:pt x="1022453" y="0"/>
                  </a:moveTo>
                  <a:lnTo>
                    <a:pt x="0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569" y="5283025"/>
              <a:ext cx="101467" cy="10089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8360" y="5931770"/>
              <a:ext cx="101478" cy="100882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2556583" y="5490064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w="0" h="217804">
                  <a:moveTo>
                    <a:pt x="0" y="0"/>
                  </a:moveTo>
                  <a:lnTo>
                    <a:pt x="0" y="217291"/>
                  </a:lnTo>
                </a:path>
              </a:pathLst>
            </a:custGeom>
            <a:ln w="11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505110" y="5694573"/>
              <a:ext cx="103505" cy="153670"/>
            </a:xfrm>
            <a:custGeom>
              <a:avLst/>
              <a:gdLst/>
              <a:ahLst/>
              <a:cxnLst/>
              <a:rect l="l" t="t" r="r" b="b"/>
              <a:pathLst>
                <a:path w="103505" h="153670">
                  <a:moveTo>
                    <a:pt x="51472" y="153415"/>
                  </a:moveTo>
                  <a:lnTo>
                    <a:pt x="0" y="0"/>
                  </a:lnTo>
                  <a:lnTo>
                    <a:pt x="102945" y="0"/>
                  </a:lnTo>
                  <a:lnTo>
                    <a:pt x="51472" y="1534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561089" y="5333472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 h="0">
                  <a:moveTo>
                    <a:pt x="450328" y="0"/>
                  </a:moveTo>
                  <a:lnTo>
                    <a:pt x="0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4724" y="5283025"/>
              <a:ext cx="101467" cy="100893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2556583" y="5982211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 h="0">
                  <a:moveTo>
                    <a:pt x="472848" y="0"/>
                  </a:moveTo>
                  <a:lnTo>
                    <a:pt x="0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3730" y="5931764"/>
              <a:ext cx="101467" cy="100893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924335" y="5076116"/>
            <a:ext cx="427355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202565">
              <a:lnSpc>
                <a:spcPct val="148500"/>
              </a:lnSpc>
              <a:spcBef>
                <a:spcPts val="100"/>
              </a:spcBef>
            </a:pPr>
            <a:r>
              <a:rPr dirty="0" sz="1500" spc="-50">
                <a:latin typeface="Arial"/>
                <a:cs typeface="Arial"/>
              </a:rPr>
              <a:t>G </a:t>
            </a: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GS</a:t>
            </a:r>
            <a:endParaRPr sz="95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859285" y="5661480"/>
            <a:ext cx="112395" cy="169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50" i="1">
                <a:latin typeface="Times New Roman"/>
                <a:cs typeface="Times New Roman"/>
              </a:rPr>
              <a:t>D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2802958" y="5524229"/>
            <a:ext cx="8318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50" i="1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219714" y="5076116"/>
            <a:ext cx="448309" cy="70421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69"/>
              </a:spcBef>
            </a:pPr>
            <a:r>
              <a:rPr dirty="0" sz="1500" spc="-5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875"/>
              </a:spcBef>
            </a:pP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DS</a:t>
            </a:r>
            <a:endParaRPr sz="95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250371" y="5948781"/>
            <a:ext cx="15303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5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61779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JFET.</a:t>
            </a:r>
            <a:endParaRPr sz="2800"/>
          </a:p>
        </p:txBody>
      </p:sp>
      <p:grpSp>
        <p:nvGrpSpPr>
          <p:cNvPr id="61" name="object 61" descr=""/>
          <p:cNvGrpSpPr/>
          <p:nvPr/>
        </p:nvGrpSpPr>
        <p:grpSpPr>
          <a:xfrm>
            <a:off x="7730160" y="1150098"/>
            <a:ext cx="878840" cy="1056640"/>
            <a:chOff x="7730160" y="1150098"/>
            <a:chExt cx="878840" cy="1056640"/>
          </a:xfrm>
        </p:grpSpPr>
        <p:sp>
          <p:nvSpPr>
            <p:cNvPr id="62" name="object 62" descr=""/>
            <p:cNvSpPr/>
            <p:nvPr/>
          </p:nvSpPr>
          <p:spPr>
            <a:xfrm>
              <a:off x="7819919" y="1153269"/>
              <a:ext cx="785495" cy="1050290"/>
            </a:xfrm>
            <a:custGeom>
              <a:avLst/>
              <a:gdLst/>
              <a:ahLst/>
              <a:cxnLst/>
              <a:rect l="l" t="t" r="r" b="b"/>
              <a:pathLst>
                <a:path w="785495" h="1050289">
                  <a:moveTo>
                    <a:pt x="0" y="524996"/>
                  </a:moveTo>
                  <a:lnTo>
                    <a:pt x="392734" y="524996"/>
                  </a:lnTo>
                </a:path>
                <a:path w="785495" h="1050289">
                  <a:moveTo>
                    <a:pt x="392734" y="787484"/>
                  </a:moveTo>
                  <a:lnTo>
                    <a:pt x="392734" y="262508"/>
                  </a:lnTo>
                </a:path>
                <a:path w="785495" h="1050289">
                  <a:moveTo>
                    <a:pt x="392734" y="393752"/>
                  </a:moveTo>
                  <a:lnTo>
                    <a:pt x="785448" y="393752"/>
                  </a:lnTo>
                  <a:lnTo>
                    <a:pt x="785448" y="0"/>
                  </a:lnTo>
                </a:path>
                <a:path w="785495" h="1050289">
                  <a:moveTo>
                    <a:pt x="392734" y="656240"/>
                  </a:moveTo>
                  <a:lnTo>
                    <a:pt x="785448" y="656240"/>
                  </a:lnTo>
                  <a:lnTo>
                    <a:pt x="785448" y="1049992"/>
                  </a:lnTo>
                </a:path>
              </a:pathLst>
            </a:custGeom>
            <a:ln w="6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9475" y="1625882"/>
              <a:ext cx="104530" cy="104764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7730160" y="1453265"/>
              <a:ext cx="229870" cy="0"/>
            </a:xfrm>
            <a:custGeom>
              <a:avLst/>
              <a:gdLst/>
              <a:ahLst/>
              <a:cxnLst/>
              <a:rect l="l" t="t" r="r" b="b"/>
              <a:pathLst>
                <a:path w="229870" h="0">
                  <a:moveTo>
                    <a:pt x="0" y="0"/>
                  </a:moveTo>
                  <a:lnTo>
                    <a:pt x="229746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945653" y="1396109"/>
              <a:ext cx="171450" cy="114300"/>
            </a:xfrm>
            <a:custGeom>
              <a:avLst/>
              <a:gdLst/>
              <a:ahLst/>
              <a:cxnLst/>
              <a:rect l="l" t="t" r="r" b="b"/>
              <a:pathLst>
                <a:path w="171450" h="114300">
                  <a:moveTo>
                    <a:pt x="0" y="114297"/>
                  </a:moveTo>
                  <a:lnTo>
                    <a:pt x="0" y="0"/>
                  </a:lnTo>
                  <a:lnTo>
                    <a:pt x="171003" y="57148"/>
                  </a:lnTo>
                  <a:lnTo>
                    <a:pt x="0" y="1142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" name="object 66" descr=""/>
          <p:cNvGrpSpPr/>
          <p:nvPr/>
        </p:nvGrpSpPr>
        <p:grpSpPr>
          <a:xfrm>
            <a:off x="8735380" y="1828261"/>
            <a:ext cx="114300" cy="450215"/>
            <a:chOff x="8735380" y="1828261"/>
            <a:chExt cx="114300" cy="450215"/>
          </a:xfrm>
        </p:grpSpPr>
        <p:sp>
          <p:nvSpPr>
            <p:cNvPr id="67" name="object 67" descr=""/>
            <p:cNvSpPr/>
            <p:nvPr/>
          </p:nvSpPr>
          <p:spPr>
            <a:xfrm>
              <a:off x="8792381" y="1828261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w="0" h="293369">
                  <a:moveTo>
                    <a:pt x="0" y="0"/>
                  </a:moveTo>
                  <a:lnTo>
                    <a:pt x="0" y="292828"/>
                  </a:lnTo>
                </a:path>
              </a:pathLst>
            </a:custGeom>
            <a:ln w="19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735380" y="2106812"/>
              <a:ext cx="114300" cy="171450"/>
            </a:xfrm>
            <a:custGeom>
              <a:avLst/>
              <a:gdLst/>
              <a:ahLst/>
              <a:cxnLst/>
              <a:rect l="l" t="t" r="r" b="b"/>
              <a:pathLst>
                <a:path w="114300" h="171450">
                  <a:moveTo>
                    <a:pt x="57001" y="171446"/>
                  </a:moveTo>
                  <a:lnTo>
                    <a:pt x="0" y="0"/>
                  </a:lnTo>
                  <a:lnTo>
                    <a:pt x="114002" y="0"/>
                  </a:lnTo>
                  <a:lnTo>
                    <a:pt x="57001" y="1714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8909493" y="1892397"/>
            <a:ext cx="214629" cy="2794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650" spc="-25">
                <a:latin typeface="Arial"/>
                <a:cs typeface="Arial"/>
              </a:rPr>
              <a:t>i</a:t>
            </a:r>
            <a:r>
              <a:rPr dirty="0" baseline="-13227" sz="1575" spc="-37">
                <a:latin typeface="Arial"/>
                <a:cs typeface="Arial"/>
              </a:rPr>
              <a:t>S</a:t>
            </a:r>
            <a:endParaRPr baseline="-13227" sz="1575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8511221" y="2342389"/>
            <a:ext cx="166370" cy="2794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-50">
                <a:latin typeface="Arial"/>
                <a:cs typeface="Arial"/>
              </a:rPr>
              <a:t>S</a:t>
            </a:r>
            <a:endParaRPr sz="165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7463955" y="1517403"/>
            <a:ext cx="189865" cy="2794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-50">
                <a:latin typeface="Arial"/>
                <a:cs typeface="Arial"/>
              </a:rPr>
              <a:t>G</a:t>
            </a:r>
            <a:endParaRPr sz="165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8511222" y="767418"/>
            <a:ext cx="178435" cy="2794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-50">
                <a:latin typeface="Arial"/>
                <a:cs typeface="Arial"/>
              </a:rPr>
              <a:t>D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8735383" y="1115773"/>
            <a:ext cx="114300" cy="450215"/>
            <a:chOff x="8735383" y="1115773"/>
            <a:chExt cx="114300" cy="450215"/>
          </a:xfrm>
        </p:grpSpPr>
        <p:sp>
          <p:nvSpPr>
            <p:cNvPr id="74" name="object 74" descr=""/>
            <p:cNvSpPr/>
            <p:nvPr/>
          </p:nvSpPr>
          <p:spPr>
            <a:xfrm>
              <a:off x="8792384" y="1115773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w="0" h="293369">
                  <a:moveTo>
                    <a:pt x="0" y="0"/>
                  </a:moveTo>
                  <a:lnTo>
                    <a:pt x="0" y="292828"/>
                  </a:lnTo>
                </a:path>
              </a:pathLst>
            </a:custGeom>
            <a:ln w="19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735383" y="1394324"/>
              <a:ext cx="114300" cy="171450"/>
            </a:xfrm>
            <a:custGeom>
              <a:avLst/>
              <a:gdLst/>
              <a:ahLst/>
              <a:cxnLst/>
              <a:rect l="l" t="t" r="r" b="b"/>
              <a:pathLst>
                <a:path w="114300" h="171450">
                  <a:moveTo>
                    <a:pt x="57001" y="171446"/>
                  </a:moveTo>
                  <a:lnTo>
                    <a:pt x="0" y="0"/>
                  </a:lnTo>
                  <a:lnTo>
                    <a:pt x="114002" y="0"/>
                  </a:lnTo>
                  <a:lnTo>
                    <a:pt x="57001" y="1714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 descr=""/>
          <p:cNvSpPr txBox="1"/>
          <p:nvPr/>
        </p:nvSpPr>
        <p:spPr>
          <a:xfrm>
            <a:off x="8931112" y="1142410"/>
            <a:ext cx="72390" cy="2794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-50">
                <a:latin typeface="Arial"/>
                <a:cs typeface="Arial"/>
              </a:rPr>
              <a:t>i</a:t>
            </a:r>
            <a:endParaRPr sz="165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8978016" y="1245759"/>
            <a:ext cx="12509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50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7563416" y="1082409"/>
            <a:ext cx="588010" cy="2794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650">
                <a:latin typeface="Arial"/>
                <a:cs typeface="Arial"/>
              </a:rPr>
              <a:t>i</a:t>
            </a:r>
            <a:r>
              <a:rPr dirty="0" baseline="-13227" sz="1575">
                <a:latin typeface="Arial"/>
                <a:cs typeface="Arial"/>
              </a:rPr>
              <a:t>G</a:t>
            </a:r>
            <a:r>
              <a:rPr dirty="0" baseline="-13227" sz="1575" spc="254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~</a:t>
            </a:r>
            <a:r>
              <a:rPr dirty="0" sz="1650" spc="15">
                <a:latin typeface="Arial"/>
                <a:cs typeface="Arial"/>
              </a:rPr>
              <a:t> </a:t>
            </a:r>
            <a:r>
              <a:rPr dirty="0" sz="1650" spc="-50"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79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61779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JFET.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456565" y="1509712"/>
            <a:ext cx="8209280" cy="12122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Zonas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funcionamiento</a:t>
            </a:r>
            <a:endParaRPr sz="2000">
              <a:latin typeface="Arial"/>
              <a:cs typeface="Arial"/>
            </a:endParaRPr>
          </a:p>
          <a:p>
            <a:pPr marL="311785" marR="17780" indent="-287020">
              <a:lnSpc>
                <a:spcPct val="100000"/>
              </a:lnSpc>
              <a:spcBef>
                <a:spcPts val="2135"/>
              </a:spcBef>
              <a:buFont typeface="Arial"/>
              <a:buChar char="•"/>
              <a:tabLst>
                <a:tab pos="311785" algn="l"/>
              </a:tabLst>
            </a:pPr>
            <a:r>
              <a:rPr dirty="0" sz="2000" b="1">
                <a:latin typeface="Arial"/>
                <a:cs typeface="Arial"/>
              </a:rPr>
              <a:t>Zona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Corte: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determinada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tensión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GS</a:t>
            </a:r>
            <a:r>
              <a:rPr dirty="0" sz="2000">
                <a:latin typeface="Arial"/>
                <a:cs typeface="Arial"/>
              </a:rPr>
              <a:t>&lt;V</a:t>
            </a:r>
            <a:r>
              <a:rPr dirty="0" baseline="-21367" sz="1950">
                <a:latin typeface="Arial"/>
                <a:cs typeface="Arial"/>
              </a:rPr>
              <a:t>TR</a:t>
            </a:r>
            <a:r>
              <a:rPr dirty="0" baseline="-21367" sz="1950" spc="25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canal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está </a:t>
            </a:r>
            <a:r>
              <a:rPr dirty="0" sz="2000">
                <a:latin typeface="Arial"/>
                <a:cs typeface="Arial"/>
              </a:rPr>
              <a:t>estrangulado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circula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corriente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</a:t>
            </a:r>
            <a:r>
              <a:rPr dirty="0" baseline="-21367" sz="1950" spc="-37">
                <a:latin typeface="Arial"/>
                <a:cs typeface="Arial"/>
              </a:rPr>
              <a:t>D</a:t>
            </a:r>
            <a:r>
              <a:rPr dirty="0" sz="2000" spc="-25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061986" y="3167062"/>
            <a:ext cx="61722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800" i="1">
                <a:latin typeface="Times New Roman"/>
                <a:cs typeface="Times New Roman"/>
              </a:rPr>
              <a:t>i</a:t>
            </a:r>
            <a:r>
              <a:rPr dirty="0" baseline="-23809" sz="1575" i="1">
                <a:latin typeface="Times New Roman"/>
                <a:cs typeface="Times New Roman"/>
              </a:rPr>
              <a:t>D</a:t>
            </a:r>
            <a:r>
              <a:rPr dirty="0" baseline="-23809" sz="1575" spc="592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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270839" y="2962914"/>
            <a:ext cx="551180" cy="102235"/>
            <a:chOff x="2270839" y="2962914"/>
            <a:chExt cx="551180" cy="102235"/>
          </a:xfrm>
        </p:grpSpPr>
        <p:sp>
          <p:nvSpPr>
            <p:cNvPr id="7" name="object 7" descr=""/>
            <p:cNvSpPr/>
            <p:nvPr/>
          </p:nvSpPr>
          <p:spPr>
            <a:xfrm>
              <a:off x="2367387" y="3013739"/>
              <a:ext cx="454025" cy="0"/>
            </a:xfrm>
            <a:custGeom>
              <a:avLst/>
              <a:gdLst/>
              <a:ahLst/>
              <a:cxnLst/>
              <a:rect l="l" t="t" r="r" b="b"/>
              <a:pathLst>
                <a:path w="454025" h="0">
                  <a:moveTo>
                    <a:pt x="0" y="0"/>
                  </a:moveTo>
                  <a:lnTo>
                    <a:pt x="454015" y="0"/>
                  </a:lnTo>
                </a:path>
              </a:pathLst>
            </a:custGeom>
            <a:ln w="11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0839" y="2962914"/>
              <a:ext cx="102293" cy="101650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2261554" y="3464485"/>
            <a:ext cx="1701164" cy="254000"/>
            <a:chOff x="2261554" y="3464485"/>
            <a:chExt cx="1701164" cy="254000"/>
          </a:xfrm>
        </p:grpSpPr>
        <p:sp>
          <p:nvSpPr>
            <p:cNvPr id="10" name="object 10" descr=""/>
            <p:cNvSpPr/>
            <p:nvPr/>
          </p:nvSpPr>
          <p:spPr>
            <a:xfrm>
              <a:off x="3388930" y="3464485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w="0" h="203200">
                  <a:moveTo>
                    <a:pt x="0" y="0"/>
                  </a:moveTo>
                  <a:lnTo>
                    <a:pt x="0" y="202837"/>
                  </a:lnTo>
                </a:path>
              </a:pathLst>
            </a:custGeom>
            <a:ln w="11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58106" y="3667320"/>
              <a:ext cx="1031240" cy="0"/>
            </a:xfrm>
            <a:custGeom>
              <a:avLst/>
              <a:gdLst/>
              <a:ahLst/>
              <a:cxnLst/>
              <a:rect l="l" t="t" r="r" b="b"/>
              <a:pathLst>
                <a:path w="1031239" h="0">
                  <a:moveTo>
                    <a:pt x="1030824" y="0"/>
                  </a:moveTo>
                  <a:lnTo>
                    <a:pt x="0" y="0"/>
                  </a:lnTo>
                </a:path>
              </a:pathLst>
            </a:custGeom>
            <a:ln w="11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554" y="3616502"/>
              <a:ext cx="102305" cy="10163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388931" y="3667319"/>
              <a:ext cx="476884" cy="0"/>
            </a:xfrm>
            <a:custGeom>
              <a:avLst/>
              <a:gdLst/>
              <a:ahLst/>
              <a:cxnLst/>
              <a:rect l="l" t="t" r="r" b="b"/>
              <a:pathLst>
                <a:path w="476885" h="0">
                  <a:moveTo>
                    <a:pt x="476719" y="0"/>
                  </a:moveTo>
                  <a:lnTo>
                    <a:pt x="0" y="0"/>
                  </a:lnTo>
                </a:path>
              </a:pathLst>
            </a:custGeom>
            <a:ln w="11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9905" y="3616494"/>
              <a:ext cx="102293" cy="10165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567690" y="3633734"/>
            <a:ext cx="7948295" cy="2014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44855">
              <a:lnSpc>
                <a:spcPct val="100000"/>
              </a:lnSpc>
              <a:spcBef>
                <a:spcPts val="100"/>
              </a:spcBef>
            </a:pPr>
            <a:r>
              <a:rPr dirty="0" sz="1500" spc="-5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sz="1500">
              <a:latin typeface="Arial"/>
              <a:cs typeface="Arial"/>
            </a:endParaRPr>
          </a:p>
          <a:p>
            <a:pPr marL="349885" marR="685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49885" algn="l"/>
              </a:tabLst>
            </a:pPr>
            <a:r>
              <a:rPr dirty="0" sz="2000" b="1">
                <a:latin typeface="Arial"/>
                <a:cs typeface="Arial"/>
              </a:rPr>
              <a:t>Zona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ruptura: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estando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zona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saturación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aumenta </a:t>
            </a:r>
            <a:r>
              <a:rPr dirty="0" sz="2000">
                <a:latin typeface="Arial"/>
                <a:cs typeface="Arial"/>
              </a:rPr>
              <a:t>mucho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DS</a:t>
            </a:r>
            <a:r>
              <a:rPr dirty="0" baseline="-21367" sz="1950" spc="22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produce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ruptura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componente.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9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419734" indent="-356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9734" algn="l"/>
              </a:tabLst>
            </a:pPr>
            <a:r>
              <a:rPr dirty="0" sz="2000" b="1">
                <a:latin typeface="Arial"/>
                <a:cs typeface="Arial"/>
              </a:rPr>
              <a:t>No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hay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Zona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inversa: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componente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simétrico.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383164" y="2962913"/>
            <a:ext cx="570230" cy="163830"/>
            <a:chOff x="3383164" y="2962913"/>
            <a:chExt cx="570230" cy="163830"/>
          </a:xfrm>
        </p:grpSpPr>
        <p:sp>
          <p:nvSpPr>
            <p:cNvPr id="17" name="object 17" descr=""/>
            <p:cNvSpPr/>
            <p:nvPr/>
          </p:nvSpPr>
          <p:spPr>
            <a:xfrm>
              <a:off x="3388930" y="3009231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0"/>
                  </a:moveTo>
                  <a:lnTo>
                    <a:pt x="0" y="117196"/>
                  </a:lnTo>
                </a:path>
              </a:pathLst>
            </a:custGeom>
            <a:ln w="11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393474" y="3013739"/>
              <a:ext cx="454025" cy="0"/>
            </a:xfrm>
            <a:custGeom>
              <a:avLst/>
              <a:gdLst/>
              <a:ahLst/>
              <a:cxnLst/>
              <a:rect l="l" t="t" r="r" b="b"/>
              <a:pathLst>
                <a:path w="454025" h="0">
                  <a:moveTo>
                    <a:pt x="454015" y="0"/>
                  </a:moveTo>
                  <a:lnTo>
                    <a:pt x="0" y="0"/>
                  </a:lnTo>
                </a:path>
              </a:pathLst>
            </a:custGeom>
            <a:ln w="11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0825" y="2962913"/>
              <a:ext cx="102293" cy="101650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1743632" y="2754562"/>
            <a:ext cx="430530" cy="709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 indent="203835">
              <a:lnSpc>
                <a:spcPct val="149600"/>
              </a:lnSpc>
              <a:spcBef>
                <a:spcPts val="95"/>
              </a:spcBef>
            </a:pPr>
            <a:r>
              <a:rPr dirty="0" sz="1500" spc="-50">
                <a:latin typeface="Arial"/>
                <a:cs typeface="Arial"/>
              </a:rPr>
              <a:t>G </a:t>
            </a: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GS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057803" y="2754561"/>
            <a:ext cx="450850" cy="709295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90"/>
              </a:spcBef>
            </a:pPr>
            <a:r>
              <a:rPr dirty="0" sz="1500" spc="-5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spcBef>
                <a:spcPts val="890"/>
              </a:spcBef>
            </a:pP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DS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024000"/>
            <a:ext cx="21767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Introducción</a:t>
            </a:r>
            <a:endParaRPr sz="2800"/>
          </a:p>
        </p:txBody>
      </p:sp>
      <p:sp>
        <p:nvSpPr>
          <p:cNvPr id="4" name="object 4" descr=""/>
          <p:cNvSpPr/>
          <p:nvPr/>
        </p:nvSpPr>
        <p:spPr>
          <a:xfrm>
            <a:off x="1331649" y="2363787"/>
            <a:ext cx="612775" cy="0"/>
          </a:xfrm>
          <a:custGeom>
            <a:avLst/>
            <a:gdLst/>
            <a:ahLst/>
            <a:cxnLst/>
            <a:rect l="l" t="t" r="r" b="b"/>
            <a:pathLst>
              <a:path w="612775" h="0">
                <a:moveTo>
                  <a:pt x="0" y="0"/>
                </a:moveTo>
                <a:lnTo>
                  <a:pt x="612171" y="0"/>
                </a:lnTo>
              </a:path>
            </a:pathLst>
          </a:custGeom>
          <a:ln w="98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947987" y="2201145"/>
            <a:ext cx="179070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65" i="1">
                <a:latin typeface="Times New Roman"/>
                <a:cs typeface="Times New Roman"/>
              </a:rPr>
              <a:t>Vin</a:t>
            </a:r>
            <a:r>
              <a:rPr dirty="0" sz="1550" spc="5" i="1">
                <a:latin typeface="Times New Roman"/>
                <a:cs typeface="Times New Roman"/>
              </a:rPr>
              <a:t> </a:t>
            </a:r>
            <a:r>
              <a:rPr dirty="0" sz="1550" spc="75">
                <a:latin typeface="Symbol"/>
                <a:cs typeface="Symbol"/>
              </a:rPr>
              <a:t></a:t>
            </a:r>
            <a:r>
              <a:rPr dirty="0" sz="1550" spc="-155">
                <a:latin typeface="Times New Roman"/>
                <a:cs typeface="Times New Roman"/>
              </a:rPr>
              <a:t> </a:t>
            </a:r>
            <a:r>
              <a:rPr dirty="0" sz="1550" spc="65" i="1">
                <a:latin typeface="Times New Roman"/>
                <a:cs typeface="Times New Roman"/>
              </a:rPr>
              <a:t>Vin</a:t>
            </a:r>
            <a:r>
              <a:rPr dirty="0" sz="1550" spc="10" i="1">
                <a:latin typeface="Times New Roman"/>
                <a:cs typeface="Times New Roman"/>
              </a:rPr>
              <a:t> </a:t>
            </a:r>
            <a:r>
              <a:rPr dirty="0" sz="1550" spc="75">
                <a:latin typeface="Symbol"/>
                <a:cs typeface="Symbol"/>
              </a:rPr>
              <a:t></a:t>
            </a:r>
            <a:r>
              <a:rPr dirty="0" sz="1550" spc="-155">
                <a:latin typeface="Times New Roman"/>
                <a:cs typeface="Times New Roman"/>
              </a:rPr>
              <a:t> </a:t>
            </a:r>
            <a:r>
              <a:rPr dirty="0" sz="1550" spc="70" i="1">
                <a:latin typeface="Times New Roman"/>
                <a:cs typeface="Times New Roman"/>
              </a:rPr>
              <a:t>Ve</a:t>
            </a:r>
            <a:r>
              <a:rPr dirty="0" sz="1550" i="1">
                <a:latin typeface="Times New Roman"/>
                <a:cs typeface="Times New Roman"/>
              </a:rPr>
              <a:t> </a:t>
            </a:r>
            <a:r>
              <a:rPr dirty="0" sz="1550" spc="75">
                <a:latin typeface="Symbol"/>
                <a:cs typeface="Symbol"/>
              </a:rPr>
              <a:t></a:t>
            </a:r>
            <a:r>
              <a:rPr dirty="0" sz="1550" spc="5">
                <a:latin typeface="Times New Roman"/>
                <a:cs typeface="Times New Roman"/>
              </a:rPr>
              <a:t> </a:t>
            </a:r>
            <a:r>
              <a:rPr dirty="0" sz="1550" spc="65">
                <a:latin typeface="Times New Roman"/>
                <a:cs typeface="Times New Roman"/>
              </a:rPr>
              <a:t>2</a:t>
            </a:r>
            <a:r>
              <a:rPr dirty="0" sz="1550" spc="90">
                <a:latin typeface="Times New Roman"/>
                <a:cs typeface="Times New Roman"/>
              </a:rPr>
              <a:t> </a:t>
            </a:r>
            <a:r>
              <a:rPr dirty="0" sz="1550" spc="40">
                <a:latin typeface="Times New Roman"/>
                <a:cs typeface="Times New Roman"/>
              </a:rPr>
              <a:t>V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14624" y="2072929"/>
            <a:ext cx="231775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550" spc="-25" i="1">
                <a:latin typeface="Times New Roman"/>
                <a:cs typeface="Times New Roman"/>
              </a:rPr>
              <a:t>R</a:t>
            </a:r>
            <a:r>
              <a:rPr dirty="0" baseline="-24691" sz="1350" spc="-37" i="1">
                <a:latin typeface="Times New Roman"/>
                <a:cs typeface="Times New Roman"/>
              </a:rPr>
              <a:t>i</a:t>
            </a:r>
            <a:endParaRPr baseline="-24691" sz="13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13810" y="2357365"/>
            <a:ext cx="633095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550" i="1">
                <a:latin typeface="Times New Roman"/>
                <a:cs typeface="Times New Roman"/>
              </a:rPr>
              <a:t>R</a:t>
            </a:r>
            <a:r>
              <a:rPr dirty="0" baseline="-24691" sz="1350" i="1">
                <a:latin typeface="Times New Roman"/>
                <a:cs typeface="Times New Roman"/>
              </a:rPr>
              <a:t>s</a:t>
            </a:r>
            <a:r>
              <a:rPr dirty="0" baseline="-24691" sz="1350" spc="450" i="1">
                <a:latin typeface="Times New Roman"/>
                <a:cs typeface="Times New Roman"/>
              </a:rPr>
              <a:t> </a:t>
            </a:r>
            <a:r>
              <a:rPr dirty="0" sz="1550" spc="75">
                <a:latin typeface="Symbol"/>
                <a:cs typeface="Symbol"/>
              </a:rPr>
              <a:t></a:t>
            </a:r>
            <a:r>
              <a:rPr dirty="0" sz="1550" spc="10">
                <a:latin typeface="Times New Roman"/>
                <a:cs typeface="Times New Roman"/>
              </a:rPr>
              <a:t> </a:t>
            </a:r>
            <a:r>
              <a:rPr dirty="0" sz="1550" spc="-25" i="1">
                <a:latin typeface="Times New Roman"/>
                <a:cs typeface="Times New Roman"/>
              </a:rPr>
              <a:t>R</a:t>
            </a:r>
            <a:r>
              <a:rPr dirty="0" baseline="-24691" sz="1350" spc="-37" i="1">
                <a:latin typeface="Times New Roman"/>
                <a:cs typeface="Times New Roman"/>
              </a:rPr>
              <a:t>i</a:t>
            </a:r>
            <a:endParaRPr baseline="-24691" sz="13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71219" y="2201145"/>
            <a:ext cx="419734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70" i="1">
                <a:latin typeface="Times New Roman"/>
                <a:cs typeface="Times New Roman"/>
              </a:rPr>
              <a:t>Ve</a:t>
            </a:r>
            <a:r>
              <a:rPr dirty="0" sz="1550" spc="-5" i="1">
                <a:latin typeface="Times New Roman"/>
                <a:cs typeface="Times New Roman"/>
              </a:rPr>
              <a:t> </a:t>
            </a:r>
            <a:r>
              <a:rPr dirty="0" sz="1550" spc="25">
                <a:latin typeface="Symbol"/>
                <a:cs typeface="Symbol"/>
              </a:rPr>
              <a:t>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910247" y="3012883"/>
            <a:ext cx="774065" cy="0"/>
          </a:xfrm>
          <a:custGeom>
            <a:avLst/>
            <a:gdLst/>
            <a:ahLst/>
            <a:cxnLst/>
            <a:rect l="l" t="t" r="r" b="b"/>
            <a:pathLst>
              <a:path w="774064" h="0">
                <a:moveTo>
                  <a:pt x="0" y="0"/>
                </a:moveTo>
                <a:lnTo>
                  <a:pt x="774030" y="0"/>
                </a:lnTo>
              </a:path>
            </a:pathLst>
          </a:custGeom>
          <a:ln w="95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518101" y="3012883"/>
            <a:ext cx="1293495" cy="0"/>
          </a:xfrm>
          <a:custGeom>
            <a:avLst/>
            <a:gdLst/>
            <a:ahLst/>
            <a:cxnLst/>
            <a:rect l="l" t="t" r="r" b="b"/>
            <a:pathLst>
              <a:path w="1293495" h="0">
                <a:moveTo>
                  <a:pt x="0" y="0"/>
                </a:moveTo>
                <a:lnTo>
                  <a:pt x="1293116" y="0"/>
                </a:lnTo>
              </a:path>
            </a:pathLst>
          </a:custGeom>
          <a:ln w="95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741630" y="3012882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 h="0">
                <a:moveTo>
                  <a:pt x="0" y="0"/>
                </a:moveTo>
                <a:lnTo>
                  <a:pt x="536170" y="0"/>
                </a:lnTo>
              </a:path>
            </a:pathLst>
          </a:custGeom>
          <a:ln w="95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891757" y="2734163"/>
            <a:ext cx="54229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240">
                <a:latin typeface="Times New Roman"/>
                <a:cs typeface="Times New Roman"/>
              </a:rPr>
              <a:t>50</a:t>
            </a:r>
            <a:r>
              <a:rPr dirty="0" sz="1500" spc="180">
                <a:latin typeface="Times New Roman"/>
                <a:cs typeface="Times New Roman"/>
              </a:rPr>
              <a:t> </a:t>
            </a:r>
            <a:r>
              <a:rPr dirty="0" sz="1500" spc="315">
                <a:latin typeface="Symbol"/>
                <a:cs typeface="Symbol"/>
              </a:rPr>
              <a:t>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39917" y="2855663"/>
            <a:ext cx="224599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500" spc="260">
                <a:latin typeface="Symbol"/>
                <a:cs typeface="Symbol"/>
              </a:rPr>
              <a:t></a:t>
            </a:r>
            <a:r>
              <a:rPr dirty="0" sz="1500" spc="-130">
                <a:latin typeface="Times New Roman"/>
                <a:cs typeface="Times New Roman"/>
              </a:rPr>
              <a:t> </a:t>
            </a:r>
            <a:r>
              <a:rPr dirty="0" sz="1500" spc="240">
                <a:latin typeface="Times New Roman"/>
                <a:cs typeface="Times New Roman"/>
              </a:rPr>
              <a:t>10</a:t>
            </a:r>
            <a:r>
              <a:rPr dirty="0" sz="1500" spc="-195">
                <a:latin typeface="Times New Roman"/>
                <a:cs typeface="Times New Roman"/>
              </a:rPr>
              <a:t> </a:t>
            </a:r>
            <a:r>
              <a:rPr dirty="0" sz="1500" spc="260">
                <a:latin typeface="Symbol"/>
                <a:cs typeface="Symbol"/>
              </a:rPr>
              <a:t></a:t>
            </a:r>
            <a:r>
              <a:rPr dirty="0" sz="1500" spc="-100">
                <a:latin typeface="Times New Roman"/>
                <a:cs typeface="Times New Roman"/>
              </a:rPr>
              <a:t> </a:t>
            </a:r>
            <a:r>
              <a:rPr dirty="0" sz="1500" spc="240">
                <a:latin typeface="Times New Roman"/>
                <a:cs typeface="Times New Roman"/>
              </a:rPr>
              <a:t>2</a:t>
            </a:r>
            <a:r>
              <a:rPr dirty="0" sz="1500" spc="120">
                <a:latin typeface="Times New Roman"/>
                <a:cs typeface="Times New Roman"/>
              </a:rPr>
              <a:t>  </a:t>
            </a:r>
            <a:r>
              <a:rPr dirty="0" baseline="35185" sz="2250" spc="359">
                <a:latin typeface="Times New Roman"/>
                <a:cs typeface="Times New Roman"/>
              </a:rPr>
              <a:t>50</a:t>
            </a:r>
            <a:r>
              <a:rPr dirty="0" baseline="35185" sz="2250" spc="277">
                <a:latin typeface="Times New Roman"/>
                <a:cs typeface="Times New Roman"/>
              </a:rPr>
              <a:t> </a:t>
            </a:r>
            <a:r>
              <a:rPr dirty="0" baseline="35185" sz="2250" spc="547">
                <a:latin typeface="Symbol"/>
                <a:cs typeface="Symbol"/>
              </a:rPr>
              <a:t></a:t>
            </a:r>
            <a:r>
              <a:rPr dirty="0" baseline="35185" sz="2250" spc="367">
                <a:latin typeface="Times New Roman"/>
                <a:cs typeface="Times New Roman"/>
              </a:rPr>
              <a:t> </a:t>
            </a:r>
            <a:r>
              <a:rPr dirty="0" sz="1500" spc="260">
                <a:latin typeface="Symbol"/>
                <a:cs typeface="Symbol"/>
              </a:rPr>
              <a:t></a:t>
            </a:r>
            <a:r>
              <a:rPr dirty="0" sz="1500" spc="85">
                <a:latin typeface="Times New Roman"/>
                <a:cs typeface="Times New Roman"/>
              </a:rPr>
              <a:t> </a:t>
            </a:r>
            <a:r>
              <a:rPr dirty="0" sz="1500" spc="240">
                <a:latin typeface="Times New Roman"/>
                <a:cs typeface="Times New Roman"/>
              </a:rPr>
              <a:t>20</a:t>
            </a:r>
            <a:r>
              <a:rPr dirty="0" sz="1500" spc="185">
                <a:latin typeface="Times New Roman"/>
                <a:cs typeface="Times New Roman"/>
              </a:rPr>
              <a:t> </a:t>
            </a:r>
            <a:r>
              <a:rPr dirty="0" sz="1500" spc="285">
                <a:latin typeface="Times New Roman"/>
                <a:cs typeface="Times New Roman"/>
              </a:rPr>
              <a:t>V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38405" y="2855663"/>
            <a:ext cx="67246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260">
                <a:latin typeface="Symbol"/>
                <a:cs typeface="Symbol"/>
              </a:rPr>
              <a:t></a:t>
            </a:r>
            <a:r>
              <a:rPr dirty="0" sz="1500" spc="-130">
                <a:latin typeface="Times New Roman"/>
                <a:cs typeface="Times New Roman"/>
              </a:rPr>
              <a:t> </a:t>
            </a:r>
            <a:r>
              <a:rPr dirty="0" sz="1500" spc="240">
                <a:latin typeface="Times New Roman"/>
                <a:cs typeface="Times New Roman"/>
              </a:rPr>
              <a:t>10</a:t>
            </a:r>
            <a:r>
              <a:rPr dirty="0" sz="1500" spc="180">
                <a:latin typeface="Times New Roman"/>
                <a:cs typeface="Times New Roman"/>
              </a:rPr>
              <a:t> </a:t>
            </a:r>
            <a:r>
              <a:rPr dirty="0" sz="1500" spc="240" i="1">
                <a:latin typeface="Times New Roman"/>
                <a:cs typeface="Times New Roman"/>
              </a:rPr>
              <a:t>V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337228" y="3006208"/>
            <a:ext cx="150114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</a:pPr>
            <a:r>
              <a:rPr dirty="0" baseline="52287" sz="1275" spc="195" i="1">
                <a:latin typeface="Times New Roman"/>
                <a:cs typeface="Times New Roman"/>
              </a:rPr>
              <a:t>e</a:t>
            </a:r>
            <a:r>
              <a:rPr dirty="0" baseline="52287" sz="1275" spc="592" i="1">
                <a:latin typeface="Times New Roman"/>
                <a:cs typeface="Times New Roman"/>
              </a:rPr>
              <a:t> </a:t>
            </a:r>
            <a:r>
              <a:rPr dirty="0" sz="1500" spc="240">
                <a:latin typeface="Times New Roman"/>
                <a:cs typeface="Times New Roman"/>
              </a:rPr>
              <a:t>0</a:t>
            </a:r>
            <a:r>
              <a:rPr dirty="0" sz="1500" spc="114">
                <a:latin typeface="Times New Roman"/>
                <a:cs typeface="Times New Roman"/>
              </a:rPr>
              <a:t> </a:t>
            </a:r>
            <a:r>
              <a:rPr dirty="0" sz="1500" spc="365">
                <a:latin typeface="Symbol"/>
                <a:cs typeface="Symbol"/>
              </a:rPr>
              <a:t></a:t>
            </a:r>
            <a:r>
              <a:rPr dirty="0" sz="1500" spc="120">
                <a:latin typeface="Times New Roman"/>
                <a:cs typeface="Times New Roman"/>
              </a:rPr>
              <a:t>  </a:t>
            </a:r>
            <a:r>
              <a:rPr dirty="0" sz="1500" spc="260">
                <a:latin typeface="Symbol"/>
                <a:cs typeface="Symbol"/>
              </a:rPr>
              <a:t></a:t>
            </a:r>
            <a:r>
              <a:rPr dirty="0" sz="1500" spc="70">
                <a:latin typeface="Times New Roman"/>
                <a:cs typeface="Times New Roman"/>
              </a:rPr>
              <a:t>  </a:t>
            </a:r>
            <a:r>
              <a:rPr dirty="0" sz="1500" spc="240">
                <a:latin typeface="Times New Roman"/>
                <a:cs typeface="Times New Roman"/>
              </a:rPr>
              <a:t>50</a:t>
            </a:r>
            <a:r>
              <a:rPr dirty="0" sz="1500" spc="125">
                <a:latin typeface="Times New Roman"/>
                <a:cs typeface="Times New Roman"/>
              </a:rPr>
              <a:t> </a:t>
            </a:r>
            <a:r>
              <a:rPr dirty="0" sz="1500" spc="315">
                <a:latin typeface="Symbol"/>
                <a:cs typeface="Symbol"/>
              </a:rPr>
              <a:t>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40750" y="3006208"/>
            <a:ext cx="53467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240">
                <a:latin typeface="Times New Roman"/>
                <a:cs typeface="Times New Roman"/>
              </a:rPr>
              <a:t>50</a:t>
            </a:r>
            <a:r>
              <a:rPr dirty="0" sz="1500" spc="120">
                <a:latin typeface="Times New Roman"/>
                <a:cs typeface="Times New Roman"/>
              </a:rPr>
              <a:t> </a:t>
            </a:r>
            <a:r>
              <a:rPr dirty="0" sz="1500" spc="305">
                <a:latin typeface="Symbol"/>
                <a:cs typeface="Symbol"/>
              </a:rPr>
              <a:t>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065127" y="3137218"/>
            <a:ext cx="9842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95" i="1">
                <a:latin typeface="Times New Roman"/>
                <a:cs typeface="Times New Roman"/>
              </a:rPr>
              <a:t>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551311" y="3137218"/>
            <a:ext cx="10668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110" i="1">
                <a:latin typeface="Times New Roman"/>
                <a:cs typeface="Times New Roman"/>
              </a:rPr>
              <a:t>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136289" y="2733658"/>
            <a:ext cx="30734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500" spc="180" i="1">
                <a:latin typeface="Times New Roman"/>
                <a:cs typeface="Times New Roman"/>
              </a:rPr>
              <a:t>R</a:t>
            </a:r>
            <a:r>
              <a:rPr dirty="0" baseline="-26143" sz="1275" spc="270" i="1">
                <a:latin typeface="Times New Roman"/>
                <a:cs typeface="Times New Roman"/>
              </a:rPr>
              <a:t>L</a:t>
            </a:r>
            <a:endParaRPr baseline="-26143" sz="1275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33081" y="2905365"/>
            <a:ext cx="110553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545465" algn="l"/>
                <a:tab pos="746760" algn="l"/>
              </a:tabLst>
            </a:pPr>
            <a:r>
              <a:rPr dirty="0" sz="850" spc="95" i="1">
                <a:latin typeface="Times New Roman"/>
                <a:cs typeface="Times New Roman"/>
              </a:rPr>
              <a:t>o</a:t>
            </a:r>
            <a:r>
              <a:rPr dirty="0" sz="850" i="1">
                <a:latin typeface="Times New Roman"/>
                <a:cs typeface="Times New Roman"/>
              </a:rPr>
              <a:t>	</a:t>
            </a:r>
            <a:r>
              <a:rPr dirty="0" sz="850" spc="80" i="1">
                <a:latin typeface="Times New Roman"/>
                <a:cs typeface="Times New Roman"/>
              </a:rPr>
              <a:t>v</a:t>
            </a:r>
            <a:r>
              <a:rPr dirty="0" sz="850" i="1">
                <a:latin typeface="Times New Roman"/>
                <a:cs typeface="Times New Roman"/>
              </a:rPr>
              <a:t>	</a:t>
            </a:r>
            <a:r>
              <a:rPr dirty="0" sz="850" spc="130" i="1">
                <a:latin typeface="Times New Roman"/>
                <a:cs typeface="Times New Roman"/>
              </a:rPr>
              <a:t>e</a:t>
            </a:r>
            <a:r>
              <a:rPr dirty="0" sz="850" spc="484" i="1">
                <a:latin typeface="Times New Roman"/>
                <a:cs typeface="Times New Roman"/>
              </a:rPr>
              <a:t> </a:t>
            </a:r>
            <a:r>
              <a:rPr dirty="0" baseline="-29629" sz="2250" spc="359" i="1">
                <a:latin typeface="Times New Roman"/>
                <a:cs typeface="Times New Roman"/>
              </a:rPr>
              <a:t>R</a:t>
            </a:r>
            <a:endParaRPr baseline="-29629" sz="225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14498" y="2855663"/>
            <a:ext cx="92392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14960" algn="l"/>
              </a:tabLst>
            </a:pPr>
            <a:r>
              <a:rPr dirty="0" sz="1500" spc="240" i="1">
                <a:latin typeface="Times New Roman"/>
                <a:cs typeface="Times New Roman"/>
              </a:rPr>
              <a:t>V</a:t>
            </a:r>
            <a:r>
              <a:rPr dirty="0" sz="1500" i="1">
                <a:latin typeface="Times New Roman"/>
                <a:cs typeface="Times New Roman"/>
              </a:rPr>
              <a:t>	</a:t>
            </a:r>
            <a:r>
              <a:rPr dirty="0" sz="1500" spc="260">
                <a:latin typeface="Symbol"/>
                <a:cs typeface="Symbol"/>
              </a:rPr>
              <a:t></a:t>
            </a:r>
            <a:r>
              <a:rPr dirty="0" sz="1500" spc="240">
                <a:latin typeface="Times New Roman"/>
                <a:cs typeface="Times New Roman"/>
              </a:rPr>
              <a:t> </a:t>
            </a:r>
            <a:r>
              <a:rPr dirty="0" sz="1500" spc="400" i="1">
                <a:latin typeface="Times New Roman"/>
                <a:cs typeface="Times New Roman"/>
              </a:rPr>
              <a:t>AV 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208115" y="3006194"/>
            <a:ext cx="37338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260">
                <a:latin typeface="Symbol"/>
                <a:cs typeface="Symbol"/>
              </a:rPr>
              <a:t></a:t>
            </a:r>
            <a:r>
              <a:rPr dirty="0" sz="1500" spc="55">
                <a:latin typeface="Times New Roman"/>
                <a:cs typeface="Times New Roman"/>
              </a:rPr>
              <a:t> </a:t>
            </a:r>
            <a:r>
              <a:rPr dirty="0" sz="1500" spc="240" i="1">
                <a:latin typeface="Times New Roman"/>
                <a:cs typeface="Times New Roman"/>
              </a:rPr>
              <a:t>R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711202" y="3716827"/>
            <a:ext cx="1267460" cy="10795"/>
            <a:chOff x="2711202" y="3716827"/>
            <a:chExt cx="1267460" cy="10795"/>
          </a:xfrm>
        </p:grpSpPr>
        <p:sp>
          <p:nvSpPr>
            <p:cNvPr id="24" name="object 24" descr=""/>
            <p:cNvSpPr/>
            <p:nvPr/>
          </p:nvSpPr>
          <p:spPr>
            <a:xfrm>
              <a:off x="2716599" y="3722224"/>
              <a:ext cx="267335" cy="0"/>
            </a:xfrm>
            <a:custGeom>
              <a:avLst/>
              <a:gdLst/>
              <a:ahLst/>
              <a:cxnLst/>
              <a:rect l="l" t="t" r="r" b="b"/>
              <a:pathLst>
                <a:path w="267335" h="0">
                  <a:moveTo>
                    <a:pt x="0" y="0"/>
                  </a:moveTo>
                  <a:lnTo>
                    <a:pt x="266881" y="0"/>
                  </a:lnTo>
                </a:path>
              </a:pathLst>
            </a:custGeom>
            <a:ln w="106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233797" y="3722224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 h="0">
                  <a:moveTo>
                    <a:pt x="0" y="0"/>
                  </a:moveTo>
                  <a:lnTo>
                    <a:pt x="231297" y="0"/>
                  </a:lnTo>
                </a:path>
              </a:pathLst>
            </a:custGeom>
            <a:ln w="106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715411" y="3722225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 h="0">
                  <a:moveTo>
                    <a:pt x="0" y="0"/>
                  </a:moveTo>
                  <a:lnTo>
                    <a:pt x="257678" y="0"/>
                  </a:lnTo>
                </a:path>
              </a:pathLst>
            </a:custGeom>
            <a:ln w="106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2265644" y="3694381"/>
            <a:ext cx="96520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950" spc="20" i="1">
                <a:latin typeface="Times New Roman"/>
                <a:cs typeface="Times New Roman"/>
              </a:rPr>
              <a:t>V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841094" y="3862425"/>
            <a:ext cx="119380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950" spc="-25" i="1">
                <a:latin typeface="Times New Roman"/>
                <a:cs typeface="Times New Roman"/>
              </a:rPr>
              <a:t>in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709122" y="3716273"/>
            <a:ext cx="156845" cy="28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700" spc="40" i="1">
                <a:latin typeface="Times New Roman"/>
                <a:cs typeface="Times New Roman"/>
              </a:rPr>
              <a:t>V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88059" y="3548157"/>
            <a:ext cx="2179955" cy="28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sz="1700" spc="60">
                <a:latin typeface="Times New Roman"/>
                <a:cs typeface="Times New Roman"/>
              </a:rPr>
              <a:t>Voltage</a:t>
            </a:r>
            <a:r>
              <a:rPr dirty="0" sz="1700" spc="25">
                <a:latin typeface="Times New Roman"/>
                <a:cs typeface="Times New Roman"/>
              </a:rPr>
              <a:t> </a:t>
            </a:r>
            <a:r>
              <a:rPr dirty="0" sz="1700" spc="60">
                <a:latin typeface="Times New Roman"/>
                <a:cs typeface="Times New Roman"/>
              </a:rPr>
              <a:t>gain</a:t>
            </a:r>
            <a:r>
              <a:rPr dirty="0" sz="1700" spc="40">
                <a:latin typeface="Times New Roman"/>
                <a:cs typeface="Times New Roman"/>
              </a:rPr>
              <a:t> </a:t>
            </a:r>
            <a:r>
              <a:rPr dirty="0" sz="1700" spc="60">
                <a:latin typeface="Times New Roman"/>
                <a:cs typeface="Times New Roman"/>
              </a:rPr>
              <a:t>(</a:t>
            </a:r>
            <a:r>
              <a:rPr dirty="0" sz="1700" spc="60" i="1">
                <a:latin typeface="Times New Roman"/>
                <a:cs typeface="Times New Roman"/>
              </a:rPr>
              <a:t>A</a:t>
            </a:r>
            <a:r>
              <a:rPr dirty="0" sz="1700" spc="360" i="1">
                <a:latin typeface="Times New Roman"/>
                <a:cs typeface="Times New Roman"/>
              </a:rPr>
              <a:t> </a:t>
            </a:r>
            <a:r>
              <a:rPr dirty="0" sz="1700" spc="50">
                <a:latin typeface="Times New Roman"/>
                <a:cs typeface="Times New Roman"/>
              </a:rPr>
              <a:t>)</a:t>
            </a:r>
            <a:r>
              <a:rPr dirty="0" sz="1700">
                <a:latin typeface="Times New Roman"/>
                <a:cs typeface="Times New Roman"/>
              </a:rPr>
              <a:t> </a:t>
            </a:r>
            <a:r>
              <a:rPr dirty="0" sz="1700" spc="75">
                <a:latin typeface="Symbol"/>
                <a:cs typeface="Symbol"/>
              </a:rPr>
              <a:t></a:t>
            </a:r>
            <a:r>
              <a:rPr dirty="0" sz="1700" spc="114">
                <a:latin typeface="Times New Roman"/>
                <a:cs typeface="Times New Roman"/>
              </a:rPr>
              <a:t> </a:t>
            </a:r>
            <a:r>
              <a:rPr dirty="0" baseline="35947" sz="2550" spc="-37" i="1">
                <a:latin typeface="Times New Roman"/>
                <a:cs typeface="Times New Roman"/>
              </a:rPr>
              <a:t>V</a:t>
            </a:r>
            <a:r>
              <a:rPr dirty="0" baseline="38011" sz="1425" spc="-37" i="1">
                <a:latin typeface="Times New Roman"/>
                <a:cs typeface="Times New Roman"/>
              </a:rPr>
              <a:t>o</a:t>
            </a:r>
            <a:endParaRPr baseline="38011" sz="1425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020453" y="3410325"/>
            <a:ext cx="447040" cy="627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baseline="-35947" sz="2550" spc="112">
                <a:latin typeface="Symbol"/>
                <a:cs typeface="Symbol"/>
              </a:rPr>
              <a:t></a:t>
            </a:r>
            <a:r>
              <a:rPr dirty="0" baseline="-35947" sz="2550" spc="-37">
                <a:latin typeface="Times New Roman"/>
                <a:cs typeface="Times New Roman"/>
              </a:rPr>
              <a:t> </a:t>
            </a:r>
            <a:r>
              <a:rPr dirty="0" sz="1700" spc="-25" i="1">
                <a:latin typeface="Times New Roman"/>
                <a:cs typeface="Times New Roman"/>
              </a:rPr>
              <a:t>V</a:t>
            </a:r>
            <a:r>
              <a:rPr dirty="0" baseline="-26315" sz="1425" spc="-37" i="1">
                <a:latin typeface="Times New Roman"/>
                <a:cs typeface="Times New Roman"/>
              </a:rPr>
              <a:t>o</a:t>
            </a:r>
            <a:endParaRPr baseline="-26315" sz="1425">
              <a:latin typeface="Times New Roman"/>
              <a:cs typeface="Times New Roman"/>
            </a:endParaRPr>
          </a:p>
          <a:p>
            <a:pPr algn="r" marR="33655">
              <a:lnSpc>
                <a:spcPct val="100000"/>
              </a:lnSpc>
              <a:spcBef>
                <a:spcPts val="1555"/>
              </a:spcBef>
            </a:pPr>
            <a:r>
              <a:rPr dirty="0" sz="950" i="1">
                <a:latin typeface="Times New Roman"/>
                <a:cs typeface="Times New Roman"/>
              </a:rPr>
              <a:t>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205204" y="3548239"/>
            <a:ext cx="12757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1945">
              <a:lnSpc>
                <a:spcPts val="1680"/>
              </a:lnSpc>
              <a:spcBef>
                <a:spcPts val="95"/>
              </a:spcBef>
            </a:pPr>
            <a:r>
              <a:rPr dirty="0" sz="1700" spc="75">
                <a:latin typeface="Symbol"/>
                <a:cs typeface="Symbol"/>
              </a:rPr>
              <a:t></a:t>
            </a:r>
            <a:r>
              <a:rPr dirty="0" sz="1700" spc="150">
                <a:latin typeface="Times New Roman"/>
                <a:cs typeface="Times New Roman"/>
              </a:rPr>
              <a:t> </a:t>
            </a:r>
            <a:r>
              <a:rPr dirty="0" baseline="34313" sz="2550" spc="112">
                <a:latin typeface="Times New Roman"/>
                <a:cs typeface="Times New Roman"/>
              </a:rPr>
              <a:t>20</a:t>
            </a:r>
            <a:r>
              <a:rPr dirty="0" baseline="34313" sz="2550" spc="179">
                <a:latin typeface="Times New Roman"/>
                <a:cs typeface="Times New Roman"/>
              </a:rPr>
              <a:t> </a:t>
            </a:r>
            <a:r>
              <a:rPr dirty="0" sz="1700" spc="75">
                <a:latin typeface="Symbol"/>
                <a:cs typeface="Symbol"/>
              </a:rPr>
              <a:t></a:t>
            </a:r>
            <a:r>
              <a:rPr dirty="0" sz="1700" spc="-195">
                <a:latin typeface="Times New Roman"/>
                <a:cs typeface="Times New Roman"/>
              </a:rPr>
              <a:t> </a:t>
            </a:r>
            <a:r>
              <a:rPr dirty="0" sz="1700" spc="50">
                <a:latin typeface="Times New Roman"/>
                <a:cs typeface="Times New Roman"/>
              </a:rPr>
              <a:t>10</a:t>
            </a:r>
            <a:endParaRPr sz="1700">
              <a:latin typeface="Times New Roman"/>
              <a:cs typeface="Times New Roman"/>
            </a:endParaRPr>
          </a:p>
          <a:p>
            <a:pPr marL="25400">
              <a:lnSpc>
                <a:spcPts val="1680"/>
              </a:lnSpc>
              <a:tabLst>
                <a:tab pos="583565" algn="l"/>
              </a:tabLst>
            </a:pPr>
            <a:r>
              <a:rPr dirty="0" sz="1700" spc="40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 spc="25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768350" y="3425825"/>
            <a:ext cx="3710304" cy="628650"/>
          </a:xfrm>
          <a:custGeom>
            <a:avLst/>
            <a:gdLst/>
            <a:ahLst/>
            <a:cxnLst/>
            <a:rect l="l" t="t" r="r" b="b"/>
            <a:pathLst>
              <a:path w="3710304" h="628650">
                <a:moveTo>
                  <a:pt x="0" y="0"/>
                </a:moveTo>
                <a:lnTo>
                  <a:pt x="3709987" y="0"/>
                </a:lnTo>
                <a:lnTo>
                  <a:pt x="3709987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7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950277" y="1652523"/>
            <a:ext cx="2134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AF50"/>
                </a:solidFill>
                <a:latin typeface="Arial"/>
                <a:cs typeface="Arial"/>
              </a:rPr>
              <a:t>Solución</a:t>
            </a:r>
            <a:r>
              <a:rPr dirty="0" sz="1800" spc="-7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F50"/>
                </a:solidFill>
                <a:latin typeface="Arial"/>
                <a:cs typeface="Arial"/>
              </a:rPr>
              <a:t>Ejemplo</a:t>
            </a:r>
            <a:r>
              <a:rPr dirty="0" sz="1800" spc="-6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00AF5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382327" y="1275270"/>
            <a:ext cx="29775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400" spc="-8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dirty="0" sz="2400" spc="-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tensión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20737" y="4221483"/>
            <a:ext cx="7503795" cy="2132965"/>
            <a:chOff x="820737" y="4221483"/>
            <a:chExt cx="7503795" cy="2132965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059" y="4221483"/>
              <a:ext cx="7452208" cy="2132560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820737" y="4873015"/>
              <a:ext cx="6290945" cy="1147445"/>
            </a:xfrm>
            <a:custGeom>
              <a:avLst/>
              <a:gdLst/>
              <a:ahLst/>
              <a:cxnLst/>
              <a:rect l="l" t="t" r="r" b="b"/>
              <a:pathLst>
                <a:path w="6290945" h="1147445">
                  <a:moveTo>
                    <a:pt x="431800" y="295884"/>
                  </a:moveTo>
                  <a:lnTo>
                    <a:pt x="0" y="295884"/>
                  </a:lnTo>
                  <a:lnTo>
                    <a:pt x="0" y="573697"/>
                  </a:lnTo>
                  <a:lnTo>
                    <a:pt x="431800" y="573697"/>
                  </a:lnTo>
                  <a:lnTo>
                    <a:pt x="431800" y="295884"/>
                  </a:lnTo>
                  <a:close/>
                </a:path>
                <a:path w="6290945" h="1147445">
                  <a:moveTo>
                    <a:pt x="2469540" y="0"/>
                  </a:moveTo>
                  <a:lnTo>
                    <a:pt x="2279789" y="0"/>
                  </a:lnTo>
                  <a:lnTo>
                    <a:pt x="2279789" y="1147267"/>
                  </a:lnTo>
                  <a:lnTo>
                    <a:pt x="2469540" y="1147267"/>
                  </a:lnTo>
                  <a:lnTo>
                    <a:pt x="2469540" y="0"/>
                  </a:lnTo>
                  <a:close/>
                </a:path>
                <a:path w="6290945" h="1147445">
                  <a:moveTo>
                    <a:pt x="6290665" y="0"/>
                  </a:moveTo>
                  <a:lnTo>
                    <a:pt x="6100902" y="0"/>
                  </a:lnTo>
                  <a:lnTo>
                    <a:pt x="6100902" y="1147267"/>
                  </a:lnTo>
                  <a:lnTo>
                    <a:pt x="6290665" y="1147267"/>
                  </a:lnTo>
                  <a:lnTo>
                    <a:pt x="62906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899477" y="5253735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Times New Roman"/>
                <a:cs typeface="Times New Roman"/>
              </a:rPr>
              <a:t>Vin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3133725" y="5310187"/>
            <a:ext cx="431800" cy="278130"/>
          </a:xfrm>
          <a:custGeom>
            <a:avLst/>
            <a:gdLst/>
            <a:ahLst/>
            <a:cxnLst/>
            <a:rect l="l" t="t" r="r" b="b"/>
            <a:pathLst>
              <a:path w="431800" h="278129">
                <a:moveTo>
                  <a:pt x="431800" y="0"/>
                </a:moveTo>
                <a:lnTo>
                  <a:pt x="0" y="0"/>
                </a:lnTo>
                <a:lnTo>
                  <a:pt x="0" y="277812"/>
                </a:lnTo>
                <a:lnTo>
                  <a:pt x="431800" y="277812"/>
                </a:lnTo>
                <a:lnTo>
                  <a:pt x="431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3212464" y="5395023"/>
            <a:ext cx="1765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 b="1">
                <a:latin typeface="Times New Roman"/>
                <a:cs typeface="Times New Roman"/>
              </a:rPr>
              <a:t>Ve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489450" y="5308600"/>
            <a:ext cx="546100" cy="2762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7155" rIns="0" bIns="0" rtlCol="0" vert="horz">
            <a:spAutoFit/>
          </a:bodyPr>
          <a:lstStyle/>
          <a:p>
            <a:pPr marL="90805">
              <a:lnSpc>
                <a:spcPts val="1405"/>
              </a:lnSpc>
              <a:spcBef>
                <a:spcPts val="765"/>
              </a:spcBef>
            </a:pPr>
            <a:r>
              <a:rPr dirty="0" sz="1200" spc="-20" b="1">
                <a:latin typeface="Times New Roman"/>
                <a:cs typeface="Times New Roman"/>
              </a:rPr>
              <a:t>AvVe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860488"/>
            <a:ext cx="61779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JFET.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547052" y="1438275"/>
            <a:ext cx="27387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Curvas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características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3090" y="2014537"/>
            <a:ext cx="82194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900295" algn="l"/>
              </a:tabLst>
            </a:pPr>
            <a:r>
              <a:rPr dirty="0" sz="2000">
                <a:latin typeface="Arial"/>
                <a:cs typeface="Arial"/>
              </a:rPr>
              <a:t>Característica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I-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entrada</a:t>
            </a:r>
            <a:r>
              <a:rPr dirty="0" sz="2000">
                <a:latin typeface="Arial"/>
                <a:cs typeface="Arial"/>
              </a:rPr>
              <a:t>	Característica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I-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salida</a:t>
            </a:r>
            <a:r>
              <a:rPr dirty="0" sz="2000" spc="204">
                <a:latin typeface="Arial"/>
                <a:cs typeface="Arial"/>
              </a:rPr>
              <a:t> </a:t>
            </a:r>
            <a:r>
              <a:rPr dirty="0" baseline="11904" sz="2100" spc="-75">
                <a:latin typeface="Arial"/>
                <a:cs typeface="Arial"/>
              </a:rPr>
              <a:t>S</a:t>
            </a:r>
            <a:endParaRPr baseline="11904" sz="21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472810" y="2551519"/>
            <a:ext cx="3345815" cy="2508885"/>
            <a:chOff x="5472810" y="2551519"/>
            <a:chExt cx="3345815" cy="2508885"/>
          </a:xfrm>
        </p:grpSpPr>
        <p:sp>
          <p:nvSpPr>
            <p:cNvPr id="7" name="object 7" descr=""/>
            <p:cNvSpPr/>
            <p:nvPr/>
          </p:nvSpPr>
          <p:spPr>
            <a:xfrm>
              <a:off x="5647034" y="2695159"/>
              <a:ext cx="0" cy="2357755"/>
            </a:xfrm>
            <a:custGeom>
              <a:avLst/>
              <a:gdLst/>
              <a:ahLst/>
              <a:cxnLst/>
              <a:rect l="l" t="t" r="r" b="b"/>
              <a:pathLst>
                <a:path w="0" h="2357754">
                  <a:moveTo>
                    <a:pt x="0" y="2357485"/>
                  </a:moveTo>
                  <a:lnTo>
                    <a:pt x="0" y="0"/>
                  </a:lnTo>
                </a:path>
              </a:pathLst>
            </a:custGeom>
            <a:ln w="141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94739" y="2551519"/>
              <a:ext cx="104775" cy="156845"/>
            </a:xfrm>
            <a:custGeom>
              <a:avLst/>
              <a:gdLst/>
              <a:ahLst/>
              <a:cxnLst/>
              <a:rect l="l" t="t" r="r" b="b"/>
              <a:pathLst>
                <a:path w="104775" h="156844">
                  <a:moveTo>
                    <a:pt x="104581" y="156703"/>
                  </a:moveTo>
                  <a:lnTo>
                    <a:pt x="0" y="156703"/>
                  </a:lnTo>
                  <a:lnTo>
                    <a:pt x="52290" y="0"/>
                  </a:lnTo>
                  <a:lnTo>
                    <a:pt x="104581" y="156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480112" y="4885904"/>
              <a:ext cx="3194685" cy="0"/>
            </a:xfrm>
            <a:custGeom>
              <a:avLst/>
              <a:gdLst/>
              <a:ahLst/>
              <a:cxnLst/>
              <a:rect l="l" t="t" r="r" b="b"/>
              <a:pathLst>
                <a:path w="3194684" h="0">
                  <a:moveTo>
                    <a:pt x="0" y="0"/>
                  </a:moveTo>
                  <a:lnTo>
                    <a:pt x="3194623" y="0"/>
                  </a:lnTo>
                </a:path>
              </a:pathLst>
            </a:custGeom>
            <a:ln w="14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661660" y="4833669"/>
              <a:ext cx="157480" cy="104775"/>
            </a:xfrm>
            <a:custGeom>
              <a:avLst/>
              <a:gdLst/>
              <a:ahLst/>
              <a:cxnLst/>
              <a:rect l="l" t="t" r="r" b="b"/>
              <a:pathLst>
                <a:path w="157479" h="104775">
                  <a:moveTo>
                    <a:pt x="0" y="104469"/>
                  </a:moveTo>
                  <a:lnTo>
                    <a:pt x="0" y="0"/>
                  </a:lnTo>
                  <a:lnTo>
                    <a:pt x="156872" y="52234"/>
                  </a:lnTo>
                  <a:lnTo>
                    <a:pt x="0" y="1044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2530" y="2880762"/>
              <a:ext cx="2745475" cy="201343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5294633" y="2503500"/>
            <a:ext cx="222885" cy="280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650" spc="-25">
                <a:latin typeface="Arial"/>
                <a:cs typeface="Arial"/>
              </a:rPr>
              <a:t>i</a:t>
            </a:r>
            <a:r>
              <a:rPr dirty="0" baseline="-13227" sz="1575" spc="-37">
                <a:latin typeface="Arial"/>
                <a:cs typeface="Arial"/>
              </a:rPr>
              <a:t>D</a:t>
            </a:r>
            <a:endParaRPr baseline="-13227" sz="1575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564967" y="4987672"/>
            <a:ext cx="374015" cy="280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8417" sz="2475" spc="-37">
                <a:latin typeface="Arial"/>
                <a:cs typeface="Arial"/>
              </a:rPr>
              <a:t>v</a:t>
            </a:r>
            <a:r>
              <a:rPr dirty="0" sz="1050" spc="-25">
                <a:latin typeface="Arial"/>
                <a:cs typeface="Arial"/>
              </a:rPr>
              <a:t>DS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641066" y="5012780"/>
            <a:ext cx="593090" cy="280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8417" sz="2475" spc="-15">
                <a:latin typeface="Arial"/>
                <a:cs typeface="Arial"/>
              </a:rPr>
              <a:t>V</a:t>
            </a:r>
            <a:r>
              <a:rPr dirty="0" sz="1050" spc="-10">
                <a:latin typeface="Arial"/>
                <a:cs typeface="Arial"/>
              </a:rPr>
              <a:t>DSsat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644416" y="2796413"/>
            <a:ext cx="2774315" cy="2227580"/>
            <a:chOff x="5644416" y="2796413"/>
            <a:chExt cx="2774315" cy="2227580"/>
          </a:xfrm>
        </p:grpSpPr>
        <p:sp>
          <p:nvSpPr>
            <p:cNvPr id="16" name="object 16" descr=""/>
            <p:cNvSpPr/>
            <p:nvPr/>
          </p:nvSpPr>
          <p:spPr>
            <a:xfrm>
              <a:off x="5913081" y="2809430"/>
              <a:ext cx="0" cy="2201545"/>
            </a:xfrm>
            <a:custGeom>
              <a:avLst/>
              <a:gdLst/>
              <a:ahLst/>
              <a:cxnLst/>
              <a:rect l="l" t="t" r="r" b="b"/>
              <a:pathLst>
                <a:path w="0" h="2201545">
                  <a:moveTo>
                    <a:pt x="0" y="0"/>
                  </a:moveTo>
                  <a:lnTo>
                    <a:pt x="0" y="2200993"/>
                  </a:lnTo>
                </a:path>
              </a:pathLst>
            </a:custGeom>
            <a:ln w="25438">
              <a:solidFill>
                <a:srgbClr val="F8B57D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646004" y="4743640"/>
              <a:ext cx="2771140" cy="167005"/>
            </a:xfrm>
            <a:custGeom>
              <a:avLst/>
              <a:gdLst/>
              <a:ahLst/>
              <a:cxnLst/>
              <a:rect l="l" t="t" r="r" b="b"/>
              <a:pathLst>
                <a:path w="2771140" h="167004">
                  <a:moveTo>
                    <a:pt x="11915" y="166736"/>
                  </a:moveTo>
                  <a:lnTo>
                    <a:pt x="0" y="166524"/>
                  </a:lnTo>
                  <a:lnTo>
                    <a:pt x="12591" y="126386"/>
                  </a:lnTo>
                  <a:lnTo>
                    <a:pt x="12657" y="126174"/>
                  </a:lnTo>
                  <a:lnTo>
                    <a:pt x="30535" y="88384"/>
                  </a:lnTo>
                  <a:lnTo>
                    <a:pt x="42442" y="71302"/>
                  </a:lnTo>
                  <a:lnTo>
                    <a:pt x="56592" y="55508"/>
                  </a:lnTo>
                  <a:lnTo>
                    <a:pt x="74470" y="41840"/>
                  </a:lnTo>
                  <a:lnTo>
                    <a:pt x="74470" y="41628"/>
                  </a:lnTo>
                  <a:lnTo>
                    <a:pt x="96057" y="30308"/>
                  </a:lnTo>
                  <a:lnTo>
                    <a:pt x="96808" y="30096"/>
                  </a:lnTo>
                  <a:lnTo>
                    <a:pt x="120631" y="21343"/>
                  </a:lnTo>
                  <a:lnTo>
                    <a:pt x="120631" y="21132"/>
                  </a:lnTo>
                  <a:lnTo>
                    <a:pt x="121381" y="21132"/>
                  </a:lnTo>
                  <a:lnTo>
                    <a:pt x="144462" y="14938"/>
                  </a:lnTo>
                  <a:lnTo>
                    <a:pt x="144462" y="14726"/>
                  </a:lnTo>
                  <a:lnTo>
                    <a:pt x="145212" y="14726"/>
                  </a:lnTo>
                  <a:lnTo>
                    <a:pt x="171270" y="10455"/>
                  </a:lnTo>
                  <a:lnTo>
                    <a:pt x="172020" y="10243"/>
                  </a:lnTo>
                  <a:lnTo>
                    <a:pt x="172762" y="10243"/>
                  </a:lnTo>
                  <a:lnTo>
                    <a:pt x="201805" y="7464"/>
                  </a:lnTo>
                  <a:lnTo>
                    <a:pt x="202547" y="7464"/>
                  </a:lnTo>
                  <a:lnTo>
                    <a:pt x="236059" y="5761"/>
                  </a:lnTo>
                  <a:lnTo>
                    <a:pt x="277759" y="4482"/>
                  </a:lnTo>
                  <a:lnTo>
                    <a:pt x="454241" y="847"/>
                  </a:lnTo>
                  <a:lnTo>
                    <a:pt x="600946" y="0"/>
                  </a:lnTo>
                  <a:lnTo>
                    <a:pt x="1230185" y="2135"/>
                  </a:lnTo>
                  <a:lnTo>
                    <a:pt x="601688" y="3414"/>
                  </a:lnTo>
                  <a:lnTo>
                    <a:pt x="454991" y="4261"/>
                  </a:lnTo>
                  <a:lnTo>
                    <a:pt x="238294" y="8964"/>
                  </a:lnTo>
                  <a:lnTo>
                    <a:pt x="206364" y="10587"/>
                  </a:lnTo>
                  <a:lnTo>
                    <a:pt x="205963" y="10587"/>
                  </a:lnTo>
                  <a:lnTo>
                    <a:pt x="178664" y="13235"/>
                  </a:lnTo>
                  <a:lnTo>
                    <a:pt x="177232" y="13235"/>
                  </a:lnTo>
                  <a:lnTo>
                    <a:pt x="151166" y="17505"/>
                  </a:lnTo>
                  <a:lnTo>
                    <a:pt x="151836" y="17505"/>
                  </a:lnTo>
                  <a:lnTo>
                    <a:pt x="129569" y="23479"/>
                  </a:lnTo>
                  <a:lnTo>
                    <a:pt x="129735" y="23479"/>
                  </a:lnTo>
                  <a:lnTo>
                    <a:pt x="107065" y="31808"/>
                  </a:lnTo>
                  <a:lnTo>
                    <a:pt x="106489" y="31808"/>
                  </a:lnTo>
                  <a:lnTo>
                    <a:pt x="84893" y="43120"/>
                  </a:lnTo>
                  <a:lnTo>
                    <a:pt x="85353" y="43120"/>
                  </a:lnTo>
                  <a:lnTo>
                    <a:pt x="67766" y="56355"/>
                  </a:lnTo>
                  <a:lnTo>
                    <a:pt x="53615" y="71946"/>
                  </a:lnTo>
                  <a:lnTo>
                    <a:pt x="41700" y="89028"/>
                  </a:lnTo>
                  <a:lnTo>
                    <a:pt x="24670" y="126174"/>
                  </a:lnTo>
                  <a:lnTo>
                    <a:pt x="24573" y="126386"/>
                  </a:lnTo>
                  <a:lnTo>
                    <a:pt x="11982" y="166524"/>
                  </a:lnTo>
                  <a:lnTo>
                    <a:pt x="11915" y="166736"/>
                  </a:lnTo>
                  <a:close/>
                </a:path>
                <a:path w="2771140" h="167004">
                  <a:moveTo>
                    <a:pt x="2770562" y="4049"/>
                  </a:moveTo>
                  <a:lnTo>
                    <a:pt x="2432070" y="4049"/>
                  </a:lnTo>
                  <a:lnTo>
                    <a:pt x="2770141" y="2135"/>
                  </a:lnTo>
                  <a:lnTo>
                    <a:pt x="2770234" y="2558"/>
                  </a:lnTo>
                  <a:lnTo>
                    <a:pt x="2770327" y="2982"/>
                  </a:lnTo>
                  <a:lnTo>
                    <a:pt x="2770422" y="3414"/>
                  </a:lnTo>
                  <a:lnTo>
                    <a:pt x="2770515" y="3838"/>
                  </a:lnTo>
                  <a:lnTo>
                    <a:pt x="2770562" y="4049"/>
                  </a:lnTo>
                  <a:close/>
                </a:path>
                <a:path w="2771140" h="167004">
                  <a:moveTo>
                    <a:pt x="2432070" y="7464"/>
                  </a:moveTo>
                  <a:lnTo>
                    <a:pt x="2215372" y="7464"/>
                  </a:lnTo>
                  <a:lnTo>
                    <a:pt x="1230185" y="5549"/>
                  </a:lnTo>
                  <a:lnTo>
                    <a:pt x="601688" y="3414"/>
                  </a:lnTo>
                  <a:lnTo>
                    <a:pt x="1749957" y="3414"/>
                  </a:lnTo>
                  <a:lnTo>
                    <a:pt x="2770562" y="4049"/>
                  </a:lnTo>
                  <a:lnTo>
                    <a:pt x="2770891" y="5549"/>
                  </a:lnTo>
                  <a:lnTo>
                    <a:pt x="2432070" y="7464"/>
                  </a:lnTo>
                  <a:close/>
                </a:path>
                <a:path w="2771140" h="167004">
                  <a:moveTo>
                    <a:pt x="175196" y="13571"/>
                  </a:moveTo>
                  <a:lnTo>
                    <a:pt x="177232" y="13235"/>
                  </a:lnTo>
                  <a:lnTo>
                    <a:pt x="178664" y="13235"/>
                  </a:lnTo>
                  <a:lnTo>
                    <a:pt x="175196" y="13571"/>
                  </a:lnTo>
                  <a:close/>
                </a:path>
                <a:path w="2771140" h="167004">
                  <a:moveTo>
                    <a:pt x="151836" y="17505"/>
                  </a:moveTo>
                  <a:lnTo>
                    <a:pt x="151166" y="17505"/>
                  </a:lnTo>
                  <a:lnTo>
                    <a:pt x="153076" y="17223"/>
                  </a:lnTo>
                  <a:lnTo>
                    <a:pt x="152888" y="17223"/>
                  </a:lnTo>
                  <a:lnTo>
                    <a:pt x="151836" y="17505"/>
                  </a:lnTo>
                  <a:close/>
                </a:path>
                <a:path w="2771140" h="167004">
                  <a:moveTo>
                    <a:pt x="129735" y="23479"/>
                  </a:moveTo>
                  <a:lnTo>
                    <a:pt x="129569" y="23479"/>
                  </a:lnTo>
                  <a:lnTo>
                    <a:pt x="130356" y="23267"/>
                  </a:lnTo>
                  <a:lnTo>
                    <a:pt x="129735" y="23479"/>
                  </a:lnTo>
                  <a:close/>
                </a:path>
                <a:path w="2771140" h="167004">
                  <a:moveTo>
                    <a:pt x="106489" y="32020"/>
                  </a:moveTo>
                  <a:lnTo>
                    <a:pt x="106489" y="31808"/>
                  </a:lnTo>
                  <a:lnTo>
                    <a:pt x="107065" y="31808"/>
                  </a:lnTo>
                  <a:lnTo>
                    <a:pt x="106489" y="32020"/>
                  </a:lnTo>
                  <a:close/>
                </a:path>
                <a:path w="2771140" h="167004">
                  <a:moveTo>
                    <a:pt x="85353" y="43120"/>
                  </a:moveTo>
                  <a:lnTo>
                    <a:pt x="84893" y="43120"/>
                  </a:lnTo>
                  <a:lnTo>
                    <a:pt x="85635" y="42908"/>
                  </a:lnTo>
                  <a:lnTo>
                    <a:pt x="85353" y="43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646003" y="4743641"/>
              <a:ext cx="2771140" cy="167005"/>
            </a:xfrm>
            <a:custGeom>
              <a:avLst/>
              <a:gdLst/>
              <a:ahLst/>
              <a:cxnLst/>
              <a:rect l="l" t="t" r="r" b="b"/>
              <a:pathLst>
                <a:path w="2771140" h="167004">
                  <a:moveTo>
                    <a:pt x="0" y="166524"/>
                  </a:moveTo>
                  <a:lnTo>
                    <a:pt x="12657" y="126174"/>
                  </a:lnTo>
                  <a:lnTo>
                    <a:pt x="30535" y="88384"/>
                  </a:lnTo>
                  <a:lnTo>
                    <a:pt x="56592" y="55508"/>
                  </a:lnTo>
                  <a:lnTo>
                    <a:pt x="74470" y="41840"/>
                  </a:lnTo>
                  <a:lnTo>
                    <a:pt x="74470" y="41628"/>
                  </a:lnTo>
                  <a:lnTo>
                    <a:pt x="96057" y="30308"/>
                  </a:lnTo>
                  <a:lnTo>
                    <a:pt x="96808" y="30096"/>
                  </a:lnTo>
                  <a:lnTo>
                    <a:pt x="120631" y="21343"/>
                  </a:lnTo>
                  <a:lnTo>
                    <a:pt x="120631" y="21132"/>
                  </a:lnTo>
                  <a:lnTo>
                    <a:pt x="121381" y="21132"/>
                  </a:lnTo>
                  <a:lnTo>
                    <a:pt x="144462" y="14938"/>
                  </a:lnTo>
                  <a:lnTo>
                    <a:pt x="144462" y="14726"/>
                  </a:lnTo>
                  <a:lnTo>
                    <a:pt x="145212" y="14726"/>
                  </a:lnTo>
                  <a:lnTo>
                    <a:pt x="171270" y="10455"/>
                  </a:lnTo>
                  <a:lnTo>
                    <a:pt x="172020" y="10243"/>
                  </a:lnTo>
                  <a:lnTo>
                    <a:pt x="172762" y="10243"/>
                  </a:lnTo>
                  <a:lnTo>
                    <a:pt x="201805" y="7464"/>
                  </a:lnTo>
                  <a:lnTo>
                    <a:pt x="202547" y="7464"/>
                  </a:lnTo>
                  <a:lnTo>
                    <a:pt x="236059" y="5761"/>
                  </a:lnTo>
                  <a:lnTo>
                    <a:pt x="277759" y="4482"/>
                  </a:lnTo>
                  <a:lnTo>
                    <a:pt x="327647" y="3414"/>
                  </a:lnTo>
                  <a:lnTo>
                    <a:pt x="387225" y="2135"/>
                  </a:lnTo>
                  <a:lnTo>
                    <a:pt x="454241" y="847"/>
                  </a:lnTo>
                  <a:lnTo>
                    <a:pt x="524241" y="211"/>
                  </a:lnTo>
                  <a:lnTo>
                    <a:pt x="600946" y="0"/>
                  </a:lnTo>
                  <a:lnTo>
                    <a:pt x="685831" y="423"/>
                  </a:lnTo>
                  <a:lnTo>
                    <a:pt x="781146" y="847"/>
                  </a:lnTo>
                  <a:lnTo>
                    <a:pt x="888378" y="1491"/>
                  </a:lnTo>
                  <a:lnTo>
                    <a:pt x="1011253" y="1914"/>
                  </a:lnTo>
                  <a:lnTo>
                    <a:pt x="1078268" y="2135"/>
                  </a:lnTo>
                  <a:lnTo>
                    <a:pt x="1149761" y="2135"/>
                  </a:lnTo>
                  <a:lnTo>
                    <a:pt x="1230185" y="2135"/>
                  </a:lnTo>
                  <a:lnTo>
                    <a:pt x="1320289" y="2347"/>
                  </a:lnTo>
                  <a:lnTo>
                    <a:pt x="1419324" y="2558"/>
                  </a:lnTo>
                  <a:lnTo>
                    <a:pt x="1524321" y="2770"/>
                  </a:lnTo>
                  <a:lnTo>
                    <a:pt x="1635280" y="2982"/>
                  </a:lnTo>
                  <a:lnTo>
                    <a:pt x="1749957" y="3414"/>
                  </a:lnTo>
                  <a:lnTo>
                    <a:pt x="1984524" y="3838"/>
                  </a:lnTo>
                  <a:lnTo>
                    <a:pt x="2215372" y="4049"/>
                  </a:lnTo>
                  <a:lnTo>
                    <a:pt x="2326322" y="4049"/>
                  </a:lnTo>
                  <a:lnTo>
                    <a:pt x="2432070" y="4049"/>
                  </a:lnTo>
                  <a:lnTo>
                    <a:pt x="2531104" y="3838"/>
                  </a:lnTo>
                  <a:lnTo>
                    <a:pt x="2621209" y="3414"/>
                  </a:lnTo>
                  <a:lnTo>
                    <a:pt x="2701632" y="2770"/>
                  </a:lnTo>
                  <a:lnTo>
                    <a:pt x="2770140" y="2135"/>
                  </a:lnTo>
                  <a:lnTo>
                    <a:pt x="2770891" y="5549"/>
                  </a:lnTo>
                  <a:lnTo>
                    <a:pt x="2702383" y="6185"/>
                  </a:lnTo>
                  <a:lnTo>
                    <a:pt x="2621960" y="6829"/>
                  </a:lnTo>
                  <a:lnTo>
                    <a:pt x="2531855" y="7252"/>
                  </a:lnTo>
                  <a:lnTo>
                    <a:pt x="2432070" y="7464"/>
                  </a:lnTo>
                  <a:lnTo>
                    <a:pt x="2326322" y="7464"/>
                  </a:lnTo>
                  <a:lnTo>
                    <a:pt x="2215372" y="7464"/>
                  </a:lnTo>
                  <a:lnTo>
                    <a:pt x="1983782" y="7252"/>
                  </a:lnTo>
                  <a:lnTo>
                    <a:pt x="1749215" y="6829"/>
                  </a:lnTo>
                  <a:lnTo>
                    <a:pt x="1634538" y="6396"/>
                  </a:lnTo>
                  <a:lnTo>
                    <a:pt x="1523579" y="6185"/>
                  </a:lnTo>
                  <a:lnTo>
                    <a:pt x="1418582" y="5973"/>
                  </a:lnTo>
                  <a:lnTo>
                    <a:pt x="1319539" y="5761"/>
                  </a:lnTo>
                  <a:lnTo>
                    <a:pt x="1230185" y="5549"/>
                  </a:lnTo>
                  <a:lnTo>
                    <a:pt x="1149761" y="5549"/>
                  </a:lnTo>
                  <a:lnTo>
                    <a:pt x="1077526" y="5549"/>
                  </a:lnTo>
                  <a:lnTo>
                    <a:pt x="1010511" y="5329"/>
                  </a:lnTo>
                  <a:lnTo>
                    <a:pt x="887636" y="4905"/>
                  </a:lnTo>
                  <a:lnTo>
                    <a:pt x="780404" y="4261"/>
                  </a:lnTo>
                  <a:lnTo>
                    <a:pt x="685089" y="3838"/>
                  </a:lnTo>
                  <a:lnTo>
                    <a:pt x="601688" y="3414"/>
                  </a:lnTo>
                  <a:lnTo>
                    <a:pt x="524983" y="3626"/>
                  </a:lnTo>
                  <a:lnTo>
                    <a:pt x="454991" y="4261"/>
                  </a:lnTo>
                  <a:lnTo>
                    <a:pt x="387967" y="5549"/>
                  </a:lnTo>
                  <a:lnTo>
                    <a:pt x="328398" y="6829"/>
                  </a:lnTo>
                  <a:lnTo>
                    <a:pt x="278501" y="7896"/>
                  </a:lnTo>
                  <a:lnTo>
                    <a:pt x="238294" y="8964"/>
                  </a:lnTo>
                  <a:lnTo>
                    <a:pt x="204782" y="10667"/>
                  </a:lnTo>
                  <a:lnTo>
                    <a:pt x="205524" y="10667"/>
                  </a:lnTo>
                  <a:lnTo>
                    <a:pt x="176481" y="13446"/>
                  </a:lnTo>
                  <a:lnTo>
                    <a:pt x="177232" y="13235"/>
                  </a:lnTo>
                  <a:lnTo>
                    <a:pt x="151166" y="17505"/>
                  </a:lnTo>
                  <a:lnTo>
                    <a:pt x="152659" y="17285"/>
                  </a:lnTo>
                  <a:lnTo>
                    <a:pt x="129569" y="23479"/>
                  </a:lnTo>
                  <a:lnTo>
                    <a:pt x="130311" y="23267"/>
                  </a:lnTo>
                  <a:lnTo>
                    <a:pt x="106489" y="32020"/>
                  </a:lnTo>
                  <a:lnTo>
                    <a:pt x="106489" y="31808"/>
                  </a:lnTo>
                  <a:lnTo>
                    <a:pt x="84893" y="43120"/>
                  </a:lnTo>
                  <a:lnTo>
                    <a:pt x="85635" y="42908"/>
                  </a:lnTo>
                  <a:lnTo>
                    <a:pt x="67766" y="56355"/>
                  </a:lnTo>
                  <a:lnTo>
                    <a:pt x="53615" y="71946"/>
                  </a:lnTo>
                  <a:lnTo>
                    <a:pt x="41700" y="89028"/>
                  </a:lnTo>
                  <a:lnTo>
                    <a:pt x="24573" y="126386"/>
                  </a:lnTo>
                  <a:lnTo>
                    <a:pt x="11915" y="166736"/>
                  </a:lnTo>
                  <a:lnTo>
                    <a:pt x="0" y="166524"/>
                  </a:lnTo>
                  <a:close/>
                </a:path>
              </a:pathLst>
            </a:custGeom>
            <a:ln w="3175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8430229" y="3082259"/>
            <a:ext cx="6394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latin typeface="Arial"/>
                <a:cs typeface="Arial"/>
              </a:rPr>
              <a:t>V</a:t>
            </a:r>
            <a:r>
              <a:rPr dirty="0" baseline="-13071" sz="1275" spc="-15">
                <a:latin typeface="Arial"/>
                <a:cs typeface="Arial"/>
              </a:rPr>
              <a:t>GS</a:t>
            </a:r>
            <a:r>
              <a:rPr dirty="0" sz="1300" spc="-10">
                <a:latin typeface="Arial"/>
                <a:cs typeface="Arial"/>
              </a:rPr>
              <a:t>=5V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455262" y="3506721"/>
            <a:ext cx="6394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latin typeface="Arial"/>
                <a:cs typeface="Arial"/>
              </a:rPr>
              <a:t>V</a:t>
            </a:r>
            <a:r>
              <a:rPr dirty="0" baseline="-13071" sz="1275" spc="-15">
                <a:latin typeface="Arial"/>
                <a:cs typeface="Arial"/>
              </a:rPr>
              <a:t>GS</a:t>
            </a:r>
            <a:r>
              <a:rPr dirty="0" sz="1300" spc="-10">
                <a:latin typeface="Arial"/>
                <a:cs typeface="Arial"/>
              </a:rPr>
              <a:t>=4V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422770" y="4573311"/>
            <a:ext cx="7372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Arial"/>
                <a:cs typeface="Arial"/>
              </a:rPr>
              <a:t>V</a:t>
            </a:r>
            <a:r>
              <a:rPr dirty="0" baseline="-13071" sz="1275">
                <a:latin typeface="Arial"/>
                <a:cs typeface="Arial"/>
              </a:rPr>
              <a:t>GS</a:t>
            </a:r>
            <a:r>
              <a:rPr dirty="0" baseline="-13071" sz="1275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corte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013218" y="2859452"/>
            <a:ext cx="205104" cy="205104"/>
            <a:chOff x="6013218" y="2859452"/>
            <a:chExt cx="205104" cy="205104"/>
          </a:xfrm>
        </p:grpSpPr>
        <p:sp>
          <p:nvSpPr>
            <p:cNvPr id="23" name="object 23" descr=""/>
            <p:cNvSpPr/>
            <p:nvPr/>
          </p:nvSpPr>
          <p:spPr>
            <a:xfrm>
              <a:off x="6087418" y="2863897"/>
              <a:ext cx="126364" cy="126364"/>
            </a:xfrm>
            <a:custGeom>
              <a:avLst/>
              <a:gdLst/>
              <a:ahLst/>
              <a:cxnLst/>
              <a:rect l="l" t="t" r="r" b="b"/>
              <a:pathLst>
                <a:path w="126364" h="126364">
                  <a:moveTo>
                    <a:pt x="126107" y="0"/>
                  </a:moveTo>
                  <a:lnTo>
                    <a:pt x="0" y="125971"/>
                  </a:lnTo>
                </a:path>
              </a:pathLst>
            </a:custGeom>
            <a:ln w="84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013218" y="2956180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0" y="107804"/>
                  </a:moveTo>
                  <a:lnTo>
                    <a:pt x="53969" y="0"/>
                  </a:lnTo>
                  <a:lnTo>
                    <a:pt x="107929" y="53902"/>
                  </a:lnTo>
                  <a:lnTo>
                    <a:pt x="0" y="1078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6209245" y="2675821"/>
            <a:ext cx="1984375" cy="4381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dirty="0" baseline="14957" sz="1950" i="1">
                <a:latin typeface="Times New Roman"/>
                <a:cs typeface="Times New Roman"/>
              </a:rPr>
              <a:t>V</a:t>
            </a:r>
            <a:r>
              <a:rPr dirty="0" sz="750" i="1">
                <a:latin typeface="Times New Roman"/>
                <a:cs typeface="Times New Roman"/>
              </a:rPr>
              <a:t>DS</a:t>
            </a:r>
            <a:r>
              <a:rPr dirty="0" sz="750" spc="120" i="1">
                <a:latin typeface="Times New Roman"/>
                <a:cs typeface="Times New Roman"/>
              </a:rPr>
              <a:t> </a:t>
            </a:r>
            <a:r>
              <a:rPr dirty="0" baseline="14957" sz="1950" spc="-142">
                <a:latin typeface="Symbol"/>
                <a:cs typeface="Symbol"/>
              </a:rPr>
              <a:t></a:t>
            </a:r>
            <a:r>
              <a:rPr dirty="0" baseline="14957" sz="1950" spc="-195">
                <a:latin typeface="Times New Roman"/>
                <a:cs typeface="Times New Roman"/>
              </a:rPr>
              <a:t> </a:t>
            </a:r>
            <a:r>
              <a:rPr dirty="0" baseline="14957" sz="1950" i="1">
                <a:latin typeface="Times New Roman"/>
                <a:cs typeface="Times New Roman"/>
              </a:rPr>
              <a:t>V</a:t>
            </a:r>
            <a:r>
              <a:rPr dirty="0" sz="750" i="1">
                <a:latin typeface="Times New Roman"/>
                <a:cs typeface="Times New Roman"/>
              </a:rPr>
              <a:t>GS</a:t>
            </a:r>
            <a:r>
              <a:rPr dirty="0" sz="750" spc="114" i="1">
                <a:latin typeface="Times New Roman"/>
                <a:cs typeface="Times New Roman"/>
              </a:rPr>
              <a:t> </a:t>
            </a:r>
            <a:r>
              <a:rPr dirty="0" baseline="14957" sz="1950" spc="-142">
                <a:latin typeface="Symbol"/>
                <a:cs typeface="Symbol"/>
              </a:rPr>
              <a:t></a:t>
            </a:r>
            <a:r>
              <a:rPr dirty="0" baseline="14957" sz="1950" spc="-300">
                <a:latin typeface="Times New Roman"/>
                <a:cs typeface="Times New Roman"/>
              </a:rPr>
              <a:t> </a:t>
            </a:r>
            <a:r>
              <a:rPr dirty="0" baseline="14957" sz="1950" spc="-37" i="1">
                <a:latin typeface="Times New Roman"/>
                <a:cs typeface="Times New Roman"/>
              </a:rPr>
              <a:t>V</a:t>
            </a:r>
            <a:r>
              <a:rPr dirty="0" sz="750" spc="-25" i="1">
                <a:latin typeface="Times New Roman"/>
                <a:cs typeface="Times New Roman"/>
              </a:rPr>
              <a:t>TR</a:t>
            </a:r>
            <a:endParaRPr sz="750">
              <a:latin typeface="Times New Roman"/>
              <a:cs typeface="Times New Roman"/>
            </a:endParaRPr>
          </a:p>
          <a:p>
            <a:pPr marL="932815">
              <a:lnSpc>
                <a:spcPct val="100000"/>
              </a:lnSpc>
              <a:spcBef>
                <a:spcPts val="170"/>
              </a:spcBef>
            </a:pPr>
            <a:r>
              <a:rPr dirty="0" sz="1100">
                <a:latin typeface="Arial"/>
                <a:cs typeface="Arial"/>
              </a:rPr>
              <a:t>Zona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saturación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5140784" y="3550835"/>
            <a:ext cx="555625" cy="151765"/>
            <a:chOff x="5140784" y="3550835"/>
            <a:chExt cx="555625" cy="151765"/>
          </a:xfrm>
        </p:grpSpPr>
        <p:sp>
          <p:nvSpPr>
            <p:cNvPr id="27" name="object 27" descr=""/>
            <p:cNvSpPr/>
            <p:nvPr/>
          </p:nvSpPr>
          <p:spPr>
            <a:xfrm>
              <a:off x="5145229" y="3585506"/>
              <a:ext cx="449580" cy="112395"/>
            </a:xfrm>
            <a:custGeom>
              <a:avLst/>
              <a:gdLst/>
              <a:ahLst/>
              <a:cxnLst/>
              <a:rect l="l" t="t" r="r" b="b"/>
              <a:pathLst>
                <a:path w="449579" h="112395">
                  <a:moveTo>
                    <a:pt x="0" y="112101"/>
                  </a:moveTo>
                  <a:lnTo>
                    <a:pt x="449038" y="0"/>
                  </a:lnTo>
                </a:path>
              </a:pathLst>
            </a:custGeom>
            <a:ln w="84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575758" y="3550835"/>
              <a:ext cx="120650" cy="74295"/>
            </a:xfrm>
            <a:custGeom>
              <a:avLst/>
              <a:gdLst/>
              <a:ahLst/>
              <a:cxnLst/>
              <a:rect l="l" t="t" r="r" b="b"/>
              <a:pathLst>
                <a:path w="120650" h="74295">
                  <a:moveTo>
                    <a:pt x="18504" y="73957"/>
                  </a:moveTo>
                  <a:lnTo>
                    <a:pt x="0" y="0"/>
                  </a:lnTo>
                  <a:lnTo>
                    <a:pt x="120313" y="9255"/>
                  </a:lnTo>
                  <a:lnTo>
                    <a:pt x="18504" y="739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4786831" y="3686767"/>
            <a:ext cx="716915" cy="194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Arial"/>
                <a:cs typeface="Arial"/>
              </a:rPr>
              <a:t>Zona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lineal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248485" y="4970620"/>
            <a:ext cx="701040" cy="194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Arial"/>
                <a:cs typeface="Arial"/>
              </a:rPr>
              <a:t>Zona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corte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7315205" y="4831451"/>
            <a:ext cx="171450" cy="171450"/>
            <a:chOff x="7315205" y="4831451"/>
            <a:chExt cx="171450" cy="171450"/>
          </a:xfrm>
        </p:grpSpPr>
        <p:sp>
          <p:nvSpPr>
            <p:cNvPr id="32" name="object 32" descr=""/>
            <p:cNvSpPr/>
            <p:nvPr/>
          </p:nvSpPr>
          <p:spPr>
            <a:xfrm>
              <a:off x="7389404" y="4905575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5" h="92710">
                  <a:moveTo>
                    <a:pt x="92719" y="92619"/>
                  </a:moveTo>
                  <a:lnTo>
                    <a:pt x="0" y="0"/>
                  </a:lnTo>
                </a:path>
              </a:pathLst>
            </a:custGeom>
            <a:ln w="84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315205" y="4831451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53960" y="107813"/>
                  </a:moveTo>
                  <a:lnTo>
                    <a:pt x="0" y="0"/>
                  </a:lnTo>
                  <a:lnTo>
                    <a:pt x="107920" y="53911"/>
                  </a:lnTo>
                  <a:lnTo>
                    <a:pt x="53960" y="1078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8455249" y="3802734"/>
            <a:ext cx="639445" cy="628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52000"/>
              </a:lnSpc>
              <a:spcBef>
                <a:spcPts val="100"/>
              </a:spcBef>
            </a:pPr>
            <a:r>
              <a:rPr dirty="0" sz="1300" spc="-10">
                <a:latin typeface="Arial"/>
                <a:cs typeface="Arial"/>
              </a:rPr>
              <a:t>V</a:t>
            </a:r>
            <a:r>
              <a:rPr dirty="0" baseline="-13071" sz="1275" spc="-15">
                <a:latin typeface="Arial"/>
                <a:cs typeface="Arial"/>
              </a:rPr>
              <a:t>GS</a:t>
            </a:r>
            <a:r>
              <a:rPr dirty="0" sz="1300" spc="-10">
                <a:latin typeface="Arial"/>
                <a:cs typeface="Arial"/>
              </a:rPr>
              <a:t>=3V V</a:t>
            </a:r>
            <a:r>
              <a:rPr dirty="0" baseline="-13071" sz="1275" spc="-15">
                <a:latin typeface="Arial"/>
                <a:cs typeface="Arial"/>
              </a:rPr>
              <a:t>GS</a:t>
            </a:r>
            <a:r>
              <a:rPr dirty="0" sz="1300" spc="-10">
                <a:latin typeface="Arial"/>
                <a:cs typeface="Arial"/>
              </a:rPr>
              <a:t>=2V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711882" y="2612717"/>
            <a:ext cx="3385185" cy="2625725"/>
            <a:chOff x="711882" y="2612717"/>
            <a:chExt cx="3385185" cy="2625725"/>
          </a:xfrm>
        </p:grpSpPr>
        <p:sp>
          <p:nvSpPr>
            <p:cNvPr id="36" name="object 36" descr=""/>
            <p:cNvSpPr/>
            <p:nvPr/>
          </p:nvSpPr>
          <p:spPr>
            <a:xfrm>
              <a:off x="935564" y="2791495"/>
              <a:ext cx="0" cy="2437765"/>
            </a:xfrm>
            <a:custGeom>
              <a:avLst/>
              <a:gdLst/>
              <a:ahLst/>
              <a:cxnLst/>
              <a:rect l="l" t="t" r="r" b="b"/>
              <a:pathLst>
                <a:path w="0" h="2437765">
                  <a:moveTo>
                    <a:pt x="0" y="2437528"/>
                  </a:moveTo>
                  <a:lnTo>
                    <a:pt x="0" y="0"/>
                  </a:lnTo>
                </a:path>
              </a:pathLst>
            </a:custGeom>
            <a:ln w="17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70516" y="2612717"/>
              <a:ext cx="130175" cy="195580"/>
            </a:xfrm>
            <a:custGeom>
              <a:avLst/>
              <a:gdLst/>
              <a:ahLst/>
              <a:cxnLst/>
              <a:rect l="l" t="t" r="r" b="b"/>
              <a:pathLst>
                <a:path w="130175" h="195580">
                  <a:moveTo>
                    <a:pt x="130086" y="195035"/>
                  </a:moveTo>
                  <a:lnTo>
                    <a:pt x="0" y="195035"/>
                  </a:lnTo>
                  <a:lnTo>
                    <a:pt x="65043" y="0"/>
                  </a:lnTo>
                  <a:lnTo>
                    <a:pt x="130086" y="1950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20772" y="5021504"/>
              <a:ext cx="3197225" cy="0"/>
            </a:xfrm>
            <a:custGeom>
              <a:avLst/>
              <a:gdLst/>
              <a:ahLst/>
              <a:cxnLst/>
              <a:rect l="l" t="t" r="r" b="b"/>
              <a:pathLst>
                <a:path w="3197225" h="0">
                  <a:moveTo>
                    <a:pt x="0" y="0"/>
                  </a:moveTo>
                  <a:lnTo>
                    <a:pt x="3197151" y="0"/>
                  </a:lnTo>
                </a:path>
              </a:pathLst>
            </a:custGeom>
            <a:ln w="17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901666" y="4956500"/>
              <a:ext cx="195580" cy="130175"/>
            </a:xfrm>
            <a:custGeom>
              <a:avLst/>
              <a:gdLst/>
              <a:ahLst/>
              <a:cxnLst/>
              <a:rect l="l" t="t" r="r" b="b"/>
              <a:pathLst>
                <a:path w="195579" h="130175">
                  <a:moveTo>
                    <a:pt x="0" y="130016"/>
                  </a:moveTo>
                  <a:lnTo>
                    <a:pt x="0" y="0"/>
                  </a:lnTo>
                  <a:lnTo>
                    <a:pt x="195129" y="64997"/>
                  </a:lnTo>
                  <a:lnTo>
                    <a:pt x="0" y="130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614968" y="2582345"/>
            <a:ext cx="84455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 spc="-50">
                <a:latin typeface="Arial"/>
                <a:cs typeface="Arial"/>
              </a:rPr>
              <a:t>i</a:t>
            </a:r>
            <a:endParaRPr sz="20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73552" y="2711029"/>
            <a:ext cx="149225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50">
                <a:latin typeface="Arial"/>
                <a:cs typeface="Arial"/>
              </a:rPr>
              <a:t>D</a:t>
            </a:r>
            <a:endParaRPr sz="13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658450" y="5108963"/>
            <a:ext cx="455930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8130" sz="3075" spc="-37">
                <a:latin typeface="Arial"/>
                <a:cs typeface="Arial"/>
              </a:rPr>
              <a:t>v</a:t>
            </a:r>
            <a:r>
              <a:rPr dirty="0" sz="1350" spc="-25">
                <a:latin typeface="Arial"/>
                <a:cs typeface="Arial"/>
              </a:rPr>
              <a:t>GS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235704" y="3307101"/>
            <a:ext cx="953769" cy="23685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-10">
                <a:latin typeface="Arial"/>
                <a:cs typeface="Arial"/>
              </a:rPr>
              <a:t>Conducción</a:t>
            </a:r>
            <a:endParaRPr sz="13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109272" y="5100870"/>
            <a:ext cx="386080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5420" sz="3075" spc="-37">
                <a:latin typeface="Arial"/>
                <a:cs typeface="Arial"/>
              </a:rPr>
              <a:t>v</a:t>
            </a:r>
            <a:r>
              <a:rPr dirty="0" sz="1050" spc="-25">
                <a:latin typeface="Arial"/>
                <a:cs typeface="Arial"/>
              </a:rPr>
              <a:t>TR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1426710" y="3027754"/>
            <a:ext cx="1995170" cy="1993900"/>
          </a:xfrm>
          <a:custGeom>
            <a:avLst/>
            <a:gdLst/>
            <a:ahLst/>
            <a:cxnLst/>
            <a:rect l="l" t="t" r="r" b="b"/>
            <a:pathLst>
              <a:path w="1995170" h="1993900">
                <a:moveTo>
                  <a:pt x="0" y="1993749"/>
                </a:moveTo>
                <a:lnTo>
                  <a:pt x="54058" y="1962370"/>
                </a:lnTo>
                <a:lnTo>
                  <a:pt x="111012" y="1926421"/>
                </a:lnTo>
                <a:lnTo>
                  <a:pt x="170672" y="1886087"/>
                </a:lnTo>
                <a:lnTo>
                  <a:pt x="232853" y="1841557"/>
                </a:lnTo>
                <a:lnTo>
                  <a:pt x="264830" y="1817777"/>
                </a:lnTo>
                <a:lnTo>
                  <a:pt x="297367" y="1793017"/>
                </a:lnTo>
                <a:lnTo>
                  <a:pt x="330440" y="1767302"/>
                </a:lnTo>
                <a:lnTo>
                  <a:pt x="364027" y="1740655"/>
                </a:lnTo>
                <a:lnTo>
                  <a:pt x="398103" y="1713098"/>
                </a:lnTo>
                <a:lnTo>
                  <a:pt x="432646" y="1684656"/>
                </a:lnTo>
                <a:lnTo>
                  <a:pt x="467632" y="1655352"/>
                </a:lnTo>
                <a:lnTo>
                  <a:pt x="503037" y="1625209"/>
                </a:lnTo>
                <a:lnTo>
                  <a:pt x="538838" y="1594251"/>
                </a:lnTo>
                <a:lnTo>
                  <a:pt x="575012" y="1562501"/>
                </a:lnTo>
                <a:lnTo>
                  <a:pt x="611536" y="1529981"/>
                </a:lnTo>
                <a:lnTo>
                  <a:pt x="648386" y="1496717"/>
                </a:lnTo>
                <a:lnTo>
                  <a:pt x="685538" y="1462731"/>
                </a:lnTo>
                <a:lnTo>
                  <a:pt x="722970" y="1428046"/>
                </a:lnTo>
                <a:lnTo>
                  <a:pt x="760657" y="1392685"/>
                </a:lnTo>
                <a:lnTo>
                  <a:pt x="798577" y="1356674"/>
                </a:lnTo>
                <a:lnTo>
                  <a:pt x="836706" y="1320033"/>
                </a:lnTo>
                <a:lnTo>
                  <a:pt x="875021" y="1282788"/>
                </a:lnTo>
                <a:lnTo>
                  <a:pt x="913498" y="1244960"/>
                </a:lnTo>
                <a:lnTo>
                  <a:pt x="952114" y="1206575"/>
                </a:lnTo>
                <a:lnTo>
                  <a:pt x="990845" y="1167654"/>
                </a:lnTo>
                <a:lnTo>
                  <a:pt x="1029669" y="1128222"/>
                </a:lnTo>
                <a:lnTo>
                  <a:pt x="1068562" y="1088302"/>
                </a:lnTo>
                <a:lnTo>
                  <a:pt x="1107499" y="1047917"/>
                </a:lnTo>
                <a:lnTo>
                  <a:pt x="1146459" y="1007091"/>
                </a:lnTo>
                <a:lnTo>
                  <a:pt x="1185418" y="965846"/>
                </a:lnTo>
                <a:lnTo>
                  <a:pt x="1224352" y="924207"/>
                </a:lnTo>
                <a:lnTo>
                  <a:pt x="1263237" y="882196"/>
                </a:lnTo>
                <a:lnTo>
                  <a:pt x="1302051" y="839837"/>
                </a:lnTo>
                <a:lnTo>
                  <a:pt x="1340770" y="797154"/>
                </a:lnTo>
                <a:lnTo>
                  <a:pt x="1379371" y="754170"/>
                </a:lnTo>
                <a:lnTo>
                  <a:pt x="1417830" y="710908"/>
                </a:lnTo>
                <a:lnTo>
                  <a:pt x="1456124" y="667391"/>
                </a:lnTo>
                <a:lnTo>
                  <a:pt x="1494230" y="623643"/>
                </a:lnTo>
                <a:lnTo>
                  <a:pt x="1532124" y="579688"/>
                </a:lnTo>
                <a:lnTo>
                  <a:pt x="1569782" y="535548"/>
                </a:lnTo>
                <a:lnTo>
                  <a:pt x="1607182" y="491247"/>
                </a:lnTo>
                <a:lnTo>
                  <a:pt x="1644300" y="446809"/>
                </a:lnTo>
                <a:lnTo>
                  <a:pt x="1681112" y="402256"/>
                </a:lnTo>
                <a:lnTo>
                  <a:pt x="1717596" y="357612"/>
                </a:lnTo>
                <a:lnTo>
                  <a:pt x="1753727" y="312902"/>
                </a:lnTo>
                <a:lnTo>
                  <a:pt x="1789483" y="268147"/>
                </a:lnTo>
                <a:lnTo>
                  <a:pt x="1824840" y="223371"/>
                </a:lnTo>
                <a:lnTo>
                  <a:pt x="1859774" y="178598"/>
                </a:lnTo>
                <a:lnTo>
                  <a:pt x="1894263" y="133851"/>
                </a:lnTo>
                <a:lnTo>
                  <a:pt x="1928283" y="89153"/>
                </a:lnTo>
                <a:lnTo>
                  <a:pt x="1961810" y="44528"/>
                </a:lnTo>
                <a:lnTo>
                  <a:pt x="1994821" y="0"/>
                </a:lnTo>
              </a:path>
            </a:pathLst>
          </a:custGeom>
          <a:ln w="17574">
            <a:solidFill>
              <a:srgbClr val="285E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2986260" y="2768350"/>
            <a:ext cx="857885" cy="23685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350">
                <a:latin typeface="Arial"/>
                <a:cs typeface="Arial"/>
              </a:rPr>
              <a:t>V</a:t>
            </a:r>
            <a:r>
              <a:rPr dirty="0" baseline="-12345" sz="1350">
                <a:latin typeface="Arial"/>
                <a:cs typeface="Arial"/>
              </a:rPr>
              <a:t>DS</a:t>
            </a:r>
            <a:r>
              <a:rPr dirty="0" baseline="-12345" sz="1350" spc="7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2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Cte.</a:t>
            </a:r>
            <a:endParaRPr sz="1350">
              <a:latin typeface="Arial"/>
              <a:cs typeface="Arial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1426710" y="4480373"/>
            <a:ext cx="0" cy="622935"/>
          </a:xfrm>
          <a:custGeom>
            <a:avLst/>
            <a:gdLst/>
            <a:ahLst/>
            <a:cxnLst/>
            <a:rect l="l" t="t" r="r" b="b"/>
            <a:pathLst>
              <a:path w="0" h="622935">
                <a:moveTo>
                  <a:pt x="0" y="622551"/>
                </a:moveTo>
                <a:lnTo>
                  <a:pt x="0" y="0"/>
                </a:lnTo>
              </a:path>
            </a:pathLst>
          </a:custGeom>
          <a:ln w="10547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954694" y="4592910"/>
            <a:ext cx="455295" cy="23685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-10">
                <a:latin typeface="Arial"/>
                <a:cs typeface="Arial"/>
              </a:rPr>
              <a:t>Corte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138227" y="5402135"/>
            <a:ext cx="2334260" cy="579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188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Activa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Saturación</a:t>
            </a:r>
            <a:endParaRPr sz="1600">
              <a:latin typeface="Arial"/>
              <a:cs typeface="Arial"/>
            </a:endParaRPr>
          </a:p>
          <a:p>
            <a:pPr marL="167640">
              <a:lnSpc>
                <a:spcPts val="2480"/>
              </a:lnSpc>
            </a:pPr>
            <a:r>
              <a:rPr dirty="0" sz="2100" spc="-10">
                <a:latin typeface="Symbol"/>
                <a:cs typeface="Symbol"/>
              </a:rPr>
              <a:t></a:t>
            </a:r>
            <a:r>
              <a:rPr dirty="0" sz="1600" spc="-10" i="1">
                <a:latin typeface="Times New Roman"/>
                <a:cs typeface="Times New Roman"/>
              </a:rPr>
              <a:t>i</a:t>
            </a:r>
            <a:r>
              <a:rPr dirty="0" baseline="-24691" sz="1350" spc="-15" i="1">
                <a:latin typeface="Times New Roman"/>
                <a:cs typeface="Times New Roman"/>
              </a:rPr>
              <a:t>D</a:t>
            </a:r>
            <a:r>
              <a:rPr dirty="0" baseline="-24691" sz="1350" spc="427" i="1">
                <a:latin typeface="Times New Roman"/>
                <a:cs typeface="Times New Roman"/>
              </a:rPr>
              <a:t> </a:t>
            </a:r>
            <a:r>
              <a:rPr dirty="0" sz="1600">
                <a:latin typeface="Symbol"/>
                <a:cs typeface="Symbol"/>
              </a:rPr>
              <a:t></a:t>
            </a:r>
            <a:r>
              <a:rPr dirty="0" sz="1600" spc="240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f</a:t>
            </a:r>
            <a:r>
              <a:rPr dirty="0" sz="1600" spc="-40" i="1">
                <a:latin typeface="Times New Roman"/>
                <a:cs typeface="Times New Roman"/>
              </a:rPr>
              <a:t> </a:t>
            </a:r>
            <a:r>
              <a:rPr dirty="0" sz="2100" spc="-75">
                <a:latin typeface="Symbol"/>
                <a:cs typeface="Symbol"/>
              </a:rPr>
              <a:t></a:t>
            </a:r>
            <a:r>
              <a:rPr dirty="0" sz="1600" spc="-75" i="1">
                <a:latin typeface="Times New Roman"/>
                <a:cs typeface="Times New Roman"/>
              </a:rPr>
              <a:t>V</a:t>
            </a:r>
            <a:r>
              <a:rPr dirty="0" baseline="-24691" sz="1350" spc="-112" i="1">
                <a:latin typeface="Times New Roman"/>
                <a:cs typeface="Times New Roman"/>
              </a:rPr>
              <a:t>DS</a:t>
            </a:r>
            <a:r>
              <a:rPr dirty="0" baseline="-24691" sz="1350" spc="22" i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,</a:t>
            </a:r>
            <a:r>
              <a:rPr dirty="0" sz="1600" i="1">
                <a:latin typeface="Times New Roman"/>
                <a:cs typeface="Times New Roman"/>
              </a:rPr>
              <a:t>V</a:t>
            </a:r>
            <a:r>
              <a:rPr dirty="0" baseline="-24691" sz="1350" i="1">
                <a:latin typeface="Times New Roman"/>
                <a:cs typeface="Times New Roman"/>
              </a:rPr>
              <a:t>TR</a:t>
            </a:r>
            <a:r>
              <a:rPr dirty="0" baseline="-24691" sz="1350" spc="37" i="1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Symbol"/>
                <a:cs typeface="Symbol"/>
              </a:rPr>
              <a:t>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6163627" y="6135475"/>
            <a:ext cx="1322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Corte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1" name="object 5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2787" y="5462587"/>
            <a:ext cx="250825" cy="111125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2787" y="6221412"/>
            <a:ext cx="250825" cy="111125"/>
          </a:xfrm>
          <a:prstGeom prst="rect">
            <a:avLst/>
          </a:prstGeom>
        </p:spPr>
      </p:pic>
      <p:sp>
        <p:nvSpPr>
          <p:cNvPr id="53" name="object 53" descr=""/>
          <p:cNvSpPr txBox="1"/>
          <p:nvPr/>
        </p:nvSpPr>
        <p:spPr>
          <a:xfrm>
            <a:off x="8052215" y="6298639"/>
            <a:ext cx="11239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50" i="1"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934703" y="6097347"/>
            <a:ext cx="636270" cy="3486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8290" algn="l"/>
              </a:tabLst>
            </a:pPr>
            <a:r>
              <a:rPr dirty="0" sz="2100" spc="-25">
                <a:latin typeface="Symbol"/>
                <a:cs typeface="Symbol"/>
              </a:rPr>
              <a:t></a:t>
            </a:r>
            <a:r>
              <a:rPr dirty="0" sz="1600" spc="-25" i="1">
                <a:latin typeface="Times New Roman"/>
                <a:cs typeface="Times New Roman"/>
              </a:rPr>
              <a:t>i</a:t>
            </a:r>
            <a:r>
              <a:rPr dirty="0" sz="1600" i="1">
                <a:latin typeface="Times New Roman"/>
                <a:cs typeface="Times New Roman"/>
              </a:rPr>
              <a:t>	</a:t>
            </a:r>
            <a:r>
              <a:rPr dirty="0" sz="1600">
                <a:latin typeface="Symbol"/>
                <a:cs typeface="Symbol"/>
              </a:rPr>
              <a:t>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0</a:t>
            </a:r>
            <a:r>
              <a:rPr dirty="0" sz="2100" spc="-25">
                <a:latin typeface="Symbol"/>
                <a:cs typeface="Symbol"/>
              </a:rPr>
              <a:t></a:t>
            </a:r>
            <a:endParaRPr sz="2100">
              <a:latin typeface="Symbol"/>
              <a:cs typeface="Symbol"/>
            </a:endParaRPr>
          </a:p>
        </p:txBody>
      </p:sp>
      <p:pic>
        <p:nvPicPr>
          <p:cNvPr id="55" name="object 5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7612" y="6226175"/>
            <a:ext cx="250825" cy="111125"/>
          </a:xfrm>
          <a:prstGeom prst="rect">
            <a:avLst/>
          </a:prstGeom>
        </p:spPr>
      </p:pic>
      <p:sp>
        <p:nvSpPr>
          <p:cNvPr id="56" name="object 56" descr=""/>
          <p:cNvSpPr txBox="1"/>
          <p:nvPr/>
        </p:nvSpPr>
        <p:spPr>
          <a:xfrm>
            <a:off x="4931028" y="5451221"/>
            <a:ext cx="7467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15">
                <a:latin typeface="Arial"/>
                <a:cs typeface="Arial"/>
              </a:rPr>
              <a:t>V</a:t>
            </a:r>
            <a:r>
              <a:rPr dirty="0" sz="900" spc="-10">
                <a:latin typeface="Arial"/>
                <a:cs typeface="Arial"/>
              </a:rPr>
              <a:t>GS</a:t>
            </a:r>
            <a:r>
              <a:rPr dirty="0" baseline="13888" sz="2100" spc="-15">
                <a:latin typeface="Arial"/>
                <a:cs typeface="Arial"/>
              </a:rPr>
              <a:t>&gt;V</a:t>
            </a:r>
            <a:r>
              <a:rPr dirty="0" sz="900" spc="-10">
                <a:latin typeface="Arial"/>
                <a:cs typeface="Arial"/>
              </a:rPr>
              <a:t>TR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930972" y="6165596"/>
            <a:ext cx="7467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15">
                <a:latin typeface="Arial"/>
                <a:cs typeface="Arial"/>
              </a:rPr>
              <a:t>V</a:t>
            </a:r>
            <a:r>
              <a:rPr dirty="0" sz="900" spc="-10">
                <a:latin typeface="Arial"/>
                <a:cs typeface="Arial"/>
              </a:rPr>
              <a:t>GS</a:t>
            </a:r>
            <a:r>
              <a:rPr dirty="0" baseline="13888" sz="2100" spc="-15">
                <a:latin typeface="Arial"/>
                <a:cs typeface="Arial"/>
              </a:rPr>
              <a:t>&lt;V</a:t>
            </a:r>
            <a:r>
              <a:rPr dirty="0" sz="900" spc="-10">
                <a:latin typeface="Arial"/>
                <a:cs typeface="Arial"/>
              </a:rPr>
              <a:t>TR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02590" y="5545010"/>
            <a:ext cx="24460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0335" indent="-127635">
              <a:lnSpc>
                <a:spcPct val="100000"/>
              </a:lnSpc>
              <a:spcBef>
                <a:spcPts val="95"/>
              </a:spcBef>
              <a:buChar char="•"/>
              <a:tabLst>
                <a:tab pos="140335" algn="l"/>
              </a:tabLst>
            </a:pP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saturación: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703041" y="5939626"/>
            <a:ext cx="11620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5">
                <a:latin typeface="Symbol"/>
                <a:cs typeface="Symbol"/>
              </a:rPr>
              <a:t>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3217137" y="6234113"/>
            <a:ext cx="6019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8475" algn="l"/>
              </a:tabLst>
            </a:pPr>
            <a:r>
              <a:rPr dirty="0" sz="1700" spc="5">
                <a:latin typeface="Symbol"/>
                <a:cs typeface="Symbol"/>
              </a:rPr>
              <a:t></a:t>
            </a:r>
            <a:r>
              <a:rPr dirty="0" sz="1700">
                <a:latin typeface="Times New Roman"/>
                <a:cs typeface="Times New Roman"/>
              </a:rPr>
              <a:t>	</a:t>
            </a:r>
            <a:r>
              <a:rPr dirty="0" sz="1700" spc="5">
                <a:latin typeface="Symbol"/>
                <a:cs typeface="Symbol"/>
              </a:rPr>
              <a:t>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3191737" y="6095429"/>
            <a:ext cx="6527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700" spc="55">
                <a:latin typeface="Symbol"/>
                <a:cs typeface="Symbol"/>
              </a:rPr>
              <a:t>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baseline="-14705" sz="2550" spc="135" i="1">
                <a:latin typeface="Times New Roman"/>
                <a:cs typeface="Times New Roman"/>
              </a:rPr>
              <a:t>V</a:t>
            </a:r>
            <a:r>
              <a:rPr dirty="0" baseline="-14705" sz="2550" spc="-89" i="1">
                <a:latin typeface="Times New Roman"/>
                <a:cs typeface="Times New Roman"/>
              </a:rPr>
              <a:t> </a:t>
            </a:r>
            <a:r>
              <a:rPr dirty="0" baseline="19444" sz="1500">
                <a:latin typeface="Times New Roman"/>
                <a:cs typeface="Times New Roman"/>
              </a:rPr>
              <a:t>2</a:t>
            </a:r>
            <a:r>
              <a:rPr dirty="0" baseline="19444" sz="1500" spc="697">
                <a:latin typeface="Times New Roman"/>
                <a:cs typeface="Times New Roman"/>
              </a:rPr>
              <a:t> </a:t>
            </a:r>
            <a:r>
              <a:rPr dirty="0" sz="1700" spc="5">
                <a:latin typeface="Symbol"/>
                <a:cs typeface="Symbol"/>
              </a:rPr>
              <a:t>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191737" y="5843793"/>
            <a:ext cx="6527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1437" sz="2550" spc="82">
                <a:latin typeface="Symbol"/>
                <a:cs typeface="Symbol"/>
              </a:rPr>
              <a:t></a:t>
            </a:r>
            <a:r>
              <a:rPr dirty="0" baseline="11437" sz="2550" spc="-270">
                <a:latin typeface="Times New Roman"/>
                <a:cs typeface="Times New Roman"/>
              </a:rPr>
              <a:t> </a:t>
            </a:r>
            <a:r>
              <a:rPr dirty="0" u="sng" sz="1700" spc="-30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700" spc="9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</a:t>
            </a:r>
            <a:r>
              <a:rPr dirty="0" u="none" sz="1700" spc="-155" i="1">
                <a:latin typeface="Times New Roman"/>
                <a:cs typeface="Times New Roman"/>
              </a:rPr>
              <a:t> </a:t>
            </a:r>
            <a:r>
              <a:rPr dirty="0" u="none" baseline="11437" sz="2550" spc="7">
                <a:latin typeface="Symbol"/>
                <a:cs typeface="Symbol"/>
              </a:rPr>
              <a:t></a:t>
            </a:r>
            <a:endParaRPr baseline="11437" sz="2550">
              <a:latin typeface="Symbol"/>
              <a:cs typeface="Symbo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079359" y="5910901"/>
            <a:ext cx="227965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87020" algn="l"/>
                <a:tab pos="1139190" algn="l"/>
                <a:tab pos="1618615" algn="l"/>
              </a:tabLst>
            </a:pPr>
            <a:r>
              <a:rPr dirty="0" sz="1700" spc="-50" i="1">
                <a:latin typeface="Times New Roman"/>
                <a:cs typeface="Times New Roman"/>
              </a:rPr>
              <a:t>i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 spc="75">
                <a:latin typeface="Symbol"/>
                <a:cs typeface="Symbol"/>
              </a:rPr>
              <a:t></a:t>
            </a:r>
            <a:r>
              <a:rPr dirty="0" sz="1700" spc="20">
                <a:latin typeface="Times New Roman"/>
                <a:cs typeface="Times New Roman"/>
              </a:rPr>
              <a:t> </a:t>
            </a:r>
            <a:r>
              <a:rPr dirty="0" sz="1700" spc="75" i="1">
                <a:latin typeface="Times New Roman"/>
                <a:cs typeface="Times New Roman"/>
              </a:rPr>
              <a:t>k</a:t>
            </a:r>
            <a:r>
              <a:rPr dirty="0" sz="1700" spc="-50" i="1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</a:t>
            </a:r>
            <a:r>
              <a:rPr dirty="0" sz="1700" spc="-225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Symbol"/>
                <a:cs typeface="Symbol"/>
              </a:rPr>
              <a:t></a:t>
            </a:r>
            <a:r>
              <a:rPr dirty="0" sz="1700" spc="-25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 spc="125">
                <a:latin typeface="Symbol"/>
                <a:cs typeface="Symbol"/>
              </a:rPr>
              <a:t></a:t>
            </a:r>
            <a:r>
              <a:rPr dirty="0" sz="1700" spc="125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2250" spc="-85">
                <a:latin typeface="Symbol"/>
                <a:cs typeface="Symbol"/>
              </a:rPr>
              <a:t></a:t>
            </a:r>
            <a:r>
              <a:rPr dirty="0" baseline="50000" sz="1500" spc="-127">
                <a:latin typeface="Times New Roman"/>
                <a:cs typeface="Times New Roman"/>
              </a:rPr>
              <a:t>2</a:t>
            </a:r>
            <a:r>
              <a:rPr dirty="0" baseline="50000" sz="1500" spc="-15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;</a:t>
            </a:r>
            <a:r>
              <a:rPr dirty="0" sz="1700" spc="40">
                <a:latin typeface="Times New Roman"/>
                <a:cs typeface="Times New Roman"/>
              </a:rPr>
              <a:t>  </a:t>
            </a:r>
            <a:r>
              <a:rPr dirty="0" sz="1700" spc="75" i="1">
                <a:latin typeface="Times New Roman"/>
                <a:cs typeface="Times New Roman"/>
              </a:rPr>
              <a:t>k</a:t>
            </a:r>
            <a:r>
              <a:rPr dirty="0" sz="1700" spc="285" i="1">
                <a:latin typeface="Times New Roman"/>
                <a:cs typeface="Times New Roman"/>
              </a:rPr>
              <a:t> </a:t>
            </a:r>
            <a:r>
              <a:rPr dirty="0" baseline="9803" sz="2550" spc="7">
                <a:latin typeface="Symbol"/>
                <a:cs typeface="Symbol"/>
              </a:rPr>
              <a:t></a:t>
            </a:r>
            <a:endParaRPr baseline="9803" sz="2550">
              <a:latin typeface="Symbol"/>
              <a:cs typeface="Symbo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1172874" y="6124773"/>
            <a:ext cx="1499870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1370" algn="l"/>
                <a:tab pos="1325245" algn="l"/>
              </a:tabLst>
            </a:pPr>
            <a:r>
              <a:rPr dirty="0" sz="1000" spc="5" i="1">
                <a:latin typeface="Times New Roman"/>
                <a:cs typeface="Times New Roman"/>
              </a:rPr>
              <a:t>D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GS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TR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7963351" y="1037379"/>
            <a:ext cx="749935" cy="901065"/>
            <a:chOff x="7963351" y="1037379"/>
            <a:chExt cx="749935" cy="901065"/>
          </a:xfrm>
        </p:grpSpPr>
        <p:sp>
          <p:nvSpPr>
            <p:cNvPr id="66" name="object 66" descr=""/>
            <p:cNvSpPr/>
            <p:nvPr/>
          </p:nvSpPr>
          <p:spPr>
            <a:xfrm>
              <a:off x="8039975" y="1040084"/>
              <a:ext cx="670560" cy="895985"/>
            </a:xfrm>
            <a:custGeom>
              <a:avLst/>
              <a:gdLst/>
              <a:ahLst/>
              <a:cxnLst/>
              <a:rect l="l" t="t" r="r" b="b"/>
              <a:pathLst>
                <a:path w="670559" h="895985">
                  <a:moveTo>
                    <a:pt x="0" y="447802"/>
                  </a:moveTo>
                  <a:lnTo>
                    <a:pt x="335260" y="447802"/>
                  </a:lnTo>
                </a:path>
                <a:path w="670559" h="895985">
                  <a:moveTo>
                    <a:pt x="335260" y="671695"/>
                  </a:moveTo>
                  <a:lnTo>
                    <a:pt x="335260" y="223909"/>
                  </a:lnTo>
                </a:path>
                <a:path w="670559" h="895985">
                  <a:moveTo>
                    <a:pt x="335260" y="335856"/>
                  </a:moveTo>
                  <a:lnTo>
                    <a:pt x="670504" y="335856"/>
                  </a:lnTo>
                  <a:lnTo>
                    <a:pt x="670504" y="0"/>
                  </a:lnTo>
                </a:path>
                <a:path w="670559" h="895985">
                  <a:moveTo>
                    <a:pt x="335260" y="559749"/>
                  </a:moveTo>
                  <a:lnTo>
                    <a:pt x="670504" y="559749"/>
                  </a:lnTo>
                  <a:lnTo>
                    <a:pt x="670504" y="895605"/>
                  </a:lnTo>
                </a:path>
              </a:pathLst>
            </a:custGeom>
            <a:ln w="54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8864" y="1443206"/>
              <a:ext cx="89230" cy="89362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7963351" y="12959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 h="0">
                  <a:moveTo>
                    <a:pt x="0" y="0"/>
                  </a:moveTo>
                  <a:lnTo>
                    <a:pt x="196124" y="0"/>
                  </a:lnTo>
                </a:path>
              </a:pathLst>
            </a:custGeom>
            <a:ln w="16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147300" y="1247230"/>
              <a:ext cx="146050" cy="97790"/>
            </a:xfrm>
            <a:custGeom>
              <a:avLst/>
              <a:gdLst/>
              <a:ahLst/>
              <a:cxnLst/>
              <a:rect l="l" t="t" r="r" b="b"/>
              <a:pathLst>
                <a:path w="146050" h="97790">
                  <a:moveTo>
                    <a:pt x="0" y="97491"/>
                  </a:moveTo>
                  <a:lnTo>
                    <a:pt x="0" y="0"/>
                  </a:lnTo>
                  <a:lnTo>
                    <a:pt x="145978" y="48745"/>
                  </a:lnTo>
                  <a:lnTo>
                    <a:pt x="0" y="974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 descr=""/>
          <p:cNvGrpSpPr/>
          <p:nvPr/>
        </p:nvGrpSpPr>
        <p:grpSpPr>
          <a:xfrm>
            <a:off x="8821457" y="1615830"/>
            <a:ext cx="97790" cy="384175"/>
            <a:chOff x="8821457" y="1615830"/>
            <a:chExt cx="97790" cy="384175"/>
          </a:xfrm>
        </p:grpSpPr>
        <p:sp>
          <p:nvSpPr>
            <p:cNvPr id="71" name="object 71" descr=""/>
            <p:cNvSpPr/>
            <p:nvPr/>
          </p:nvSpPr>
          <p:spPr>
            <a:xfrm>
              <a:off x="8870123" y="1615830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w="0" h="250189">
                  <a:moveTo>
                    <a:pt x="0" y="0"/>
                  </a:moveTo>
                  <a:lnTo>
                    <a:pt x="0" y="249772"/>
                  </a:lnTo>
                </a:path>
              </a:pathLst>
            </a:custGeom>
            <a:ln w="162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821457" y="1853419"/>
              <a:ext cx="97790" cy="146685"/>
            </a:xfrm>
            <a:custGeom>
              <a:avLst/>
              <a:gdLst/>
              <a:ahLst/>
              <a:cxnLst/>
              <a:rect l="l" t="t" r="r" b="b"/>
              <a:pathLst>
                <a:path w="97790" h="146685">
                  <a:moveTo>
                    <a:pt x="48659" y="146237"/>
                  </a:moveTo>
                  <a:lnTo>
                    <a:pt x="0" y="0"/>
                  </a:lnTo>
                  <a:lnTo>
                    <a:pt x="97319" y="0"/>
                  </a:lnTo>
                  <a:lnTo>
                    <a:pt x="48659" y="1462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8964522" y="1668669"/>
            <a:ext cx="194945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400" spc="-25">
                <a:latin typeface="Arial"/>
                <a:cs typeface="Arial"/>
              </a:rPr>
              <a:t>i</a:t>
            </a:r>
            <a:r>
              <a:rPr dirty="0" baseline="-12345" sz="1350" spc="-37">
                <a:latin typeface="Arial"/>
                <a:cs typeface="Arial"/>
              </a:rPr>
              <a:t>S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7734245" y="1348813"/>
            <a:ext cx="165735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5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8628253" y="709102"/>
            <a:ext cx="155575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5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6" name="object 76" descr=""/>
          <p:cNvGrpSpPr/>
          <p:nvPr/>
        </p:nvGrpSpPr>
        <p:grpSpPr>
          <a:xfrm>
            <a:off x="8821461" y="1008103"/>
            <a:ext cx="97790" cy="384175"/>
            <a:chOff x="8821461" y="1008103"/>
            <a:chExt cx="97790" cy="384175"/>
          </a:xfrm>
        </p:grpSpPr>
        <p:sp>
          <p:nvSpPr>
            <p:cNvPr id="77" name="object 77" descr=""/>
            <p:cNvSpPr/>
            <p:nvPr/>
          </p:nvSpPr>
          <p:spPr>
            <a:xfrm>
              <a:off x="8870127" y="1008103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w="0" h="250190">
                  <a:moveTo>
                    <a:pt x="0" y="0"/>
                  </a:moveTo>
                  <a:lnTo>
                    <a:pt x="0" y="249772"/>
                  </a:lnTo>
                </a:path>
              </a:pathLst>
            </a:custGeom>
            <a:ln w="162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821461" y="1245693"/>
              <a:ext cx="97790" cy="146685"/>
            </a:xfrm>
            <a:custGeom>
              <a:avLst/>
              <a:gdLst/>
              <a:ahLst/>
              <a:cxnLst/>
              <a:rect l="l" t="t" r="r" b="b"/>
              <a:pathLst>
                <a:path w="97790" h="146684">
                  <a:moveTo>
                    <a:pt x="48659" y="146237"/>
                  </a:moveTo>
                  <a:lnTo>
                    <a:pt x="0" y="0"/>
                  </a:lnTo>
                  <a:lnTo>
                    <a:pt x="97319" y="0"/>
                  </a:lnTo>
                  <a:lnTo>
                    <a:pt x="48659" y="1462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>
            <a:off x="8961296" y="1028957"/>
            <a:ext cx="201295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400" spc="-25">
                <a:latin typeface="Arial"/>
                <a:cs typeface="Arial"/>
              </a:rPr>
              <a:t>i</a:t>
            </a:r>
            <a:r>
              <a:rPr dirty="0" baseline="-12345" sz="1350" spc="-37">
                <a:latin typeface="Arial"/>
                <a:cs typeface="Arial"/>
              </a:rPr>
              <a:t>D</a:t>
            </a:r>
            <a:endParaRPr baseline="-12345" sz="135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7815431" y="977779"/>
            <a:ext cx="513080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400">
                <a:latin typeface="Arial"/>
                <a:cs typeface="Arial"/>
              </a:rPr>
              <a:t>i</a:t>
            </a:r>
            <a:r>
              <a:rPr dirty="0" baseline="-12345" sz="1350">
                <a:latin typeface="Arial"/>
                <a:cs typeface="Arial"/>
              </a:rPr>
              <a:t>G</a:t>
            </a:r>
            <a:r>
              <a:rPr dirty="0" baseline="-12345" sz="1350" spc="2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~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81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8127" y="1438275"/>
            <a:ext cx="87680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Estructura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y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símbolo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MOSFET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enriquecimiento.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Canal</a:t>
            </a:r>
            <a:r>
              <a:rPr dirty="0" sz="2000" spc="-4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n</a:t>
            </a:r>
            <a:r>
              <a:rPr dirty="0" sz="2000" spc="-2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y</a:t>
            </a:r>
            <a:r>
              <a:rPr dirty="0" sz="2000" spc="-3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Canal</a:t>
            </a:r>
            <a:r>
              <a:rPr dirty="0" sz="2000" spc="-45" b="1" i="1">
                <a:latin typeface="Arial"/>
                <a:cs typeface="Arial"/>
              </a:rPr>
              <a:t> </a:t>
            </a:r>
            <a:r>
              <a:rPr dirty="0" sz="2000" spc="-50" b="1" i="1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MOSFET.</a:t>
            </a:r>
            <a:endParaRPr sz="2800"/>
          </a:p>
        </p:txBody>
      </p:sp>
      <p:sp>
        <p:nvSpPr>
          <p:cNvPr id="5" name="object 5" descr=""/>
          <p:cNvSpPr txBox="1"/>
          <p:nvPr/>
        </p:nvSpPr>
        <p:spPr>
          <a:xfrm>
            <a:off x="959827" y="3085922"/>
            <a:ext cx="812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Canal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59827" y="4943297"/>
            <a:ext cx="812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Canal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162175" y="3138483"/>
            <a:ext cx="367030" cy="224154"/>
            <a:chOff x="2162175" y="3138483"/>
            <a:chExt cx="367030" cy="224154"/>
          </a:xfrm>
        </p:grpSpPr>
        <p:sp>
          <p:nvSpPr>
            <p:cNvPr id="8" name="object 8" descr=""/>
            <p:cNvSpPr/>
            <p:nvPr/>
          </p:nvSpPr>
          <p:spPr>
            <a:xfrm>
              <a:off x="2166937" y="3143246"/>
              <a:ext cx="357505" cy="214629"/>
            </a:xfrm>
            <a:custGeom>
              <a:avLst/>
              <a:gdLst/>
              <a:ahLst/>
              <a:cxnLst/>
              <a:rect l="l" t="t" r="r" b="b"/>
              <a:pathLst>
                <a:path w="357505" h="214629">
                  <a:moveTo>
                    <a:pt x="229933" y="0"/>
                  </a:moveTo>
                  <a:lnTo>
                    <a:pt x="229933" y="53581"/>
                  </a:lnTo>
                  <a:lnTo>
                    <a:pt x="0" y="53581"/>
                  </a:lnTo>
                  <a:lnTo>
                    <a:pt x="0" y="160731"/>
                  </a:lnTo>
                  <a:lnTo>
                    <a:pt x="229933" y="160731"/>
                  </a:lnTo>
                  <a:lnTo>
                    <a:pt x="229933" y="214312"/>
                  </a:lnTo>
                  <a:lnTo>
                    <a:pt x="357187" y="107162"/>
                  </a:lnTo>
                  <a:lnTo>
                    <a:pt x="22993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66937" y="3143246"/>
              <a:ext cx="357505" cy="214629"/>
            </a:xfrm>
            <a:custGeom>
              <a:avLst/>
              <a:gdLst/>
              <a:ahLst/>
              <a:cxnLst/>
              <a:rect l="l" t="t" r="r" b="b"/>
              <a:pathLst>
                <a:path w="357505" h="214629">
                  <a:moveTo>
                    <a:pt x="0" y="53581"/>
                  </a:moveTo>
                  <a:lnTo>
                    <a:pt x="229933" y="53581"/>
                  </a:lnTo>
                  <a:lnTo>
                    <a:pt x="229933" y="0"/>
                  </a:lnTo>
                  <a:lnTo>
                    <a:pt x="357187" y="107162"/>
                  </a:lnTo>
                  <a:lnTo>
                    <a:pt x="229933" y="214312"/>
                  </a:lnTo>
                  <a:lnTo>
                    <a:pt x="229933" y="160731"/>
                  </a:lnTo>
                  <a:lnTo>
                    <a:pt x="0" y="160731"/>
                  </a:lnTo>
                  <a:lnTo>
                    <a:pt x="0" y="53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2162175" y="5018083"/>
            <a:ext cx="367030" cy="224154"/>
            <a:chOff x="2162175" y="5018083"/>
            <a:chExt cx="367030" cy="224154"/>
          </a:xfrm>
        </p:grpSpPr>
        <p:sp>
          <p:nvSpPr>
            <p:cNvPr id="11" name="object 11" descr=""/>
            <p:cNvSpPr/>
            <p:nvPr/>
          </p:nvSpPr>
          <p:spPr>
            <a:xfrm>
              <a:off x="2166937" y="5022846"/>
              <a:ext cx="357505" cy="214629"/>
            </a:xfrm>
            <a:custGeom>
              <a:avLst/>
              <a:gdLst/>
              <a:ahLst/>
              <a:cxnLst/>
              <a:rect l="l" t="t" r="r" b="b"/>
              <a:pathLst>
                <a:path w="357505" h="214629">
                  <a:moveTo>
                    <a:pt x="229933" y="0"/>
                  </a:moveTo>
                  <a:lnTo>
                    <a:pt x="229933" y="53581"/>
                  </a:lnTo>
                  <a:lnTo>
                    <a:pt x="0" y="53581"/>
                  </a:lnTo>
                  <a:lnTo>
                    <a:pt x="0" y="160731"/>
                  </a:lnTo>
                  <a:lnTo>
                    <a:pt x="229933" y="160731"/>
                  </a:lnTo>
                  <a:lnTo>
                    <a:pt x="229933" y="214312"/>
                  </a:lnTo>
                  <a:lnTo>
                    <a:pt x="357187" y="107162"/>
                  </a:lnTo>
                  <a:lnTo>
                    <a:pt x="22993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66937" y="5022846"/>
              <a:ext cx="357505" cy="214629"/>
            </a:xfrm>
            <a:custGeom>
              <a:avLst/>
              <a:gdLst/>
              <a:ahLst/>
              <a:cxnLst/>
              <a:rect l="l" t="t" r="r" b="b"/>
              <a:pathLst>
                <a:path w="357505" h="214629">
                  <a:moveTo>
                    <a:pt x="0" y="53581"/>
                  </a:moveTo>
                  <a:lnTo>
                    <a:pt x="229933" y="53581"/>
                  </a:lnTo>
                  <a:lnTo>
                    <a:pt x="229933" y="0"/>
                  </a:lnTo>
                  <a:lnTo>
                    <a:pt x="357187" y="107162"/>
                  </a:lnTo>
                  <a:lnTo>
                    <a:pt x="229933" y="214312"/>
                  </a:lnTo>
                  <a:lnTo>
                    <a:pt x="229933" y="160731"/>
                  </a:lnTo>
                  <a:lnTo>
                    <a:pt x="0" y="160731"/>
                  </a:lnTo>
                  <a:lnTo>
                    <a:pt x="0" y="53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7000333" y="2810151"/>
            <a:ext cx="799465" cy="1051560"/>
            <a:chOff x="7000333" y="2810151"/>
            <a:chExt cx="799465" cy="1051560"/>
          </a:xfrm>
        </p:grpSpPr>
        <p:sp>
          <p:nvSpPr>
            <p:cNvPr id="14" name="object 14" descr=""/>
            <p:cNvSpPr/>
            <p:nvPr/>
          </p:nvSpPr>
          <p:spPr>
            <a:xfrm>
              <a:off x="7014217" y="2813097"/>
              <a:ext cx="782955" cy="1045844"/>
            </a:xfrm>
            <a:custGeom>
              <a:avLst/>
              <a:gdLst/>
              <a:ahLst/>
              <a:cxnLst/>
              <a:rect l="l" t="t" r="r" b="b"/>
              <a:pathLst>
                <a:path w="782954" h="1045845">
                  <a:moveTo>
                    <a:pt x="782364" y="718639"/>
                  </a:moveTo>
                  <a:lnTo>
                    <a:pt x="782364" y="522643"/>
                  </a:lnTo>
                  <a:lnTo>
                    <a:pt x="546072" y="522643"/>
                  </a:lnTo>
                </a:path>
                <a:path w="782954" h="1045845">
                  <a:moveTo>
                    <a:pt x="741571" y="522643"/>
                  </a:moveTo>
                  <a:lnTo>
                    <a:pt x="546035" y="522643"/>
                  </a:lnTo>
                </a:path>
                <a:path w="782954" h="1045845">
                  <a:moveTo>
                    <a:pt x="0" y="718639"/>
                  </a:moveTo>
                  <a:lnTo>
                    <a:pt x="497128" y="718639"/>
                  </a:lnTo>
                  <a:lnTo>
                    <a:pt x="497128" y="326647"/>
                  </a:lnTo>
                </a:path>
                <a:path w="782954" h="1045845">
                  <a:moveTo>
                    <a:pt x="546035" y="326647"/>
                  </a:moveTo>
                  <a:lnTo>
                    <a:pt x="782364" y="326647"/>
                  </a:lnTo>
                  <a:lnTo>
                    <a:pt x="782364" y="0"/>
                  </a:lnTo>
                </a:path>
                <a:path w="782954" h="1045845">
                  <a:moveTo>
                    <a:pt x="546035" y="718639"/>
                  </a:moveTo>
                  <a:lnTo>
                    <a:pt x="782364" y="718639"/>
                  </a:lnTo>
                  <a:lnTo>
                    <a:pt x="782364" y="1045305"/>
                  </a:lnTo>
                </a:path>
                <a:path w="782954" h="1045845">
                  <a:moveTo>
                    <a:pt x="546035" y="267848"/>
                  </a:moveTo>
                  <a:lnTo>
                    <a:pt x="546035" y="385446"/>
                  </a:lnTo>
                </a:path>
                <a:path w="782954" h="1045845">
                  <a:moveTo>
                    <a:pt x="546035" y="581442"/>
                  </a:moveTo>
                  <a:lnTo>
                    <a:pt x="546035" y="463844"/>
                  </a:lnTo>
                </a:path>
                <a:path w="782954" h="1045845">
                  <a:moveTo>
                    <a:pt x="546035" y="777438"/>
                  </a:moveTo>
                  <a:lnTo>
                    <a:pt x="546035" y="659840"/>
                  </a:lnTo>
                </a:path>
              </a:pathLst>
            </a:custGeom>
            <a:ln w="5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8035" y="3280535"/>
              <a:ext cx="110203" cy="11041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7000333" y="3328765"/>
              <a:ext cx="213995" cy="0"/>
            </a:xfrm>
            <a:custGeom>
              <a:avLst/>
              <a:gdLst/>
              <a:ahLst/>
              <a:cxnLst/>
              <a:rect l="l" t="t" r="r" b="b"/>
              <a:pathLst>
                <a:path w="213995" h="0">
                  <a:moveTo>
                    <a:pt x="0" y="0"/>
                  </a:moveTo>
                  <a:lnTo>
                    <a:pt x="213586" y="0"/>
                  </a:lnTo>
                </a:path>
              </a:pathLst>
            </a:custGeom>
            <a:ln w="17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200671" y="3275667"/>
              <a:ext cx="159385" cy="106680"/>
            </a:xfrm>
            <a:custGeom>
              <a:avLst/>
              <a:gdLst/>
              <a:ahLst/>
              <a:cxnLst/>
              <a:rect l="l" t="t" r="r" b="b"/>
              <a:pathLst>
                <a:path w="159384" h="106679">
                  <a:moveTo>
                    <a:pt x="0" y="106202"/>
                  </a:moveTo>
                  <a:lnTo>
                    <a:pt x="0" y="0"/>
                  </a:lnTo>
                  <a:lnTo>
                    <a:pt x="158975" y="53101"/>
                  </a:lnTo>
                  <a:lnTo>
                    <a:pt x="0" y="1062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7934842" y="3440270"/>
            <a:ext cx="106045" cy="418465"/>
            <a:chOff x="7934842" y="3440270"/>
            <a:chExt cx="106045" cy="418465"/>
          </a:xfrm>
        </p:grpSpPr>
        <p:sp>
          <p:nvSpPr>
            <p:cNvPr id="19" name="object 19" descr=""/>
            <p:cNvSpPr/>
            <p:nvPr/>
          </p:nvSpPr>
          <p:spPr>
            <a:xfrm>
              <a:off x="7987831" y="3440270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4">
                  <a:moveTo>
                    <a:pt x="0" y="0"/>
                  </a:moveTo>
                  <a:lnTo>
                    <a:pt x="0" y="272089"/>
                  </a:lnTo>
                </a:path>
              </a:pathLst>
            </a:custGeom>
            <a:ln w="17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934842" y="3699091"/>
              <a:ext cx="106045" cy="159385"/>
            </a:xfrm>
            <a:custGeom>
              <a:avLst/>
              <a:gdLst/>
              <a:ahLst/>
              <a:cxnLst/>
              <a:rect l="l" t="t" r="r" b="b"/>
              <a:pathLst>
                <a:path w="106045" h="159385">
                  <a:moveTo>
                    <a:pt x="52991" y="159304"/>
                  </a:moveTo>
                  <a:lnTo>
                    <a:pt x="0" y="0"/>
                  </a:lnTo>
                  <a:lnTo>
                    <a:pt x="105983" y="0"/>
                  </a:lnTo>
                  <a:lnTo>
                    <a:pt x="52991" y="159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8094025" y="3498964"/>
            <a:ext cx="205104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550" spc="-25">
                <a:latin typeface="Arial"/>
                <a:cs typeface="Arial"/>
              </a:rPr>
              <a:t>i</a:t>
            </a:r>
            <a:r>
              <a:rPr dirty="0" baseline="-11111" sz="1500" spc="-37">
                <a:latin typeface="Arial"/>
                <a:cs typeface="Arial"/>
              </a:rPr>
              <a:t>S</a:t>
            </a:r>
            <a:endParaRPr baseline="-11111" sz="15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682409" y="3359524"/>
            <a:ext cx="17843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0">
                <a:latin typeface="Arial"/>
                <a:cs typeface="Arial"/>
              </a:rPr>
              <a:t>G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725554" y="2453657"/>
            <a:ext cx="16764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0">
                <a:latin typeface="Arial"/>
                <a:cs typeface="Arial"/>
              </a:rPr>
              <a:t>D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7934849" y="2778241"/>
            <a:ext cx="106045" cy="418465"/>
            <a:chOff x="7934849" y="2778241"/>
            <a:chExt cx="106045" cy="418465"/>
          </a:xfrm>
        </p:grpSpPr>
        <p:sp>
          <p:nvSpPr>
            <p:cNvPr id="25" name="object 25" descr=""/>
            <p:cNvSpPr/>
            <p:nvPr/>
          </p:nvSpPr>
          <p:spPr>
            <a:xfrm>
              <a:off x="7987838" y="2778241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4">
                  <a:moveTo>
                    <a:pt x="0" y="0"/>
                  </a:moveTo>
                  <a:lnTo>
                    <a:pt x="0" y="272089"/>
                  </a:lnTo>
                </a:path>
              </a:pathLst>
            </a:custGeom>
            <a:ln w="17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934849" y="3037062"/>
              <a:ext cx="106045" cy="159385"/>
            </a:xfrm>
            <a:custGeom>
              <a:avLst/>
              <a:gdLst/>
              <a:ahLst/>
              <a:cxnLst/>
              <a:rect l="l" t="t" r="r" b="b"/>
              <a:pathLst>
                <a:path w="106045" h="159385">
                  <a:moveTo>
                    <a:pt x="52991" y="159304"/>
                  </a:moveTo>
                  <a:lnTo>
                    <a:pt x="0" y="0"/>
                  </a:lnTo>
                  <a:lnTo>
                    <a:pt x="105983" y="0"/>
                  </a:lnTo>
                  <a:lnTo>
                    <a:pt x="52991" y="159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8090516" y="2802090"/>
            <a:ext cx="21209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550" spc="-25">
                <a:latin typeface="Arial"/>
                <a:cs typeface="Arial"/>
              </a:rPr>
              <a:t>i</a:t>
            </a:r>
            <a:r>
              <a:rPr dirty="0" baseline="-11111" sz="1500" spc="-37">
                <a:latin typeface="Arial"/>
                <a:cs typeface="Arial"/>
              </a:rPr>
              <a:t>D</a:t>
            </a:r>
            <a:endParaRPr baseline="-11111" sz="15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842636" y="2983274"/>
            <a:ext cx="55245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Arial"/>
                <a:cs typeface="Arial"/>
              </a:rPr>
              <a:t>i</a:t>
            </a:r>
            <a:r>
              <a:rPr dirty="0" baseline="-11111" sz="1500">
                <a:latin typeface="Arial"/>
                <a:cs typeface="Arial"/>
              </a:rPr>
              <a:t>G</a:t>
            </a:r>
            <a:r>
              <a:rPr dirty="0" baseline="-11111" sz="1500" spc="209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~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 spc="-50">
                <a:latin typeface="Arial"/>
                <a:cs typeface="Arial"/>
              </a:rPr>
              <a:t>0</a:t>
            </a:r>
            <a:endParaRPr sz="15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725549" y="3780260"/>
            <a:ext cx="167640" cy="77216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550" spc="-50"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550" spc="-50">
                <a:latin typeface="Arial"/>
                <a:cs typeface="Arial"/>
              </a:rPr>
              <a:t>D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401739" y="3078373"/>
            <a:ext cx="2350770" cy="888365"/>
            <a:chOff x="3401739" y="3078373"/>
            <a:chExt cx="2350770" cy="888365"/>
          </a:xfrm>
        </p:grpSpPr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8407" y="3232820"/>
              <a:ext cx="2337260" cy="727184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3408407" y="3232820"/>
              <a:ext cx="2337435" cy="727710"/>
            </a:xfrm>
            <a:custGeom>
              <a:avLst/>
              <a:gdLst/>
              <a:ahLst/>
              <a:cxnLst/>
              <a:rect l="l" t="t" r="r" b="b"/>
              <a:pathLst>
                <a:path w="2337435" h="727710">
                  <a:moveTo>
                    <a:pt x="0" y="727184"/>
                  </a:moveTo>
                  <a:lnTo>
                    <a:pt x="2337274" y="727184"/>
                  </a:lnTo>
                  <a:lnTo>
                    <a:pt x="2337274" y="0"/>
                  </a:lnTo>
                  <a:lnTo>
                    <a:pt x="0" y="0"/>
                  </a:lnTo>
                  <a:lnTo>
                    <a:pt x="0" y="727184"/>
                  </a:lnTo>
                  <a:close/>
                </a:path>
              </a:pathLst>
            </a:custGeom>
            <a:ln w="130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410564" y="3085041"/>
              <a:ext cx="516255" cy="148590"/>
            </a:xfrm>
            <a:custGeom>
              <a:avLst/>
              <a:gdLst/>
              <a:ahLst/>
              <a:cxnLst/>
              <a:rect l="l" t="t" r="r" b="b"/>
              <a:pathLst>
                <a:path w="516254" h="148589">
                  <a:moveTo>
                    <a:pt x="515949" y="147983"/>
                  </a:moveTo>
                  <a:lnTo>
                    <a:pt x="0" y="147983"/>
                  </a:lnTo>
                  <a:lnTo>
                    <a:pt x="0" y="0"/>
                  </a:lnTo>
                  <a:lnTo>
                    <a:pt x="515949" y="0"/>
                  </a:lnTo>
                  <a:lnTo>
                    <a:pt x="515949" y="1479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410550" y="3085041"/>
              <a:ext cx="516255" cy="148590"/>
            </a:xfrm>
            <a:custGeom>
              <a:avLst/>
              <a:gdLst/>
              <a:ahLst/>
              <a:cxnLst/>
              <a:rect l="l" t="t" r="r" b="b"/>
              <a:pathLst>
                <a:path w="516254" h="148589">
                  <a:moveTo>
                    <a:pt x="0" y="147969"/>
                  </a:moveTo>
                  <a:lnTo>
                    <a:pt x="515949" y="147969"/>
                  </a:lnTo>
                  <a:lnTo>
                    <a:pt x="515949" y="0"/>
                  </a:lnTo>
                  <a:lnTo>
                    <a:pt x="0" y="0"/>
                  </a:lnTo>
                  <a:lnTo>
                    <a:pt x="0" y="147969"/>
                  </a:lnTo>
                  <a:close/>
                </a:path>
              </a:pathLst>
            </a:custGeom>
            <a:ln w="130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816927" y="1908891"/>
            <a:ext cx="6487795" cy="707390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30"/>
              </a:spcBef>
            </a:pPr>
            <a:r>
              <a:rPr dirty="0" sz="1800" spc="-20">
                <a:latin typeface="Arial"/>
                <a:cs typeface="Arial"/>
              </a:rPr>
              <a:t>Terminales: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Puerta,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Drenador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Fuente.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Componente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simétrico.</a:t>
            </a:r>
            <a:endParaRPr sz="1800">
              <a:latin typeface="Arial"/>
              <a:cs typeface="Arial"/>
            </a:endParaRPr>
          </a:p>
          <a:p>
            <a:pPr algn="r" marR="1720214">
              <a:lnSpc>
                <a:spcPct val="100000"/>
              </a:lnSpc>
              <a:spcBef>
                <a:spcPts val="690"/>
              </a:spcBef>
            </a:pPr>
            <a:r>
              <a:rPr dirty="0" sz="1400" spc="-20">
                <a:latin typeface="Arial"/>
                <a:cs typeface="Arial"/>
              </a:rPr>
              <a:t>SiO</a:t>
            </a:r>
            <a:r>
              <a:rPr dirty="0" baseline="-12345" sz="1350" spc="-30">
                <a:latin typeface="Arial"/>
                <a:cs typeface="Arial"/>
              </a:rPr>
              <a:t>2</a:t>
            </a:r>
            <a:endParaRPr baseline="-12345" sz="135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3651542" y="2968996"/>
            <a:ext cx="55244" cy="142240"/>
            <a:chOff x="3651542" y="2968996"/>
            <a:chExt cx="55244" cy="142240"/>
          </a:xfrm>
        </p:grpSpPr>
        <p:sp>
          <p:nvSpPr>
            <p:cNvPr id="37" name="object 37" descr=""/>
            <p:cNvSpPr/>
            <p:nvPr/>
          </p:nvSpPr>
          <p:spPr>
            <a:xfrm>
              <a:off x="3678850" y="3001402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5">
                  <a:moveTo>
                    <a:pt x="0" y="0"/>
                  </a:moveTo>
                  <a:lnTo>
                    <a:pt x="0" y="102936"/>
                  </a:lnTo>
                </a:path>
              </a:pathLst>
            </a:custGeom>
            <a:ln w="131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658209" y="2975663"/>
              <a:ext cx="41910" cy="36195"/>
            </a:xfrm>
            <a:custGeom>
              <a:avLst/>
              <a:gdLst/>
              <a:ahLst/>
              <a:cxnLst/>
              <a:rect l="l" t="t" r="r" b="b"/>
              <a:pathLst>
                <a:path w="41910" h="36194">
                  <a:moveTo>
                    <a:pt x="20640" y="36032"/>
                  </a:moveTo>
                  <a:lnTo>
                    <a:pt x="28674" y="34617"/>
                  </a:lnTo>
                  <a:lnTo>
                    <a:pt x="35235" y="30757"/>
                  </a:lnTo>
                  <a:lnTo>
                    <a:pt x="39659" y="25030"/>
                  </a:lnTo>
                  <a:lnTo>
                    <a:pt x="41281" y="18016"/>
                  </a:lnTo>
                  <a:lnTo>
                    <a:pt x="39659" y="11007"/>
                  </a:lnTo>
                  <a:lnTo>
                    <a:pt x="35235" y="5280"/>
                  </a:lnTo>
                  <a:lnTo>
                    <a:pt x="28674" y="1417"/>
                  </a:lnTo>
                  <a:lnTo>
                    <a:pt x="20640" y="0"/>
                  </a:lnTo>
                  <a:lnTo>
                    <a:pt x="12606" y="1417"/>
                  </a:lnTo>
                  <a:lnTo>
                    <a:pt x="6045" y="5280"/>
                  </a:lnTo>
                  <a:lnTo>
                    <a:pt x="1622" y="11007"/>
                  </a:lnTo>
                  <a:lnTo>
                    <a:pt x="0" y="18016"/>
                  </a:lnTo>
                  <a:lnTo>
                    <a:pt x="1622" y="25030"/>
                  </a:lnTo>
                  <a:lnTo>
                    <a:pt x="6045" y="30757"/>
                  </a:lnTo>
                  <a:lnTo>
                    <a:pt x="12606" y="34617"/>
                  </a:lnTo>
                  <a:lnTo>
                    <a:pt x="20640" y="36032"/>
                  </a:lnTo>
                  <a:close/>
                </a:path>
              </a:pathLst>
            </a:custGeom>
            <a:ln w="13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5418477" y="2649651"/>
            <a:ext cx="183515" cy="287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-50"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3404010" y="2604981"/>
            <a:ext cx="2348230" cy="929640"/>
            <a:chOff x="3404010" y="2604981"/>
            <a:chExt cx="2348230" cy="929640"/>
          </a:xfrm>
        </p:grpSpPr>
        <p:sp>
          <p:nvSpPr>
            <p:cNvPr id="41" name="object 41" descr=""/>
            <p:cNvSpPr/>
            <p:nvPr/>
          </p:nvSpPr>
          <p:spPr>
            <a:xfrm>
              <a:off x="4378397" y="3042744"/>
              <a:ext cx="397510" cy="52069"/>
            </a:xfrm>
            <a:custGeom>
              <a:avLst/>
              <a:gdLst/>
              <a:ahLst/>
              <a:cxnLst/>
              <a:rect l="l" t="t" r="r" b="b"/>
              <a:pathLst>
                <a:path w="397510" h="52069">
                  <a:moveTo>
                    <a:pt x="397279" y="51474"/>
                  </a:moveTo>
                  <a:lnTo>
                    <a:pt x="0" y="51474"/>
                  </a:lnTo>
                  <a:lnTo>
                    <a:pt x="0" y="0"/>
                  </a:lnTo>
                  <a:lnTo>
                    <a:pt x="397279" y="0"/>
                  </a:lnTo>
                  <a:lnTo>
                    <a:pt x="397279" y="514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378397" y="3042744"/>
              <a:ext cx="397510" cy="52069"/>
            </a:xfrm>
            <a:custGeom>
              <a:avLst/>
              <a:gdLst/>
              <a:ahLst/>
              <a:cxnLst/>
              <a:rect l="l" t="t" r="r" b="b"/>
              <a:pathLst>
                <a:path w="397510" h="52069">
                  <a:moveTo>
                    <a:pt x="397279" y="0"/>
                  </a:moveTo>
                  <a:lnTo>
                    <a:pt x="0" y="0"/>
                  </a:lnTo>
                  <a:lnTo>
                    <a:pt x="0" y="51474"/>
                  </a:lnTo>
                  <a:lnTo>
                    <a:pt x="397279" y="51474"/>
                  </a:lnTo>
                  <a:lnTo>
                    <a:pt x="397279" y="0"/>
                  </a:lnTo>
                  <a:close/>
                </a:path>
              </a:pathLst>
            </a:custGeom>
            <a:ln w="13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577039" y="2939804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5">
                  <a:moveTo>
                    <a:pt x="0" y="102936"/>
                  </a:moveTo>
                  <a:lnTo>
                    <a:pt x="0" y="0"/>
                  </a:lnTo>
                </a:path>
              </a:pathLst>
            </a:custGeom>
            <a:ln w="131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558981" y="2898627"/>
              <a:ext cx="36195" cy="41275"/>
            </a:xfrm>
            <a:custGeom>
              <a:avLst/>
              <a:gdLst/>
              <a:ahLst/>
              <a:cxnLst/>
              <a:rect l="l" t="t" r="r" b="b"/>
              <a:pathLst>
                <a:path w="36195" h="41275">
                  <a:moveTo>
                    <a:pt x="0" y="20589"/>
                  </a:moveTo>
                  <a:lnTo>
                    <a:pt x="1418" y="28604"/>
                  </a:lnTo>
                  <a:lnTo>
                    <a:pt x="5288" y="35148"/>
                  </a:lnTo>
                  <a:lnTo>
                    <a:pt x="11028" y="39561"/>
                  </a:lnTo>
                  <a:lnTo>
                    <a:pt x="18060" y="41179"/>
                  </a:lnTo>
                  <a:lnTo>
                    <a:pt x="25086" y="39561"/>
                  </a:lnTo>
                  <a:lnTo>
                    <a:pt x="30827" y="35148"/>
                  </a:lnTo>
                  <a:lnTo>
                    <a:pt x="34700" y="28604"/>
                  </a:lnTo>
                  <a:lnTo>
                    <a:pt x="36121" y="20589"/>
                  </a:lnTo>
                  <a:lnTo>
                    <a:pt x="34700" y="12575"/>
                  </a:lnTo>
                  <a:lnTo>
                    <a:pt x="30827" y="6030"/>
                  </a:lnTo>
                  <a:lnTo>
                    <a:pt x="25086" y="1618"/>
                  </a:lnTo>
                  <a:lnTo>
                    <a:pt x="18060" y="0"/>
                  </a:lnTo>
                  <a:lnTo>
                    <a:pt x="11028" y="1618"/>
                  </a:lnTo>
                  <a:lnTo>
                    <a:pt x="5288" y="6030"/>
                  </a:lnTo>
                  <a:lnTo>
                    <a:pt x="1418" y="12575"/>
                  </a:lnTo>
                  <a:lnTo>
                    <a:pt x="0" y="20589"/>
                  </a:lnTo>
                  <a:close/>
                </a:path>
              </a:pathLst>
            </a:custGeom>
            <a:ln w="13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3380" y="3095336"/>
              <a:ext cx="1324281" cy="133821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3933380" y="3095336"/>
              <a:ext cx="1324610" cy="133985"/>
            </a:xfrm>
            <a:custGeom>
              <a:avLst/>
              <a:gdLst/>
              <a:ahLst/>
              <a:cxnLst/>
              <a:rect l="l" t="t" r="r" b="b"/>
              <a:pathLst>
                <a:path w="1324610" h="133985">
                  <a:moveTo>
                    <a:pt x="0" y="133821"/>
                  </a:moveTo>
                  <a:lnTo>
                    <a:pt x="1324281" y="133821"/>
                  </a:lnTo>
                  <a:lnTo>
                    <a:pt x="1324281" y="0"/>
                  </a:lnTo>
                  <a:lnTo>
                    <a:pt x="0" y="0"/>
                  </a:lnTo>
                  <a:lnTo>
                    <a:pt x="0" y="133821"/>
                  </a:lnTo>
                  <a:close/>
                </a:path>
              </a:pathLst>
            </a:custGeom>
            <a:ln w="13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229718" y="3074746"/>
              <a:ext cx="516255" cy="158750"/>
            </a:xfrm>
            <a:custGeom>
              <a:avLst/>
              <a:gdLst/>
              <a:ahLst/>
              <a:cxnLst/>
              <a:rect l="l" t="t" r="r" b="b"/>
              <a:pathLst>
                <a:path w="516254" h="158750">
                  <a:moveTo>
                    <a:pt x="515949" y="158264"/>
                  </a:moveTo>
                  <a:lnTo>
                    <a:pt x="0" y="158264"/>
                  </a:lnTo>
                  <a:lnTo>
                    <a:pt x="0" y="0"/>
                  </a:lnTo>
                  <a:lnTo>
                    <a:pt x="515949" y="0"/>
                  </a:lnTo>
                  <a:lnTo>
                    <a:pt x="515949" y="158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229718" y="3074746"/>
              <a:ext cx="516255" cy="158750"/>
            </a:xfrm>
            <a:custGeom>
              <a:avLst/>
              <a:gdLst/>
              <a:ahLst/>
              <a:cxnLst/>
              <a:rect l="l" t="t" r="r" b="b"/>
              <a:pathLst>
                <a:path w="516254" h="158750">
                  <a:moveTo>
                    <a:pt x="0" y="158264"/>
                  </a:moveTo>
                  <a:lnTo>
                    <a:pt x="515949" y="158264"/>
                  </a:lnTo>
                  <a:lnTo>
                    <a:pt x="515949" y="0"/>
                  </a:lnTo>
                  <a:lnTo>
                    <a:pt x="0" y="0"/>
                  </a:lnTo>
                  <a:lnTo>
                    <a:pt x="0" y="158264"/>
                  </a:lnTo>
                  <a:close/>
                </a:path>
              </a:pathLst>
            </a:custGeom>
            <a:ln w="130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491136" y="3001402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5">
                  <a:moveTo>
                    <a:pt x="0" y="0"/>
                  </a:moveTo>
                  <a:lnTo>
                    <a:pt x="0" y="102936"/>
                  </a:lnTo>
                </a:path>
              </a:pathLst>
            </a:custGeom>
            <a:ln w="131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470495" y="2975663"/>
              <a:ext cx="41910" cy="36195"/>
            </a:xfrm>
            <a:custGeom>
              <a:avLst/>
              <a:gdLst/>
              <a:ahLst/>
              <a:cxnLst/>
              <a:rect l="l" t="t" r="r" b="b"/>
              <a:pathLst>
                <a:path w="41910" h="36194">
                  <a:moveTo>
                    <a:pt x="20640" y="36032"/>
                  </a:moveTo>
                  <a:lnTo>
                    <a:pt x="28674" y="34617"/>
                  </a:lnTo>
                  <a:lnTo>
                    <a:pt x="35235" y="30757"/>
                  </a:lnTo>
                  <a:lnTo>
                    <a:pt x="39659" y="25030"/>
                  </a:lnTo>
                  <a:lnTo>
                    <a:pt x="41281" y="18016"/>
                  </a:lnTo>
                  <a:lnTo>
                    <a:pt x="39659" y="11007"/>
                  </a:lnTo>
                  <a:lnTo>
                    <a:pt x="35235" y="5280"/>
                  </a:lnTo>
                  <a:lnTo>
                    <a:pt x="28674" y="1417"/>
                  </a:lnTo>
                  <a:lnTo>
                    <a:pt x="20640" y="0"/>
                  </a:lnTo>
                  <a:lnTo>
                    <a:pt x="12606" y="1417"/>
                  </a:lnTo>
                  <a:lnTo>
                    <a:pt x="6045" y="5280"/>
                  </a:lnTo>
                  <a:lnTo>
                    <a:pt x="1622" y="11007"/>
                  </a:lnTo>
                  <a:lnTo>
                    <a:pt x="0" y="18016"/>
                  </a:lnTo>
                  <a:lnTo>
                    <a:pt x="1622" y="25030"/>
                  </a:lnTo>
                  <a:lnTo>
                    <a:pt x="6045" y="30757"/>
                  </a:lnTo>
                  <a:lnTo>
                    <a:pt x="12606" y="34617"/>
                  </a:lnTo>
                  <a:lnTo>
                    <a:pt x="20640" y="36032"/>
                  </a:lnTo>
                  <a:close/>
                </a:path>
              </a:pathLst>
            </a:custGeom>
            <a:ln w="13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095319" y="2611529"/>
              <a:ext cx="224790" cy="361950"/>
            </a:xfrm>
            <a:custGeom>
              <a:avLst/>
              <a:gdLst/>
              <a:ahLst/>
              <a:cxnLst/>
              <a:rect l="l" t="t" r="r" b="b"/>
              <a:pathLst>
                <a:path w="224789" h="361950">
                  <a:moveTo>
                    <a:pt x="224262" y="0"/>
                  </a:moveTo>
                  <a:lnTo>
                    <a:pt x="0" y="361658"/>
                  </a:lnTo>
                </a:path>
              </a:pathLst>
            </a:custGeom>
            <a:ln w="13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010004" y="2929735"/>
              <a:ext cx="143510" cy="181610"/>
            </a:xfrm>
            <a:custGeom>
              <a:avLst/>
              <a:gdLst/>
              <a:ahLst/>
              <a:cxnLst/>
              <a:rect l="l" t="t" r="r" b="b"/>
              <a:pathLst>
                <a:path w="143510" h="181610">
                  <a:moveTo>
                    <a:pt x="0" y="181033"/>
                  </a:moveTo>
                  <a:lnTo>
                    <a:pt x="42919" y="0"/>
                  </a:lnTo>
                  <a:lnTo>
                    <a:pt x="143229" y="61892"/>
                  </a:lnTo>
                  <a:lnTo>
                    <a:pt x="0" y="1810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0551" y="3242761"/>
              <a:ext cx="515949" cy="284895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3410551" y="3242774"/>
              <a:ext cx="516255" cy="285115"/>
            </a:xfrm>
            <a:custGeom>
              <a:avLst/>
              <a:gdLst/>
              <a:ahLst/>
              <a:cxnLst/>
              <a:rect l="l" t="t" r="r" b="b"/>
              <a:pathLst>
                <a:path w="516254" h="285114">
                  <a:moveTo>
                    <a:pt x="0" y="284895"/>
                  </a:moveTo>
                  <a:lnTo>
                    <a:pt x="515949" y="284895"/>
                  </a:lnTo>
                  <a:lnTo>
                    <a:pt x="515949" y="0"/>
                  </a:lnTo>
                  <a:lnTo>
                    <a:pt x="0" y="0"/>
                  </a:lnTo>
                  <a:lnTo>
                    <a:pt x="0" y="284895"/>
                  </a:lnTo>
                  <a:close/>
                </a:path>
              </a:pathLst>
            </a:custGeom>
            <a:ln w="13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9718" y="3242761"/>
              <a:ext cx="515949" cy="284895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5229718" y="3242774"/>
              <a:ext cx="516255" cy="285115"/>
            </a:xfrm>
            <a:custGeom>
              <a:avLst/>
              <a:gdLst/>
              <a:ahLst/>
              <a:cxnLst/>
              <a:rect l="l" t="t" r="r" b="b"/>
              <a:pathLst>
                <a:path w="516254" h="285114">
                  <a:moveTo>
                    <a:pt x="0" y="284895"/>
                  </a:moveTo>
                  <a:lnTo>
                    <a:pt x="515949" y="284895"/>
                  </a:lnTo>
                  <a:lnTo>
                    <a:pt x="515949" y="0"/>
                  </a:lnTo>
                  <a:lnTo>
                    <a:pt x="0" y="0"/>
                  </a:lnTo>
                  <a:lnTo>
                    <a:pt x="0" y="284895"/>
                  </a:lnTo>
                  <a:close/>
                </a:path>
              </a:pathLst>
            </a:custGeom>
            <a:ln w="13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4092321" y="3562863"/>
            <a:ext cx="855344" cy="2438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00">
                <a:latin typeface="Arial"/>
                <a:cs typeface="Arial"/>
              </a:rPr>
              <a:t>Sustrato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615340" y="2620018"/>
            <a:ext cx="1059815" cy="8509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114"/>
              </a:spcBef>
              <a:tabLst>
                <a:tab pos="876300" algn="l"/>
              </a:tabLst>
            </a:pPr>
            <a:r>
              <a:rPr dirty="0" sz="1700" spc="-50">
                <a:latin typeface="Arial"/>
                <a:cs typeface="Arial"/>
              </a:rPr>
              <a:t>S</a:t>
            </a:r>
            <a:r>
              <a:rPr dirty="0" sz="1700">
                <a:latin typeface="Arial"/>
                <a:cs typeface="Arial"/>
              </a:rPr>
              <a:t>	</a:t>
            </a:r>
            <a:r>
              <a:rPr dirty="0" baseline="3267" sz="2550" spc="-75">
                <a:latin typeface="Arial"/>
                <a:cs typeface="Arial"/>
              </a:rPr>
              <a:t>G</a:t>
            </a:r>
            <a:endParaRPr baseline="3267" sz="2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50" spc="-5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421234" y="3270837"/>
            <a:ext cx="106680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5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3404873" y="4684484"/>
            <a:ext cx="2347595" cy="996950"/>
            <a:chOff x="3404873" y="4684484"/>
            <a:chExt cx="2347595" cy="996950"/>
          </a:xfrm>
        </p:grpSpPr>
        <p:pic>
          <p:nvPicPr>
            <p:cNvPr id="61" name="object 6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1541" y="4948071"/>
              <a:ext cx="2334175" cy="726469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3411541" y="4948057"/>
              <a:ext cx="2334260" cy="727075"/>
            </a:xfrm>
            <a:custGeom>
              <a:avLst/>
              <a:gdLst/>
              <a:ahLst/>
              <a:cxnLst/>
              <a:rect l="l" t="t" r="r" b="b"/>
              <a:pathLst>
                <a:path w="2334260" h="727075">
                  <a:moveTo>
                    <a:pt x="0" y="726482"/>
                  </a:moveTo>
                  <a:lnTo>
                    <a:pt x="2334188" y="726482"/>
                  </a:lnTo>
                  <a:lnTo>
                    <a:pt x="2334188" y="0"/>
                  </a:lnTo>
                  <a:lnTo>
                    <a:pt x="0" y="0"/>
                  </a:lnTo>
                  <a:lnTo>
                    <a:pt x="0" y="726482"/>
                  </a:lnTo>
                  <a:close/>
                </a:path>
              </a:pathLst>
            </a:custGeom>
            <a:ln w="13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413681" y="4800421"/>
              <a:ext cx="515620" cy="147955"/>
            </a:xfrm>
            <a:custGeom>
              <a:avLst/>
              <a:gdLst/>
              <a:ahLst/>
              <a:cxnLst/>
              <a:rect l="l" t="t" r="r" b="b"/>
              <a:pathLst>
                <a:path w="515620" h="147954">
                  <a:moveTo>
                    <a:pt x="515268" y="147840"/>
                  </a:moveTo>
                  <a:lnTo>
                    <a:pt x="0" y="147840"/>
                  </a:lnTo>
                  <a:lnTo>
                    <a:pt x="0" y="0"/>
                  </a:lnTo>
                  <a:lnTo>
                    <a:pt x="515268" y="0"/>
                  </a:lnTo>
                  <a:lnTo>
                    <a:pt x="515268" y="1478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413694" y="4800421"/>
              <a:ext cx="515620" cy="147955"/>
            </a:xfrm>
            <a:custGeom>
              <a:avLst/>
              <a:gdLst/>
              <a:ahLst/>
              <a:cxnLst/>
              <a:rect l="l" t="t" r="r" b="b"/>
              <a:pathLst>
                <a:path w="515620" h="147954">
                  <a:moveTo>
                    <a:pt x="0" y="147826"/>
                  </a:moveTo>
                  <a:lnTo>
                    <a:pt x="515268" y="147826"/>
                  </a:lnTo>
                  <a:lnTo>
                    <a:pt x="515268" y="0"/>
                  </a:lnTo>
                  <a:lnTo>
                    <a:pt x="0" y="0"/>
                  </a:lnTo>
                  <a:lnTo>
                    <a:pt x="0" y="147826"/>
                  </a:lnTo>
                  <a:close/>
                </a:path>
              </a:pathLst>
            </a:custGeom>
            <a:ln w="13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681631" y="4716865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0" y="102836"/>
                  </a:lnTo>
                </a:path>
              </a:pathLst>
            </a:custGeom>
            <a:ln w="130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661017" y="4691152"/>
              <a:ext cx="41275" cy="36195"/>
            </a:xfrm>
            <a:custGeom>
              <a:avLst/>
              <a:gdLst/>
              <a:ahLst/>
              <a:cxnLst/>
              <a:rect l="l" t="t" r="r" b="b"/>
              <a:pathLst>
                <a:path w="41275" h="36195">
                  <a:moveTo>
                    <a:pt x="20613" y="35997"/>
                  </a:moveTo>
                  <a:lnTo>
                    <a:pt x="28636" y="34583"/>
                  </a:lnTo>
                  <a:lnTo>
                    <a:pt x="35189" y="30727"/>
                  </a:lnTo>
                  <a:lnTo>
                    <a:pt x="39606" y="25006"/>
                  </a:lnTo>
                  <a:lnTo>
                    <a:pt x="41226" y="17998"/>
                  </a:lnTo>
                  <a:lnTo>
                    <a:pt x="39606" y="10996"/>
                  </a:lnTo>
                  <a:lnTo>
                    <a:pt x="35189" y="5275"/>
                  </a:lnTo>
                  <a:lnTo>
                    <a:pt x="28636" y="1415"/>
                  </a:lnTo>
                  <a:lnTo>
                    <a:pt x="20613" y="0"/>
                  </a:lnTo>
                  <a:lnTo>
                    <a:pt x="12590" y="1415"/>
                  </a:lnTo>
                  <a:lnTo>
                    <a:pt x="6037" y="5275"/>
                  </a:lnTo>
                  <a:lnTo>
                    <a:pt x="1620" y="10996"/>
                  </a:lnTo>
                  <a:lnTo>
                    <a:pt x="0" y="17998"/>
                  </a:lnTo>
                  <a:lnTo>
                    <a:pt x="1620" y="25006"/>
                  </a:lnTo>
                  <a:lnTo>
                    <a:pt x="6037" y="30727"/>
                  </a:lnTo>
                  <a:lnTo>
                    <a:pt x="12590" y="34583"/>
                  </a:lnTo>
                  <a:lnTo>
                    <a:pt x="20613" y="35997"/>
                  </a:lnTo>
                  <a:close/>
                </a:path>
              </a:pathLst>
            </a:custGeom>
            <a:ln w="130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3628283" y="4335839"/>
            <a:ext cx="171450" cy="2870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-50"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169873" y="4039532"/>
            <a:ext cx="457834" cy="61277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r" marR="42545">
              <a:lnSpc>
                <a:spcPct val="100000"/>
              </a:lnSpc>
              <a:spcBef>
                <a:spcPts val="515"/>
              </a:spcBef>
            </a:pPr>
            <a:r>
              <a:rPr dirty="0" sz="1400" spc="-20">
                <a:latin typeface="Arial"/>
                <a:cs typeface="Arial"/>
              </a:rPr>
              <a:t>SiO</a:t>
            </a:r>
            <a:r>
              <a:rPr dirty="0" baseline="-12345" sz="1350" spc="-30">
                <a:latin typeface="Arial"/>
                <a:cs typeface="Arial"/>
              </a:rPr>
              <a:t>2</a:t>
            </a:r>
            <a:endParaRPr baseline="-12345" sz="135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484"/>
              </a:spcBef>
            </a:pPr>
            <a:r>
              <a:rPr dirty="0" sz="1700" spc="-50"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4373596" y="4607522"/>
            <a:ext cx="410209" cy="208915"/>
            <a:chOff x="4373596" y="4607522"/>
            <a:chExt cx="410209" cy="208915"/>
          </a:xfrm>
        </p:grpSpPr>
        <p:sp>
          <p:nvSpPr>
            <p:cNvPr id="70" name="object 70" descr=""/>
            <p:cNvSpPr/>
            <p:nvPr/>
          </p:nvSpPr>
          <p:spPr>
            <a:xfrm>
              <a:off x="4380251" y="4758165"/>
              <a:ext cx="396875" cy="51435"/>
            </a:xfrm>
            <a:custGeom>
              <a:avLst/>
              <a:gdLst/>
              <a:ahLst/>
              <a:cxnLst/>
              <a:rect l="l" t="t" r="r" b="b"/>
              <a:pathLst>
                <a:path w="396875" h="51435">
                  <a:moveTo>
                    <a:pt x="396754" y="51425"/>
                  </a:moveTo>
                  <a:lnTo>
                    <a:pt x="0" y="51425"/>
                  </a:lnTo>
                  <a:lnTo>
                    <a:pt x="0" y="0"/>
                  </a:lnTo>
                  <a:lnTo>
                    <a:pt x="396754" y="0"/>
                  </a:lnTo>
                  <a:lnTo>
                    <a:pt x="396754" y="514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4380264" y="4758165"/>
              <a:ext cx="396875" cy="51435"/>
            </a:xfrm>
            <a:custGeom>
              <a:avLst/>
              <a:gdLst/>
              <a:ahLst/>
              <a:cxnLst/>
              <a:rect l="l" t="t" r="r" b="b"/>
              <a:pathLst>
                <a:path w="396875" h="51435">
                  <a:moveTo>
                    <a:pt x="396754" y="0"/>
                  </a:moveTo>
                  <a:lnTo>
                    <a:pt x="0" y="0"/>
                  </a:lnTo>
                  <a:lnTo>
                    <a:pt x="0" y="51425"/>
                  </a:lnTo>
                  <a:lnTo>
                    <a:pt x="396754" y="51425"/>
                  </a:lnTo>
                  <a:lnTo>
                    <a:pt x="396754" y="0"/>
                  </a:lnTo>
                  <a:close/>
                </a:path>
              </a:pathLst>
            </a:custGeom>
            <a:ln w="13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4578633" y="4655328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102836"/>
                  </a:moveTo>
                  <a:lnTo>
                    <a:pt x="0" y="0"/>
                  </a:lnTo>
                </a:path>
              </a:pathLst>
            </a:custGeom>
            <a:ln w="130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4560598" y="4614190"/>
              <a:ext cx="36195" cy="41275"/>
            </a:xfrm>
            <a:custGeom>
              <a:avLst/>
              <a:gdLst/>
              <a:ahLst/>
              <a:cxnLst/>
              <a:rect l="l" t="t" r="r" b="b"/>
              <a:pathLst>
                <a:path w="36195" h="41275">
                  <a:moveTo>
                    <a:pt x="0" y="20570"/>
                  </a:moveTo>
                  <a:lnTo>
                    <a:pt x="1416" y="28576"/>
                  </a:lnTo>
                  <a:lnTo>
                    <a:pt x="5281" y="35115"/>
                  </a:lnTo>
                  <a:lnTo>
                    <a:pt x="11014" y="39523"/>
                  </a:lnTo>
                  <a:lnTo>
                    <a:pt x="18036" y="41140"/>
                  </a:lnTo>
                  <a:lnTo>
                    <a:pt x="25053" y="39523"/>
                  </a:lnTo>
                  <a:lnTo>
                    <a:pt x="30787" y="35115"/>
                  </a:lnTo>
                  <a:lnTo>
                    <a:pt x="34654" y="28576"/>
                  </a:lnTo>
                  <a:lnTo>
                    <a:pt x="36073" y="20570"/>
                  </a:lnTo>
                  <a:lnTo>
                    <a:pt x="34654" y="12563"/>
                  </a:lnTo>
                  <a:lnTo>
                    <a:pt x="30787" y="6025"/>
                  </a:lnTo>
                  <a:lnTo>
                    <a:pt x="25053" y="1616"/>
                  </a:lnTo>
                  <a:lnTo>
                    <a:pt x="18036" y="0"/>
                  </a:lnTo>
                  <a:lnTo>
                    <a:pt x="11014" y="1616"/>
                  </a:lnTo>
                  <a:lnTo>
                    <a:pt x="5281" y="6025"/>
                  </a:lnTo>
                  <a:lnTo>
                    <a:pt x="1416" y="12563"/>
                  </a:lnTo>
                  <a:lnTo>
                    <a:pt x="0" y="20570"/>
                  </a:lnTo>
                  <a:close/>
                </a:path>
              </a:pathLst>
            </a:custGeom>
            <a:ln w="130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>
            <a:off x="4481097" y="4325543"/>
            <a:ext cx="195580" cy="2870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-50">
                <a:latin typeface="Arial"/>
                <a:cs typeface="Arial"/>
              </a:rPr>
              <a:t>G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3407156" y="4320829"/>
            <a:ext cx="2345690" cy="928369"/>
            <a:chOff x="3407156" y="4320829"/>
            <a:chExt cx="2345690" cy="928369"/>
          </a:xfrm>
        </p:grpSpPr>
        <p:pic>
          <p:nvPicPr>
            <p:cNvPr id="76" name="object 7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5833" y="4810706"/>
              <a:ext cx="1322533" cy="133691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3935833" y="4810706"/>
              <a:ext cx="1322705" cy="133985"/>
            </a:xfrm>
            <a:custGeom>
              <a:avLst/>
              <a:gdLst/>
              <a:ahLst/>
              <a:cxnLst/>
              <a:rect l="l" t="t" r="r" b="b"/>
              <a:pathLst>
                <a:path w="1322704" h="133985">
                  <a:moveTo>
                    <a:pt x="0" y="133691"/>
                  </a:moveTo>
                  <a:lnTo>
                    <a:pt x="1322533" y="133691"/>
                  </a:lnTo>
                  <a:lnTo>
                    <a:pt x="1322533" y="0"/>
                  </a:lnTo>
                  <a:lnTo>
                    <a:pt x="0" y="0"/>
                  </a:lnTo>
                  <a:lnTo>
                    <a:pt x="0" y="133691"/>
                  </a:lnTo>
                  <a:close/>
                </a:path>
              </a:pathLst>
            </a:custGeom>
            <a:ln w="13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230445" y="4790136"/>
              <a:ext cx="515620" cy="158115"/>
            </a:xfrm>
            <a:custGeom>
              <a:avLst/>
              <a:gdLst/>
              <a:ahLst/>
              <a:cxnLst/>
              <a:rect l="l" t="t" r="r" b="b"/>
              <a:pathLst>
                <a:path w="515620" h="158114">
                  <a:moveTo>
                    <a:pt x="515268" y="158111"/>
                  </a:moveTo>
                  <a:lnTo>
                    <a:pt x="0" y="158111"/>
                  </a:lnTo>
                  <a:lnTo>
                    <a:pt x="0" y="0"/>
                  </a:lnTo>
                  <a:lnTo>
                    <a:pt x="515268" y="0"/>
                  </a:lnTo>
                  <a:lnTo>
                    <a:pt x="515268" y="158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230445" y="4790136"/>
              <a:ext cx="515620" cy="158115"/>
            </a:xfrm>
            <a:custGeom>
              <a:avLst/>
              <a:gdLst/>
              <a:ahLst/>
              <a:cxnLst/>
              <a:rect l="l" t="t" r="r" b="b"/>
              <a:pathLst>
                <a:path w="515620" h="158114">
                  <a:moveTo>
                    <a:pt x="0" y="158111"/>
                  </a:moveTo>
                  <a:lnTo>
                    <a:pt x="515268" y="158111"/>
                  </a:lnTo>
                  <a:lnTo>
                    <a:pt x="515268" y="0"/>
                  </a:lnTo>
                  <a:lnTo>
                    <a:pt x="0" y="0"/>
                  </a:lnTo>
                  <a:lnTo>
                    <a:pt x="0" y="158111"/>
                  </a:lnTo>
                  <a:close/>
                </a:path>
              </a:pathLst>
            </a:custGeom>
            <a:ln w="13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5491521" y="4716866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0" y="102836"/>
                  </a:lnTo>
                </a:path>
              </a:pathLst>
            </a:custGeom>
            <a:ln w="130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5470907" y="4691152"/>
              <a:ext cx="41275" cy="36195"/>
            </a:xfrm>
            <a:custGeom>
              <a:avLst/>
              <a:gdLst/>
              <a:ahLst/>
              <a:cxnLst/>
              <a:rect l="l" t="t" r="r" b="b"/>
              <a:pathLst>
                <a:path w="41275" h="36195">
                  <a:moveTo>
                    <a:pt x="20613" y="35997"/>
                  </a:moveTo>
                  <a:lnTo>
                    <a:pt x="28636" y="34583"/>
                  </a:lnTo>
                  <a:lnTo>
                    <a:pt x="35189" y="30727"/>
                  </a:lnTo>
                  <a:lnTo>
                    <a:pt x="39606" y="25006"/>
                  </a:lnTo>
                  <a:lnTo>
                    <a:pt x="41226" y="17998"/>
                  </a:lnTo>
                  <a:lnTo>
                    <a:pt x="39606" y="10996"/>
                  </a:lnTo>
                  <a:lnTo>
                    <a:pt x="35189" y="5275"/>
                  </a:lnTo>
                  <a:lnTo>
                    <a:pt x="28636" y="1415"/>
                  </a:lnTo>
                  <a:lnTo>
                    <a:pt x="20613" y="0"/>
                  </a:lnTo>
                  <a:lnTo>
                    <a:pt x="12590" y="1415"/>
                  </a:lnTo>
                  <a:lnTo>
                    <a:pt x="6037" y="5275"/>
                  </a:lnTo>
                  <a:lnTo>
                    <a:pt x="1620" y="10996"/>
                  </a:lnTo>
                  <a:lnTo>
                    <a:pt x="0" y="17998"/>
                  </a:lnTo>
                  <a:lnTo>
                    <a:pt x="1620" y="25006"/>
                  </a:lnTo>
                  <a:lnTo>
                    <a:pt x="6037" y="30727"/>
                  </a:lnTo>
                  <a:lnTo>
                    <a:pt x="12590" y="34583"/>
                  </a:lnTo>
                  <a:lnTo>
                    <a:pt x="20613" y="35997"/>
                  </a:lnTo>
                  <a:close/>
                </a:path>
              </a:pathLst>
            </a:custGeom>
            <a:ln w="130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5096225" y="4327369"/>
              <a:ext cx="224154" cy="361315"/>
            </a:xfrm>
            <a:custGeom>
              <a:avLst/>
              <a:gdLst/>
              <a:ahLst/>
              <a:cxnLst/>
              <a:rect l="l" t="t" r="r" b="b"/>
              <a:pathLst>
                <a:path w="224154" h="361314">
                  <a:moveTo>
                    <a:pt x="223966" y="0"/>
                  </a:moveTo>
                  <a:lnTo>
                    <a:pt x="0" y="361309"/>
                  </a:lnTo>
                </a:path>
              </a:pathLst>
            </a:custGeom>
            <a:ln w="13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5011023" y="4645268"/>
              <a:ext cx="143510" cy="180975"/>
            </a:xfrm>
            <a:custGeom>
              <a:avLst/>
              <a:gdLst/>
              <a:ahLst/>
              <a:cxnLst/>
              <a:rect l="l" t="t" r="r" b="b"/>
              <a:pathLst>
                <a:path w="143510" h="180975">
                  <a:moveTo>
                    <a:pt x="0" y="180858"/>
                  </a:moveTo>
                  <a:lnTo>
                    <a:pt x="42862" y="0"/>
                  </a:lnTo>
                  <a:lnTo>
                    <a:pt x="143040" y="61832"/>
                  </a:lnTo>
                  <a:lnTo>
                    <a:pt x="0" y="180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3690" y="4958002"/>
              <a:ext cx="515268" cy="284620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3413690" y="4958002"/>
              <a:ext cx="515620" cy="285115"/>
            </a:xfrm>
            <a:custGeom>
              <a:avLst/>
              <a:gdLst/>
              <a:ahLst/>
              <a:cxnLst/>
              <a:rect l="l" t="t" r="r" b="b"/>
              <a:pathLst>
                <a:path w="515620" h="285114">
                  <a:moveTo>
                    <a:pt x="0" y="284620"/>
                  </a:moveTo>
                  <a:lnTo>
                    <a:pt x="515268" y="284620"/>
                  </a:lnTo>
                  <a:lnTo>
                    <a:pt x="515268" y="0"/>
                  </a:lnTo>
                  <a:lnTo>
                    <a:pt x="0" y="0"/>
                  </a:lnTo>
                  <a:lnTo>
                    <a:pt x="0" y="284620"/>
                  </a:lnTo>
                  <a:close/>
                </a:path>
              </a:pathLst>
            </a:custGeom>
            <a:ln w="13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0442" y="4958002"/>
              <a:ext cx="515268" cy="284620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5230441" y="4958002"/>
              <a:ext cx="515620" cy="285115"/>
            </a:xfrm>
            <a:custGeom>
              <a:avLst/>
              <a:gdLst/>
              <a:ahLst/>
              <a:cxnLst/>
              <a:rect l="l" t="t" r="r" b="b"/>
              <a:pathLst>
                <a:path w="515620" h="285114">
                  <a:moveTo>
                    <a:pt x="0" y="284620"/>
                  </a:moveTo>
                  <a:lnTo>
                    <a:pt x="515268" y="284620"/>
                  </a:lnTo>
                  <a:lnTo>
                    <a:pt x="515268" y="0"/>
                  </a:lnTo>
                  <a:lnTo>
                    <a:pt x="0" y="0"/>
                  </a:lnTo>
                  <a:lnTo>
                    <a:pt x="0" y="284620"/>
                  </a:lnTo>
                  <a:close/>
                </a:path>
              </a:pathLst>
            </a:custGeom>
            <a:ln w="13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 descr=""/>
          <p:cNvSpPr txBox="1"/>
          <p:nvPr/>
        </p:nvSpPr>
        <p:spPr>
          <a:xfrm>
            <a:off x="4094533" y="5277773"/>
            <a:ext cx="85407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latin typeface="Arial"/>
                <a:cs typeface="Arial"/>
              </a:rPr>
              <a:t>Sustrato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3618180" y="4986030"/>
            <a:ext cx="106680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50">
                <a:latin typeface="Arial"/>
                <a:cs typeface="Arial"/>
              </a:rPr>
              <a:t>p</a:t>
            </a:r>
            <a:endParaRPr sz="115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5421696" y="4986030"/>
            <a:ext cx="106680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50">
                <a:latin typeface="Arial"/>
                <a:cs typeface="Arial"/>
              </a:rPr>
              <a:t>p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91" name="object 91" descr=""/>
          <p:cNvGrpSpPr/>
          <p:nvPr/>
        </p:nvGrpSpPr>
        <p:grpSpPr>
          <a:xfrm>
            <a:off x="7000322" y="4647469"/>
            <a:ext cx="799465" cy="1054100"/>
            <a:chOff x="7000322" y="4647469"/>
            <a:chExt cx="799465" cy="1054100"/>
          </a:xfrm>
        </p:grpSpPr>
        <p:sp>
          <p:nvSpPr>
            <p:cNvPr id="92" name="object 92" descr=""/>
            <p:cNvSpPr/>
            <p:nvPr/>
          </p:nvSpPr>
          <p:spPr>
            <a:xfrm>
              <a:off x="7014216" y="4650417"/>
              <a:ext cx="782955" cy="1047750"/>
            </a:xfrm>
            <a:custGeom>
              <a:avLst/>
              <a:gdLst/>
              <a:ahLst/>
              <a:cxnLst/>
              <a:rect l="l" t="t" r="r" b="b"/>
              <a:pathLst>
                <a:path w="782954" h="1047750">
                  <a:moveTo>
                    <a:pt x="782364" y="720216"/>
                  </a:moveTo>
                  <a:lnTo>
                    <a:pt x="782364" y="523790"/>
                  </a:lnTo>
                  <a:lnTo>
                    <a:pt x="546072" y="523790"/>
                  </a:lnTo>
                </a:path>
                <a:path w="782954" h="1047750">
                  <a:moveTo>
                    <a:pt x="741571" y="523790"/>
                  </a:moveTo>
                  <a:lnTo>
                    <a:pt x="546035" y="523790"/>
                  </a:lnTo>
                </a:path>
                <a:path w="782954" h="1047750">
                  <a:moveTo>
                    <a:pt x="0" y="720216"/>
                  </a:moveTo>
                  <a:lnTo>
                    <a:pt x="497128" y="720216"/>
                  </a:lnTo>
                  <a:lnTo>
                    <a:pt x="497128" y="327364"/>
                  </a:lnTo>
                </a:path>
                <a:path w="782954" h="1047750">
                  <a:moveTo>
                    <a:pt x="546035" y="327364"/>
                  </a:moveTo>
                  <a:lnTo>
                    <a:pt x="782364" y="327364"/>
                  </a:lnTo>
                  <a:lnTo>
                    <a:pt x="782364" y="0"/>
                  </a:lnTo>
                </a:path>
                <a:path w="782954" h="1047750">
                  <a:moveTo>
                    <a:pt x="546035" y="720216"/>
                  </a:moveTo>
                  <a:lnTo>
                    <a:pt x="782364" y="720216"/>
                  </a:lnTo>
                  <a:lnTo>
                    <a:pt x="782364" y="1047599"/>
                  </a:lnTo>
                </a:path>
                <a:path w="782954" h="1047750">
                  <a:moveTo>
                    <a:pt x="546035" y="268436"/>
                  </a:moveTo>
                  <a:lnTo>
                    <a:pt x="546035" y="386292"/>
                  </a:lnTo>
                </a:path>
                <a:path w="782954" h="1047750">
                  <a:moveTo>
                    <a:pt x="546035" y="582718"/>
                  </a:moveTo>
                  <a:lnTo>
                    <a:pt x="546035" y="464862"/>
                  </a:lnTo>
                </a:path>
                <a:path w="782954" h="1047750">
                  <a:moveTo>
                    <a:pt x="546035" y="779144"/>
                  </a:moveTo>
                  <a:lnTo>
                    <a:pt x="546035" y="661288"/>
                  </a:lnTo>
                </a:path>
              </a:pathLst>
            </a:custGeom>
            <a:ln w="5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58024" y="5118883"/>
              <a:ext cx="110209" cy="110654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7000322" y="5167223"/>
              <a:ext cx="213995" cy="0"/>
            </a:xfrm>
            <a:custGeom>
              <a:avLst/>
              <a:gdLst/>
              <a:ahLst/>
              <a:cxnLst/>
              <a:rect l="l" t="t" r="r" b="b"/>
              <a:pathLst>
                <a:path w="213995" h="0">
                  <a:moveTo>
                    <a:pt x="0" y="0"/>
                  </a:moveTo>
                  <a:lnTo>
                    <a:pt x="213586" y="0"/>
                  </a:lnTo>
                </a:path>
              </a:pathLst>
            </a:custGeom>
            <a:ln w="177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200659" y="5114010"/>
              <a:ext cx="159385" cy="106680"/>
            </a:xfrm>
            <a:custGeom>
              <a:avLst/>
              <a:gdLst/>
              <a:ahLst/>
              <a:cxnLst/>
              <a:rect l="l" t="t" r="r" b="b"/>
              <a:pathLst>
                <a:path w="159384" h="106679">
                  <a:moveTo>
                    <a:pt x="0" y="106435"/>
                  </a:moveTo>
                  <a:lnTo>
                    <a:pt x="0" y="0"/>
                  </a:lnTo>
                  <a:lnTo>
                    <a:pt x="158975" y="53217"/>
                  </a:lnTo>
                  <a:lnTo>
                    <a:pt x="0" y="1064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6" name="object 96" descr=""/>
          <p:cNvGrpSpPr/>
          <p:nvPr/>
        </p:nvGrpSpPr>
        <p:grpSpPr>
          <a:xfrm>
            <a:off x="7934838" y="5278970"/>
            <a:ext cx="106045" cy="419100"/>
            <a:chOff x="7934838" y="5278970"/>
            <a:chExt cx="106045" cy="419100"/>
          </a:xfrm>
        </p:grpSpPr>
        <p:sp>
          <p:nvSpPr>
            <p:cNvPr id="97" name="object 97" descr=""/>
            <p:cNvSpPr/>
            <p:nvPr/>
          </p:nvSpPr>
          <p:spPr>
            <a:xfrm>
              <a:off x="7987828" y="5425320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272686"/>
                  </a:moveTo>
                  <a:lnTo>
                    <a:pt x="0" y="0"/>
                  </a:lnTo>
                </a:path>
              </a:pathLst>
            </a:custGeom>
            <a:ln w="17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7934838" y="5278970"/>
              <a:ext cx="106045" cy="160020"/>
            </a:xfrm>
            <a:custGeom>
              <a:avLst/>
              <a:gdLst/>
              <a:ahLst/>
              <a:cxnLst/>
              <a:rect l="l" t="t" r="r" b="b"/>
              <a:pathLst>
                <a:path w="106045" h="160020">
                  <a:moveTo>
                    <a:pt x="105983" y="159653"/>
                  </a:moveTo>
                  <a:lnTo>
                    <a:pt x="0" y="159653"/>
                  </a:lnTo>
                  <a:lnTo>
                    <a:pt x="52991" y="0"/>
                  </a:lnTo>
                  <a:lnTo>
                    <a:pt x="105983" y="1596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 descr=""/>
          <p:cNvSpPr txBox="1"/>
          <p:nvPr/>
        </p:nvSpPr>
        <p:spPr>
          <a:xfrm>
            <a:off x="8119421" y="5337820"/>
            <a:ext cx="6921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50">
                <a:latin typeface="Arial"/>
                <a:cs typeface="Arial"/>
              </a:rPr>
              <a:t>i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8163024" y="5434059"/>
            <a:ext cx="110489" cy="179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5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7725549" y="5756859"/>
            <a:ext cx="15684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50"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6682403" y="5198073"/>
            <a:ext cx="17843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50">
                <a:latin typeface="Arial"/>
                <a:cs typeface="Arial"/>
              </a:rPr>
              <a:t>G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03" name="object 103" descr=""/>
          <p:cNvGrpSpPr/>
          <p:nvPr/>
        </p:nvGrpSpPr>
        <p:grpSpPr>
          <a:xfrm>
            <a:off x="7934842" y="4615491"/>
            <a:ext cx="106045" cy="419100"/>
            <a:chOff x="7934842" y="4615491"/>
            <a:chExt cx="106045" cy="419100"/>
          </a:xfrm>
        </p:grpSpPr>
        <p:sp>
          <p:nvSpPr>
            <p:cNvPr id="104" name="object 104" descr=""/>
            <p:cNvSpPr/>
            <p:nvPr/>
          </p:nvSpPr>
          <p:spPr>
            <a:xfrm>
              <a:off x="7987831" y="4761841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272686"/>
                  </a:moveTo>
                  <a:lnTo>
                    <a:pt x="0" y="0"/>
                  </a:lnTo>
                </a:path>
              </a:pathLst>
            </a:custGeom>
            <a:ln w="17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934842" y="4615491"/>
              <a:ext cx="106045" cy="160020"/>
            </a:xfrm>
            <a:custGeom>
              <a:avLst/>
              <a:gdLst/>
              <a:ahLst/>
              <a:cxnLst/>
              <a:rect l="l" t="t" r="r" b="b"/>
              <a:pathLst>
                <a:path w="106045" h="160020">
                  <a:moveTo>
                    <a:pt x="105983" y="159653"/>
                  </a:moveTo>
                  <a:lnTo>
                    <a:pt x="0" y="159653"/>
                  </a:lnTo>
                  <a:lnTo>
                    <a:pt x="52991" y="0"/>
                  </a:lnTo>
                  <a:lnTo>
                    <a:pt x="105983" y="1596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 descr=""/>
          <p:cNvSpPr txBox="1"/>
          <p:nvPr/>
        </p:nvSpPr>
        <p:spPr>
          <a:xfrm>
            <a:off x="8090506" y="4639420"/>
            <a:ext cx="21209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550" spc="-25">
                <a:latin typeface="Arial"/>
                <a:cs typeface="Arial"/>
              </a:rPr>
              <a:t>i</a:t>
            </a:r>
            <a:r>
              <a:rPr dirty="0" baseline="-11111" sz="1500" spc="-37">
                <a:latin typeface="Arial"/>
                <a:cs typeface="Arial"/>
              </a:rPr>
              <a:t>D</a:t>
            </a:r>
            <a:endParaRPr baseline="-11111" sz="1500">
              <a:latin typeface="Arial"/>
              <a:cs typeface="Arial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6842624" y="4821003"/>
            <a:ext cx="55245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Arial"/>
                <a:cs typeface="Arial"/>
              </a:rPr>
              <a:t>i</a:t>
            </a:r>
            <a:r>
              <a:rPr dirty="0" baseline="-11111" sz="1500">
                <a:latin typeface="Arial"/>
                <a:cs typeface="Arial"/>
              </a:rPr>
              <a:t>G</a:t>
            </a:r>
            <a:r>
              <a:rPr dirty="0" baseline="-11111" sz="1500" spc="209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~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 spc="-50">
                <a:latin typeface="Arial"/>
                <a:cs typeface="Arial"/>
              </a:rPr>
              <a:t>0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82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6802" y="1362962"/>
            <a:ext cx="8297545" cy="1717039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algn="just" marL="98425">
              <a:lnSpc>
                <a:spcPct val="100000"/>
              </a:lnSpc>
              <a:spcBef>
                <a:spcPts val="944"/>
              </a:spcBef>
            </a:pPr>
            <a:r>
              <a:rPr dirty="0" sz="2000" b="1">
                <a:latin typeface="Arial"/>
                <a:cs typeface="Arial"/>
              </a:rPr>
              <a:t>Funcionamiento.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MOSFET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enriquecimiento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canal</a:t>
            </a:r>
            <a:r>
              <a:rPr dirty="0" sz="2000" spc="-60" b="1">
                <a:latin typeface="Arial"/>
                <a:cs typeface="Arial"/>
              </a:rPr>
              <a:t> n</a:t>
            </a:r>
            <a:endParaRPr sz="2000">
              <a:latin typeface="Arial"/>
              <a:cs typeface="Arial"/>
            </a:endParaRPr>
          </a:p>
          <a:p>
            <a:pPr algn="just" marL="25400" marR="17780" indent="238125">
              <a:lnSpc>
                <a:spcPct val="100000"/>
              </a:lnSpc>
              <a:spcBef>
                <a:spcPts val="760"/>
              </a:spcBef>
              <a:buFont typeface="Wingdings"/>
              <a:buChar char=""/>
              <a:tabLst>
                <a:tab pos="263525" algn="l"/>
              </a:tabLst>
            </a:pPr>
            <a:r>
              <a:rPr dirty="0" sz="1800" spc="-20">
                <a:latin typeface="Arial"/>
                <a:cs typeface="Arial"/>
              </a:rPr>
              <a:t>Tensión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baseline="-20833" sz="1800">
                <a:latin typeface="Arial"/>
                <a:cs typeface="Arial"/>
              </a:rPr>
              <a:t>DS</a:t>
            </a:r>
            <a:r>
              <a:rPr dirty="0" baseline="-20833" sz="1800" spc="3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baseline="-20833" sz="1800">
                <a:latin typeface="Arial"/>
                <a:cs typeface="Arial"/>
              </a:rPr>
              <a:t>GS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25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tensión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baseline="-21164" sz="1575">
                <a:latin typeface="Arial"/>
                <a:cs typeface="Arial"/>
              </a:rPr>
              <a:t>GS</a:t>
            </a:r>
            <a:r>
              <a:rPr dirty="0" baseline="-21164" sz="1575" spc="179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atrae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electrones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sustrato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hacia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capa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aislante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3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SiO</a:t>
            </a:r>
            <a:r>
              <a:rPr dirty="0" baseline="-21164" sz="1575">
                <a:latin typeface="Arial"/>
                <a:cs typeface="Arial"/>
              </a:rPr>
              <a:t>2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3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creando</a:t>
            </a:r>
            <a:r>
              <a:rPr dirty="0" sz="1600" spc="3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un</a:t>
            </a:r>
            <a:r>
              <a:rPr dirty="0" sz="1600" spc="3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canal.</a:t>
            </a:r>
            <a:r>
              <a:rPr dirty="0" sz="1600" spc="3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3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corriente</a:t>
            </a:r>
            <a:r>
              <a:rPr dirty="0" sz="1600" spc="3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baseline="-21164" sz="1575">
                <a:latin typeface="Arial"/>
                <a:cs typeface="Arial"/>
              </a:rPr>
              <a:t>D</a:t>
            </a:r>
            <a:r>
              <a:rPr dirty="0" baseline="-21164" sz="1575" spc="7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comienza</a:t>
            </a:r>
            <a:r>
              <a:rPr dirty="0" sz="1600" spc="3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3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circular</a:t>
            </a:r>
            <a:r>
              <a:rPr dirty="0" sz="1600" spc="3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cuando</a:t>
            </a:r>
            <a:r>
              <a:rPr dirty="0" sz="1600" spc="3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3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tensión</a:t>
            </a:r>
            <a:r>
              <a:rPr dirty="0" sz="1600" spc="35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V</a:t>
            </a:r>
            <a:r>
              <a:rPr dirty="0" baseline="-21164" sz="1575" spc="-37">
                <a:latin typeface="Arial"/>
                <a:cs typeface="Arial"/>
              </a:rPr>
              <a:t>DS </a:t>
            </a:r>
            <a:r>
              <a:rPr dirty="0" sz="1600">
                <a:latin typeface="Arial"/>
                <a:cs typeface="Arial"/>
              </a:rPr>
              <a:t>supera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un</a:t>
            </a:r>
            <a:r>
              <a:rPr dirty="0" sz="1600" spc="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umbral</a:t>
            </a:r>
            <a:r>
              <a:rPr dirty="0" sz="1600" spc="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baseline="-21164" sz="1575">
                <a:latin typeface="Arial"/>
                <a:cs typeface="Arial"/>
              </a:rPr>
              <a:t>TR</a:t>
            </a:r>
            <a:r>
              <a:rPr dirty="0" sz="1600">
                <a:latin typeface="Arial"/>
                <a:cs typeface="Arial"/>
              </a:rPr>
              <a:t>.</a:t>
            </a:r>
            <a:r>
              <a:rPr dirty="0" sz="1600" spc="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sustrato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</a:t>
            </a:r>
            <a:r>
              <a:rPr dirty="0" sz="1600" spc="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conecta</a:t>
            </a:r>
            <a:r>
              <a:rPr dirty="0" sz="1600" spc="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fuente.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transistores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usados</a:t>
            </a:r>
            <a:r>
              <a:rPr dirty="0" sz="1600" spc="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6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C.I.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sustrato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puede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estar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conectado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otra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tensión.</a:t>
            </a:r>
            <a:endParaRPr sz="1600">
              <a:latin typeface="Arial"/>
              <a:cs typeface="Arial"/>
            </a:endParaRPr>
          </a:p>
          <a:p>
            <a:pPr algn="ctr" marL="1721485">
              <a:lnSpc>
                <a:spcPts val="1390"/>
              </a:lnSpc>
            </a:pP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DS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MOSFET.</a:t>
            </a:r>
            <a:endParaRPr sz="2800"/>
          </a:p>
        </p:txBody>
      </p:sp>
      <p:grpSp>
        <p:nvGrpSpPr>
          <p:cNvPr id="5" name="object 5" descr=""/>
          <p:cNvGrpSpPr/>
          <p:nvPr/>
        </p:nvGrpSpPr>
        <p:grpSpPr>
          <a:xfrm>
            <a:off x="2141918" y="3575655"/>
            <a:ext cx="5024755" cy="2540635"/>
            <a:chOff x="2141918" y="3575655"/>
            <a:chExt cx="5024755" cy="254063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7951" y="4629320"/>
              <a:ext cx="5012245" cy="148034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147951" y="4629321"/>
              <a:ext cx="5012690" cy="1480820"/>
            </a:xfrm>
            <a:custGeom>
              <a:avLst/>
              <a:gdLst/>
              <a:ahLst/>
              <a:cxnLst/>
              <a:rect l="l" t="t" r="r" b="b"/>
              <a:pathLst>
                <a:path w="5012690" h="1480820">
                  <a:moveTo>
                    <a:pt x="0" y="1480359"/>
                  </a:moveTo>
                  <a:lnTo>
                    <a:pt x="5012245" y="1480359"/>
                  </a:lnTo>
                  <a:lnTo>
                    <a:pt x="5012245" y="0"/>
                  </a:lnTo>
                  <a:lnTo>
                    <a:pt x="0" y="0"/>
                  </a:lnTo>
                  <a:lnTo>
                    <a:pt x="0" y="1480359"/>
                  </a:lnTo>
                  <a:close/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3655" y="4629321"/>
              <a:ext cx="2009440" cy="18218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613643" y="4629321"/>
              <a:ext cx="2009775" cy="182245"/>
            </a:xfrm>
            <a:custGeom>
              <a:avLst/>
              <a:gdLst/>
              <a:ahLst/>
              <a:cxnLst/>
              <a:rect l="l" t="t" r="r" b="b"/>
              <a:pathLst>
                <a:path w="2009775" h="182245">
                  <a:moveTo>
                    <a:pt x="0" y="182196"/>
                  </a:moveTo>
                  <a:lnTo>
                    <a:pt x="2009452" y="182196"/>
                  </a:lnTo>
                  <a:lnTo>
                    <a:pt x="2009452" y="0"/>
                  </a:lnTo>
                  <a:lnTo>
                    <a:pt x="0" y="0"/>
                  </a:lnTo>
                  <a:lnTo>
                    <a:pt x="0" y="182196"/>
                  </a:lnTo>
                  <a:close/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98409" y="4629323"/>
              <a:ext cx="911860" cy="0"/>
            </a:xfrm>
            <a:custGeom>
              <a:avLst/>
              <a:gdLst/>
              <a:ahLst/>
              <a:cxnLst/>
              <a:rect l="l" t="t" r="r" b="b"/>
              <a:pathLst>
                <a:path w="911860" h="0">
                  <a:moveTo>
                    <a:pt x="0" y="0"/>
                  </a:moveTo>
                  <a:lnTo>
                    <a:pt x="911322" y="0"/>
                  </a:lnTo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0945" y="4403098"/>
              <a:ext cx="774620" cy="84114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610945" y="4403098"/>
              <a:ext cx="774700" cy="841375"/>
            </a:xfrm>
            <a:custGeom>
              <a:avLst/>
              <a:gdLst/>
              <a:ahLst/>
              <a:cxnLst/>
              <a:rect l="l" t="t" r="r" b="b"/>
              <a:pathLst>
                <a:path w="774700" h="841375">
                  <a:moveTo>
                    <a:pt x="227833" y="841141"/>
                  </a:moveTo>
                  <a:lnTo>
                    <a:pt x="546798" y="841141"/>
                  </a:lnTo>
                  <a:lnTo>
                    <a:pt x="592714" y="836514"/>
                  </a:lnTo>
                  <a:lnTo>
                    <a:pt x="635479" y="823244"/>
                  </a:lnTo>
                  <a:lnTo>
                    <a:pt x="674178" y="802245"/>
                  </a:lnTo>
                  <a:lnTo>
                    <a:pt x="707894" y="774434"/>
                  </a:lnTo>
                  <a:lnTo>
                    <a:pt x="735713" y="740728"/>
                  </a:lnTo>
                  <a:lnTo>
                    <a:pt x="756717" y="702041"/>
                  </a:lnTo>
                  <a:lnTo>
                    <a:pt x="769991" y="659290"/>
                  </a:lnTo>
                  <a:lnTo>
                    <a:pt x="774620" y="613390"/>
                  </a:lnTo>
                  <a:lnTo>
                    <a:pt x="774620" y="227739"/>
                  </a:lnTo>
                  <a:lnTo>
                    <a:pt x="769991" y="181840"/>
                  </a:lnTo>
                  <a:lnTo>
                    <a:pt x="756717" y="139090"/>
                  </a:lnTo>
                  <a:lnTo>
                    <a:pt x="735713" y="100405"/>
                  </a:lnTo>
                  <a:lnTo>
                    <a:pt x="707894" y="66701"/>
                  </a:lnTo>
                  <a:lnTo>
                    <a:pt x="674178" y="38892"/>
                  </a:lnTo>
                  <a:lnTo>
                    <a:pt x="635479" y="17896"/>
                  </a:lnTo>
                  <a:lnTo>
                    <a:pt x="592714" y="4626"/>
                  </a:lnTo>
                  <a:lnTo>
                    <a:pt x="546798" y="0"/>
                  </a:lnTo>
                  <a:lnTo>
                    <a:pt x="227833" y="0"/>
                  </a:lnTo>
                  <a:lnTo>
                    <a:pt x="181917" y="4626"/>
                  </a:lnTo>
                  <a:lnTo>
                    <a:pt x="139150" y="17896"/>
                  </a:lnTo>
                  <a:lnTo>
                    <a:pt x="100450" y="38892"/>
                  </a:lnTo>
                  <a:lnTo>
                    <a:pt x="66731" y="66701"/>
                  </a:lnTo>
                  <a:lnTo>
                    <a:pt x="38910" y="100405"/>
                  </a:lnTo>
                  <a:lnTo>
                    <a:pt x="17904" y="139090"/>
                  </a:lnTo>
                  <a:lnTo>
                    <a:pt x="4628" y="181840"/>
                  </a:lnTo>
                  <a:lnTo>
                    <a:pt x="0" y="227739"/>
                  </a:lnTo>
                  <a:lnTo>
                    <a:pt x="0" y="613390"/>
                  </a:lnTo>
                  <a:lnTo>
                    <a:pt x="4628" y="659290"/>
                  </a:lnTo>
                  <a:lnTo>
                    <a:pt x="17904" y="702041"/>
                  </a:lnTo>
                  <a:lnTo>
                    <a:pt x="38910" y="740728"/>
                  </a:lnTo>
                  <a:lnTo>
                    <a:pt x="66731" y="774434"/>
                  </a:lnTo>
                  <a:lnTo>
                    <a:pt x="100450" y="802245"/>
                  </a:lnTo>
                  <a:lnTo>
                    <a:pt x="139150" y="823244"/>
                  </a:lnTo>
                  <a:lnTo>
                    <a:pt x="181917" y="836514"/>
                  </a:lnTo>
                  <a:lnTo>
                    <a:pt x="227833" y="841141"/>
                  </a:lnTo>
                  <a:close/>
                </a:path>
              </a:pathLst>
            </a:custGeom>
            <a:ln w="11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4210" y="4395509"/>
              <a:ext cx="774620" cy="82595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854210" y="4395509"/>
              <a:ext cx="774700" cy="826135"/>
            </a:xfrm>
            <a:custGeom>
              <a:avLst/>
              <a:gdLst/>
              <a:ahLst/>
              <a:cxnLst/>
              <a:rect l="l" t="t" r="r" b="b"/>
              <a:pathLst>
                <a:path w="774700" h="826135">
                  <a:moveTo>
                    <a:pt x="227833" y="825956"/>
                  </a:moveTo>
                  <a:lnTo>
                    <a:pt x="546798" y="825956"/>
                  </a:lnTo>
                  <a:lnTo>
                    <a:pt x="592714" y="821329"/>
                  </a:lnTo>
                  <a:lnTo>
                    <a:pt x="635479" y="808059"/>
                  </a:lnTo>
                  <a:lnTo>
                    <a:pt x="674178" y="787060"/>
                  </a:lnTo>
                  <a:lnTo>
                    <a:pt x="707894" y="759249"/>
                  </a:lnTo>
                  <a:lnTo>
                    <a:pt x="735713" y="725543"/>
                  </a:lnTo>
                  <a:lnTo>
                    <a:pt x="756717" y="686856"/>
                  </a:lnTo>
                  <a:lnTo>
                    <a:pt x="769991" y="644105"/>
                  </a:lnTo>
                  <a:lnTo>
                    <a:pt x="774620" y="598205"/>
                  </a:lnTo>
                  <a:lnTo>
                    <a:pt x="774620" y="227739"/>
                  </a:lnTo>
                  <a:lnTo>
                    <a:pt x="769991" y="181840"/>
                  </a:lnTo>
                  <a:lnTo>
                    <a:pt x="756717" y="139090"/>
                  </a:lnTo>
                  <a:lnTo>
                    <a:pt x="735713" y="100405"/>
                  </a:lnTo>
                  <a:lnTo>
                    <a:pt x="707894" y="66701"/>
                  </a:lnTo>
                  <a:lnTo>
                    <a:pt x="674178" y="38892"/>
                  </a:lnTo>
                  <a:lnTo>
                    <a:pt x="635479" y="17896"/>
                  </a:lnTo>
                  <a:lnTo>
                    <a:pt x="592714" y="4626"/>
                  </a:lnTo>
                  <a:lnTo>
                    <a:pt x="546798" y="0"/>
                  </a:lnTo>
                  <a:lnTo>
                    <a:pt x="227833" y="0"/>
                  </a:lnTo>
                  <a:lnTo>
                    <a:pt x="181917" y="4626"/>
                  </a:lnTo>
                  <a:lnTo>
                    <a:pt x="139150" y="17896"/>
                  </a:lnTo>
                  <a:lnTo>
                    <a:pt x="100450" y="38892"/>
                  </a:lnTo>
                  <a:lnTo>
                    <a:pt x="66731" y="66701"/>
                  </a:lnTo>
                  <a:lnTo>
                    <a:pt x="38910" y="100405"/>
                  </a:lnTo>
                  <a:lnTo>
                    <a:pt x="17904" y="139090"/>
                  </a:lnTo>
                  <a:lnTo>
                    <a:pt x="4628" y="181840"/>
                  </a:lnTo>
                  <a:lnTo>
                    <a:pt x="0" y="227739"/>
                  </a:lnTo>
                  <a:lnTo>
                    <a:pt x="0" y="598205"/>
                  </a:lnTo>
                  <a:lnTo>
                    <a:pt x="4628" y="644105"/>
                  </a:lnTo>
                  <a:lnTo>
                    <a:pt x="17904" y="686856"/>
                  </a:lnTo>
                  <a:lnTo>
                    <a:pt x="38910" y="725543"/>
                  </a:lnTo>
                  <a:lnTo>
                    <a:pt x="66731" y="759249"/>
                  </a:lnTo>
                  <a:lnTo>
                    <a:pt x="100450" y="787060"/>
                  </a:lnTo>
                  <a:lnTo>
                    <a:pt x="139150" y="808059"/>
                  </a:lnTo>
                  <a:lnTo>
                    <a:pt x="181917" y="821329"/>
                  </a:lnTo>
                  <a:lnTo>
                    <a:pt x="227833" y="825956"/>
                  </a:lnTo>
                  <a:close/>
                </a:path>
              </a:pathLst>
            </a:custGeom>
            <a:ln w="11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22616" y="4166241"/>
              <a:ext cx="4547870" cy="455930"/>
            </a:xfrm>
            <a:custGeom>
              <a:avLst/>
              <a:gdLst/>
              <a:ahLst/>
              <a:cxnLst/>
              <a:rect l="l" t="t" r="r" b="b"/>
              <a:pathLst>
                <a:path w="4547870" h="455929">
                  <a:moveTo>
                    <a:pt x="4547475" y="455490"/>
                  </a:moveTo>
                  <a:lnTo>
                    <a:pt x="0" y="455490"/>
                  </a:lnTo>
                  <a:lnTo>
                    <a:pt x="0" y="0"/>
                  </a:lnTo>
                  <a:lnTo>
                    <a:pt x="4547475" y="0"/>
                  </a:lnTo>
                  <a:lnTo>
                    <a:pt x="4547475" y="455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123223" y="4378807"/>
              <a:ext cx="1061720" cy="86995"/>
            </a:xfrm>
            <a:custGeom>
              <a:avLst/>
              <a:gdLst/>
              <a:ahLst/>
              <a:cxnLst/>
              <a:rect l="l" t="t" r="r" b="b"/>
              <a:pathLst>
                <a:path w="1061720" h="86995">
                  <a:moveTo>
                    <a:pt x="0" y="86557"/>
                  </a:moveTo>
                  <a:lnTo>
                    <a:pt x="1061684" y="86557"/>
                  </a:lnTo>
                  <a:lnTo>
                    <a:pt x="1061684" y="0"/>
                  </a:lnTo>
                  <a:lnTo>
                    <a:pt x="0" y="0"/>
                  </a:lnTo>
                  <a:lnTo>
                    <a:pt x="0" y="86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23223" y="4378808"/>
              <a:ext cx="1061720" cy="91440"/>
            </a:xfrm>
            <a:custGeom>
              <a:avLst/>
              <a:gdLst/>
              <a:ahLst/>
              <a:cxnLst/>
              <a:rect l="l" t="t" r="r" b="b"/>
              <a:pathLst>
                <a:path w="1061720" h="91439">
                  <a:moveTo>
                    <a:pt x="0" y="91098"/>
                  </a:moveTo>
                  <a:lnTo>
                    <a:pt x="1061684" y="91098"/>
                  </a:lnTo>
                  <a:lnTo>
                    <a:pt x="1061684" y="0"/>
                  </a:lnTo>
                  <a:lnTo>
                    <a:pt x="0" y="0"/>
                  </a:lnTo>
                  <a:lnTo>
                    <a:pt x="0" y="91098"/>
                  </a:lnTo>
                  <a:close/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654065" y="3900534"/>
              <a:ext cx="0" cy="494030"/>
            </a:xfrm>
            <a:custGeom>
              <a:avLst/>
              <a:gdLst/>
              <a:ahLst/>
              <a:cxnLst/>
              <a:rect l="l" t="t" r="r" b="b"/>
              <a:pathLst>
                <a:path w="0" h="494029">
                  <a:moveTo>
                    <a:pt x="0" y="493453"/>
                  </a:moveTo>
                  <a:lnTo>
                    <a:pt x="0" y="0"/>
                  </a:lnTo>
                </a:path>
              </a:pathLst>
            </a:custGeom>
            <a:ln w="11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2715" y="3803646"/>
              <a:ext cx="102702" cy="10268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998258" y="3897364"/>
              <a:ext cx="0" cy="638175"/>
            </a:xfrm>
            <a:custGeom>
              <a:avLst/>
              <a:gdLst/>
              <a:ahLst/>
              <a:cxnLst/>
              <a:rect l="l" t="t" r="r" b="b"/>
              <a:pathLst>
                <a:path w="0" h="638175">
                  <a:moveTo>
                    <a:pt x="0" y="637686"/>
                  </a:moveTo>
                  <a:lnTo>
                    <a:pt x="0" y="0"/>
                  </a:lnTo>
                </a:path>
              </a:pathLst>
            </a:custGeom>
            <a:ln w="11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6906" y="3800470"/>
              <a:ext cx="102702" cy="10268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993364" y="3581687"/>
              <a:ext cx="250825" cy="273685"/>
            </a:xfrm>
            <a:custGeom>
              <a:avLst/>
              <a:gdLst/>
              <a:ahLst/>
              <a:cxnLst/>
              <a:rect l="l" t="t" r="r" b="b"/>
              <a:pathLst>
                <a:path w="250825" h="273685">
                  <a:moveTo>
                    <a:pt x="250607" y="136653"/>
                  </a:moveTo>
                  <a:lnTo>
                    <a:pt x="240760" y="83463"/>
                  </a:lnTo>
                  <a:lnTo>
                    <a:pt x="213907" y="40026"/>
                  </a:lnTo>
                  <a:lnTo>
                    <a:pt x="174076" y="10739"/>
                  </a:lnTo>
                  <a:lnTo>
                    <a:pt x="125297" y="0"/>
                  </a:lnTo>
                  <a:lnTo>
                    <a:pt x="76525" y="10739"/>
                  </a:lnTo>
                  <a:lnTo>
                    <a:pt x="36698" y="40026"/>
                  </a:lnTo>
                  <a:lnTo>
                    <a:pt x="9846" y="83463"/>
                  </a:lnTo>
                  <a:lnTo>
                    <a:pt x="0" y="136653"/>
                  </a:lnTo>
                  <a:lnTo>
                    <a:pt x="9846" y="189842"/>
                  </a:lnTo>
                  <a:lnTo>
                    <a:pt x="36698" y="233279"/>
                  </a:lnTo>
                  <a:lnTo>
                    <a:pt x="76525" y="262566"/>
                  </a:lnTo>
                  <a:lnTo>
                    <a:pt x="125297" y="273306"/>
                  </a:lnTo>
                  <a:lnTo>
                    <a:pt x="174076" y="262566"/>
                  </a:lnTo>
                  <a:lnTo>
                    <a:pt x="213907" y="233279"/>
                  </a:lnTo>
                  <a:lnTo>
                    <a:pt x="240760" y="189842"/>
                  </a:lnTo>
                  <a:lnTo>
                    <a:pt x="250607" y="136653"/>
                  </a:lnTo>
                  <a:close/>
                </a:path>
              </a:pathLst>
            </a:custGeom>
            <a:ln w="11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015832" y="3612621"/>
            <a:ext cx="21526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3235494" y="3124578"/>
            <a:ext cx="2209800" cy="1427480"/>
            <a:chOff x="3235494" y="3124578"/>
            <a:chExt cx="2209800" cy="1427480"/>
          </a:xfrm>
        </p:grpSpPr>
        <p:sp>
          <p:nvSpPr>
            <p:cNvPr id="25" name="object 25" descr=""/>
            <p:cNvSpPr/>
            <p:nvPr/>
          </p:nvSpPr>
          <p:spPr>
            <a:xfrm>
              <a:off x="3590860" y="3680379"/>
              <a:ext cx="227965" cy="91440"/>
            </a:xfrm>
            <a:custGeom>
              <a:avLst/>
              <a:gdLst/>
              <a:ahLst/>
              <a:cxnLst/>
              <a:rect l="l" t="t" r="r" b="b"/>
              <a:pathLst>
                <a:path w="227964" h="91439">
                  <a:moveTo>
                    <a:pt x="0" y="45555"/>
                  </a:moveTo>
                  <a:lnTo>
                    <a:pt x="18988" y="0"/>
                  </a:lnTo>
                  <a:lnTo>
                    <a:pt x="56952" y="91110"/>
                  </a:lnTo>
                  <a:lnTo>
                    <a:pt x="94940" y="0"/>
                  </a:lnTo>
                  <a:lnTo>
                    <a:pt x="132905" y="91110"/>
                  </a:lnTo>
                  <a:lnTo>
                    <a:pt x="170869" y="0"/>
                  </a:lnTo>
                  <a:lnTo>
                    <a:pt x="208845" y="91110"/>
                  </a:lnTo>
                  <a:lnTo>
                    <a:pt x="227833" y="45555"/>
                  </a:lnTo>
                </a:path>
              </a:pathLst>
            </a:custGeom>
            <a:ln w="115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824765" y="3727452"/>
              <a:ext cx="168910" cy="0"/>
            </a:xfrm>
            <a:custGeom>
              <a:avLst/>
              <a:gdLst/>
              <a:ahLst/>
              <a:cxnLst/>
              <a:rect l="l" t="t" r="r" b="b"/>
              <a:pathLst>
                <a:path w="168910" h="0">
                  <a:moveTo>
                    <a:pt x="0" y="0"/>
                  </a:moveTo>
                  <a:lnTo>
                    <a:pt x="168590" y="0"/>
                  </a:lnTo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241527" y="3718342"/>
              <a:ext cx="342265" cy="828040"/>
            </a:xfrm>
            <a:custGeom>
              <a:avLst/>
              <a:gdLst/>
              <a:ahLst/>
              <a:cxnLst/>
              <a:rect l="l" t="t" r="r" b="b"/>
              <a:pathLst>
                <a:path w="342264" h="828039">
                  <a:moveTo>
                    <a:pt x="341738" y="0"/>
                  </a:moveTo>
                  <a:lnTo>
                    <a:pt x="0" y="0"/>
                  </a:lnTo>
                  <a:lnTo>
                    <a:pt x="0" y="827475"/>
                  </a:lnTo>
                </a:path>
              </a:pathLst>
            </a:custGeom>
            <a:ln w="11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255363" y="3716065"/>
              <a:ext cx="398780" cy="93980"/>
            </a:xfrm>
            <a:custGeom>
              <a:avLst/>
              <a:gdLst/>
              <a:ahLst/>
              <a:cxnLst/>
              <a:rect l="l" t="t" r="r" b="b"/>
              <a:pathLst>
                <a:path w="398779" h="93979">
                  <a:moveTo>
                    <a:pt x="0" y="0"/>
                  </a:moveTo>
                  <a:lnTo>
                    <a:pt x="398702" y="0"/>
                  </a:lnTo>
                  <a:lnTo>
                    <a:pt x="398702" y="93375"/>
                  </a:lnTo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188089" y="3130611"/>
              <a:ext cx="250825" cy="273685"/>
            </a:xfrm>
            <a:custGeom>
              <a:avLst/>
              <a:gdLst/>
              <a:ahLst/>
              <a:cxnLst/>
              <a:rect l="l" t="t" r="r" b="b"/>
              <a:pathLst>
                <a:path w="250825" h="273685">
                  <a:moveTo>
                    <a:pt x="250607" y="136653"/>
                  </a:moveTo>
                  <a:lnTo>
                    <a:pt x="240760" y="83463"/>
                  </a:lnTo>
                  <a:lnTo>
                    <a:pt x="213907" y="40026"/>
                  </a:lnTo>
                  <a:lnTo>
                    <a:pt x="174076" y="10739"/>
                  </a:lnTo>
                  <a:lnTo>
                    <a:pt x="125297" y="0"/>
                  </a:lnTo>
                  <a:lnTo>
                    <a:pt x="76525" y="10739"/>
                  </a:lnTo>
                  <a:lnTo>
                    <a:pt x="36698" y="40026"/>
                  </a:lnTo>
                  <a:lnTo>
                    <a:pt x="9846" y="83463"/>
                  </a:lnTo>
                  <a:lnTo>
                    <a:pt x="0" y="136653"/>
                  </a:lnTo>
                  <a:lnTo>
                    <a:pt x="9846" y="189842"/>
                  </a:lnTo>
                  <a:lnTo>
                    <a:pt x="36698" y="233279"/>
                  </a:lnTo>
                  <a:lnTo>
                    <a:pt x="76525" y="262566"/>
                  </a:lnTo>
                  <a:lnTo>
                    <a:pt x="125297" y="273306"/>
                  </a:lnTo>
                  <a:lnTo>
                    <a:pt x="174076" y="262566"/>
                  </a:lnTo>
                  <a:lnTo>
                    <a:pt x="213907" y="233279"/>
                  </a:lnTo>
                  <a:lnTo>
                    <a:pt x="240760" y="189842"/>
                  </a:lnTo>
                  <a:lnTo>
                    <a:pt x="250607" y="136653"/>
                  </a:lnTo>
                  <a:close/>
                </a:path>
              </a:pathLst>
            </a:custGeom>
            <a:ln w="11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5210558" y="3161545"/>
            <a:ext cx="21526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4779552" y="3223268"/>
            <a:ext cx="1442085" cy="598170"/>
            <a:chOff x="4779552" y="3223268"/>
            <a:chExt cx="1442085" cy="598170"/>
          </a:xfrm>
        </p:grpSpPr>
        <p:sp>
          <p:nvSpPr>
            <p:cNvPr id="32" name="object 32" descr=""/>
            <p:cNvSpPr/>
            <p:nvPr/>
          </p:nvSpPr>
          <p:spPr>
            <a:xfrm>
              <a:off x="4785585" y="3229301"/>
              <a:ext cx="227965" cy="91440"/>
            </a:xfrm>
            <a:custGeom>
              <a:avLst/>
              <a:gdLst/>
              <a:ahLst/>
              <a:cxnLst/>
              <a:rect l="l" t="t" r="r" b="b"/>
              <a:pathLst>
                <a:path w="227964" h="91439">
                  <a:moveTo>
                    <a:pt x="0" y="45555"/>
                  </a:moveTo>
                  <a:lnTo>
                    <a:pt x="18988" y="0"/>
                  </a:lnTo>
                  <a:lnTo>
                    <a:pt x="56952" y="91110"/>
                  </a:lnTo>
                  <a:lnTo>
                    <a:pt x="94940" y="0"/>
                  </a:lnTo>
                  <a:lnTo>
                    <a:pt x="132905" y="91110"/>
                  </a:lnTo>
                  <a:lnTo>
                    <a:pt x="170869" y="0"/>
                  </a:lnTo>
                  <a:lnTo>
                    <a:pt x="208845" y="91110"/>
                  </a:lnTo>
                  <a:lnTo>
                    <a:pt x="227833" y="45555"/>
                  </a:lnTo>
                </a:path>
              </a:pathLst>
            </a:custGeom>
            <a:ln w="115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019490" y="3276375"/>
              <a:ext cx="168910" cy="0"/>
            </a:xfrm>
            <a:custGeom>
              <a:avLst/>
              <a:gdLst/>
              <a:ahLst/>
              <a:cxnLst/>
              <a:rect l="l" t="t" r="r" b="b"/>
              <a:pathLst>
                <a:path w="168910" h="0">
                  <a:moveTo>
                    <a:pt x="0" y="0"/>
                  </a:moveTo>
                  <a:lnTo>
                    <a:pt x="168590" y="0"/>
                  </a:lnTo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446909" y="3276375"/>
              <a:ext cx="551815" cy="514984"/>
            </a:xfrm>
            <a:custGeom>
              <a:avLst/>
              <a:gdLst/>
              <a:ahLst/>
              <a:cxnLst/>
              <a:rect l="l" t="t" r="r" b="b"/>
              <a:pathLst>
                <a:path w="551814" h="514985">
                  <a:moveTo>
                    <a:pt x="0" y="0"/>
                  </a:moveTo>
                  <a:lnTo>
                    <a:pt x="551343" y="0"/>
                  </a:lnTo>
                  <a:lnTo>
                    <a:pt x="551343" y="514712"/>
                  </a:lnTo>
                </a:path>
              </a:pathLst>
            </a:custGeom>
            <a:ln w="11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169126" y="3547536"/>
              <a:ext cx="0" cy="130175"/>
            </a:xfrm>
            <a:custGeom>
              <a:avLst/>
              <a:gdLst/>
              <a:ahLst/>
              <a:cxnLst/>
              <a:rect l="l" t="t" r="r" b="b"/>
              <a:pathLst>
                <a:path w="0" h="130175">
                  <a:moveTo>
                    <a:pt x="0" y="0"/>
                  </a:moveTo>
                  <a:lnTo>
                    <a:pt x="0" y="130121"/>
                  </a:lnTo>
                </a:path>
              </a:pathLst>
            </a:custGeom>
            <a:ln w="11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117044" y="3664644"/>
              <a:ext cx="104775" cy="156210"/>
            </a:xfrm>
            <a:custGeom>
              <a:avLst/>
              <a:gdLst/>
              <a:ahLst/>
              <a:cxnLst/>
              <a:rect l="l" t="t" r="r" b="b"/>
              <a:pathLst>
                <a:path w="104775" h="156210">
                  <a:moveTo>
                    <a:pt x="52081" y="156188"/>
                  </a:moveTo>
                  <a:lnTo>
                    <a:pt x="0" y="0"/>
                  </a:lnTo>
                  <a:lnTo>
                    <a:pt x="104163" y="0"/>
                  </a:lnTo>
                  <a:lnTo>
                    <a:pt x="52081" y="1561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2905810" y="4162809"/>
            <a:ext cx="15430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5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796775" y="3843874"/>
            <a:ext cx="17589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50">
                <a:latin typeface="Arial"/>
                <a:cs typeface="Arial"/>
              </a:rPr>
              <a:t>G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201640" y="4162809"/>
            <a:ext cx="16510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5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280770" y="3502348"/>
            <a:ext cx="21018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500" spc="-25">
                <a:latin typeface="Arial"/>
                <a:cs typeface="Arial"/>
              </a:rPr>
              <a:t>i</a:t>
            </a:r>
            <a:r>
              <a:rPr dirty="0" baseline="-11695" sz="1425" spc="-37">
                <a:latin typeface="Arial"/>
                <a:cs typeface="Arial"/>
              </a:rPr>
              <a:t>D</a:t>
            </a:r>
            <a:endParaRPr baseline="-11695" sz="1425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937060" y="3341101"/>
            <a:ext cx="38608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GS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210849" y="5552209"/>
            <a:ext cx="90487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>
                <a:latin typeface="Arial"/>
                <a:cs typeface="Arial"/>
              </a:rPr>
              <a:t>Sustrato</a:t>
            </a:r>
            <a:r>
              <a:rPr dirty="0" sz="1500" spc="25">
                <a:latin typeface="Arial"/>
                <a:cs typeface="Arial"/>
              </a:rPr>
              <a:t> </a:t>
            </a:r>
            <a:r>
              <a:rPr dirty="0" sz="1500" spc="-50" i="1">
                <a:latin typeface="Arial"/>
                <a:cs typeface="Arial"/>
              </a:rPr>
              <a:t>p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3076009" y="4532205"/>
            <a:ext cx="3088005" cy="221615"/>
            <a:chOff x="3076009" y="4532205"/>
            <a:chExt cx="3088005" cy="221615"/>
          </a:xfrm>
        </p:grpSpPr>
        <p:sp>
          <p:nvSpPr>
            <p:cNvPr id="44" name="object 44" descr=""/>
            <p:cNvSpPr/>
            <p:nvPr/>
          </p:nvSpPr>
          <p:spPr>
            <a:xfrm>
              <a:off x="3082042" y="4538237"/>
              <a:ext cx="319405" cy="91440"/>
            </a:xfrm>
            <a:custGeom>
              <a:avLst/>
              <a:gdLst/>
              <a:ahLst/>
              <a:cxnLst/>
              <a:rect l="l" t="t" r="r" b="b"/>
              <a:pathLst>
                <a:path w="319404" h="91439">
                  <a:moveTo>
                    <a:pt x="318964" y="91098"/>
                  </a:moveTo>
                  <a:lnTo>
                    <a:pt x="0" y="91098"/>
                  </a:lnTo>
                  <a:lnTo>
                    <a:pt x="0" y="0"/>
                  </a:lnTo>
                  <a:lnTo>
                    <a:pt x="318964" y="0"/>
                  </a:lnTo>
                  <a:lnTo>
                    <a:pt x="318964" y="91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082041" y="4538237"/>
              <a:ext cx="319405" cy="91440"/>
            </a:xfrm>
            <a:custGeom>
              <a:avLst/>
              <a:gdLst/>
              <a:ahLst/>
              <a:cxnLst/>
              <a:rect l="l" t="t" r="r" b="b"/>
              <a:pathLst>
                <a:path w="319404" h="91439">
                  <a:moveTo>
                    <a:pt x="0" y="91098"/>
                  </a:moveTo>
                  <a:lnTo>
                    <a:pt x="318964" y="91098"/>
                  </a:lnTo>
                  <a:lnTo>
                    <a:pt x="318964" y="0"/>
                  </a:lnTo>
                  <a:lnTo>
                    <a:pt x="0" y="0"/>
                  </a:lnTo>
                  <a:lnTo>
                    <a:pt x="0" y="91098"/>
                  </a:lnTo>
                  <a:close/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838771" y="4538238"/>
              <a:ext cx="319405" cy="91440"/>
            </a:xfrm>
            <a:custGeom>
              <a:avLst/>
              <a:gdLst/>
              <a:ahLst/>
              <a:cxnLst/>
              <a:rect l="l" t="t" r="r" b="b"/>
              <a:pathLst>
                <a:path w="319404" h="91439">
                  <a:moveTo>
                    <a:pt x="318964" y="91098"/>
                  </a:moveTo>
                  <a:lnTo>
                    <a:pt x="0" y="91098"/>
                  </a:lnTo>
                  <a:lnTo>
                    <a:pt x="0" y="0"/>
                  </a:lnTo>
                  <a:lnTo>
                    <a:pt x="318964" y="0"/>
                  </a:lnTo>
                  <a:lnTo>
                    <a:pt x="318964" y="91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838771" y="4538238"/>
              <a:ext cx="319405" cy="91440"/>
            </a:xfrm>
            <a:custGeom>
              <a:avLst/>
              <a:gdLst/>
              <a:ahLst/>
              <a:cxnLst/>
              <a:rect l="l" t="t" r="r" b="b"/>
              <a:pathLst>
                <a:path w="319404" h="91439">
                  <a:moveTo>
                    <a:pt x="0" y="91098"/>
                  </a:moveTo>
                  <a:lnTo>
                    <a:pt x="318964" y="91098"/>
                  </a:lnTo>
                  <a:lnTo>
                    <a:pt x="318964" y="0"/>
                  </a:lnTo>
                  <a:lnTo>
                    <a:pt x="0" y="0"/>
                  </a:lnTo>
                  <a:lnTo>
                    <a:pt x="0" y="91098"/>
                  </a:lnTo>
                  <a:close/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768564" y="4743210"/>
              <a:ext cx="1553845" cy="5080"/>
            </a:xfrm>
            <a:custGeom>
              <a:avLst/>
              <a:gdLst/>
              <a:ahLst/>
              <a:cxnLst/>
              <a:rect l="l" t="t" r="r" b="b"/>
              <a:pathLst>
                <a:path w="1553845" h="5079">
                  <a:moveTo>
                    <a:pt x="0" y="4555"/>
                  </a:moveTo>
                  <a:lnTo>
                    <a:pt x="1553797" y="0"/>
                  </a:lnTo>
                </a:path>
              </a:pathLst>
            </a:custGeom>
            <a:ln w="11569">
              <a:solidFill>
                <a:srgbClr val="286F8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3137475" y="4613628"/>
            <a:ext cx="25717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25925" sz="2250" spc="-37" i="1">
                <a:latin typeface="Arial"/>
                <a:cs typeface="Arial"/>
              </a:rPr>
              <a:t>n</a:t>
            </a:r>
            <a:r>
              <a:rPr dirty="0" sz="950" spc="-25" i="1">
                <a:latin typeface="Arial"/>
                <a:cs typeface="Arial"/>
              </a:rPr>
              <a:t>+</a:t>
            </a:r>
            <a:endParaRPr sz="95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909398" y="4613628"/>
            <a:ext cx="25717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25925" sz="2250" spc="-37" i="1">
                <a:latin typeface="Arial"/>
                <a:cs typeface="Arial"/>
              </a:rPr>
              <a:t>n</a:t>
            </a:r>
            <a:r>
              <a:rPr dirty="0" sz="950" spc="-25" i="1">
                <a:latin typeface="Arial"/>
                <a:cs typeface="Arial"/>
              </a:rPr>
              <a:t>+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2825392" y="3265936"/>
            <a:ext cx="3621404" cy="3316604"/>
            <a:chOff x="2825392" y="3265936"/>
            <a:chExt cx="3621404" cy="3316604"/>
          </a:xfrm>
        </p:grpSpPr>
        <p:pic>
          <p:nvPicPr>
            <p:cNvPr id="52" name="object 5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90168" y="3803659"/>
              <a:ext cx="102702" cy="102681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3241521" y="3271968"/>
              <a:ext cx="1526540" cy="435609"/>
            </a:xfrm>
            <a:custGeom>
              <a:avLst/>
              <a:gdLst/>
              <a:ahLst/>
              <a:cxnLst/>
              <a:rect l="l" t="t" r="r" b="b"/>
              <a:pathLst>
                <a:path w="1526539" h="435610">
                  <a:moveTo>
                    <a:pt x="1526454" y="0"/>
                  </a:moveTo>
                  <a:lnTo>
                    <a:pt x="0" y="0"/>
                  </a:lnTo>
                  <a:lnTo>
                    <a:pt x="0" y="434990"/>
                  </a:lnTo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2505" y="4465365"/>
              <a:ext cx="2187157" cy="163974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3522505" y="4465365"/>
              <a:ext cx="2187575" cy="164465"/>
            </a:xfrm>
            <a:custGeom>
              <a:avLst/>
              <a:gdLst/>
              <a:ahLst/>
              <a:cxnLst/>
              <a:rect l="l" t="t" r="r" b="b"/>
              <a:pathLst>
                <a:path w="2187575" h="164464">
                  <a:moveTo>
                    <a:pt x="0" y="163974"/>
                  </a:moveTo>
                  <a:lnTo>
                    <a:pt x="2187157" y="163974"/>
                  </a:lnTo>
                  <a:lnTo>
                    <a:pt x="2187157" y="0"/>
                  </a:lnTo>
                  <a:lnTo>
                    <a:pt x="0" y="0"/>
                  </a:lnTo>
                  <a:lnTo>
                    <a:pt x="0" y="163974"/>
                  </a:lnTo>
                  <a:close/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123217" y="6109699"/>
              <a:ext cx="1061720" cy="91440"/>
            </a:xfrm>
            <a:custGeom>
              <a:avLst/>
              <a:gdLst/>
              <a:ahLst/>
              <a:cxnLst/>
              <a:rect l="l" t="t" r="r" b="b"/>
              <a:pathLst>
                <a:path w="1061720" h="91439">
                  <a:moveTo>
                    <a:pt x="1061684" y="91098"/>
                  </a:moveTo>
                  <a:lnTo>
                    <a:pt x="0" y="91098"/>
                  </a:lnTo>
                  <a:lnTo>
                    <a:pt x="0" y="0"/>
                  </a:lnTo>
                  <a:lnTo>
                    <a:pt x="1061684" y="0"/>
                  </a:lnTo>
                  <a:lnTo>
                    <a:pt x="1061684" y="91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123217" y="6109699"/>
              <a:ext cx="1061720" cy="91440"/>
            </a:xfrm>
            <a:custGeom>
              <a:avLst/>
              <a:gdLst/>
              <a:ahLst/>
              <a:cxnLst/>
              <a:rect l="l" t="t" r="r" b="b"/>
              <a:pathLst>
                <a:path w="1061720" h="91439">
                  <a:moveTo>
                    <a:pt x="0" y="91098"/>
                  </a:moveTo>
                  <a:lnTo>
                    <a:pt x="1061684" y="91098"/>
                  </a:lnTo>
                  <a:lnTo>
                    <a:pt x="1061684" y="0"/>
                  </a:lnTo>
                  <a:lnTo>
                    <a:pt x="0" y="0"/>
                  </a:lnTo>
                  <a:lnTo>
                    <a:pt x="0" y="91098"/>
                  </a:lnTo>
                  <a:close/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654059" y="6187130"/>
              <a:ext cx="3175" cy="302260"/>
            </a:xfrm>
            <a:custGeom>
              <a:avLst/>
              <a:gdLst/>
              <a:ahLst/>
              <a:cxnLst/>
              <a:rect l="l" t="t" r="r" b="b"/>
              <a:pathLst>
                <a:path w="3175" h="302260">
                  <a:moveTo>
                    <a:pt x="3038" y="0"/>
                  </a:moveTo>
                  <a:lnTo>
                    <a:pt x="0" y="302145"/>
                  </a:lnTo>
                </a:path>
              </a:pathLst>
            </a:custGeom>
            <a:ln w="11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02708" y="6479689"/>
              <a:ext cx="102702" cy="102681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3644016" y="4684002"/>
              <a:ext cx="1951989" cy="6350"/>
            </a:xfrm>
            <a:custGeom>
              <a:avLst/>
              <a:gdLst/>
              <a:ahLst/>
              <a:cxnLst/>
              <a:rect l="l" t="t" r="r" b="b"/>
              <a:pathLst>
                <a:path w="1951989" h="6350">
                  <a:moveTo>
                    <a:pt x="0" y="6074"/>
                  </a:moveTo>
                  <a:lnTo>
                    <a:pt x="1951740" y="0"/>
                  </a:lnTo>
                </a:path>
              </a:pathLst>
            </a:custGeom>
            <a:ln w="11569">
              <a:solidFill>
                <a:srgbClr val="286F8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831424" y="4629343"/>
              <a:ext cx="873760" cy="0"/>
            </a:xfrm>
            <a:custGeom>
              <a:avLst/>
              <a:gdLst/>
              <a:ahLst/>
              <a:cxnLst/>
              <a:rect l="l" t="t" r="r" b="b"/>
              <a:pathLst>
                <a:path w="873760" h="0">
                  <a:moveTo>
                    <a:pt x="0" y="0"/>
                  </a:moveTo>
                  <a:lnTo>
                    <a:pt x="873346" y="0"/>
                  </a:lnTo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567275" y="4629344"/>
              <a:ext cx="873760" cy="0"/>
            </a:xfrm>
            <a:custGeom>
              <a:avLst/>
              <a:gdLst/>
              <a:ahLst/>
              <a:cxnLst/>
              <a:rect l="l" t="t" r="r" b="b"/>
              <a:pathLst>
                <a:path w="873760" h="0">
                  <a:moveTo>
                    <a:pt x="0" y="0"/>
                  </a:moveTo>
                  <a:lnTo>
                    <a:pt x="873346" y="0"/>
                  </a:lnTo>
                </a:path>
              </a:pathLst>
            </a:custGeom>
            <a:ln w="11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934937" y="4998461"/>
              <a:ext cx="889000" cy="496570"/>
            </a:xfrm>
            <a:custGeom>
              <a:avLst/>
              <a:gdLst/>
              <a:ahLst/>
              <a:cxnLst/>
              <a:rect l="l" t="t" r="r" b="b"/>
              <a:pathLst>
                <a:path w="889000" h="496570">
                  <a:moveTo>
                    <a:pt x="888645" y="496321"/>
                  </a:moveTo>
                  <a:lnTo>
                    <a:pt x="833488" y="495163"/>
                  </a:lnTo>
                  <a:lnTo>
                    <a:pt x="779081" y="491728"/>
                  </a:lnTo>
                  <a:lnTo>
                    <a:pt x="725531" y="486076"/>
                  </a:lnTo>
                  <a:lnTo>
                    <a:pt x="672945" y="478268"/>
                  </a:lnTo>
                  <a:lnTo>
                    <a:pt x="621432" y="468364"/>
                  </a:lnTo>
                  <a:lnTo>
                    <a:pt x="571098" y="456423"/>
                  </a:lnTo>
                  <a:lnTo>
                    <a:pt x="522050" y="442505"/>
                  </a:lnTo>
                  <a:lnTo>
                    <a:pt x="474397" y="426671"/>
                  </a:lnTo>
                  <a:lnTo>
                    <a:pt x="428246" y="408981"/>
                  </a:lnTo>
                  <a:lnTo>
                    <a:pt x="383705" y="389494"/>
                  </a:lnTo>
                  <a:lnTo>
                    <a:pt x="340879" y="368271"/>
                  </a:lnTo>
                  <a:lnTo>
                    <a:pt x="299879" y="345371"/>
                  </a:lnTo>
                  <a:lnTo>
                    <a:pt x="260809" y="320855"/>
                  </a:lnTo>
                  <a:lnTo>
                    <a:pt x="223779" y="294783"/>
                  </a:lnTo>
                  <a:lnTo>
                    <a:pt x="188896" y="267214"/>
                  </a:lnTo>
                  <a:lnTo>
                    <a:pt x="156266" y="238209"/>
                  </a:lnTo>
                  <a:lnTo>
                    <a:pt x="125998" y="207828"/>
                  </a:lnTo>
                  <a:lnTo>
                    <a:pt x="98199" y="176131"/>
                  </a:lnTo>
                  <a:lnTo>
                    <a:pt x="72977" y="143177"/>
                  </a:lnTo>
                  <a:lnTo>
                    <a:pt x="50438" y="109027"/>
                  </a:lnTo>
                  <a:lnTo>
                    <a:pt x="30690" y="73741"/>
                  </a:lnTo>
                  <a:lnTo>
                    <a:pt x="13842" y="37378"/>
                  </a:lnTo>
                  <a:lnTo>
                    <a:pt x="0" y="0"/>
                  </a:lnTo>
                </a:path>
              </a:pathLst>
            </a:custGeom>
            <a:ln w="115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885577" y="4857097"/>
              <a:ext cx="102870" cy="162560"/>
            </a:xfrm>
            <a:custGeom>
              <a:avLst/>
              <a:gdLst/>
              <a:ahLst/>
              <a:cxnLst/>
              <a:rect l="l" t="t" r="r" b="b"/>
              <a:pathLst>
                <a:path w="102870" h="162560">
                  <a:moveTo>
                    <a:pt x="0" y="162455"/>
                  </a:moveTo>
                  <a:lnTo>
                    <a:pt x="26691" y="0"/>
                  </a:lnTo>
                  <a:lnTo>
                    <a:pt x="102849" y="145969"/>
                  </a:lnTo>
                  <a:lnTo>
                    <a:pt x="0" y="162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4881559" y="6345390"/>
            <a:ext cx="130175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>
                <a:latin typeface="Arial"/>
                <a:cs typeface="Arial"/>
              </a:rPr>
              <a:t>Conectado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890389" y="5288347"/>
            <a:ext cx="840740" cy="488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4930">
              <a:lnSpc>
                <a:spcPct val="101200"/>
              </a:lnSpc>
              <a:spcBef>
                <a:spcPts val="95"/>
              </a:spcBef>
            </a:pPr>
            <a:r>
              <a:rPr dirty="0" sz="1500">
                <a:latin typeface="Arial"/>
                <a:cs typeface="Arial"/>
              </a:rPr>
              <a:t>Canal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n </a:t>
            </a:r>
            <a:r>
              <a:rPr dirty="0" sz="1500" spc="-10">
                <a:latin typeface="Arial"/>
                <a:cs typeface="Arial"/>
              </a:rPr>
              <a:t>generado</a:t>
            </a:r>
            <a:endParaRPr sz="15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476880" y="3818126"/>
            <a:ext cx="402590" cy="2184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250" spc="-20">
                <a:latin typeface="Arial"/>
                <a:cs typeface="Arial"/>
              </a:rPr>
              <a:t>SiO</a:t>
            </a:r>
            <a:r>
              <a:rPr dirty="0" baseline="-10416" sz="1200" spc="-30">
                <a:latin typeface="Arial"/>
                <a:cs typeface="Arial"/>
              </a:rPr>
              <a:t>2</a:t>
            </a:r>
            <a:endParaRPr baseline="-10416" sz="1200">
              <a:latin typeface="Arial"/>
              <a:cs typeface="Arial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5340818" y="4025202"/>
            <a:ext cx="279400" cy="447675"/>
            <a:chOff x="5340818" y="4025202"/>
            <a:chExt cx="279400" cy="447675"/>
          </a:xfrm>
        </p:grpSpPr>
        <p:sp>
          <p:nvSpPr>
            <p:cNvPr id="69" name="object 69" descr=""/>
            <p:cNvSpPr/>
            <p:nvPr/>
          </p:nvSpPr>
          <p:spPr>
            <a:xfrm>
              <a:off x="5416163" y="4030989"/>
              <a:ext cx="198120" cy="320675"/>
            </a:xfrm>
            <a:custGeom>
              <a:avLst/>
              <a:gdLst/>
              <a:ahLst/>
              <a:cxnLst/>
              <a:rect l="l" t="t" r="r" b="b"/>
              <a:pathLst>
                <a:path w="198120" h="320675">
                  <a:moveTo>
                    <a:pt x="198055" y="0"/>
                  </a:moveTo>
                  <a:lnTo>
                    <a:pt x="0" y="320066"/>
                  </a:lnTo>
                </a:path>
              </a:pathLst>
            </a:custGeom>
            <a:ln w="11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340818" y="4312600"/>
              <a:ext cx="127000" cy="160655"/>
            </a:xfrm>
            <a:custGeom>
              <a:avLst/>
              <a:gdLst/>
              <a:ahLst/>
              <a:cxnLst/>
              <a:rect l="l" t="t" r="r" b="b"/>
              <a:pathLst>
                <a:path w="127000" h="160654">
                  <a:moveTo>
                    <a:pt x="0" y="160214"/>
                  </a:moveTo>
                  <a:lnTo>
                    <a:pt x="37903" y="0"/>
                  </a:lnTo>
                  <a:lnTo>
                    <a:pt x="126491" y="54774"/>
                  </a:lnTo>
                  <a:lnTo>
                    <a:pt x="0" y="1602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83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8152" y="1509712"/>
            <a:ext cx="8338184" cy="1356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Zonas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funcionamiento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2000">
              <a:latin typeface="Arial"/>
              <a:cs typeface="Arial"/>
            </a:endParaRPr>
          </a:p>
          <a:p>
            <a:pPr marL="418465" marR="55880" indent="-3175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8465" algn="l"/>
                <a:tab pos="1180465" algn="l"/>
                <a:tab pos="2152650" algn="l"/>
                <a:tab pos="2842895" algn="l"/>
                <a:tab pos="3419475" algn="l"/>
                <a:tab pos="4984750" algn="l"/>
                <a:tab pos="5958205" algn="l"/>
                <a:tab pos="7378065" algn="l"/>
                <a:tab pos="7710805" algn="l"/>
              </a:tabLst>
            </a:pPr>
            <a:r>
              <a:rPr dirty="0" sz="2000" spc="-20" b="1">
                <a:latin typeface="Arial"/>
                <a:cs typeface="Arial"/>
              </a:rPr>
              <a:t>Zona</a:t>
            </a:r>
            <a:r>
              <a:rPr dirty="0" sz="2000" b="1">
                <a:latin typeface="Arial"/>
                <a:cs typeface="Arial"/>
              </a:rPr>
              <a:t>	</a:t>
            </a:r>
            <a:r>
              <a:rPr dirty="0" sz="2000" spc="-10" b="1">
                <a:latin typeface="Arial"/>
                <a:cs typeface="Arial"/>
              </a:rPr>
              <a:t>Lineal:</a:t>
            </a:r>
            <a:r>
              <a:rPr dirty="0" sz="2000" b="1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Para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una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determinada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tensión</a:t>
            </a:r>
            <a:r>
              <a:rPr dirty="0" sz="2000">
                <a:latin typeface="Arial"/>
                <a:cs typeface="Arial"/>
              </a:rPr>
              <a:t>	V</a:t>
            </a:r>
            <a:r>
              <a:rPr dirty="0" baseline="-21367" sz="1950">
                <a:latin typeface="Arial"/>
                <a:cs typeface="Arial"/>
              </a:rPr>
              <a:t>GS</a:t>
            </a:r>
            <a:r>
              <a:rPr dirty="0" sz="2000">
                <a:latin typeface="Arial"/>
                <a:cs typeface="Arial"/>
              </a:rPr>
              <a:t>&gt;V</a:t>
            </a:r>
            <a:r>
              <a:rPr dirty="0" baseline="-21367" sz="1950">
                <a:latin typeface="Arial"/>
                <a:cs typeface="Arial"/>
              </a:rPr>
              <a:t>TR</a:t>
            </a:r>
            <a:r>
              <a:rPr dirty="0" baseline="-21367" sz="1950" spc="135">
                <a:latin typeface="Arial"/>
                <a:cs typeface="Arial"/>
              </a:rPr>
              <a:t>  </a:t>
            </a:r>
            <a:r>
              <a:rPr dirty="0" sz="2000" spc="-25">
                <a:latin typeface="Arial"/>
                <a:cs typeface="Arial"/>
              </a:rPr>
              <a:t>la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i</a:t>
            </a:r>
            <a:r>
              <a:rPr dirty="0" baseline="-21367" sz="1950" spc="-37">
                <a:latin typeface="Arial"/>
                <a:cs typeface="Arial"/>
              </a:rPr>
              <a:t>D</a:t>
            </a:r>
            <a:r>
              <a:rPr dirty="0" baseline="-21367" sz="195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varía </a:t>
            </a:r>
            <a:r>
              <a:rPr dirty="0" sz="2000">
                <a:latin typeface="Arial"/>
                <a:cs typeface="Arial"/>
              </a:rPr>
              <a:t>linealmente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según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incrementa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DS</a:t>
            </a:r>
            <a:r>
              <a:rPr dirty="0" baseline="-21367" sz="1950" spc="277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hasta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sat</a:t>
            </a:r>
            <a:r>
              <a:rPr dirty="0" baseline="-21367" sz="1950" spc="22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.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sat</a:t>
            </a:r>
            <a:r>
              <a:rPr dirty="0" baseline="-21367" sz="1950" spc="22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~V</a:t>
            </a:r>
            <a:r>
              <a:rPr dirty="0" baseline="-21367" sz="1950">
                <a:latin typeface="Arial"/>
                <a:cs typeface="Arial"/>
              </a:rPr>
              <a:t>GS</a:t>
            </a:r>
            <a:r>
              <a:rPr dirty="0" baseline="-21367" sz="1950" spc="277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25">
                <a:latin typeface="Arial"/>
                <a:cs typeface="Arial"/>
              </a:rPr>
              <a:t>V</a:t>
            </a:r>
            <a:r>
              <a:rPr dirty="0" baseline="-21367" sz="1950" spc="-37">
                <a:latin typeface="Arial"/>
                <a:cs typeface="Arial"/>
              </a:rPr>
              <a:t>TR</a:t>
            </a:r>
            <a:endParaRPr baseline="-21367" sz="19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689952" y="3208338"/>
            <a:ext cx="3999865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1339850" algn="l"/>
              </a:tabLst>
            </a:pPr>
            <a:r>
              <a:rPr dirty="0" sz="1800">
                <a:latin typeface="Times New Roman"/>
                <a:cs typeface="Times New Roman"/>
              </a:rPr>
              <a:t>Si</a:t>
            </a:r>
            <a:r>
              <a:rPr dirty="0" sz="1800" spc="370">
                <a:latin typeface="Times New Roman"/>
                <a:cs typeface="Times New Roman"/>
              </a:rPr>
              <a:t> </a:t>
            </a:r>
            <a:r>
              <a:rPr dirty="0" sz="1800" spc="-25" i="1">
                <a:latin typeface="Times New Roman"/>
                <a:cs typeface="Times New Roman"/>
              </a:rPr>
              <a:t>V</a:t>
            </a:r>
            <a:r>
              <a:rPr dirty="0" baseline="-23809" sz="1575" spc="-37" i="1">
                <a:latin typeface="Times New Roman"/>
                <a:cs typeface="Times New Roman"/>
              </a:rPr>
              <a:t>GS</a:t>
            </a:r>
            <a:r>
              <a:rPr dirty="0" baseline="-23809" sz="1575" i="1">
                <a:latin typeface="Times New Roman"/>
                <a:cs typeface="Times New Roman"/>
              </a:rPr>
              <a:t>	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3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0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</a:t>
            </a:r>
            <a:r>
              <a:rPr dirty="0" sz="1800" spc="-185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DS</a:t>
            </a:r>
            <a:r>
              <a:rPr dirty="0" baseline="-23809" sz="1575" spc="675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</a:t>
            </a:r>
            <a:r>
              <a:rPr dirty="0" sz="1800" spc="-185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sat</a:t>
            </a:r>
            <a:r>
              <a:rPr dirty="0" baseline="-23809" sz="1575" spc="37" i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</a:t>
            </a:r>
            <a:r>
              <a:rPr dirty="0" sz="1800">
                <a:latin typeface="Symbol"/>
                <a:cs typeface="Symbol"/>
              </a:rPr>
              <a:t></a:t>
            </a:r>
            <a:r>
              <a:rPr dirty="0" sz="1800" spc="-185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GS</a:t>
            </a:r>
            <a:r>
              <a:rPr dirty="0" baseline="-23809" sz="1575" spc="525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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TR</a:t>
            </a:r>
            <a:r>
              <a:rPr dirty="0" baseline="-23809" sz="1575" spc="-7" i="1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87609" y="3266283"/>
            <a:ext cx="525780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97485" indent="-159385">
              <a:lnSpc>
                <a:spcPct val="100000"/>
              </a:lnSpc>
              <a:spcBef>
                <a:spcPts val="125"/>
              </a:spcBef>
              <a:buFont typeface="Symbol"/>
              <a:buChar char=""/>
              <a:tabLst>
                <a:tab pos="197485" algn="l"/>
              </a:tabLst>
            </a:pPr>
            <a:r>
              <a:rPr dirty="0" baseline="13888" sz="2700" spc="-37" i="1">
                <a:latin typeface="Times New Roman"/>
                <a:cs typeface="Times New Roman"/>
              </a:rPr>
              <a:t>V</a:t>
            </a:r>
            <a:r>
              <a:rPr dirty="0" sz="1050" spc="-25" i="1">
                <a:latin typeface="Times New Roman"/>
                <a:cs typeface="Times New Roman"/>
              </a:rPr>
              <a:t>TR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45916" y="3608867"/>
            <a:ext cx="2688590" cy="452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0800">
              <a:lnSpc>
                <a:spcPts val="2685"/>
              </a:lnSpc>
              <a:spcBef>
                <a:spcPts val="130"/>
              </a:spcBef>
              <a:tabLst>
                <a:tab pos="281940" algn="l"/>
                <a:tab pos="1240155" algn="l"/>
                <a:tab pos="1684020" algn="l"/>
                <a:tab pos="2083435" algn="l"/>
              </a:tabLst>
            </a:pPr>
            <a:r>
              <a:rPr dirty="0" sz="1700" spc="-50" i="1">
                <a:latin typeface="Times New Roman"/>
                <a:cs typeface="Times New Roman"/>
              </a:rPr>
              <a:t>i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>
                <a:latin typeface="Symbol"/>
                <a:cs typeface="Symbol"/>
              </a:rPr>
              <a:t>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 i="1">
                <a:latin typeface="Times New Roman"/>
                <a:cs typeface="Times New Roman"/>
              </a:rPr>
              <a:t>k</a:t>
            </a:r>
            <a:r>
              <a:rPr dirty="0" sz="1700" spc="-90" i="1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</a:t>
            </a:r>
            <a:r>
              <a:rPr dirty="0" sz="1700" spc="-229">
                <a:latin typeface="Times New Roman"/>
                <a:cs typeface="Times New Roman"/>
              </a:rPr>
              <a:t> </a:t>
            </a:r>
            <a:r>
              <a:rPr dirty="0" sz="2700" spc="-20">
                <a:latin typeface="Symbol"/>
                <a:cs typeface="Symbol"/>
              </a:rPr>
              <a:t></a:t>
            </a:r>
            <a:r>
              <a:rPr dirty="0" sz="1700" spc="-20">
                <a:latin typeface="Times New Roman"/>
                <a:cs typeface="Times New Roman"/>
              </a:rPr>
              <a:t>2</a:t>
            </a:r>
            <a:r>
              <a:rPr dirty="0" sz="2250" spc="-20">
                <a:latin typeface="Symbol"/>
                <a:cs typeface="Symbol"/>
              </a:rPr>
              <a:t></a:t>
            </a:r>
            <a:r>
              <a:rPr dirty="0" sz="1700" spc="-20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 spc="45">
                <a:latin typeface="Symbol"/>
                <a:cs typeface="Symbol"/>
              </a:rPr>
              <a:t></a:t>
            </a:r>
            <a:r>
              <a:rPr dirty="0" sz="1700" spc="45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2250" spc="-25">
                <a:latin typeface="Symbol"/>
                <a:cs typeface="Symbol"/>
              </a:rPr>
              <a:t></a:t>
            </a:r>
            <a:r>
              <a:rPr dirty="0" sz="1700" spc="-25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 spc="70">
                <a:latin typeface="Symbol"/>
                <a:cs typeface="Symbol"/>
              </a:rPr>
              <a:t></a:t>
            </a:r>
            <a:r>
              <a:rPr dirty="0" sz="1700" spc="70" i="1">
                <a:latin typeface="Times New Roman"/>
                <a:cs typeface="Times New Roman"/>
              </a:rPr>
              <a:t>V</a:t>
            </a:r>
            <a:r>
              <a:rPr dirty="0" sz="1700" spc="-95" i="1">
                <a:latin typeface="Times New Roman"/>
                <a:cs typeface="Times New Roman"/>
              </a:rPr>
              <a:t> </a:t>
            </a:r>
            <a:r>
              <a:rPr dirty="0" baseline="41666" sz="1500">
                <a:latin typeface="Times New Roman"/>
                <a:cs typeface="Times New Roman"/>
              </a:rPr>
              <a:t>2</a:t>
            </a:r>
            <a:r>
              <a:rPr dirty="0" baseline="41666" sz="1500" spc="712">
                <a:latin typeface="Times New Roman"/>
                <a:cs typeface="Times New Roman"/>
              </a:rPr>
              <a:t> </a:t>
            </a:r>
            <a:r>
              <a:rPr dirty="0" sz="2700" spc="-395">
                <a:latin typeface="Symbol"/>
                <a:cs typeface="Symbol"/>
              </a:rPr>
              <a:t></a:t>
            </a:r>
            <a:endParaRPr sz="2700">
              <a:latin typeface="Symbol"/>
              <a:cs typeface="Symbol"/>
            </a:endParaRPr>
          </a:p>
          <a:p>
            <a:pPr marL="113664">
              <a:lnSpc>
                <a:spcPts val="645"/>
              </a:lnSpc>
              <a:tabLst>
                <a:tab pos="1013460" algn="l"/>
                <a:tab pos="1498600" algn="l"/>
                <a:tab pos="1857375" algn="l"/>
                <a:tab pos="2353945" algn="l"/>
              </a:tabLst>
            </a:pPr>
            <a:r>
              <a:rPr dirty="0" sz="1000" spc="-50" i="1">
                <a:latin typeface="Times New Roman"/>
                <a:cs typeface="Times New Roman"/>
              </a:rPr>
              <a:t>D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GS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TR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DS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DS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4840" y="4318000"/>
            <a:ext cx="826643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7660" marR="43180" indent="-2901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7660" algn="l"/>
                <a:tab pos="1083310" algn="l"/>
                <a:tab pos="1528445" algn="l"/>
                <a:tab pos="3073400" algn="l"/>
                <a:tab pos="3757929" algn="l"/>
                <a:tab pos="4329430" algn="l"/>
                <a:tab pos="5890260" algn="l"/>
                <a:tab pos="6856730" algn="l"/>
                <a:tab pos="8029575" algn="l"/>
              </a:tabLst>
            </a:pPr>
            <a:r>
              <a:rPr dirty="0" sz="2000" spc="-20" b="1">
                <a:latin typeface="Arial"/>
                <a:cs typeface="Arial"/>
              </a:rPr>
              <a:t>Zona</a:t>
            </a:r>
            <a:r>
              <a:rPr dirty="0" sz="2000" b="1">
                <a:latin typeface="Arial"/>
                <a:cs typeface="Arial"/>
              </a:rPr>
              <a:t>	</a:t>
            </a:r>
            <a:r>
              <a:rPr dirty="0" sz="2000" spc="-25" b="1">
                <a:latin typeface="Arial"/>
                <a:cs typeface="Arial"/>
              </a:rPr>
              <a:t>de</a:t>
            </a:r>
            <a:r>
              <a:rPr dirty="0" sz="2000" b="1">
                <a:latin typeface="Arial"/>
                <a:cs typeface="Arial"/>
              </a:rPr>
              <a:t>	</a:t>
            </a:r>
            <a:r>
              <a:rPr dirty="0" sz="2000" spc="-10" b="1">
                <a:latin typeface="Arial"/>
                <a:cs typeface="Arial"/>
              </a:rPr>
              <a:t>Saturación:</a:t>
            </a:r>
            <a:r>
              <a:rPr dirty="0" sz="2000" b="1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Para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una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determinada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tensión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baseline="-21367" sz="1950" spc="-15">
                <a:latin typeface="Arial"/>
                <a:cs typeface="Arial"/>
              </a:rPr>
              <a:t>GS</a:t>
            </a:r>
            <a:r>
              <a:rPr dirty="0" sz="2000" spc="-10">
                <a:latin typeface="Arial"/>
                <a:cs typeface="Arial"/>
              </a:rPr>
              <a:t>&gt;V</a:t>
            </a:r>
            <a:r>
              <a:rPr dirty="0" baseline="-21367" sz="1950" spc="-15">
                <a:latin typeface="Arial"/>
                <a:cs typeface="Arial"/>
              </a:rPr>
              <a:t>TR</a:t>
            </a:r>
            <a:r>
              <a:rPr dirty="0" sz="2000" spc="-10">
                <a:latin typeface="Arial"/>
                <a:cs typeface="Arial"/>
              </a:rPr>
              <a:t>,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si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DS</a:t>
            </a:r>
            <a:r>
              <a:rPr dirty="0" sz="2000">
                <a:latin typeface="Arial"/>
                <a:cs typeface="Arial"/>
              </a:rPr>
              <a:t>&gt;V</a:t>
            </a:r>
            <a:r>
              <a:rPr dirty="0" baseline="-21367" sz="1950">
                <a:latin typeface="Arial"/>
                <a:cs typeface="Arial"/>
              </a:rPr>
              <a:t>sat </a:t>
            </a:r>
            <a:r>
              <a:rPr dirty="0" sz="2000">
                <a:latin typeface="Arial"/>
                <a:cs typeface="Arial"/>
              </a:rPr>
              <a:t>la i</a:t>
            </a:r>
            <a:r>
              <a:rPr dirty="0" baseline="-21367" sz="1950">
                <a:latin typeface="Arial"/>
                <a:cs typeface="Arial"/>
              </a:rPr>
              <a:t>D</a:t>
            </a:r>
            <a:r>
              <a:rPr dirty="0" baseline="-21367" sz="1950" spc="292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permanece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constante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aunque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aumente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V</a:t>
            </a:r>
            <a:r>
              <a:rPr dirty="0" baseline="-21367" sz="1950" spc="-30">
                <a:latin typeface="Arial"/>
                <a:cs typeface="Arial"/>
              </a:rPr>
              <a:t>DS</a:t>
            </a:r>
            <a:r>
              <a:rPr dirty="0" sz="2000" spc="-2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703472" y="3178000"/>
            <a:ext cx="1678305" cy="749935"/>
            <a:chOff x="1703472" y="3178000"/>
            <a:chExt cx="1678305" cy="749935"/>
          </a:xfrm>
        </p:grpSpPr>
        <p:sp>
          <p:nvSpPr>
            <p:cNvPr id="9" name="object 9" descr=""/>
            <p:cNvSpPr/>
            <p:nvPr/>
          </p:nvSpPr>
          <p:spPr>
            <a:xfrm>
              <a:off x="1808447" y="3228447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 h="0">
                  <a:moveTo>
                    <a:pt x="0" y="0"/>
                  </a:moveTo>
                  <a:lnTo>
                    <a:pt x="450328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821695" y="378771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471"/>
                  </a:lnTo>
                </a:path>
              </a:pathLst>
            </a:custGeom>
            <a:ln w="11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09110" y="3340301"/>
              <a:ext cx="225425" cy="447675"/>
            </a:xfrm>
            <a:custGeom>
              <a:avLst/>
              <a:gdLst/>
              <a:ahLst/>
              <a:cxnLst/>
              <a:rect l="l" t="t" r="r" b="b"/>
              <a:pathLst>
                <a:path w="225425" h="447675">
                  <a:moveTo>
                    <a:pt x="0" y="447403"/>
                  </a:moveTo>
                  <a:lnTo>
                    <a:pt x="225170" y="447403"/>
                  </a:lnTo>
                  <a:lnTo>
                    <a:pt x="225170" y="0"/>
                  </a:lnTo>
                  <a:lnTo>
                    <a:pt x="0" y="0"/>
                  </a:lnTo>
                  <a:lnTo>
                    <a:pt x="0" y="447403"/>
                  </a:lnTo>
                  <a:close/>
                </a:path>
              </a:pathLst>
            </a:custGeom>
            <a:ln w="11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821695" y="3223972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w="0" h="116839">
                  <a:moveTo>
                    <a:pt x="0" y="0"/>
                  </a:moveTo>
                  <a:lnTo>
                    <a:pt x="0" y="116328"/>
                  </a:lnTo>
                </a:path>
              </a:pathLst>
            </a:custGeom>
            <a:ln w="11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799242" y="3877186"/>
              <a:ext cx="1022985" cy="0"/>
            </a:xfrm>
            <a:custGeom>
              <a:avLst/>
              <a:gdLst/>
              <a:ahLst/>
              <a:cxnLst/>
              <a:rect l="l" t="t" r="r" b="b"/>
              <a:pathLst>
                <a:path w="1022985" h="0">
                  <a:moveTo>
                    <a:pt x="1022453" y="0"/>
                  </a:moveTo>
                  <a:lnTo>
                    <a:pt x="0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681" y="3178000"/>
              <a:ext cx="101467" cy="10089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3472" y="3826745"/>
              <a:ext cx="101478" cy="10088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821695" y="3385039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w="0" h="217804">
                  <a:moveTo>
                    <a:pt x="0" y="0"/>
                  </a:moveTo>
                  <a:lnTo>
                    <a:pt x="0" y="217291"/>
                  </a:lnTo>
                </a:path>
              </a:pathLst>
            </a:custGeom>
            <a:ln w="11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770222" y="3589548"/>
              <a:ext cx="103505" cy="153670"/>
            </a:xfrm>
            <a:custGeom>
              <a:avLst/>
              <a:gdLst/>
              <a:ahLst/>
              <a:cxnLst/>
              <a:rect l="l" t="t" r="r" b="b"/>
              <a:pathLst>
                <a:path w="103505" h="153670">
                  <a:moveTo>
                    <a:pt x="51472" y="153415"/>
                  </a:moveTo>
                  <a:lnTo>
                    <a:pt x="0" y="0"/>
                  </a:lnTo>
                  <a:lnTo>
                    <a:pt x="102945" y="0"/>
                  </a:lnTo>
                  <a:lnTo>
                    <a:pt x="51472" y="1534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826201" y="3228447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 h="0">
                  <a:moveTo>
                    <a:pt x="450328" y="0"/>
                  </a:moveTo>
                  <a:lnTo>
                    <a:pt x="0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9836" y="3178000"/>
              <a:ext cx="101467" cy="100893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3042669" y="3419204"/>
            <a:ext cx="21971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600" spc="-25" i="1">
                <a:latin typeface="Times New Roman"/>
                <a:cs typeface="Times New Roman"/>
              </a:rPr>
              <a:t>i</a:t>
            </a:r>
            <a:r>
              <a:rPr dirty="0" baseline="-23391" sz="1425" spc="-37" i="1">
                <a:latin typeface="Times New Roman"/>
                <a:cs typeface="Times New Roman"/>
              </a:rPr>
              <a:t>D</a:t>
            </a:r>
            <a:endParaRPr baseline="-23391" sz="1425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417631" y="3083164"/>
            <a:ext cx="225615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05025" algn="l"/>
              </a:tabLst>
            </a:pPr>
            <a:r>
              <a:rPr dirty="0" sz="1500" spc="-50">
                <a:latin typeface="Arial"/>
                <a:cs typeface="Arial"/>
              </a:rPr>
              <a:t>G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-5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14847" y="3396349"/>
            <a:ext cx="15303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50">
                <a:latin typeface="Arial"/>
                <a:cs typeface="Arial"/>
              </a:rPr>
              <a:t>V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342006" y="3488834"/>
            <a:ext cx="204470" cy="1733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25">
                <a:latin typeface="Arial"/>
                <a:cs typeface="Arial"/>
              </a:rPr>
              <a:t>GS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2821696" y="3826740"/>
            <a:ext cx="568960" cy="100965"/>
            <a:chOff x="2821696" y="3826740"/>
            <a:chExt cx="568960" cy="100965"/>
          </a:xfrm>
        </p:grpSpPr>
        <p:sp>
          <p:nvSpPr>
            <p:cNvPr id="25" name="object 25" descr=""/>
            <p:cNvSpPr/>
            <p:nvPr/>
          </p:nvSpPr>
          <p:spPr>
            <a:xfrm>
              <a:off x="2821696" y="3877187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 h="0">
                  <a:moveTo>
                    <a:pt x="472848" y="0"/>
                  </a:moveTo>
                  <a:lnTo>
                    <a:pt x="0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8844" y="3826740"/>
              <a:ext cx="101467" cy="100893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3515483" y="3843756"/>
            <a:ext cx="15303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5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582589" y="3396384"/>
            <a:ext cx="15303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50">
                <a:latin typeface="Arial"/>
                <a:cs typeface="Arial"/>
              </a:rPr>
              <a:t>V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709700" y="3488834"/>
            <a:ext cx="198120" cy="1733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25">
                <a:latin typeface="Arial"/>
                <a:cs typeface="Arial"/>
              </a:rPr>
              <a:t>DS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859745" y="5300662"/>
            <a:ext cx="3661410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1339850" algn="l"/>
              </a:tabLst>
            </a:pPr>
            <a:r>
              <a:rPr dirty="0" sz="1800">
                <a:latin typeface="Times New Roman"/>
                <a:cs typeface="Times New Roman"/>
              </a:rPr>
              <a:t>Si</a:t>
            </a:r>
            <a:r>
              <a:rPr dirty="0" sz="1800" spc="340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GS</a:t>
            </a:r>
            <a:r>
              <a:rPr dirty="0" baseline="-23809" sz="1575" spc="667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</a:t>
            </a:r>
            <a:r>
              <a:rPr dirty="0" sz="1800" spc="-200">
                <a:latin typeface="Times New Roman"/>
                <a:cs typeface="Times New Roman"/>
              </a:rPr>
              <a:t> </a:t>
            </a:r>
            <a:r>
              <a:rPr dirty="0" sz="1800" spc="-25" i="1">
                <a:latin typeface="Times New Roman"/>
                <a:cs typeface="Times New Roman"/>
              </a:rPr>
              <a:t>V</a:t>
            </a:r>
            <a:r>
              <a:rPr dirty="0" baseline="-23809" sz="1575" spc="-37" i="1">
                <a:latin typeface="Times New Roman"/>
                <a:cs typeface="Times New Roman"/>
              </a:rPr>
              <a:t>TR</a:t>
            </a:r>
            <a:r>
              <a:rPr dirty="0" baseline="-23809" sz="1575" i="1">
                <a:latin typeface="Times New Roman"/>
                <a:cs typeface="Times New Roman"/>
              </a:rPr>
              <a:t>	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370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DS</a:t>
            </a:r>
            <a:r>
              <a:rPr dirty="0" baseline="-23809" sz="1575" spc="719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</a:t>
            </a:r>
            <a:r>
              <a:rPr dirty="0" sz="1800" spc="-185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sat</a:t>
            </a:r>
            <a:r>
              <a:rPr dirty="0" baseline="-23809" sz="1575" spc="37" i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</a:t>
            </a:r>
            <a:r>
              <a:rPr dirty="0" sz="1800">
                <a:latin typeface="Symbol"/>
                <a:cs typeface="Symbol"/>
              </a:rPr>
              <a:t></a:t>
            </a:r>
            <a:r>
              <a:rPr dirty="0" sz="1800" spc="-185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GS</a:t>
            </a:r>
            <a:r>
              <a:rPr dirty="0" baseline="-23809" sz="1575" spc="540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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TR</a:t>
            </a:r>
            <a:r>
              <a:rPr dirty="0" baseline="-23809" sz="1575" spc="-7" i="1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279262" y="5757831"/>
            <a:ext cx="1774189" cy="391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ts val="2190"/>
              </a:lnSpc>
              <a:spcBef>
                <a:spcPts val="105"/>
              </a:spcBef>
              <a:tabLst>
                <a:tab pos="281940" algn="l"/>
                <a:tab pos="1070610" algn="l"/>
                <a:tab pos="1514475" algn="l"/>
              </a:tabLst>
            </a:pPr>
            <a:r>
              <a:rPr dirty="0" sz="1700" spc="-50" i="1">
                <a:latin typeface="Times New Roman"/>
                <a:cs typeface="Times New Roman"/>
              </a:rPr>
              <a:t>i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>
                <a:latin typeface="Symbol"/>
                <a:cs typeface="Symbol"/>
              </a:rPr>
              <a:t>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 i="1">
                <a:latin typeface="Times New Roman"/>
                <a:cs typeface="Times New Roman"/>
              </a:rPr>
              <a:t>k</a:t>
            </a:r>
            <a:r>
              <a:rPr dirty="0" sz="1700" spc="-90" i="1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</a:t>
            </a:r>
            <a:r>
              <a:rPr dirty="0" sz="1700" spc="-240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Symbol"/>
                <a:cs typeface="Symbol"/>
              </a:rPr>
              <a:t></a:t>
            </a:r>
            <a:r>
              <a:rPr dirty="0" sz="1700" spc="-25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 spc="45">
                <a:latin typeface="Symbol"/>
                <a:cs typeface="Symbol"/>
              </a:rPr>
              <a:t></a:t>
            </a:r>
            <a:r>
              <a:rPr dirty="0" sz="1700" spc="45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2250" spc="-130">
                <a:latin typeface="Symbol"/>
                <a:cs typeface="Symbol"/>
              </a:rPr>
              <a:t></a:t>
            </a:r>
            <a:r>
              <a:rPr dirty="0" baseline="50000" sz="1500" spc="-195">
                <a:latin typeface="Times New Roman"/>
                <a:cs typeface="Times New Roman"/>
              </a:rPr>
              <a:t>2</a:t>
            </a:r>
            <a:r>
              <a:rPr dirty="0" baseline="50000" sz="1500" spc="-150">
                <a:latin typeface="Times New Roman"/>
                <a:cs typeface="Times New Roman"/>
              </a:rPr>
              <a:t> </a:t>
            </a:r>
            <a:r>
              <a:rPr dirty="0" sz="1700" spc="-50">
                <a:latin typeface="Times New Roman"/>
                <a:cs typeface="Times New Roman"/>
              </a:rPr>
              <a:t>;</a:t>
            </a:r>
            <a:endParaRPr sz="1700">
              <a:latin typeface="Times New Roman"/>
              <a:cs typeface="Times New Roman"/>
            </a:endParaRPr>
          </a:p>
          <a:p>
            <a:pPr marL="113664">
              <a:lnSpc>
                <a:spcPts val="690"/>
              </a:lnSpc>
              <a:tabLst>
                <a:tab pos="844550" algn="l"/>
                <a:tab pos="1329690" algn="l"/>
              </a:tabLst>
            </a:pPr>
            <a:r>
              <a:rPr dirty="0" sz="1000" spc="-50" i="1">
                <a:latin typeface="Times New Roman"/>
                <a:cs typeface="Times New Roman"/>
              </a:rPr>
              <a:t>D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GS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TR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752685" y="5427486"/>
            <a:ext cx="1687195" cy="749935"/>
            <a:chOff x="1752685" y="5427486"/>
            <a:chExt cx="1687195" cy="749935"/>
          </a:xfrm>
        </p:grpSpPr>
        <p:sp>
          <p:nvSpPr>
            <p:cNvPr id="33" name="object 33" descr=""/>
            <p:cNvSpPr/>
            <p:nvPr/>
          </p:nvSpPr>
          <p:spPr>
            <a:xfrm>
              <a:off x="1857661" y="5477933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 h="0">
                  <a:moveTo>
                    <a:pt x="0" y="0"/>
                  </a:moveTo>
                  <a:lnTo>
                    <a:pt x="450328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870908" y="6037201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473"/>
                  </a:lnTo>
                </a:path>
              </a:pathLst>
            </a:custGeom>
            <a:ln w="11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758331" y="5589785"/>
              <a:ext cx="225425" cy="447675"/>
            </a:xfrm>
            <a:custGeom>
              <a:avLst/>
              <a:gdLst/>
              <a:ahLst/>
              <a:cxnLst/>
              <a:rect l="l" t="t" r="r" b="b"/>
              <a:pathLst>
                <a:path w="225425" h="447675">
                  <a:moveTo>
                    <a:pt x="0" y="447403"/>
                  </a:moveTo>
                  <a:lnTo>
                    <a:pt x="225170" y="447403"/>
                  </a:lnTo>
                  <a:lnTo>
                    <a:pt x="225170" y="0"/>
                  </a:lnTo>
                  <a:lnTo>
                    <a:pt x="0" y="0"/>
                  </a:lnTo>
                  <a:lnTo>
                    <a:pt x="0" y="447403"/>
                  </a:lnTo>
                  <a:close/>
                </a:path>
              </a:pathLst>
            </a:custGeom>
            <a:ln w="11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870908" y="5473459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w="0" h="116839">
                  <a:moveTo>
                    <a:pt x="0" y="0"/>
                  </a:moveTo>
                  <a:lnTo>
                    <a:pt x="0" y="116328"/>
                  </a:lnTo>
                </a:path>
              </a:pathLst>
            </a:custGeom>
            <a:ln w="11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848455" y="6126673"/>
              <a:ext cx="1022985" cy="0"/>
            </a:xfrm>
            <a:custGeom>
              <a:avLst/>
              <a:gdLst/>
              <a:ahLst/>
              <a:cxnLst/>
              <a:rect l="l" t="t" r="r" b="b"/>
              <a:pathLst>
                <a:path w="1022985" h="0">
                  <a:moveTo>
                    <a:pt x="1022453" y="0"/>
                  </a:moveTo>
                  <a:lnTo>
                    <a:pt x="0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1895" y="5427486"/>
              <a:ext cx="101467" cy="10089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85" y="6076232"/>
              <a:ext cx="101478" cy="10088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2870908" y="5634525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w="0" h="217804">
                  <a:moveTo>
                    <a:pt x="0" y="0"/>
                  </a:moveTo>
                  <a:lnTo>
                    <a:pt x="0" y="217291"/>
                  </a:lnTo>
                </a:path>
              </a:pathLst>
            </a:custGeom>
            <a:ln w="11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819435" y="5839035"/>
              <a:ext cx="103505" cy="153670"/>
            </a:xfrm>
            <a:custGeom>
              <a:avLst/>
              <a:gdLst/>
              <a:ahLst/>
              <a:cxnLst/>
              <a:rect l="l" t="t" r="r" b="b"/>
              <a:pathLst>
                <a:path w="103505" h="153670">
                  <a:moveTo>
                    <a:pt x="51472" y="153415"/>
                  </a:moveTo>
                  <a:lnTo>
                    <a:pt x="0" y="0"/>
                  </a:lnTo>
                  <a:lnTo>
                    <a:pt x="102945" y="0"/>
                  </a:lnTo>
                  <a:lnTo>
                    <a:pt x="51472" y="1534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875415" y="5477933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 h="0">
                  <a:moveTo>
                    <a:pt x="450328" y="0"/>
                  </a:moveTo>
                  <a:lnTo>
                    <a:pt x="0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9050" y="5427487"/>
              <a:ext cx="101467" cy="100893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2870909" y="6126673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 h="0">
                  <a:moveTo>
                    <a:pt x="472848" y="0"/>
                  </a:moveTo>
                  <a:lnTo>
                    <a:pt x="0" y="0"/>
                  </a:lnTo>
                </a:path>
              </a:pathLst>
            </a:custGeom>
            <a:ln w="11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8056" y="6076226"/>
              <a:ext cx="101467" cy="100893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1238660" y="5220580"/>
            <a:ext cx="427355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202565">
              <a:lnSpc>
                <a:spcPct val="148400"/>
              </a:lnSpc>
              <a:spcBef>
                <a:spcPts val="100"/>
              </a:spcBef>
            </a:pPr>
            <a:r>
              <a:rPr dirty="0" sz="1500" spc="-50">
                <a:latin typeface="Arial"/>
                <a:cs typeface="Arial"/>
              </a:rPr>
              <a:t>G </a:t>
            </a: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GS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091883" y="5668690"/>
            <a:ext cx="21971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600" spc="-25" i="1">
                <a:latin typeface="Times New Roman"/>
                <a:cs typeface="Times New Roman"/>
              </a:rPr>
              <a:t>i</a:t>
            </a:r>
            <a:r>
              <a:rPr dirty="0" baseline="-23391" sz="1425" spc="-37" i="1">
                <a:latin typeface="Times New Roman"/>
                <a:cs typeface="Times New Roman"/>
              </a:rPr>
              <a:t>D</a:t>
            </a:r>
            <a:endParaRPr baseline="-23391" sz="1425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534039" y="5220580"/>
            <a:ext cx="448309" cy="70421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69"/>
              </a:spcBef>
            </a:pPr>
            <a:r>
              <a:rPr dirty="0" sz="1500" spc="-5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875"/>
              </a:spcBef>
            </a:pP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DS</a:t>
            </a:r>
            <a:endParaRPr sz="95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3564697" y="6093242"/>
            <a:ext cx="15303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5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MOSFET.</a:t>
            </a:r>
            <a:endParaRPr sz="28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84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8152" y="1489075"/>
            <a:ext cx="8230234" cy="1306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Zonas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funcionamiento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2000">
              <a:latin typeface="Arial"/>
              <a:cs typeface="Arial"/>
            </a:endParaRPr>
          </a:p>
          <a:p>
            <a:pPr marL="302260" marR="17780" indent="-2743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02260" algn="l"/>
              </a:tabLst>
            </a:pPr>
            <a:r>
              <a:rPr dirty="0" sz="2000" b="1">
                <a:latin typeface="Arial"/>
                <a:cs typeface="Arial"/>
              </a:rPr>
              <a:t>Zona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 Corte: </a:t>
            </a:r>
            <a:r>
              <a:rPr dirty="0" sz="2000">
                <a:latin typeface="Arial"/>
                <a:cs typeface="Arial"/>
              </a:rPr>
              <a:t>Para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determinada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tensión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GS</a:t>
            </a:r>
            <a:r>
              <a:rPr dirty="0" sz="2000">
                <a:latin typeface="Arial"/>
                <a:cs typeface="Arial"/>
              </a:rPr>
              <a:t>&lt;V</a:t>
            </a:r>
            <a:r>
              <a:rPr dirty="0" baseline="-21367" sz="1950">
                <a:latin typeface="Arial"/>
                <a:cs typeface="Arial"/>
              </a:rPr>
              <a:t>TR</a:t>
            </a:r>
            <a:r>
              <a:rPr dirty="0" baseline="-21367" sz="1950" spc="262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canal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está </a:t>
            </a:r>
            <a:r>
              <a:rPr dirty="0" sz="2000">
                <a:latin typeface="Arial"/>
                <a:cs typeface="Arial"/>
              </a:rPr>
              <a:t>estrangulado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formado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circula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corriente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</a:t>
            </a:r>
            <a:r>
              <a:rPr dirty="0" baseline="-21367" sz="1950" spc="-37">
                <a:latin typeface="Arial"/>
                <a:cs typeface="Arial"/>
              </a:rPr>
              <a:t>D</a:t>
            </a:r>
            <a:r>
              <a:rPr dirty="0" sz="2000" spc="-25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061986" y="3398837"/>
            <a:ext cx="61722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800" i="1">
                <a:latin typeface="Times New Roman"/>
                <a:cs typeface="Times New Roman"/>
              </a:rPr>
              <a:t>i</a:t>
            </a:r>
            <a:r>
              <a:rPr dirty="0" baseline="-23809" sz="1575" i="1">
                <a:latin typeface="Times New Roman"/>
                <a:cs typeface="Times New Roman"/>
              </a:rPr>
              <a:t>D</a:t>
            </a:r>
            <a:r>
              <a:rPr dirty="0" baseline="-23809" sz="1575" spc="592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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578689" y="3288352"/>
            <a:ext cx="551180" cy="102235"/>
            <a:chOff x="1578689" y="3288352"/>
            <a:chExt cx="551180" cy="102235"/>
          </a:xfrm>
        </p:grpSpPr>
        <p:sp>
          <p:nvSpPr>
            <p:cNvPr id="6" name="object 6" descr=""/>
            <p:cNvSpPr/>
            <p:nvPr/>
          </p:nvSpPr>
          <p:spPr>
            <a:xfrm>
              <a:off x="1675238" y="3339177"/>
              <a:ext cx="454025" cy="0"/>
            </a:xfrm>
            <a:custGeom>
              <a:avLst/>
              <a:gdLst/>
              <a:ahLst/>
              <a:cxnLst/>
              <a:rect l="l" t="t" r="r" b="b"/>
              <a:pathLst>
                <a:path w="454025" h="0">
                  <a:moveTo>
                    <a:pt x="0" y="0"/>
                  </a:moveTo>
                  <a:lnTo>
                    <a:pt x="454015" y="0"/>
                  </a:lnTo>
                </a:path>
              </a:pathLst>
            </a:custGeom>
            <a:ln w="11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8689" y="3288352"/>
              <a:ext cx="102293" cy="101651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1569404" y="3789922"/>
            <a:ext cx="1701164" cy="254000"/>
            <a:chOff x="1569404" y="3789922"/>
            <a:chExt cx="1701164" cy="254000"/>
          </a:xfrm>
        </p:grpSpPr>
        <p:sp>
          <p:nvSpPr>
            <p:cNvPr id="9" name="object 9" descr=""/>
            <p:cNvSpPr/>
            <p:nvPr/>
          </p:nvSpPr>
          <p:spPr>
            <a:xfrm>
              <a:off x="2696781" y="3789922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w="0" h="203200">
                  <a:moveTo>
                    <a:pt x="0" y="0"/>
                  </a:moveTo>
                  <a:lnTo>
                    <a:pt x="0" y="202837"/>
                  </a:lnTo>
                </a:path>
              </a:pathLst>
            </a:custGeom>
            <a:ln w="11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65957" y="3992758"/>
              <a:ext cx="1031240" cy="0"/>
            </a:xfrm>
            <a:custGeom>
              <a:avLst/>
              <a:gdLst/>
              <a:ahLst/>
              <a:cxnLst/>
              <a:rect l="l" t="t" r="r" b="b"/>
              <a:pathLst>
                <a:path w="1031239" h="0">
                  <a:moveTo>
                    <a:pt x="1030824" y="0"/>
                  </a:moveTo>
                  <a:lnTo>
                    <a:pt x="0" y="0"/>
                  </a:lnTo>
                </a:path>
              </a:pathLst>
            </a:custGeom>
            <a:ln w="11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9404" y="3941940"/>
              <a:ext cx="102305" cy="10163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696781" y="3992759"/>
              <a:ext cx="476884" cy="0"/>
            </a:xfrm>
            <a:custGeom>
              <a:avLst/>
              <a:gdLst/>
              <a:ahLst/>
              <a:cxnLst/>
              <a:rect l="l" t="t" r="r" b="b"/>
              <a:pathLst>
                <a:path w="476885" h="0">
                  <a:moveTo>
                    <a:pt x="476719" y="0"/>
                  </a:moveTo>
                  <a:lnTo>
                    <a:pt x="0" y="0"/>
                  </a:lnTo>
                </a:path>
              </a:pathLst>
            </a:custGeom>
            <a:ln w="11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755" y="3941933"/>
              <a:ext cx="102293" cy="10165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08952" y="3959174"/>
            <a:ext cx="8287384" cy="1223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350770">
              <a:lnSpc>
                <a:spcPct val="100000"/>
              </a:lnSpc>
              <a:spcBef>
                <a:spcPts val="100"/>
              </a:spcBef>
            </a:pPr>
            <a:r>
              <a:rPr dirty="0" sz="1500" spc="-5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1500">
              <a:latin typeface="Arial"/>
              <a:cs typeface="Arial"/>
            </a:endParaRPr>
          </a:p>
          <a:p>
            <a:pPr marL="367030" marR="55880" indent="-3168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67030" algn="l"/>
              </a:tabLst>
            </a:pPr>
            <a:r>
              <a:rPr dirty="0" sz="2000" b="1">
                <a:latin typeface="Arial"/>
                <a:cs typeface="Arial"/>
              </a:rPr>
              <a:t>Zona</a:t>
            </a:r>
            <a:r>
              <a:rPr dirty="0" sz="2000" spc="2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2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ruptura:</a:t>
            </a:r>
            <a:r>
              <a:rPr dirty="0" sz="2000" spc="21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</a:t>
            </a:r>
            <a:r>
              <a:rPr dirty="0" sz="2000" spc="2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estando</a:t>
            </a:r>
            <a:r>
              <a:rPr dirty="0" sz="2000" spc="2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2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2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zona</a:t>
            </a:r>
            <a:r>
              <a:rPr dirty="0" sz="2000" spc="2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20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saturación</a:t>
            </a:r>
            <a:r>
              <a:rPr dirty="0" sz="2000" spc="2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2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aumenta </a:t>
            </a:r>
            <a:r>
              <a:rPr dirty="0" sz="2000">
                <a:latin typeface="Arial"/>
                <a:cs typeface="Arial"/>
              </a:rPr>
              <a:t>mucho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baseline="-21367" sz="1950">
                <a:latin typeface="Arial"/>
                <a:cs typeface="Arial"/>
              </a:rPr>
              <a:t>DS</a:t>
            </a:r>
            <a:r>
              <a:rPr dirty="0" baseline="-21367" sz="195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produce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ruptura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10">
                <a:latin typeface="Arial"/>
                <a:cs typeface="Arial"/>
              </a:rPr>
              <a:t> componente.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691015" y="3288352"/>
            <a:ext cx="570230" cy="163830"/>
            <a:chOff x="2691015" y="3288352"/>
            <a:chExt cx="570230" cy="163830"/>
          </a:xfrm>
        </p:grpSpPr>
        <p:sp>
          <p:nvSpPr>
            <p:cNvPr id="16" name="object 16" descr=""/>
            <p:cNvSpPr/>
            <p:nvPr/>
          </p:nvSpPr>
          <p:spPr>
            <a:xfrm>
              <a:off x="2696781" y="3334669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0"/>
                  </a:moveTo>
                  <a:lnTo>
                    <a:pt x="0" y="117196"/>
                  </a:lnTo>
                </a:path>
              </a:pathLst>
            </a:custGeom>
            <a:ln w="11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701324" y="3339178"/>
              <a:ext cx="454025" cy="0"/>
            </a:xfrm>
            <a:custGeom>
              <a:avLst/>
              <a:gdLst/>
              <a:ahLst/>
              <a:cxnLst/>
              <a:rect l="l" t="t" r="r" b="b"/>
              <a:pathLst>
                <a:path w="454025" h="0">
                  <a:moveTo>
                    <a:pt x="454015" y="0"/>
                  </a:moveTo>
                  <a:lnTo>
                    <a:pt x="0" y="0"/>
                  </a:lnTo>
                </a:path>
              </a:pathLst>
            </a:custGeom>
            <a:ln w="11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8675" y="3288352"/>
              <a:ext cx="102293" cy="101650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051482" y="3079999"/>
            <a:ext cx="430530" cy="709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 indent="203835">
              <a:lnSpc>
                <a:spcPct val="149600"/>
              </a:lnSpc>
              <a:spcBef>
                <a:spcPts val="95"/>
              </a:spcBef>
            </a:pPr>
            <a:r>
              <a:rPr dirty="0" sz="1500" spc="-50">
                <a:latin typeface="Arial"/>
                <a:cs typeface="Arial"/>
              </a:rPr>
              <a:t>G </a:t>
            </a: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GS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365653" y="3079999"/>
            <a:ext cx="450850" cy="709295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90"/>
              </a:spcBef>
            </a:pPr>
            <a:r>
              <a:rPr dirty="0" sz="1500" spc="-5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spcBef>
                <a:spcPts val="890"/>
              </a:spcBef>
            </a:pPr>
            <a:r>
              <a:rPr dirty="0" baseline="7407" sz="2250" spc="-37">
                <a:latin typeface="Arial"/>
                <a:cs typeface="Arial"/>
              </a:rPr>
              <a:t>V</a:t>
            </a:r>
            <a:r>
              <a:rPr dirty="0" sz="950" spc="-25">
                <a:latin typeface="Arial"/>
                <a:cs typeface="Arial"/>
              </a:rPr>
              <a:t>DS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MOSFET.</a:t>
            </a:r>
            <a:endParaRPr sz="28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85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MOSFET.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547052" y="1435227"/>
            <a:ext cx="8114030" cy="910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Curvas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características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</a:t>
            </a:r>
            <a:r>
              <a:rPr dirty="0" sz="2400">
                <a:latin typeface="Times New Roman"/>
                <a:cs typeface="Times New Roman"/>
              </a:rPr>
              <a:t>Enriquecimiento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canal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n</a:t>
            </a:r>
            <a:r>
              <a:rPr dirty="0" sz="2000" spc="-25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685"/>
              </a:spcBef>
              <a:tabLst>
                <a:tab pos="5052695" algn="l"/>
              </a:tabLst>
            </a:pPr>
            <a:r>
              <a:rPr dirty="0" sz="2000">
                <a:latin typeface="Arial"/>
                <a:cs typeface="Arial"/>
              </a:rPr>
              <a:t>Característica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I-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entrada</a:t>
            </a:r>
            <a:r>
              <a:rPr dirty="0" sz="2000">
                <a:latin typeface="Arial"/>
                <a:cs typeface="Arial"/>
              </a:rPr>
              <a:t>	Característica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I-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salida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472810" y="2551519"/>
            <a:ext cx="3345815" cy="2508885"/>
            <a:chOff x="5472810" y="2551519"/>
            <a:chExt cx="3345815" cy="2508885"/>
          </a:xfrm>
        </p:grpSpPr>
        <p:sp>
          <p:nvSpPr>
            <p:cNvPr id="6" name="object 6" descr=""/>
            <p:cNvSpPr/>
            <p:nvPr/>
          </p:nvSpPr>
          <p:spPr>
            <a:xfrm>
              <a:off x="5647034" y="2695159"/>
              <a:ext cx="0" cy="2357755"/>
            </a:xfrm>
            <a:custGeom>
              <a:avLst/>
              <a:gdLst/>
              <a:ahLst/>
              <a:cxnLst/>
              <a:rect l="l" t="t" r="r" b="b"/>
              <a:pathLst>
                <a:path w="0" h="2357754">
                  <a:moveTo>
                    <a:pt x="0" y="2357485"/>
                  </a:moveTo>
                  <a:lnTo>
                    <a:pt x="0" y="0"/>
                  </a:lnTo>
                </a:path>
              </a:pathLst>
            </a:custGeom>
            <a:ln w="141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94739" y="2551519"/>
              <a:ext cx="104775" cy="156845"/>
            </a:xfrm>
            <a:custGeom>
              <a:avLst/>
              <a:gdLst/>
              <a:ahLst/>
              <a:cxnLst/>
              <a:rect l="l" t="t" r="r" b="b"/>
              <a:pathLst>
                <a:path w="104775" h="156844">
                  <a:moveTo>
                    <a:pt x="104581" y="156703"/>
                  </a:moveTo>
                  <a:lnTo>
                    <a:pt x="0" y="156703"/>
                  </a:lnTo>
                  <a:lnTo>
                    <a:pt x="52290" y="0"/>
                  </a:lnTo>
                  <a:lnTo>
                    <a:pt x="104581" y="156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480112" y="4885904"/>
              <a:ext cx="3194685" cy="0"/>
            </a:xfrm>
            <a:custGeom>
              <a:avLst/>
              <a:gdLst/>
              <a:ahLst/>
              <a:cxnLst/>
              <a:rect l="l" t="t" r="r" b="b"/>
              <a:pathLst>
                <a:path w="3194684" h="0">
                  <a:moveTo>
                    <a:pt x="0" y="0"/>
                  </a:moveTo>
                  <a:lnTo>
                    <a:pt x="3194623" y="0"/>
                  </a:lnTo>
                </a:path>
              </a:pathLst>
            </a:custGeom>
            <a:ln w="14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661660" y="4833669"/>
              <a:ext cx="157480" cy="104775"/>
            </a:xfrm>
            <a:custGeom>
              <a:avLst/>
              <a:gdLst/>
              <a:ahLst/>
              <a:cxnLst/>
              <a:rect l="l" t="t" r="r" b="b"/>
              <a:pathLst>
                <a:path w="157479" h="104775">
                  <a:moveTo>
                    <a:pt x="0" y="104469"/>
                  </a:moveTo>
                  <a:lnTo>
                    <a:pt x="0" y="0"/>
                  </a:lnTo>
                  <a:lnTo>
                    <a:pt x="156872" y="52234"/>
                  </a:lnTo>
                  <a:lnTo>
                    <a:pt x="0" y="1044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2530" y="2880762"/>
              <a:ext cx="2745475" cy="2013437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294633" y="2503500"/>
            <a:ext cx="222885" cy="280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650" spc="-25">
                <a:latin typeface="Arial"/>
                <a:cs typeface="Arial"/>
              </a:rPr>
              <a:t>i</a:t>
            </a:r>
            <a:r>
              <a:rPr dirty="0" baseline="-13227" sz="1575" spc="-37">
                <a:latin typeface="Arial"/>
                <a:cs typeface="Arial"/>
              </a:rPr>
              <a:t>D</a:t>
            </a:r>
            <a:endParaRPr baseline="-13227" sz="1575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564967" y="4987672"/>
            <a:ext cx="374015" cy="280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8417" sz="2475" spc="-37">
                <a:latin typeface="Arial"/>
                <a:cs typeface="Arial"/>
              </a:rPr>
              <a:t>v</a:t>
            </a:r>
            <a:r>
              <a:rPr dirty="0" sz="1050" spc="-25">
                <a:latin typeface="Arial"/>
                <a:cs typeface="Arial"/>
              </a:rPr>
              <a:t>DS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641066" y="5012780"/>
            <a:ext cx="593090" cy="280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8417" sz="2475" spc="-15">
                <a:latin typeface="Arial"/>
                <a:cs typeface="Arial"/>
              </a:rPr>
              <a:t>V</a:t>
            </a:r>
            <a:r>
              <a:rPr dirty="0" sz="1050" spc="-10">
                <a:latin typeface="Arial"/>
                <a:cs typeface="Arial"/>
              </a:rPr>
              <a:t>DSsat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644416" y="2796413"/>
            <a:ext cx="2774315" cy="2227580"/>
            <a:chOff x="5644416" y="2796413"/>
            <a:chExt cx="2774315" cy="2227580"/>
          </a:xfrm>
        </p:grpSpPr>
        <p:sp>
          <p:nvSpPr>
            <p:cNvPr id="15" name="object 15" descr=""/>
            <p:cNvSpPr/>
            <p:nvPr/>
          </p:nvSpPr>
          <p:spPr>
            <a:xfrm>
              <a:off x="5913081" y="2809430"/>
              <a:ext cx="0" cy="2201545"/>
            </a:xfrm>
            <a:custGeom>
              <a:avLst/>
              <a:gdLst/>
              <a:ahLst/>
              <a:cxnLst/>
              <a:rect l="l" t="t" r="r" b="b"/>
              <a:pathLst>
                <a:path w="0" h="2201545">
                  <a:moveTo>
                    <a:pt x="0" y="0"/>
                  </a:moveTo>
                  <a:lnTo>
                    <a:pt x="0" y="2200993"/>
                  </a:lnTo>
                </a:path>
              </a:pathLst>
            </a:custGeom>
            <a:ln w="25438">
              <a:solidFill>
                <a:srgbClr val="F8B57D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646004" y="4743640"/>
              <a:ext cx="2771140" cy="167005"/>
            </a:xfrm>
            <a:custGeom>
              <a:avLst/>
              <a:gdLst/>
              <a:ahLst/>
              <a:cxnLst/>
              <a:rect l="l" t="t" r="r" b="b"/>
              <a:pathLst>
                <a:path w="2771140" h="167004">
                  <a:moveTo>
                    <a:pt x="11915" y="166736"/>
                  </a:moveTo>
                  <a:lnTo>
                    <a:pt x="0" y="166524"/>
                  </a:lnTo>
                  <a:lnTo>
                    <a:pt x="12591" y="126386"/>
                  </a:lnTo>
                  <a:lnTo>
                    <a:pt x="12657" y="126174"/>
                  </a:lnTo>
                  <a:lnTo>
                    <a:pt x="30535" y="88384"/>
                  </a:lnTo>
                  <a:lnTo>
                    <a:pt x="42442" y="71302"/>
                  </a:lnTo>
                  <a:lnTo>
                    <a:pt x="56592" y="55508"/>
                  </a:lnTo>
                  <a:lnTo>
                    <a:pt x="74470" y="41840"/>
                  </a:lnTo>
                  <a:lnTo>
                    <a:pt x="74470" y="41628"/>
                  </a:lnTo>
                  <a:lnTo>
                    <a:pt x="96057" y="30308"/>
                  </a:lnTo>
                  <a:lnTo>
                    <a:pt x="96808" y="30096"/>
                  </a:lnTo>
                  <a:lnTo>
                    <a:pt x="120631" y="21343"/>
                  </a:lnTo>
                  <a:lnTo>
                    <a:pt x="120631" y="21132"/>
                  </a:lnTo>
                  <a:lnTo>
                    <a:pt x="121381" y="21132"/>
                  </a:lnTo>
                  <a:lnTo>
                    <a:pt x="144462" y="14938"/>
                  </a:lnTo>
                  <a:lnTo>
                    <a:pt x="144462" y="14726"/>
                  </a:lnTo>
                  <a:lnTo>
                    <a:pt x="145212" y="14726"/>
                  </a:lnTo>
                  <a:lnTo>
                    <a:pt x="171270" y="10455"/>
                  </a:lnTo>
                  <a:lnTo>
                    <a:pt x="172020" y="10243"/>
                  </a:lnTo>
                  <a:lnTo>
                    <a:pt x="172762" y="10243"/>
                  </a:lnTo>
                  <a:lnTo>
                    <a:pt x="201805" y="7464"/>
                  </a:lnTo>
                  <a:lnTo>
                    <a:pt x="202547" y="7464"/>
                  </a:lnTo>
                  <a:lnTo>
                    <a:pt x="236059" y="5761"/>
                  </a:lnTo>
                  <a:lnTo>
                    <a:pt x="277759" y="4482"/>
                  </a:lnTo>
                  <a:lnTo>
                    <a:pt x="454241" y="847"/>
                  </a:lnTo>
                  <a:lnTo>
                    <a:pt x="600946" y="0"/>
                  </a:lnTo>
                  <a:lnTo>
                    <a:pt x="1230185" y="2135"/>
                  </a:lnTo>
                  <a:lnTo>
                    <a:pt x="601688" y="3414"/>
                  </a:lnTo>
                  <a:lnTo>
                    <a:pt x="454991" y="4261"/>
                  </a:lnTo>
                  <a:lnTo>
                    <a:pt x="238294" y="8964"/>
                  </a:lnTo>
                  <a:lnTo>
                    <a:pt x="206364" y="10587"/>
                  </a:lnTo>
                  <a:lnTo>
                    <a:pt x="205963" y="10587"/>
                  </a:lnTo>
                  <a:lnTo>
                    <a:pt x="178664" y="13235"/>
                  </a:lnTo>
                  <a:lnTo>
                    <a:pt x="177232" y="13235"/>
                  </a:lnTo>
                  <a:lnTo>
                    <a:pt x="151166" y="17505"/>
                  </a:lnTo>
                  <a:lnTo>
                    <a:pt x="151836" y="17505"/>
                  </a:lnTo>
                  <a:lnTo>
                    <a:pt x="129569" y="23479"/>
                  </a:lnTo>
                  <a:lnTo>
                    <a:pt x="129735" y="23479"/>
                  </a:lnTo>
                  <a:lnTo>
                    <a:pt x="107065" y="31808"/>
                  </a:lnTo>
                  <a:lnTo>
                    <a:pt x="106489" y="31808"/>
                  </a:lnTo>
                  <a:lnTo>
                    <a:pt x="84893" y="43120"/>
                  </a:lnTo>
                  <a:lnTo>
                    <a:pt x="85353" y="43120"/>
                  </a:lnTo>
                  <a:lnTo>
                    <a:pt x="67766" y="56355"/>
                  </a:lnTo>
                  <a:lnTo>
                    <a:pt x="53615" y="71946"/>
                  </a:lnTo>
                  <a:lnTo>
                    <a:pt x="41700" y="89028"/>
                  </a:lnTo>
                  <a:lnTo>
                    <a:pt x="24670" y="126174"/>
                  </a:lnTo>
                  <a:lnTo>
                    <a:pt x="24573" y="126386"/>
                  </a:lnTo>
                  <a:lnTo>
                    <a:pt x="11982" y="166524"/>
                  </a:lnTo>
                  <a:lnTo>
                    <a:pt x="11915" y="166736"/>
                  </a:lnTo>
                  <a:close/>
                </a:path>
                <a:path w="2771140" h="167004">
                  <a:moveTo>
                    <a:pt x="2770562" y="4049"/>
                  </a:moveTo>
                  <a:lnTo>
                    <a:pt x="2432070" y="4049"/>
                  </a:lnTo>
                  <a:lnTo>
                    <a:pt x="2770141" y="2135"/>
                  </a:lnTo>
                  <a:lnTo>
                    <a:pt x="2770234" y="2558"/>
                  </a:lnTo>
                  <a:lnTo>
                    <a:pt x="2770327" y="2982"/>
                  </a:lnTo>
                  <a:lnTo>
                    <a:pt x="2770422" y="3414"/>
                  </a:lnTo>
                  <a:lnTo>
                    <a:pt x="2770515" y="3838"/>
                  </a:lnTo>
                  <a:lnTo>
                    <a:pt x="2770562" y="4049"/>
                  </a:lnTo>
                  <a:close/>
                </a:path>
                <a:path w="2771140" h="167004">
                  <a:moveTo>
                    <a:pt x="2432070" y="7464"/>
                  </a:moveTo>
                  <a:lnTo>
                    <a:pt x="2215372" y="7464"/>
                  </a:lnTo>
                  <a:lnTo>
                    <a:pt x="1230185" y="5549"/>
                  </a:lnTo>
                  <a:lnTo>
                    <a:pt x="601688" y="3414"/>
                  </a:lnTo>
                  <a:lnTo>
                    <a:pt x="1749957" y="3414"/>
                  </a:lnTo>
                  <a:lnTo>
                    <a:pt x="2770562" y="4049"/>
                  </a:lnTo>
                  <a:lnTo>
                    <a:pt x="2770891" y="5549"/>
                  </a:lnTo>
                  <a:lnTo>
                    <a:pt x="2432070" y="7464"/>
                  </a:lnTo>
                  <a:close/>
                </a:path>
                <a:path w="2771140" h="167004">
                  <a:moveTo>
                    <a:pt x="175196" y="13571"/>
                  </a:moveTo>
                  <a:lnTo>
                    <a:pt x="177232" y="13235"/>
                  </a:lnTo>
                  <a:lnTo>
                    <a:pt x="178664" y="13235"/>
                  </a:lnTo>
                  <a:lnTo>
                    <a:pt x="175196" y="13571"/>
                  </a:lnTo>
                  <a:close/>
                </a:path>
                <a:path w="2771140" h="167004">
                  <a:moveTo>
                    <a:pt x="151836" y="17505"/>
                  </a:moveTo>
                  <a:lnTo>
                    <a:pt x="151166" y="17505"/>
                  </a:lnTo>
                  <a:lnTo>
                    <a:pt x="153076" y="17223"/>
                  </a:lnTo>
                  <a:lnTo>
                    <a:pt x="152888" y="17223"/>
                  </a:lnTo>
                  <a:lnTo>
                    <a:pt x="151836" y="17505"/>
                  </a:lnTo>
                  <a:close/>
                </a:path>
                <a:path w="2771140" h="167004">
                  <a:moveTo>
                    <a:pt x="129735" y="23479"/>
                  </a:moveTo>
                  <a:lnTo>
                    <a:pt x="129569" y="23479"/>
                  </a:lnTo>
                  <a:lnTo>
                    <a:pt x="130356" y="23267"/>
                  </a:lnTo>
                  <a:lnTo>
                    <a:pt x="129735" y="23479"/>
                  </a:lnTo>
                  <a:close/>
                </a:path>
                <a:path w="2771140" h="167004">
                  <a:moveTo>
                    <a:pt x="106489" y="32020"/>
                  </a:moveTo>
                  <a:lnTo>
                    <a:pt x="106489" y="31808"/>
                  </a:lnTo>
                  <a:lnTo>
                    <a:pt x="107065" y="31808"/>
                  </a:lnTo>
                  <a:lnTo>
                    <a:pt x="106489" y="32020"/>
                  </a:lnTo>
                  <a:close/>
                </a:path>
                <a:path w="2771140" h="167004">
                  <a:moveTo>
                    <a:pt x="85353" y="43120"/>
                  </a:moveTo>
                  <a:lnTo>
                    <a:pt x="84893" y="43120"/>
                  </a:lnTo>
                  <a:lnTo>
                    <a:pt x="85635" y="42908"/>
                  </a:lnTo>
                  <a:lnTo>
                    <a:pt x="85353" y="43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646003" y="4743641"/>
              <a:ext cx="2771140" cy="167005"/>
            </a:xfrm>
            <a:custGeom>
              <a:avLst/>
              <a:gdLst/>
              <a:ahLst/>
              <a:cxnLst/>
              <a:rect l="l" t="t" r="r" b="b"/>
              <a:pathLst>
                <a:path w="2771140" h="167004">
                  <a:moveTo>
                    <a:pt x="0" y="166524"/>
                  </a:moveTo>
                  <a:lnTo>
                    <a:pt x="12657" y="126174"/>
                  </a:lnTo>
                  <a:lnTo>
                    <a:pt x="30535" y="88384"/>
                  </a:lnTo>
                  <a:lnTo>
                    <a:pt x="56592" y="55508"/>
                  </a:lnTo>
                  <a:lnTo>
                    <a:pt x="74470" y="41840"/>
                  </a:lnTo>
                  <a:lnTo>
                    <a:pt x="74470" y="41628"/>
                  </a:lnTo>
                  <a:lnTo>
                    <a:pt x="96057" y="30308"/>
                  </a:lnTo>
                  <a:lnTo>
                    <a:pt x="96808" y="30096"/>
                  </a:lnTo>
                  <a:lnTo>
                    <a:pt x="120631" y="21343"/>
                  </a:lnTo>
                  <a:lnTo>
                    <a:pt x="120631" y="21132"/>
                  </a:lnTo>
                  <a:lnTo>
                    <a:pt x="121381" y="21132"/>
                  </a:lnTo>
                  <a:lnTo>
                    <a:pt x="144462" y="14938"/>
                  </a:lnTo>
                  <a:lnTo>
                    <a:pt x="144462" y="14726"/>
                  </a:lnTo>
                  <a:lnTo>
                    <a:pt x="145212" y="14726"/>
                  </a:lnTo>
                  <a:lnTo>
                    <a:pt x="171270" y="10455"/>
                  </a:lnTo>
                  <a:lnTo>
                    <a:pt x="172020" y="10243"/>
                  </a:lnTo>
                  <a:lnTo>
                    <a:pt x="172762" y="10243"/>
                  </a:lnTo>
                  <a:lnTo>
                    <a:pt x="201805" y="7464"/>
                  </a:lnTo>
                  <a:lnTo>
                    <a:pt x="202547" y="7464"/>
                  </a:lnTo>
                  <a:lnTo>
                    <a:pt x="236059" y="5761"/>
                  </a:lnTo>
                  <a:lnTo>
                    <a:pt x="277759" y="4482"/>
                  </a:lnTo>
                  <a:lnTo>
                    <a:pt x="327647" y="3414"/>
                  </a:lnTo>
                  <a:lnTo>
                    <a:pt x="387225" y="2135"/>
                  </a:lnTo>
                  <a:lnTo>
                    <a:pt x="454241" y="847"/>
                  </a:lnTo>
                  <a:lnTo>
                    <a:pt x="524241" y="211"/>
                  </a:lnTo>
                  <a:lnTo>
                    <a:pt x="600946" y="0"/>
                  </a:lnTo>
                  <a:lnTo>
                    <a:pt x="685831" y="423"/>
                  </a:lnTo>
                  <a:lnTo>
                    <a:pt x="781146" y="847"/>
                  </a:lnTo>
                  <a:lnTo>
                    <a:pt x="888378" y="1491"/>
                  </a:lnTo>
                  <a:lnTo>
                    <a:pt x="1011253" y="1914"/>
                  </a:lnTo>
                  <a:lnTo>
                    <a:pt x="1078268" y="2135"/>
                  </a:lnTo>
                  <a:lnTo>
                    <a:pt x="1149761" y="2135"/>
                  </a:lnTo>
                  <a:lnTo>
                    <a:pt x="1230185" y="2135"/>
                  </a:lnTo>
                  <a:lnTo>
                    <a:pt x="1320289" y="2347"/>
                  </a:lnTo>
                  <a:lnTo>
                    <a:pt x="1419324" y="2558"/>
                  </a:lnTo>
                  <a:lnTo>
                    <a:pt x="1524321" y="2770"/>
                  </a:lnTo>
                  <a:lnTo>
                    <a:pt x="1635280" y="2982"/>
                  </a:lnTo>
                  <a:lnTo>
                    <a:pt x="1749957" y="3414"/>
                  </a:lnTo>
                  <a:lnTo>
                    <a:pt x="1984524" y="3838"/>
                  </a:lnTo>
                  <a:lnTo>
                    <a:pt x="2215372" y="4049"/>
                  </a:lnTo>
                  <a:lnTo>
                    <a:pt x="2326322" y="4049"/>
                  </a:lnTo>
                  <a:lnTo>
                    <a:pt x="2432070" y="4049"/>
                  </a:lnTo>
                  <a:lnTo>
                    <a:pt x="2531104" y="3838"/>
                  </a:lnTo>
                  <a:lnTo>
                    <a:pt x="2621209" y="3414"/>
                  </a:lnTo>
                  <a:lnTo>
                    <a:pt x="2701632" y="2770"/>
                  </a:lnTo>
                  <a:lnTo>
                    <a:pt x="2770140" y="2135"/>
                  </a:lnTo>
                  <a:lnTo>
                    <a:pt x="2770891" y="5549"/>
                  </a:lnTo>
                  <a:lnTo>
                    <a:pt x="2702383" y="6185"/>
                  </a:lnTo>
                  <a:lnTo>
                    <a:pt x="2621960" y="6829"/>
                  </a:lnTo>
                  <a:lnTo>
                    <a:pt x="2531855" y="7252"/>
                  </a:lnTo>
                  <a:lnTo>
                    <a:pt x="2432070" y="7464"/>
                  </a:lnTo>
                  <a:lnTo>
                    <a:pt x="2326322" y="7464"/>
                  </a:lnTo>
                  <a:lnTo>
                    <a:pt x="2215372" y="7464"/>
                  </a:lnTo>
                  <a:lnTo>
                    <a:pt x="1983782" y="7252"/>
                  </a:lnTo>
                  <a:lnTo>
                    <a:pt x="1749215" y="6829"/>
                  </a:lnTo>
                  <a:lnTo>
                    <a:pt x="1634538" y="6396"/>
                  </a:lnTo>
                  <a:lnTo>
                    <a:pt x="1523579" y="6185"/>
                  </a:lnTo>
                  <a:lnTo>
                    <a:pt x="1418582" y="5973"/>
                  </a:lnTo>
                  <a:lnTo>
                    <a:pt x="1319539" y="5761"/>
                  </a:lnTo>
                  <a:lnTo>
                    <a:pt x="1230185" y="5549"/>
                  </a:lnTo>
                  <a:lnTo>
                    <a:pt x="1149761" y="5549"/>
                  </a:lnTo>
                  <a:lnTo>
                    <a:pt x="1077526" y="5549"/>
                  </a:lnTo>
                  <a:lnTo>
                    <a:pt x="1010511" y="5329"/>
                  </a:lnTo>
                  <a:lnTo>
                    <a:pt x="887636" y="4905"/>
                  </a:lnTo>
                  <a:lnTo>
                    <a:pt x="780404" y="4261"/>
                  </a:lnTo>
                  <a:lnTo>
                    <a:pt x="685089" y="3838"/>
                  </a:lnTo>
                  <a:lnTo>
                    <a:pt x="601688" y="3414"/>
                  </a:lnTo>
                  <a:lnTo>
                    <a:pt x="524983" y="3626"/>
                  </a:lnTo>
                  <a:lnTo>
                    <a:pt x="454991" y="4261"/>
                  </a:lnTo>
                  <a:lnTo>
                    <a:pt x="387967" y="5549"/>
                  </a:lnTo>
                  <a:lnTo>
                    <a:pt x="328398" y="6829"/>
                  </a:lnTo>
                  <a:lnTo>
                    <a:pt x="278501" y="7896"/>
                  </a:lnTo>
                  <a:lnTo>
                    <a:pt x="238294" y="8964"/>
                  </a:lnTo>
                  <a:lnTo>
                    <a:pt x="204782" y="10667"/>
                  </a:lnTo>
                  <a:lnTo>
                    <a:pt x="205524" y="10667"/>
                  </a:lnTo>
                  <a:lnTo>
                    <a:pt x="176481" y="13446"/>
                  </a:lnTo>
                  <a:lnTo>
                    <a:pt x="177232" y="13235"/>
                  </a:lnTo>
                  <a:lnTo>
                    <a:pt x="151166" y="17505"/>
                  </a:lnTo>
                  <a:lnTo>
                    <a:pt x="152659" y="17285"/>
                  </a:lnTo>
                  <a:lnTo>
                    <a:pt x="129569" y="23479"/>
                  </a:lnTo>
                  <a:lnTo>
                    <a:pt x="130311" y="23267"/>
                  </a:lnTo>
                  <a:lnTo>
                    <a:pt x="106489" y="32020"/>
                  </a:lnTo>
                  <a:lnTo>
                    <a:pt x="106489" y="31808"/>
                  </a:lnTo>
                  <a:lnTo>
                    <a:pt x="84893" y="43120"/>
                  </a:lnTo>
                  <a:lnTo>
                    <a:pt x="85635" y="42908"/>
                  </a:lnTo>
                  <a:lnTo>
                    <a:pt x="67766" y="56355"/>
                  </a:lnTo>
                  <a:lnTo>
                    <a:pt x="53615" y="71946"/>
                  </a:lnTo>
                  <a:lnTo>
                    <a:pt x="41700" y="89028"/>
                  </a:lnTo>
                  <a:lnTo>
                    <a:pt x="24573" y="126386"/>
                  </a:lnTo>
                  <a:lnTo>
                    <a:pt x="11915" y="166736"/>
                  </a:lnTo>
                  <a:lnTo>
                    <a:pt x="0" y="166524"/>
                  </a:lnTo>
                  <a:close/>
                </a:path>
              </a:pathLst>
            </a:custGeom>
            <a:ln w="3175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8430229" y="3082259"/>
            <a:ext cx="6394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latin typeface="Arial"/>
                <a:cs typeface="Arial"/>
              </a:rPr>
              <a:t>V</a:t>
            </a:r>
            <a:r>
              <a:rPr dirty="0" baseline="-13071" sz="1275" spc="-15">
                <a:latin typeface="Arial"/>
                <a:cs typeface="Arial"/>
              </a:rPr>
              <a:t>GS</a:t>
            </a:r>
            <a:r>
              <a:rPr dirty="0" sz="1300" spc="-10">
                <a:latin typeface="Arial"/>
                <a:cs typeface="Arial"/>
              </a:rPr>
              <a:t>=5V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455262" y="3506721"/>
            <a:ext cx="6394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latin typeface="Arial"/>
                <a:cs typeface="Arial"/>
              </a:rPr>
              <a:t>V</a:t>
            </a:r>
            <a:r>
              <a:rPr dirty="0" baseline="-13071" sz="1275" spc="-15">
                <a:latin typeface="Arial"/>
                <a:cs typeface="Arial"/>
              </a:rPr>
              <a:t>GS</a:t>
            </a:r>
            <a:r>
              <a:rPr dirty="0" sz="1300" spc="-10">
                <a:latin typeface="Arial"/>
                <a:cs typeface="Arial"/>
              </a:rPr>
              <a:t>=4V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422770" y="4573311"/>
            <a:ext cx="7372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Arial"/>
                <a:cs typeface="Arial"/>
              </a:rPr>
              <a:t>V</a:t>
            </a:r>
            <a:r>
              <a:rPr dirty="0" baseline="-13071" sz="1275">
                <a:latin typeface="Arial"/>
                <a:cs typeface="Arial"/>
              </a:rPr>
              <a:t>GS</a:t>
            </a:r>
            <a:r>
              <a:rPr dirty="0" baseline="-13071" sz="1275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corte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013218" y="2859452"/>
            <a:ext cx="205104" cy="205104"/>
            <a:chOff x="6013218" y="2859452"/>
            <a:chExt cx="205104" cy="205104"/>
          </a:xfrm>
        </p:grpSpPr>
        <p:sp>
          <p:nvSpPr>
            <p:cNvPr id="22" name="object 22" descr=""/>
            <p:cNvSpPr/>
            <p:nvPr/>
          </p:nvSpPr>
          <p:spPr>
            <a:xfrm>
              <a:off x="6087418" y="2863897"/>
              <a:ext cx="126364" cy="126364"/>
            </a:xfrm>
            <a:custGeom>
              <a:avLst/>
              <a:gdLst/>
              <a:ahLst/>
              <a:cxnLst/>
              <a:rect l="l" t="t" r="r" b="b"/>
              <a:pathLst>
                <a:path w="126364" h="126364">
                  <a:moveTo>
                    <a:pt x="126107" y="0"/>
                  </a:moveTo>
                  <a:lnTo>
                    <a:pt x="0" y="125971"/>
                  </a:lnTo>
                </a:path>
              </a:pathLst>
            </a:custGeom>
            <a:ln w="84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013218" y="2956180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0" y="107804"/>
                  </a:moveTo>
                  <a:lnTo>
                    <a:pt x="53969" y="0"/>
                  </a:lnTo>
                  <a:lnTo>
                    <a:pt x="107929" y="53902"/>
                  </a:lnTo>
                  <a:lnTo>
                    <a:pt x="0" y="1078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209245" y="2675821"/>
            <a:ext cx="1984375" cy="4381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dirty="0" baseline="14957" sz="1950" i="1">
                <a:latin typeface="Times New Roman"/>
                <a:cs typeface="Times New Roman"/>
              </a:rPr>
              <a:t>V</a:t>
            </a:r>
            <a:r>
              <a:rPr dirty="0" sz="750" i="1">
                <a:latin typeface="Times New Roman"/>
                <a:cs typeface="Times New Roman"/>
              </a:rPr>
              <a:t>DS</a:t>
            </a:r>
            <a:r>
              <a:rPr dirty="0" sz="750" spc="120" i="1">
                <a:latin typeface="Times New Roman"/>
                <a:cs typeface="Times New Roman"/>
              </a:rPr>
              <a:t> </a:t>
            </a:r>
            <a:r>
              <a:rPr dirty="0" baseline="14957" sz="1950" spc="-142">
                <a:latin typeface="Symbol"/>
                <a:cs typeface="Symbol"/>
              </a:rPr>
              <a:t></a:t>
            </a:r>
            <a:r>
              <a:rPr dirty="0" baseline="14957" sz="1950" spc="-195">
                <a:latin typeface="Times New Roman"/>
                <a:cs typeface="Times New Roman"/>
              </a:rPr>
              <a:t> </a:t>
            </a:r>
            <a:r>
              <a:rPr dirty="0" baseline="14957" sz="1950" i="1">
                <a:latin typeface="Times New Roman"/>
                <a:cs typeface="Times New Roman"/>
              </a:rPr>
              <a:t>V</a:t>
            </a:r>
            <a:r>
              <a:rPr dirty="0" sz="750" i="1">
                <a:latin typeface="Times New Roman"/>
                <a:cs typeface="Times New Roman"/>
              </a:rPr>
              <a:t>GS</a:t>
            </a:r>
            <a:r>
              <a:rPr dirty="0" sz="750" spc="114" i="1">
                <a:latin typeface="Times New Roman"/>
                <a:cs typeface="Times New Roman"/>
              </a:rPr>
              <a:t> </a:t>
            </a:r>
            <a:r>
              <a:rPr dirty="0" baseline="14957" sz="1950" spc="-142">
                <a:latin typeface="Symbol"/>
                <a:cs typeface="Symbol"/>
              </a:rPr>
              <a:t></a:t>
            </a:r>
            <a:r>
              <a:rPr dirty="0" baseline="14957" sz="1950" spc="-300">
                <a:latin typeface="Times New Roman"/>
                <a:cs typeface="Times New Roman"/>
              </a:rPr>
              <a:t> </a:t>
            </a:r>
            <a:r>
              <a:rPr dirty="0" baseline="14957" sz="1950" spc="-37" i="1">
                <a:latin typeface="Times New Roman"/>
                <a:cs typeface="Times New Roman"/>
              </a:rPr>
              <a:t>V</a:t>
            </a:r>
            <a:r>
              <a:rPr dirty="0" sz="750" spc="-25" i="1">
                <a:latin typeface="Times New Roman"/>
                <a:cs typeface="Times New Roman"/>
              </a:rPr>
              <a:t>TR</a:t>
            </a:r>
            <a:endParaRPr sz="750">
              <a:latin typeface="Times New Roman"/>
              <a:cs typeface="Times New Roman"/>
            </a:endParaRPr>
          </a:p>
          <a:p>
            <a:pPr marL="932815">
              <a:lnSpc>
                <a:spcPct val="100000"/>
              </a:lnSpc>
              <a:spcBef>
                <a:spcPts val="170"/>
              </a:spcBef>
            </a:pPr>
            <a:r>
              <a:rPr dirty="0" sz="1100">
                <a:latin typeface="Arial"/>
                <a:cs typeface="Arial"/>
              </a:rPr>
              <a:t>Zona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saturación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5140784" y="3550835"/>
            <a:ext cx="555625" cy="151765"/>
            <a:chOff x="5140784" y="3550835"/>
            <a:chExt cx="555625" cy="151765"/>
          </a:xfrm>
        </p:grpSpPr>
        <p:sp>
          <p:nvSpPr>
            <p:cNvPr id="26" name="object 26" descr=""/>
            <p:cNvSpPr/>
            <p:nvPr/>
          </p:nvSpPr>
          <p:spPr>
            <a:xfrm>
              <a:off x="5145229" y="3585506"/>
              <a:ext cx="449580" cy="112395"/>
            </a:xfrm>
            <a:custGeom>
              <a:avLst/>
              <a:gdLst/>
              <a:ahLst/>
              <a:cxnLst/>
              <a:rect l="l" t="t" r="r" b="b"/>
              <a:pathLst>
                <a:path w="449579" h="112395">
                  <a:moveTo>
                    <a:pt x="0" y="112101"/>
                  </a:moveTo>
                  <a:lnTo>
                    <a:pt x="449038" y="0"/>
                  </a:lnTo>
                </a:path>
              </a:pathLst>
            </a:custGeom>
            <a:ln w="84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575758" y="3550835"/>
              <a:ext cx="120650" cy="74295"/>
            </a:xfrm>
            <a:custGeom>
              <a:avLst/>
              <a:gdLst/>
              <a:ahLst/>
              <a:cxnLst/>
              <a:rect l="l" t="t" r="r" b="b"/>
              <a:pathLst>
                <a:path w="120650" h="74295">
                  <a:moveTo>
                    <a:pt x="18504" y="73957"/>
                  </a:moveTo>
                  <a:lnTo>
                    <a:pt x="0" y="0"/>
                  </a:lnTo>
                  <a:lnTo>
                    <a:pt x="120313" y="9255"/>
                  </a:lnTo>
                  <a:lnTo>
                    <a:pt x="18504" y="739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4786831" y="3686767"/>
            <a:ext cx="716915" cy="194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Arial"/>
                <a:cs typeface="Arial"/>
              </a:rPr>
              <a:t>Zona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lineal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248485" y="4970620"/>
            <a:ext cx="701040" cy="194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Arial"/>
                <a:cs typeface="Arial"/>
              </a:rPr>
              <a:t>Zona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corte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7315205" y="4831451"/>
            <a:ext cx="171450" cy="171450"/>
            <a:chOff x="7315205" y="4831451"/>
            <a:chExt cx="171450" cy="171450"/>
          </a:xfrm>
        </p:grpSpPr>
        <p:sp>
          <p:nvSpPr>
            <p:cNvPr id="31" name="object 31" descr=""/>
            <p:cNvSpPr/>
            <p:nvPr/>
          </p:nvSpPr>
          <p:spPr>
            <a:xfrm>
              <a:off x="7389404" y="4905575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5" h="92710">
                  <a:moveTo>
                    <a:pt x="92719" y="92619"/>
                  </a:moveTo>
                  <a:lnTo>
                    <a:pt x="0" y="0"/>
                  </a:lnTo>
                </a:path>
              </a:pathLst>
            </a:custGeom>
            <a:ln w="84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315205" y="4831451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53960" y="107813"/>
                  </a:moveTo>
                  <a:lnTo>
                    <a:pt x="0" y="0"/>
                  </a:lnTo>
                  <a:lnTo>
                    <a:pt x="107920" y="53911"/>
                  </a:lnTo>
                  <a:lnTo>
                    <a:pt x="53960" y="1078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8455249" y="3802734"/>
            <a:ext cx="639445" cy="628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52000"/>
              </a:lnSpc>
              <a:spcBef>
                <a:spcPts val="100"/>
              </a:spcBef>
            </a:pPr>
            <a:r>
              <a:rPr dirty="0" sz="1300" spc="-10">
                <a:latin typeface="Arial"/>
                <a:cs typeface="Arial"/>
              </a:rPr>
              <a:t>V</a:t>
            </a:r>
            <a:r>
              <a:rPr dirty="0" baseline="-13071" sz="1275" spc="-15">
                <a:latin typeface="Arial"/>
                <a:cs typeface="Arial"/>
              </a:rPr>
              <a:t>GS</a:t>
            </a:r>
            <a:r>
              <a:rPr dirty="0" sz="1300" spc="-10">
                <a:latin typeface="Arial"/>
                <a:cs typeface="Arial"/>
              </a:rPr>
              <a:t>=3V V</a:t>
            </a:r>
            <a:r>
              <a:rPr dirty="0" baseline="-13071" sz="1275" spc="-15">
                <a:latin typeface="Arial"/>
                <a:cs typeface="Arial"/>
              </a:rPr>
              <a:t>GS</a:t>
            </a:r>
            <a:r>
              <a:rPr dirty="0" sz="1300" spc="-10">
                <a:latin typeface="Arial"/>
                <a:cs typeface="Arial"/>
              </a:rPr>
              <a:t>=2V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711882" y="2612717"/>
            <a:ext cx="3385185" cy="2625725"/>
            <a:chOff x="711882" y="2612717"/>
            <a:chExt cx="3385185" cy="2625725"/>
          </a:xfrm>
        </p:grpSpPr>
        <p:sp>
          <p:nvSpPr>
            <p:cNvPr id="35" name="object 35" descr=""/>
            <p:cNvSpPr/>
            <p:nvPr/>
          </p:nvSpPr>
          <p:spPr>
            <a:xfrm>
              <a:off x="935564" y="2791495"/>
              <a:ext cx="0" cy="2437765"/>
            </a:xfrm>
            <a:custGeom>
              <a:avLst/>
              <a:gdLst/>
              <a:ahLst/>
              <a:cxnLst/>
              <a:rect l="l" t="t" r="r" b="b"/>
              <a:pathLst>
                <a:path w="0" h="2437765">
                  <a:moveTo>
                    <a:pt x="0" y="2437528"/>
                  </a:moveTo>
                  <a:lnTo>
                    <a:pt x="0" y="0"/>
                  </a:lnTo>
                </a:path>
              </a:pathLst>
            </a:custGeom>
            <a:ln w="17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70516" y="2612717"/>
              <a:ext cx="130175" cy="195580"/>
            </a:xfrm>
            <a:custGeom>
              <a:avLst/>
              <a:gdLst/>
              <a:ahLst/>
              <a:cxnLst/>
              <a:rect l="l" t="t" r="r" b="b"/>
              <a:pathLst>
                <a:path w="130175" h="195580">
                  <a:moveTo>
                    <a:pt x="130086" y="195035"/>
                  </a:moveTo>
                  <a:lnTo>
                    <a:pt x="0" y="195035"/>
                  </a:lnTo>
                  <a:lnTo>
                    <a:pt x="65043" y="0"/>
                  </a:lnTo>
                  <a:lnTo>
                    <a:pt x="130086" y="1950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20772" y="5021504"/>
              <a:ext cx="3197225" cy="0"/>
            </a:xfrm>
            <a:custGeom>
              <a:avLst/>
              <a:gdLst/>
              <a:ahLst/>
              <a:cxnLst/>
              <a:rect l="l" t="t" r="r" b="b"/>
              <a:pathLst>
                <a:path w="3197225" h="0">
                  <a:moveTo>
                    <a:pt x="0" y="0"/>
                  </a:moveTo>
                  <a:lnTo>
                    <a:pt x="3197151" y="0"/>
                  </a:lnTo>
                </a:path>
              </a:pathLst>
            </a:custGeom>
            <a:ln w="17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901666" y="4956500"/>
              <a:ext cx="195580" cy="130175"/>
            </a:xfrm>
            <a:custGeom>
              <a:avLst/>
              <a:gdLst/>
              <a:ahLst/>
              <a:cxnLst/>
              <a:rect l="l" t="t" r="r" b="b"/>
              <a:pathLst>
                <a:path w="195579" h="130175">
                  <a:moveTo>
                    <a:pt x="0" y="130016"/>
                  </a:moveTo>
                  <a:lnTo>
                    <a:pt x="0" y="0"/>
                  </a:lnTo>
                  <a:lnTo>
                    <a:pt x="195129" y="64997"/>
                  </a:lnTo>
                  <a:lnTo>
                    <a:pt x="0" y="130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614968" y="2582345"/>
            <a:ext cx="84455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 spc="-50">
                <a:latin typeface="Arial"/>
                <a:cs typeface="Arial"/>
              </a:rPr>
              <a:t>i</a:t>
            </a:r>
            <a:endParaRPr sz="20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73552" y="2711029"/>
            <a:ext cx="149225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50">
                <a:latin typeface="Arial"/>
                <a:cs typeface="Arial"/>
              </a:rPr>
              <a:t>D</a:t>
            </a:r>
            <a:endParaRPr sz="13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658450" y="5108963"/>
            <a:ext cx="455930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8130" sz="3075" spc="-37">
                <a:latin typeface="Arial"/>
                <a:cs typeface="Arial"/>
              </a:rPr>
              <a:t>v</a:t>
            </a:r>
            <a:r>
              <a:rPr dirty="0" sz="1350" spc="-25">
                <a:latin typeface="Arial"/>
                <a:cs typeface="Arial"/>
              </a:rPr>
              <a:t>GS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235704" y="3307101"/>
            <a:ext cx="953769" cy="23685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-10">
                <a:latin typeface="Arial"/>
                <a:cs typeface="Arial"/>
              </a:rPr>
              <a:t>Conducción</a:t>
            </a:r>
            <a:endParaRPr sz="13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109272" y="5100870"/>
            <a:ext cx="386080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5420" sz="3075" spc="-37">
                <a:latin typeface="Arial"/>
                <a:cs typeface="Arial"/>
              </a:rPr>
              <a:t>v</a:t>
            </a:r>
            <a:r>
              <a:rPr dirty="0" sz="1050" spc="-25">
                <a:latin typeface="Arial"/>
                <a:cs typeface="Arial"/>
              </a:rPr>
              <a:t>TR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1426710" y="3027754"/>
            <a:ext cx="1995170" cy="1993900"/>
          </a:xfrm>
          <a:custGeom>
            <a:avLst/>
            <a:gdLst/>
            <a:ahLst/>
            <a:cxnLst/>
            <a:rect l="l" t="t" r="r" b="b"/>
            <a:pathLst>
              <a:path w="1995170" h="1993900">
                <a:moveTo>
                  <a:pt x="0" y="1993749"/>
                </a:moveTo>
                <a:lnTo>
                  <a:pt x="54058" y="1962370"/>
                </a:lnTo>
                <a:lnTo>
                  <a:pt x="111012" y="1926421"/>
                </a:lnTo>
                <a:lnTo>
                  <a:pt x="170672" y="1886087"/>
                </a:lnTo>
                <a:lnTo>
                  <a:pt x="232853" y="1841557"/>
                </a:lnTo>
                <a:lnTo>
                  <a:pt x="264830" y="1817777"/>
                </a:lnTo>
                <a:lnTo>
                  <a:pt x="297367" y="1793017"/>
                </a:lnTo>
                <a:lnTo>
                  <a:pt x="330440" y="1767302"/>
                </a:lnTo>
                <a:lnTo>
                  <a:pt x="364027" y="1740655"/>
                </a:lnTo>
                <a:lnTo>
                  <a:pt x="398103" y="1713098"/>
                </a:lnTo>
                <a:lnTo>
                  <a:pt x="432646" y="1684656"/>
                </a:lnTo>
                <a:lnTo>
                  <a:pt x="467632" y="1655352"/>
                </a:lnTo>
                <a:lnTo>
                  <a:pt x="503037" y="1625209"/>
                </a:lnTo>
                <a:lnTo>
                  <a:pt x="538838" y="1594251"/>
                </a:lnTo>
                <a:lnTo>
                  <a:pt x="575012" y="1562501"/>
                </a:lnTo>
                <a:lnTo>
                  <a:pt x="611536" y="1529981"/>
                </a:lnTo>
                <a:lnTo>
                  <a:pt x="648386" y="1496717"/>
                </a:lnTo>
                <a:lnTo>
                  <a:pt x="685538" y="1462731"/>
                </a:lnTo>
                <a:lnTo>
                  <a:pt x="722970" y="1428046"/>
                </a:lnTo>
                <a:lnTo>
                  <a:pt x="760657" y="1392685"/>
                </a:lnTo>
                <a:lnTo>
                  <a:pt x="798577" y="1356674"/>
                </a:lnTo>
                <a:lnTo>
                  <a:pt x="836706" y="1320033"/>
                </a:lnTo>
                <a:lnTo>
                  <a:pt x="875021" y="1282788"/>
                </a:lnTo>
                <a:lnTo>
                  <a:pt x="913498" y="1244960"/>
                </a:lnTo>
                <a:lnTo>
                  <a:pt x="952114" y="1206575"/>
                </a:lnTo>
                <a:lnTo>
                  <a:pt x="990845" y="1167654"/>
                </a:lnTo>
                <a:lnTo>
                  <a:pt x="1029669" y="1128222"/>
                </a:lnTo>
                <a:lnTo>
                  <a:pt x="1068562" y="1088302"/>
                </a:lnTo>
                <a:lnTo>
                  <a:pt x="1107499" y="1047917"/>
                </a:lnTo>
                <a:lnTo>
                  <a:pt x="1146459" y="1007091"/>
                </a:lnTo>
                <a:lnTo>
                  <a:pt x="1185418" y="965846"/>
                </a:lnTo>
                <a:lnTo>
                  <a:pt x="1224352" y="924207"/>
                </a:lnTo>
                <a:lnTo>
                  <a:pt x="1263237" y="882196"/>
                </a:lnTo>
                <a:lnTo>
                  <a:pt x="1302051" y="839837"/>
                </a:lnTo>
                <a:lnTo>
                  <a:pt x="1340770" y="797154"/>
                </a:lnTo>
                <a:lnTo>
                  <a:pt x="1379371" y="754170"/>
                </a:lnTo>
                <a:lnTo>
                  <a:pt x="1417830" y="710908"/>
                </a:lnTo>
                <a:lnTo>
                  <a:pt x="1456124" y="667391"/>
                </a:lnTo>
                <a:lnTo>
                  <a:pt x="1494230" y="623643"/>
                </a:lnTo>
                <a:lnTo>
                  <a:pt x="1532124" y="579688"/>
                </a:lnTo>
                <a:lnTo>
                  <a:pt x="1569782" y="535548"/>
                </a:lnTo>
                <a:lnTo>
                  <a:pt x="1607182" y="491247"/>
                </a:lnTo>
                <a:lnTo>
                  <a:pt x="1644300" y="446809"/>
                </a:lnTo>
                <a:lnTo>
                  <a:pt x="1681112" y="402256"/>
                </a:lnTo>
                <a:lnTo>
                  <a:pt x="1717596" y="357612"/>
                </a:lnTo>
                <a:lnTo>
                  <a:pt x="1753727" y="312902"/>
                </a:lnTo>
                <a:lnTo>
                  <a:pt x="1789483" y="268147"/>
                </a:lnTo>
                <a:lnTo>
                  <a:pt x="1824840" y="223371"/>
                </a:lnTo>
                <a:lnTo>
                  <a:pt x="1859774" y="178598"/>
                </a:lnTo>
                <a:lnTo>
                  <a:pt x="1894263" y="133851"/>
                </a:lnTo>
                <a:lnTo>
                  <a:pt x="1928283" y="89153"/>
                </a:lnTo>
                <a:lnTo>
                  <a:pt x="1961810" y="44528"/>
                </a:lnTo>
                <a:lnTo>
                  <a:pt x="1994821" y="0"/>
                </a:lnTo>
              </a:path>
            </a:pathLst>
          </a:custGeom>
          <a:ln w="17574">
            <a:solidFill>
              <a:srgbClr val="285E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2986260" y="2768350"/>
            <a:ext cx="857885" cy="23685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350">
                <a:latin typeface="Arial"/>
                <a:cs typeface="Arial"/>
              </a:rPr>
              <a:t>V</a:t>
            </a:r>
            <a:r>
              <a:rPr dirty="0" baseline="-12345" sz="1350">
                <a:latin typeface="Arial"/>
                <a:cs typeface="Arial"/>
              </a:rPr>
              <a:t>DS</a:t>
            </a:r>
            <a:r>
              <a:rPr dirty="0" baseline="-12345" sz="1350" spc="7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2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Cte.</a:t>
            </a:r>
            <a:endParaRPr sz="1350">
              <a:latin typeface="Arial"/>
              <a:cs typeface="Arial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1426710" y="4480373"/>
            <a:ext cx="0" cy="622935"/>
          </a:xfrm>
          <a:custGeom>
            <a:avLst/>
            <a:gdLst/>
            <a:ahLst/>
            <a:cxnLst/>
            <a:rect l="l" t="t" r="r" b="b"/>
            <a:pathLst>
              <a:path w="0" h="622935">
                <a:moveTo>
                  <a:pt x="0" y="622551"/>
                </a:moveTo>
                <a:lnTo>
                  <a:pt x="0" y="0"/>
                </a:lnTo>
              </a:path>
            </a:pathLst>
          </a:custGeom>
          <a:ln w="10547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954694" y="4592910"/>
            <a:ext cx="455295" cy="23685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-10">
                <a:latin typeface="Arial"/>
                <a:cs typeface="Arial"/>
              </a:rPr>
              <a:t>Corte</a:t>
            </a:r>
            <a:endParaRPr sz="135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138227" y="5402135"/>
            <a:ext cx="2334260" cy="579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188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Activa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Saturación</a:t>
            </a:r>
            <a:endParaRPr sz="1600">
              <a:latin typeface="Arial"/>
              <a:cs typeface="Arial"/>
            </a:endParaRPr>
          </a:p>
          <a:p>
            <a:pPr marL="167640">
              <a:lnSpc>
                <a:spcPts val="2480"/>
              </a:lnSpc>
            </a:pPr>
            <a:r>
              <a:rPr dirty="0" sz="2100" spc="-10">
                <a:latin typeface="Symbol"/>
                <a:cs typeface="Symbol"/>
              </a:rPr>
              <a:t></a:t>
            </a:r>
            <a:r>
              <a:rPr dirty="0" sz="1600" spc="-10" i="1">
                <a:latin typeface="Times New Roman"/>
                <a:cs typeface="Times New Roman"/>
              </a:rPr>
              <a:t>i</a:t>
            </a:r>
            <a:r>
              <a:rPr dirty="0" baseline="-24691" sz="1350" spc="-15" i="1">
                <a:latin typeface="Times New Roman"/>
                <a:cs typeface="Times New Roman"/>
              </a:rPr>
              <a:t>D</a:t>
            </a:r>
            <a:r>
              <a:rPr dirty="0" baseline="-24691" sz="1350" spc="427" i="1">
                <a:latin typeface="Times New Roman"/>
                <a:cs typeface="Times New Roman"/>
              </a:rPr>
              <a:t> </a:t>
            </a:r>
            <a:r>
              <a:rPr dirty="0" sz="1600">
                <a:latin typeface="Symbol"/>
                <a:cs typeface="Symbol"/>
              </a:rPr>
              <a:t></a:t>
            </a:r>
            <a:r>
              <a:rPr dirty="0" sz="1600" spc="240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f</a:t>
            </a:r>
            <a:r>
              <a:rPr dirty="0" sz="1600" spc="-40" i="1">
                <a:latin typeface="Times New Roman"/>
                <a:cs typeface="Times New Roman"/>
              </a:rPr>
              <a:t> </a:t>
            </a:r>
            <a:r>
              <a:rPr dirty="0" sz="2100" spc="-75">
                <a:latin typeface="Symbol"/>
                <a:cs typeface="Symbol"/>
              </a:rPr>
              <a:t></a:t>
            </a:r>
            <a:r>
              <a:rPr dirty="0" sz="1600" spc="-75" i="1">
                <a:latin typeface="Times New Roman"/>
                <a:cs typeface="Times New Roman"/>
              </a:rPr>
              <a:t>V</a:t>
            </a:r>
            <a:r>
              <a:rPr dirty="0" baseline="-24691" sz="1350" spc="-112" i="1">
                <a:latin typeface="Times New Roman"/>
                <a:cs typeface="Times New Roman"/>
              </a:rPr>
              <a:t>DS</a:t>
            </a:r>
            <a:r>
              <a:rPr dirty="0" baseline="-24691" sz="1350" spc="22" i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,</a:t>
            </a:r>
            <a:r>
              <a:rPr dirty="0" sz="1600" i="1">
                <a:latin typeface="Times New Roman"/>
                <a:cs typeface="Times New Roman"/>
              </a:rPr>
              <a:t>V</a:t>
            </a:r>
            <a:r>
              <a:rPr dirty="0" baseline="-24691" sz="1350" i="1">
                <a:latin typeface="Times New Roman"/>
                <a:cs typeface="Times New Roman"/>
              </a:rPr>
              <a:t>TR</a:t>
            </a:r>
            <a:r>
              <a:rPr dirty="0" baseline="-24691" sz="1350" spc="37" i="1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Symbol"/>
                <a:cs typeface="Symbol"/>
              </a:rPr>
              <a:t>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163627" y="6135475"/>
            <a:ext cx="1322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Corte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2787" y="5462587"/>
            <a:ext cx="250825" cy="111125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2787" y="6221412"/>
            <a:ext cx="250825" cy="111125"/>
          </a:xfrm>
          <a:prstGeom prst="rect">
            <a:avLst/>
          </a:prstGeom>
        </p:spPr>
      </p:pic>
      <p:sp>
        <p:nvSpPr>
          <p:cNvPr id="52" name="object 52" descr=""/>
          <p:cNvSpPr txBox="1"/>
          <p:nvPr/>
        </p:nvSpPr>
        <p:spPr>
          <a:xfrm>
            <a:off x="8052215" y="6298639"/>
            <a:ext cx="11239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50" i="1"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934703" y="6097347"/>
            <a:ext cx="636270" cy="3486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8290" algn="l"/>
              </a:tabLst>
            </a:pPr>
            <a:r>
              <a:rPr dirty="0" sz="2100" spc="-25">
                <a:latin typeface="Symbol"/>
                <a:cs typeface="Symbol"/>
              </a:rPr>
              <a:t></a:t>
            </a:r>
            <a:r>
              <a:rPr dirty="0" sz="1600" spc="-25" i="1">
                <a:latin typeface="Times New Roman"/>
                <a:cs typeface="Times New Roman"/>
              </a:rPr>
              <a:t>i</a:t>
            </a:r>
            <a:r>
              <a:rPr dirty="0" sz="1600" i="1">
                <a:latin typeface="Times New Roman"/>
                <a:cs typeface="Times New Roman"/>
              </a:rPr>
              <a:t>	</a:t>
            </a:r>
            <a:r>
              <a:rPr dirty="0" sz="1600">
                <a:latin typeface="Symbol"/>
                <a:cs typeface="Symbol"/>
              </a:rPr>
              <a:t>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0</a:t>
            </a:r>
            <a:r>
              <a:rPr dirty="0" sz="2100" spc="-25">
                <a:latin typeface="Symbol"/>
                <a:cs typeface="Symbol"/>
              </a:rPr>
              <a:t></a:t>
            </a:r>
            <a:endParaRPr sz="2100">
              <a:latin typeface="Symbol"/>
              <a:cs typeface="Symbol"/>
            </a:endParaRPr>
          </a:p>
        </p:txBody>
      </p:sp>
      <p:pic>
        <p:nvPicPr>
          <p:cNvPr id="54" name="object 5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7612" y="6226175"/>
            <a:ext cx="250825" cy="111125"/>
          </a:xfrm>
          <a:prstGeom prst="rect">
            <a:avLst/>
          </a:prstGeom>
        </p:spPr>
      </p:pic>
      <p:sp>
        <p:nvSpPr>
          <p:cNvPr id="55" name="object 55" descr=""/>
          <p:cNvSpPr txBox="1"/>
          <p:nvPr/>
        </p:nvSpPr>
        <p:spPr>
          <a:xfrm>
            <a:off x="4931028" y="5451221"/>
            <a:ext cx="7467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15">
                <a:latin typeface="Arial"/>
                <a:cs typeface="Arial"/>
              </a:rPr>
              <a:t>V</a:t>
            </a:r>
            <a:r>
              <a:rPr dirty="0" sz="900" spc="-10">
                <a:latin typeface="Arial"/>
                <a:cs typeface="Arial"/>
              </a:rPr>
              <a:t>GS</a:t>
            </a:r>
            <a:r>
              <a:rPr dirty="0" baseline="13888" sz="2100" spc="-15">
                <a:latin typeface="Arial"/>
                <a:cs typeface="Arial"/>
              </a:rPr>
              <a:t>&gt;V</a:t>
            </a:r>
            <a:r>
              <a:rPr dirty="0" sz="900" spc="-10">
                <a:latin typeface="Arial"/>
                <a:cs typeface="Arial"/>
              </a:rPr>
              <a:t>TR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930972" y="6165596"/>
            <a:ext cx="7467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15">
                <a:latin typeface="Arial"/>
                <a:cs typeface="Arial"/>
              </a:rPr>
              <a:t>V</a:t>
            </a:r>
            <a:r>
              <a:rPr dirty="0" sz="900" spc="-10">
                <a:latin typeface="Arial"/>
                <a:cs typeface="Arial"/>
              </a:rPr>
              <a:t>GS</a:t>
            </a:r>
            <a:r>
              <a:rPr dirty="0" baseline="13888" sz="2100" spc="-15">
                <a:latin typeface="Arial"/>
                <a:cs typeface="Arial"/>
              </a:rPr>
              <a:t>&lt;V</a:t>
            </a:r>
            <a:r>
              <a:rPr dirty="0" sz="900" spc="-10">
                <a:latin typeface="Arial"/>
                <a:cs typeface="Arial"/>
              </a:rPr>
              <a:t>TR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02590" y="5545010"/>
            <a:ext cx="24460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0335" indent="-127635">
              <a:lnSpc>
                <a:spcPct val="100000"/>
              </a:lnSpc>
              <a:spcBef>
                <a:spcPts val="95"/>
              </a:spcBef>
              <a:buChar char="•"/>
              <a:tabLst>
                <a:tab pos="140335" algn="l"/>
              </a:tabLst>
            </a:pP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saturación: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703041" y="5939626"/>
            <a:ext cx="11620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5">
                <a:latin typeface="Symbol"/>
                <a:cs typeface="Symbol"/>
              </a:rPr>
              <a:t>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217137" y="6234113"/>
            <a:ext cx="6019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8475" algn="l"/>
              </a:tabLst>
            </a:pPr>
            <a:r>
              <a:rPr dirty="0" sz="1700" spc="5">
                <a:latin typeface="Symbol"/>
                <a:cs typeface="Symbol"/>
              </a:rPr>
              <a:t></a:t>
            </a:r>
            <a:r>
              <a:rPr dirty="0" sz="1700">
                <a:latin typeface="Times New Roman"/>
                <a:cs typeface="Times New Roman"/>
              </a:rPr>
              <a:t>	</a:t>
            </a:r>
            <a:r>
              <a:rPr dirty="0" sz="1700" spc="5">
                <a:latin typeface="Symbol"/>
                <a:cs typeface="Symbol"/>
              </a:rPr>
              <a:t>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3191737" y="6095429"/>
            <a:ext cx="6527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700" spc="55">
                <a:latin typeface="Symbol"/>
                <a:cs typeface="Symbol"/>
              </a:rPr>
              <a:t>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baseline="-14705" sz="2550" spc="135" i="1">
                <a:latin typeface="Times New Roman"/>
                <a:cs typeface="Times New Roman"/>
              </a:rPr>
              <a:t>V</a:t>
            </a:r>
            <a:r>
              <a:rPr dirty="0" baseline="-14705" sz="2550" spc="-89" i="1">
                <a:latin typeface="Times New Roman"/>
                <a:cs typeface="Times New Roman"/>
              </a:rPr>
              <a:t> </a:t>
            </a:r>
            <a:r>
              <a:rPr dirty="0" baseline="19444" sz="1500">
                <a:latin typeface="Times New Roman"/>
                <a:cs typeface="Times New Roman"/>
              </a:rPr>
              <a:t>2</a:t>
            </a:r>
            <a:r>
              <a:rPr dirty="0" baseline="19444" sz="1500" spc="697">
                <a:latin typeface="Times New Roman"/>
                <a:cs typeface="Times New Roman"/>
              </a:rPr>
              <a:t> </a:t>
            </a:r>
            <a:r>
              <a:rPr dirty="0" sz="1700" spc="5">
                <a:latin typeface="Symbol"/>
                <a:cs typeface="Symbol"/>
              </a:rPr>
              <a:t>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3191737" y="5843793"/>
            <a:ext cx="6527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1437" sz="2550" spc="82">
                <a:latin typeface="Symbol"/>
                <a:cs typeface="Symbol"/>
              </a:rPr>
              <a:t></a:t>
            </a:r>
            <a:r>
              <a:rPr dirty="0" baseline="11437" sz="2550" spc="-270">
                <a:latin typeface="Times New Roman"/>
                <a:cs typeface="Times New Roman"/>
              </a:rPr>
              <a:t> </a:t>
            </a:r>
            <a:r>
              <a:rPr dirty="0" u="sng" sz="1700" spc="-30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700" spc="9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</a:t>
            </a:r>
            <a:r>
              <a:rPr dirty="0" u="none" sz="1700" spc="-155" i="1">
                <a:latin typeface="Times New Roman"/>
                <a:cs typeface="Times New Roman"/>
              </a:rPr>
              <a:t> </a:t>
            </a:r>
            <a:r>
              <a:rPr dirty="0" u="none" baseline="11437" sz="2550" spc="7">
                <a:latin typeface="Symbol"/>
                <a:cs typeface="Symbol"/>
              </a:rPr>
              <a:t></a:t>
            </a:r>
            <a:endParaRPr baseline="11437" sz="2550">
              <a:latin typeface="Symbol"/>
              <a:cs typeface="Symbo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079359" y="5910901"/>
            <a:ext cx="227965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87020" algn="l"/>
                <a:tab pos="1139190" algn="l"/>
                <a:tab pos="1618615" algn="l"/>
              </a:tabLst>
            </a:pPr>
            <a:r>
              <a:rPr dirty="0" sz="1700" spc="-50" i="1">
                <a:latin typeface="Times New Roman"/>
                <a:cs typeface="Times New Roman"/>
              </a:rPr>
              <a:t>i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 spc="75">
                <a:latin typeface="Symbol"/>
                <a:cs typeface="Symbol"/>
              </a:rPr>
              <a:t></a:t>
            </a:r>
            <a:r>
              <a:rPr dirty="0" sz="1700" spc="20">
                <a:latin typeface="Times New Roman"/>
                <a:cs typeface="Times New Roman"/>
              </a:rPr>
              <a:t> </a:t>
            </a:r>
            <a:r>
              <a:rPr dirty="0" sz="1700" spc="75" i="1">
                <a:latin typeface="Times New Roman"/>
                <a:cs typeface="Times New Roman"/>
              </a:rPr>
              <a:t>k</a:t>
            </a:r>
            <a:r>
              <a:rPr dirty="0" sz="1700" spc="-50" i="1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</a:t>
            </a:r>
            <a:r>
              <a:rPr dirty="0" sz="1700" spc="-225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Symbol"/>
                <a:cs typeface="Symbol"/>
              </a:rPr>
              <a:t></a:t>
            </a:r>
            <a:r>
              <a:rPr dirty="0" sz="1700" spc="-25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1700" spc="125">
                <a:latin typeface="Symbol"/>
                <a:cs typeface="Symbol"/>
              </a:rPr>
              <a:t></a:t>
            </a:r>
            <a:r>
              <a:rPr dirty="0" sz="1700" spc="125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2250" spc="-85">
                <a:latin typeface="Symbol"/>
                <a:cs typeface="Symbol"/>
              </a:rPr>
              <a:t></a:t>
            </a:r>
            <a:r>
              <a:rPr dirty="0" baseline="50000" sz="1500" spc="-127">
                <a:latin typeface="Times New Roman"/>
                <a:cs typeface="Times New Roman"/>
              </a:rPr>
              <a:t>2</a:t>
            </a:r>
            <a:r>
              <a:rPr dirty="0" baseline="50000" sz="1500" spc="-15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;</a:t>
            </a:r>
            <a:r>
              <a:rPr dirty="0" sz="1700" spc="40">
                <a:latin typeface="Times New Roman"/>
                <a:cs typeface="Times New Roman"/>
              </a:rPr>
              <a:t>  </a:t>
            </a:r>
            <a:r>
              <a:rPr dirty="0" sz="1700" spc="75" i="1">
                <a:latin typeface="Times New Roman"/>
                <a:cs typeface="Times New Roman"/>
              </a:rPr>
              <a:t>k</a:t>
            </a:r>
            <a:r>
              <a:rPr dirty="0" sz="1700" spc="285" i="1">
                <a:latin typeface="Times New Roman"/>
                <a:cs typeface="Times New Roman"/>
              </a:rPr>
              <a:t> </a:t>
            </a:r>
            <a:r>
              <a:rPr dirty="0" baseline="9803" sz="2550" spc="7">
                <a:latin typeface="Symbol"/>
                <a:cs typeface="Symbol"/>
              </a:rPr>
              <a:t></a:t>
            </a:r>
            <a:endParaRPr baseline="9803" sz="2550">
              <a:latin typeface="Symbol"/>
              <a:cs typeface="Symbo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172874" y="6124773"/>
            <a:ext cx="1499870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1370" algn="l"/>
                <a:tab pos="1325245" algn="l"/>
              </a:tabLst>
            </a:pPr>
            <a:r>
              <a:rPr dirty="0" sz="1000" spc="5" i="1">
                <a:latin typeface="Times New Roman"/>
                <a:cs typeface="Times New Roman"/>
              </a:rPr>
              <a:t>D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GS</a:t>
            </a:r>
            <a:r>
              <a:rPr dirty="0" sz="1000" i="1">
                <a:latin typeface="Times New Roman"/>
                <a:cs typeface="Times New Roman"/>
              </a:rPr>
              <a:t>	</a:t>
            </a:r>
            <a:r>
              <a:rPr dirty="0" sz="1000" spc="-25" i="1">
                <a:latin typeface="Times New Roman"/>
                <a:cs typeface="Times New Roman"/>
              </a:rPr>
              <a:t>TR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86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MOSFET.</a:t>
            </a:r>
            <a:endParaRPr sz="2800"/>
          </a:p>
        </p:txBody>
      </p:sp>
      <p:grpSp>
        <p:nvGrpSpPr>
          <p:cNvPr id="4" name="object 4" descr=""/>
          <p:cNvGrpSpPr/>
          <p:nvPr/>
        </p:nvGrpSpPr>
        <p:grpSpPr>
          <a:xfrm>
            <a:off x="427266" y="2633336"/>
            <a:ext cx="3847465" cy="2882265"/>
            <a:chOff x="427266" y="2633336"/>
            <a:chExt cx="3847465" cy="2882265"/>
          </a:xfrm>
        </p:grpSpPr>
        <p:sp>
          <p:nvSpPr>
            <p:cNvPr id="5" name="object 5" descr=""/>
            <p:cNvSpPr/>
            <p:nvPr/>
          </p:nvSpPr>
          <p:spPr>
            <a:xfrm>
              <a:off x="627455" y="2798366"/>
              <a:ext cx="0" cy="2708910"/>
            </a:xfrm>
            <a:custGeom>
              <a:avLst/>
              <a:gdLst/>
              <a:ahLst/>
              <a:cxnLst/>
              <a:rect l="l" t="t" r="r" b="b"/>
              <a:pathLst>
                <a:path w="0" h="2708910">
                  <a:moveTo>
                    <a:pt x="0" y="2708370"/>
                  </a:moveTo>
                  <a:lnTo>
                    <a:pt x="0" y="0"/>
                  </a:lnTo>
                </a:path>
              </a:pathLst>
            </a:custGeom>
            <a:ln w="16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67326" y="2633336"/>
              <a:ext cx="120650" cy="180340"/>
            </a:xfrm>
            <a:custGeom>
              <a:avLst/>
              <a:gdLst/>
              <a:ahLst/>
              <a:cxnLst/>
              <a:rect l="l" t="t" r="r" b="b"/>
              <a:pathLst>
                <a:path w="120650" h="180339">
                  <a:moveTo>
                    <a:pt x="120252" y="180037"/>
                  </a:moveTo>
                  <a:lnTo>
                    <a:pt x="0" y="180037"/>
                  </a:lnTo>
                  <a:lnTo>
                    <a:pt x="60126" y="0"/>
                  </a:lnTo>
                  <a:lnTo>
                    <a:pt x="120252" y="1800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5521" y="5315176"/>
              <a:ext cx="3673475" cy="0"/>
            </a:xfrm>
            <a:custGeom>
              <a:avLst/>
              <a:gdLst/>
              <a:ahLst/>
              <a:cxnLst/>
              <a:rect l="l" t="t" r="r" b="b"/>
              <a:pathLst>
                <a:path w="3673475" h="0">
                  <a:moveTo>
                    <a:pt x="0" y="0"/>
                  </a:moveTo>
                  <a:lnTo>
                    <a:pt x="3673328" y="0"/>
                  </a:lnTo>
                </a:path>
              </a:pathLst>
            </a:custGeom>
            <a:ln w="1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093816" y="5255168"/>
              <a:ext cx="180975" cy="120014"/>
            </a:xfrm>
            <a:custGeom>
              <a:avLst/>
              <a:gdLst/>
              <a:ahLst/>
              <a:cxnLst/>
              <a:rect l="l" t="t" r="r" b="b"/>
              <a:pathLst>
                <a:path w="180975" h="120014">
                  <a:moveTo>
                    <a:pt x="0" y="120018"/>
                  </a:moveTo>
                  <a:lnTo>
                    <a:pt x="0" y="0"/>
                  </a:lnTo>
                  <a:lnTo>
                    <a:pt x="180379" y="60009"/>
                  </a:lnTo>
                  <a:lnTo>
                    <a:pt x="0" y="1200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36478" y="3016459"/>
              <a:ext cx="351790" cy="2299335"/>
            </a:xfrm>
            <a:custGeom>
              <a:avLst/>
              <a:gdLst/>
              <a:ahLst/>
              <a:cxnLst/>
              <a:rect l="l" t="t" r="r" b="b"/>
              <a:pathLst>
                <a:path w="351790" h="2299335">
                  <a:moveTo>
                    <a:pt x="0" y="2298716"/>
                  </a:moveTo>
                  <a:lnTo>
                    <a:pt x="5240" y="2290252"/>
                  </a:lnTo>
                  <a:lnTo>
                    <a:pt x="11019" y="2279162"/>
                  </a:lnTo>
                  <a:lnTo>
                    <a:pt x="24869" y="2249946"/>
                  </a:lnTo>
                  <a:lnTo>
                    <a:pt x="40121" y="2213223"/>
                  </a:lnTo>
                  <a:lnTo>
                    <a:pt x="56373" y="2170378"/>
                  </a:lnTo>
                  <a:lnTo>
                    <a:pt x="73222" y="2122799"/>
                  </a:lnTo>
                  <a:lnTo>
                    <a:pt x="90267" y="2071869"/>
                  </a:lnTo>
                  <a:lnTo>
                    <a:pt x="107103" y="2018975"/>
                  </a:lnTo>
                  <a:lnTo>
                    <a:pt x="123330" y="1965503"/>
                  </a:lnTo>
                  <a:lnTo>
                    <a:pt x="138207" y="1914037"/>
                  </a:lnTo>
                  <a:lnTo>
                    <a:pt x="152171" y="1863270"/>
                  </a:lnTo>
                  <a:lnTo>
                    <a:pt x="165267" y="1813138"/>
                  </a:lnTo>
                  <a:lnTo>
                    <a:pt x="177539" y="1763577"/>
                  </a:lnTo>
                  <a:lnTo>
                    <a:pt x="189031" y="1714523"/>
                  </a:lnTo>
                  <a:lnTo>
                    <a:pt x="199788" y="1665914"/>
                  </a:lnTo>
                  <a:lnTo>
                    <a:pt x="209855" y="1617686"/>
                  </a:lnTo>
                  <a:lnTo>
                    <a:pt x="219277" y="1569774"/>
                  </a:lnTo>
                  <a:lnTo>
                    <a:pt x="228098" y="1522116"/>
                  </a:lnTo>
                  <a:lnTo>
                    <a:pt x="236362" y="1474648"/>
                  </a:lnTo>
                  <a:lnTo>
                    <a:pt x="244115" y="1427306"/>
                  </a:lnTo>
                  <a:lnTo>
                    <a:pt x="251400" y="1380027"/>
                  </a:lnTo>
                  <a:lnTo>
                    <a:pt x="258263" y="1332748"/>
                  </a:lnTo>
                  <a:lnTo>
                    <a:pt x="264748" y="1285404"/>
                  </a:lnTo>
                  <a:lnTo>
                    <a:pt x="270900" y="1237932"/>
                  </a:lnTo>
                  <a:lnTo>
                    <a:pt x="276764" y="1190269"/>
                  </a:lnTo>
                  <a:lnTo>
                    <a:pt x="282184" y="1144075"/>
                  </a:lnTo>
                  <a:lnTo>
                    <a:pt x="287387" y="1097570"/>
                  </a:lnTo>
                  <a:lnTo>
                    <a:pt x="292386" y="1050678"/>
                  </a:lnTo>
                  <a:lnTo>
                    <a:pt x="297190" y="1003325"/>
                  </a:lnTo>
                  <a:lnTo>
                    <a:pt x="301811" y="955435"/>
                  </a:lnTo>
                  <a:lnTo>
                    <a:pt x="306259" y="906934"/>
                  </a:lnTo>
                  <a:lnTo>
                    <a:pt x="310546" y="857747"/>
                  </a:lnTo>
                  <a:lnTo>
                    <a:pt x="314681" y="807798"/>
                  </a:lnTo>
                  <a:lnTo>
                    <a:pt x="318676" y="757014"/>
                  </a:lnTo>
                  <a:lnTo>
                    <a:pt x="322541" y="705318"/>
                  </a:lnTo>
                  <a:lnTo>
                    <a:pt x="326288" y="652635"/>
                  </a:lnTo>
                  <a:lnTo>
                    <a:pt x="329926" y="598892"/>
                  </a:lnTo>
                  <a:lnTo>
                    <a:pt x="333468" y="544012"/>
                  </a:lnTo>
                  <a:lnTo>
                    <a:pt x="336923" y="487922"/>
                  </a:lnTo>
                  <a:lnTo>
                    <a:pt x="340303" y="430545"/>
                  </a:lnTo>
                  <a:lnTo>
                    <a:pt x="343323" y="376705"/>
                  </a:lnTo>
                  <a:lnTo>
                    <a:pt x="346107" y="322510"/>
                  </a:lnTo>
                  <a:lnTo>
                    <a:pt x="348475" y="268755"/>
                  </a:lnTo>
                  <a:lnTo>
                    <a:pt x="350244" y="216234"/>
                  </a:lnTo>
                  <a:lnTo>
                    <a:pt x="351234" y="165744"/>
                  </a:lnTo>
                  <a:lnTo>
                    <a:pt x="351262" y="118081"/>
                  </a:lnTo>
                  <a:lnTo>
                    <a:pt x="350148" y="74038"/>
                  </a:lnTo>
                  <a:lnTo>
                    <a:pt x="347710" y="34413"/>
                  </a:lnTo>
                  <a:lnTo>
                    <a:pt x="343766" y="0"/>
                  </a:lnTo>
                </a:path>
              </a:pathLst>
            </a:custGeom>
            <a:ln w="9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25082" y="4663872"/>
              <a:ext cx="3152775" cy="659765"/>
            </a:xfrm>
            <a:custGeom>
              <a:avLst/>
              <a:gdLst/>
              <a:ahLst/>
              <a:cxnLst/>
              <a:rect l="l" t="t" r="r" b="b"/>
              <a:pathLst>
                <a:path w="3152775" h="659764">
                  <a:moveTo>
                    <a:pt x="13558" y="659208"/>
                  </a:moveTo>
                  <a:lnTo>
                    <a:pt x="0" y="658367"/>
                  </a:lnTo>
                  <a:lnTo>
                    <a:pt x="14325" y="499687"/>
                  </a:lnTo>
                  <a:lnTo>
                    <a:pt x="14401" y="498836"/>
                  </a:lnTo>
                  <a:lnTo>
                    <a:pt x="34735" y="349441"/>
                  </a:lnTo>
                  <a:lnTo>
                    <a:pt x="48294" y="281921"/>
                  </a:lnTo>
                  <a:lnTo>
                    <a:pt x="64392" y="219459"/>
                  </a:lnTo>
                  <a:lnTo>
                    <a:pt x="84725" y="165440"/>
                  </a:lnTo>
                  <a:lnTo>
                    <a:pt x="84725" y="164589"/>
                  </a:lnTo>
                  <a:lnTo>
                    <a:pt x="109293" y="119856"/>
                  </a:lnTo>
                  <a:lnTo>
                    <a:pt x="110136" y="119014"/>
                  </a:lnTo>
                  <a:lnTo>
                    <a:pt x="137244" y="84408"/>
                  </a:lnTo>
                  <a:lnTo>
                    <a:pt x="137244" y="83566"/>
                  </a:lnTo>
                  <a:lnTo>
                    <a:pt x="138097" y="83566"/>
                  </a:lnTo>
                  <a:lnTo>
                    <a:pt x="164362" y="59086"/>
                  </a:lnTo>
                  <a:lnTo>
                    <a:pt x="164362" y="58245"/>
                  </a:lnTo>
                  <a:lnTo>
                    <a:pt x="165205" y="58245"/>
                  </a:lnTo>
                  <a:lnTo>
                    <a:pt x="194862" y="41357"/>
                  </a:lnTo>
                  <a:lnTo>
                    <a:pt x="195705" y="40516"/>
                  </a:lnTo>
                  <a:lnTo>
                    <a:pt x="196548" y="40516"/>
                  </a:lnTo>
                  <a:lnTo>
                    <a:pt x="229597" y="29548"/>
                  </a:lnTo>
                  <a:lnTo>
                    <a:pt x="230440" y="29548"/>
                  </a:lnTo>
                  <a:lnTo>
                    <a:pt x="268568" y="22787"/>
                  </a:lnTo>
                  <a:lnTo>
                    <a:pt x="316009" y="17729"/>
                  </a:lnTo>
                  <a:lnTo>
                    <a:pt x="516792" y="3375"/>
                  </a:lnTo>
                  <a:lnTo>
                    <a:pt x="596429" y="841"/>
                  </a:lnTo>
                  <a:lnTo>
                    <a:pt x="683694" y="0"/>
                  </a:lnTo>
                  <a:lnTo>
                    <a:pt x="1226751" y="8443"/>
                  </a:lnTo>
                  <a:lnTo>
                    <a:pt x="1399584" y="8443"/>
                  </a:lnTo>
                  <a:lnTo>
                    <a:pt x="684547" y="13502"/>
                  </a:lnTo>
                  <a:lnTo>
                    <a:pt x="597282" y="14353"/>
                  </a:lnTo>
                  <a:lnTo>
                    <a:pt x="517645" y="16887"/>
                  </a:lnTo>
                  <a:lnTo>
                    <a:pt x="316852" y="31231"/>
                  </a:lnTo>
                  <a:lnTo>
                    <a:pt x="271107" y="35447"/>
                  </a:lnTo>
                  <a:lnTo>
                    <a:pt x="232979" y="42209"/>
                  </a:lnTo>
                  <a:lnTo>
                    <a:pt x="233832" y="42209"/>
                  </a:lnTo>
                  <a:lnTo>
                    <a:pt x="203318" y="52335"/>
                  </a:lnTo>
                  <a:lnTo>
                    <a:pt x="201636" y="52335"/>
                  </a:lnTo>
                  <a:lnTo>
                    <a:pt x="171979" y="69213"/>
                  </a:lnTo>
                  <a:lnTo>
                    <a:pt x="172773" y="69213"/>
                  </a:lnTo>
                  <a:lnTo>
                    <a:pt x="148320" y="92000"/>
                  </a:lnTo>
                  <a:lnTo>
                    <a:pt x="148069" y="92195"/>
                  </a:lnTo>
                  <a:lnTo>
                    <a:pt x="147411" y="92852"/>
                  </a:lnTo>
                  <a:lnTo>
                    <a:pt x="147597" y="92852"/>
                  </a:lnTo>
                  <a:lnTo>
                    <a:pt x="121805" y="125765"/>
                  </a:lnTo>
                  <a:lnTo>
                    <a:pt x="121146" y="125765"/>
                  </a:lnTo>
                  <a:lnTo>
                    <a:pt x="96578" y="170499"/>
                  </a:lnTo>
                  <a:lnTo>
                    <a:pt x="97109" y="170499"/>
                  </a:lnTo>
                  <a:lnTo>
                    <a:pt x="77097" y="222834"/>
                  </a:lnTo>
                  <a:lnTo>
                    <a:pt x="60999" y="284445"/>
                  </a:lnTo>
                  <a:lnTo>
                    <a:pt x="47440" y="351976"/>
                  </a:lnTo>
                  <a:lnTo>
                    <a:pt x="28073" y="498836"/>
                  </a:lnTo>
                  <a:lnTo>
                    <a:pt x="13634" y="658367"/>
                  </a:lnTo>
                  <a:lnTo>
                    <a:pt x="13558" y="659208"/>
                  </a:lnTo>
                  <a:close/>
                </a:path>
                <a:path w="3152775" h="659764">
                  <a:moveTo>
                    <a:pt x="3152089" y="16036"/>
                  </a:moveTo>
                  <a:lnTo>
                    <a:pt x="2766983" y="16036"/>
                  </a:lnTo>
                  <a:lnTo>
                    <a:pt x="2982168" y="13502"/>
                  </a:lnTo>
                  <a:lnTo>
                    <a:pt x="3151609" y="8443"/>
                  </a:lnTo>
                  <a:lnTo>
                    <a:pt x="3151716" y="10126"/>
                  </a:lnTo>
                  <a:lnTo>
                    <a:pt x="3151823" y="11819"/>
                  </a:lnTo>
                  <a:lnTo>
                    <a:pt x="3151929" y="13502"/>
                  </a:lnTo>
                  <a:lnTo>
                    <a:pt x="3152036" y="15194"/>
                  </a:lnTo>
                  <a:lnTo>
                    <a:pt x="3152089" y="16036"/>
                  </a:lnTo>
                  <a:close/>
                </a:path>
                <a:path w="3152775" h="659764">
                  <a:moveTo>
                    <a:pt x="2766983" y="29548"/>
                  </a:moveTo>
                  <a:lnTo>
                    <a:pt x="2520444" y="29548"/>
                  </a:lnTo>
                  <a:lnTo>
                    <a:pt x="1399584" y="21945"/>
                  </a:lnTo>
                  <a:lnTo>
                    <a:pt x="1225908" y="21945"/>
                  </a:lnTo>
                  <a:lnTo>
                    <a:pt x="684547" y="13502"/>
                  </a:lnTo>
                  <a:lnTo>
                    <a:pt x="1990936" y="13502"/>
                  </a:lnTo>
                  <a:lnTo>
                    <a:pt x="3152089" y="16036"/>
                  </a:lnTo>
                  <a:lnTo>
                    <a:pt x="3152196" y="17729"/>
                  </a:lnTo>
                  <a:lnTo>
                    <a:pt x="3152302" y="19411"/>
                  </a:lnTo>
                  <a:lnTo>
                    <a:pt x="3152409" y="21104"/>
                  </a:lnTo>
                  <a:lnTo>
                    <a:pt x="3152462" y="21945"/>
                  </a:lnTo>
                  <a:lnTo>
                    <a:pt x="2983011" y="27014"/>
                  </a:lnTo>
                  <a:lnTo>
                    <a:pt x="2766983" y="29548"/>
                  </a:lnTo>
                  <a:close/>
                </a:path>
                <a:path w="3152775" h="659764">
                  <a:moveTo>
                    <a:pt x="200783" y="53177"/>
                  </a:moveTo>
                  <a:lnTo>
                    <a:pt x="201636" y="52335"/>
                  </a:lnTo>
                  <a:lnTo>
                    <a:pt x="203318" y="52335"/>
                  </a:lnTo>
                  <a:lnTo>
                    <a:pt x="200783" y="53177"/>
                  </a:lnTo>
                  <a:close/>
                </a:path>
                <a:path w="3152775" h="659764">
                  <a:moveTo>
                    <a:pt x="172773" y="69213"/>
                  </a:moveTo>
                  <a:lnTo>
                    <a:pt x="171979" y="69213"/>
                  </a:lnTo>
                  <a:lnTo>
                    <a:pt x="173350" y="68533"/>
                  </a:lnTo>
                  <a:lnTo>
                    <a:pt x="173622" y="68278"/>
                  </a:lnTo>
                  <a:lnTo>
                    <a:pt x="174017" y="68053"/>
                  </a:lnTo>
                  <a:lnTo>
                    <a:pt x="172773" y="69213"/>
                  </a:lnTo>
                  <a:close/>
                </a:path>
                <a:path w="3152775" h="659764">
                  <a:moveTo>
                    <a:pt x="147597" y="92852"/>
                  </a:moveTo>
                  <a:lnTo>
                    <a:pt x="147411" y="92852"/>
                  </a:lnTo>
                  <a:lnTo>
                    <a:pt x="148111" y="92195"/>
                  </a:lnTo>
                  <a:lnTo>
                    <a:pt x="147597" y="92852"/>
                  </a:lnTo>
                  <a:close/>
                </a:path>
                <a:path w="3152775" h="659764">
                  <a:moveTo>
                    <a:pt x="121146" y="126607"/>
                  </a:moveTo>
                  <a:lnTo>
                    <a:pt x="121146" y="125765"/>
                  </a:lnTo>
                  <a:lnTo>
                    <a:pt x="121805" y="125765"/>
                  </a:lnTo>
                  <a:lnTo>
                    <a:pt x="121146" y="126607"/>
                  </a:lnTo>
                  <a:close/>
                </a:path>
                <a:path w="3152775" h="659764">
                  <a:moveTo>
                    <a:pt x="97109" y="170499"/>
                  </a:moveTo>
                  <a:lnTo>
                    <a:pt x="96578" y="170499"/>
                  </a:lnTo>
                  <a:lnTo>
                    <a:pt x="97431" y="169657"/>
                  </a:lnTo>
                  <a:lnTo>
                    <a:pt x="97109" y="170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25082" y="4663872"/>
              <a:ext cx="3152775" cy="659765"/>
            </a:xfrm>
            <a:custGeom>
              <a:avLst/>
              <a:gdLst/>
              <a:ahLst/>
              <a:cxnLst/>
              <a:rect l="l" t="t" r="r" b="b"/>
              <a:pathLst>
                <a:path w="3152775" h="659764">
                  <a:moveTo>
                    <a:pt x="0" y="658367"/>
                  </a:moveTo>
                  <a:lnTo>
                    <a:pt x="14401" y="498836"/>
                  </a:lnTo>
                  <a:lnTo>
                    <a:pt x="34735" y="349441"/>
                  </a:lnTo>
                  <a:lnTo>
                    <a:pt x="48294" y="281921"/>
                  </a:lnTo>
                  <a:lnTo>
                    <a:pt x="64392" y="219459"/>
                  </a:lnTo>
                  <a:lnTo>
                    <a:pt x="84725" y="165440"/>
                  </a:lnTo>
                  <a:lnTo>
                    <a:pt x="84725" y="164589"/>
                  </a:lnTo>
                  <a:lnTo>
                    <a:pt x="109293" y="119856"/>
                  </a:lnTo>
                  <a:lnTo>
                    <a:pt x="110136" y="119014"/>
                  </a:lnTo>
                  <a:lnTo>
                    <a:pt x="137244" y="84408"/>
                  </a:lnTo>
                  <a:lnTo>
                    <a:pt x="137244" y="83566"/>
                  </a:lnTo>
                  <a:lnTo>
                    <a:pt x="138097" y="83566"/>
                  </a:lnTo>
                  <a:lnTo>
                    <a:pt x="164362" y="59086"/>
                  </a:lnTo>
                  <a:lnTo>
                    <a:pt x="164362" y="58245"/>
                  </a:lnTo>
                  <a:lnTo>
                    <a:pt x="165205" y="58245"/>
                  </a:lnTo>
                  <a:lnTo>
                    <a:pt x="194862" y="41357"/>
                  </a:lnTo>
                  <a:lnTo>
                    <a:pt x="195705" y="40516"/>
                  </a:lnTo>
                  <a:lnTo>
                    <a:pt x="196548" y="40516"/>
                  </a:lnTo>
                  <a:lnTo>
                    <a:pt x="229597" y="29548"/>
                  </a:lnTo>
                  <a:lnTo>
                    <a:pt x="230440" y="29548"/>
                  </a:lnTo>
                  <a:lnTo>
                    <a:pt x="268568" y="22787"/>
                  </a:lnTo>
                  <a:lnTo>
                    <a:pt x="316009" y="17729"/>
                  </a:lnTo>
                  <a:lnTo>
                    <a:pt x="372773" y="13502"/>
                  </a:lnTo>
                  <a:lnTo>
                    <a:pt x="440547" y="8443"/>
                  </a:lnTo>
                  <a:lnTo>
                    <a:pt x="516792" y="3375"/>
                  </a:lnTo>
                  <a:lnTo>
                    <a:pt x="596429" y="841"/>
                  </a:lnTo>
                  <a:lnTo>
                    <a:pt x="683694" y="0"/>
                  </a:lnTo>
                  <a:lnTo>
                    <a:pt x="780282" y="1692"/>
                  </a:lnTo>
                  <a:lnTo>
                    <a:pt x="888723" y="3375"/>
                  </a:lnTo>
                  <a:lnTo>
                    <a:pt x="1010723" y="5909"/>
                  </a:lnTo>
                  <a:lnTo>
                    <a:pt x="1150506" y="7602"/>
                  </a:lnTo>
                  <a:lnTo>
                    <a:pt x="1226751" y="8443"/>
                  </a:lnTo>
                  <a:lnTo>
                    <a:pt x="1308084" y="8443"/>
                  </a:lnTo>
                  <a:lnTo>
                    <a:pt x="1399584" y="8443"/>
                  </a:lnTo>
                  <a:lnTo>
                    <a:pt x="1502094" y="9285"/>
                  </a:lnTo>
                  <a:lnTo>
                    <a:pt x="1614780" y="10126"/>
                  </a:lnTo>
                  <a:lnTo>
                    <a:pt x="1734230" y="10978"/>
                  </a:lnTo>
                  <a:lnTo>
                    <a:pt x="1860465" y="11819"/>
                  </a:lnTo>
                  <a:lnTo>
                    <a:pt x="1990936" y="13502"/>
                  </a:lnTo>
                  <a:lnTo>
                    <a:pt x="2257808" y="15194"/>
                  </a:lnTo>
                  <a:lnTo>
                    <a:pt x="2520444" y="16036"/>
                  </a:lnTo>
                  <a:lnTo>
                    <a:pt x="2646679" y="16036"/>
                  </a:lnTo>
                  <a:lnTo>
                    <a:pt x="2766983" y="16036"/>
                  </a:lnTo>
                  <a:lnTo>
                    <a:pt x="2879659" y="15194"/>
                  </a:lnTo>
                  <a:lnTo>
                    <a:pt x="2982168" y="13502"/>
                  </a:lnTo>
                  <a:lnTo>
                    <a:pt x="3073668" y="10978"/>
                  </a:lnTo>
                  <a:lnTo>
                    <a:pt x="3151609" y="8443"/>
                  </a:lnTo>
                  <a:lnTo>
                    <a:pt x="3152462" y="21945"/>
                  </a:lnTo>
                  <a:lnTo>
                    <a:pt x="3074511" y="24480"/>
                  </a:lnTo>
                  <a:lnTo>
                    <a:pt x="2983011" y="27014"/>
                  </a:lnTo>
                  <a:lnTo>
                    <a:pt x="2880502" y="28696"/>
                  </a:lnTo>
                  <a:lnTo>
                    <a:pt x="2766983" y="29548"/>
                  </a:lnTo>
                  <a:lnTo>
                    <a:pt x="2646679" y="29548"/>
                  </a:lnTo>
                  <a:lnTo>
                    <a:pt x="2520444" y="29548"/>
                  </a:lnTo>
                  <a:lnTo>
                    <a:pt x="2256954" y="28696"/>
                  </a:lnTo>
                  <a:lnTo>
                    <a:pt x="1990093" y="27014"/>
                  </a:lnTo>
                  <a:lnTo>
                    <a:pt x="1859622" y="25321"/>
                  </a:lnTo>
                  <a:lnTo>
                    <a:pt x="1733387" y="24480"/>
                  </a:lnTo>
                  <a:lnTo>
                    <a:pt x="1613927" y="23638"/>
                  </a:lnTo>
                  <a:lnTo>
                    <a:pt x="1501251" y="22787"/>
                  </a:lnTo>
                  <a:lnTo>
                    <a:pt x="1399584" y="21945"/>
                  </a:lnTo>
                  <a:lnTo>
                    <a:pt x="1308084" y="21945"/>
                  </a:lnTo>
                  <a:lnTo>
                    <a:pt x="1225908" y="21945"/>
                  </a:lnTo>
                  <a:lnTo>
                    <a:pt x="1149663" y="21104"/>
                  </a:lnTo>
                  <a:lnTo>
                    <a:pt x="1009869" y="19411"/>
                  </a:lnTo>
                  <a:lnTo>
                    <a:pt x="887870" y="16887"/>
                  </a:lnTo>
                  <a:lnTo>
                    <a:pt x="779429" y="15194"/>
                  </a:lnTo>
                  <a:lnTo>
                    <a:pt x="684547" y="13502"/>
                  </a:lnTo>
                  <a:lnTo>
                    <a:pt x="597282" y="14353"/>
                  </a:lnTo>
                  <a:lnTo>
                    <a:pt x="517645" y="16887"/>
                  </a:lnTo>
                  <a:lnTo>
                    <a:pt x="441390" y="21945"/>
                  </a:lnTo>
                  <a:lnTo>
                    <a:pt x="373616" y="27014"/>
                  </a:lnTo>
                  <a:lnTo>
                    <a:pt x="316852" y="31231"/>
                  </a:lnTo>
                  <a:lnTo>
                    <a:pt x="271107" y="35447"/>
                  </a:lnTo>
                  <a:lnTo>
                    <a:pt x="232979" y="42209"/>
                  </a:lnTo>
                  <a:lnTo>
                    <a:pt x="233832" y="42209"/>
                  </a:lnTo>
                  <a:lnTo>
                    <a:pt x="200783" y="53177"/>
                  </a:lnTo>
                  <a:lnTo>
                    <a:pt x="201636" y="52335"/>
                  </a:lnTo>
                  <a:lnTo>
                    <a:pt x="171979" y="69213"/>
                  </a:lnTo>
                  <a:lnTo>
                    <a:pt x="173675" y="68371"/>
                  </a:lnTo>
                  <a:lnTo>
                    <a:pt x="147411" y="92852"/>
                  </a:lnTo>
                  <a:lnTo>
                    <a:pt x="148264" y="92000"/>
                  </a:lnTo>
                  <a:lnTo>
                    <a:pt x="121146" y="126607"/>
                  </a:lnTo>
                  <a:lnTo>
                    <a:pt x="121146" y="125765"/>
                  </a:lnTo>
                  <a:lnTo>
                    <a:pt x="96578" y="170499"/>
                  </a:lnTo>
                  <a:lnTo>
                    <a:pt x="97431" y="169657"/>
                  </a:lnTo>
                  <a:lnTo>
                    <a:pt x="77097" y="222834"/>
                  </a:lnTo>
                  <a:lnTo>
                    <a:pt x="60999" y="284445"/>
                  </a:lnTo>
                  <a:lnTo>
                    <a:pt x="47440" y="351976"/>
                  </a:lnTo>
                  <a:lnTo>
                    <a:pt x="27960" y="499687"/>
                  </a:lnTo>
                  <a:lnTo>
                    <a:pt x="13558" y="659208"/>
                  </a:lnTo>
                  <a:lnTo>
                    <a:pt x="0" y="658367"/>
                  </a:lnTo>
                  <a:close/>
                </a:path>
              </a:pathLst>
            </a:custGeom>
            <a:ln w="3244">
              <a:solidFill>
                <a:srgbClr val="719F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3556" y="4317016"/>
              <a:ext cx="3152140" cy="1000760"/>
            </a:xfrm>
            <a:custGeom>
              <a:avLst/>
              <a:gdLst/>
              <a:ahLst/>
              <a:cxnLst/>
              <a:rect l="l" t="t" r="r" b="b"/>
              <a:pathLst>
                <a:path w="3152140" h="1000760">
                  <a:moveTo>
                    <a:pt x="13558" y="1000207"/>
                  </a:moveTo>
                  <a:lnTo>
                    <a:pt x="21095" y="779065"/>
                  </a:lnTo>
                  <a:lnTo>
                    <a:pt x="32109" y="671869"/>
                  </a:lnTo>
                  <a:lnTo>
                    <a:pt x="44795" y="569742"/>
                  </a:lnTo>
                  <a:lnTo>
                    <a:pt x="44901" y="568891"/>
                  </a:lnTo>
                  <a:lnTo>
                    <a:pt x="58460" y="472673"/>
                  </a:lnTo>
                  <a:lnTo>
                    <a:pt x="73705" y="384048"/>
                  </a:lnTo>
                  <a:lnTo>
                    <a:pt x="89803" y="306391"/>
                  </a:lnTo>
                  <a:lnTo>
                    <a:pt x="109293" y="238029"/>
                  </a:lnTo>
                  <a:lnTo>
                    <a:pt x="127931" y="184001"/>
                  </a:lnTo>
                  <a:lnTo>
                    <a:pt x="143176" y="140960"/>
                  </a:lnTo>
                  <a:lnTo>
                    <a:pt x="160127" y="106354"/>
                  </a:lnTo>
                  <a:lnTo>
                    <a:pt x="177911" y="81032"/>
                  </a:lnTo>
                  <a:lnTo>
                    <a:pt x="177911" y="80181"/>
                  </a:lnTo>
                  <a:lnTo>
                    <a:pt x="178764" y="80181"/>
                  </a:lnTo>
                  <a:lnTo>
                    <a:pt x="178764" y="79339"/>
                  </a:lnTo>
                  <a:lnTo>
                    <a:pt x="202479" y="59928"/>
                  </a:lnTo>
                  <a:lnTo>
                    <a:pt x="203332" y="59928"/>
                  </a:lnTo>
                  <a:lnTo>
                    <a:pt x="204175" y="59086"/>
                  </a:lnTo>
                  <a:lnTo>
                    <a:pt x="234675" y="43050"/>
                  </a:lnTo>
                  <a:lnTo>
                    <a:pt x="235518" y="43050"/>
                  </a:lnTo>
                  <a:lnTo>
                    <a:pt x="277038" y="30389"/>
                  </a:lnTo>
                  <a:lnTo>
                    <a:pt x="330410" y="16877"/>
                  </a:lnTo>
                  <a:lnTo>
                    <a:pt x="391410" y="6751"/>
                  </a:lnTo>
                  <a:lnTo>
                    <a:pt x="453253" y="841"/>
                  </a:lnTo>
                  <a:lnTo>
                    <a:pt x="520184" y="0"/>
                  </a:lnTo>
                  <a:lnTo>
                    <a:pt x="597282" y="2534"/>
                  </a:lnTo>
                  <a:lnTo>
                    <a:pt x="688782" y="6751"/>
                  </a:lnTo>
                  <a:lnTo>
                    <a:pt x="740458" y="8443"/>
                  </a:lnTo>
                  <a:lnTo>
                    <a:pt x="798066" y="10978"/>
                  </a:lnTo>
                  <a:lnTo>
                    <a:pt x="896132" y="13502"/>
                  </a:lnTo>
                  <a:lnTo>
                    <a:pt x="521027" y="13502"/>
                  </a:lnTo>
                  <a:lnTo>
                    <a:pt x="454106" y="14353"/>
                  </a:lnTo>
                  <a:lnTo>
                    <a:pt x="393949" y="19411"/>
                  </a:lnTo>
                  <a:lnTo>
                    <a:pt x="333803" y="29538"/>
                  </a:lnTo>
                  <a:lnTo>
                    <a:pt x="281273" y="43050"/>
                  </a:lnTo>
                  <a:lnTo>
                    <a:pt x="239764" y="55711"/>
                  </a:lnTo>
                  <a:lnTo>
                    <a:pt x="240607" y="55711"/>
                  </a:lnTo>
                  <a:lnTo>
                    <a:pt x="210107" y="71747"/>
                  </a:lnTo>
                  <a:lnTo>
                    <a:pt x="210775" y="71747"/>
                  </a:lnTo>
                  <a:lnTo>
                    <a:pt x="190146" y="88625"/>
                  </a:lnTo>
                  <a:lnTo>
                    <a:pt x="188931" y="88625"/>
                  </a:lnTo>
                  <a:lnTo>
                    <a:pt x="171136" y="113946"/>
                  </a:lnTo>
                  <a:lnTo>
                    <a:pt x="171557" y="113946"/>
                  </a:lnTo>
                  <a:lnTo>
                    <a:pt x="155881" y="145177"/>
                  </a:lnTo>
                  <a:lnTo>
                    <a:pt x="140636" y="188228"/>
                  </a:lnTo>
                  <a:lnTo>
                    <a:pt x="121999" y="242246"/>
                  </a:lnTo>
                  <a:lnTo>
                    <a:pt x="102509" y="308925"/>
                  </a:lnTo>
                  <a:lnTo>
                    <a:pt x="86411" y="386582"/>
                  </a:lnTo>
                  <a:lnTo>
                    <a:pt x="71166" y="475207"/>
                  </a:lnTo>
                  <a:lnTo>
                    <a:pt x="57729" y="568891"/>
                  </a:lnTo>
                  <a:lnTo>
                    <a:pt x="45842" y="671028"/>
                  </a:lnTo>
                  <a:lnTo>
                    <a:pt x="34821" y="778223"/>
                  </a:lnTo>
                  <a:lnTo>
                    <a:pt x="13639" y="999365"/>
                  </a:lnTo>
                  <a:lnTo>
                    <a:pt x="13558" y="1000207"/>
                  </a:lnTo>
                  <a:close/>
                </a:path>
                <a:path w="3152140" h="1000760">
                  <a:moveTo>
                    <a:pt x="3151609" y="29538"/>
                  </a:moveTo>
                  <a:lnTo>
                    <a:pt x="1007330" y="29538"/>
                  </a:lnTo>
                  <a:lnTo>
                    <a:pt x="797223" y="24480"/>
                  </a:lnTo>
                  <a:lnTo>
                    <a:pt x="739615" y="21945"/>
                  </a:lnTo>
                  <a:lnTo>
                    <a:pt x="687929" y="20253"/>
                  </a:lnTo>
                  <a:lnTo>
                    <a:pt x="596429" y="16036"/>
                  </a:lnTo>
                  <a:lnTo>
                    <a:pt x="521027" y="13502"/>
                  </a:lnTo>
                  <a:lnTo>
                    <a:pt x="896132" y="13502"/>
                  </a:lnTo>
                  <a:lnTo>
                    <a:pt x="1008173" y="16036"/>
                  </a:lnTo>
                  <a:lnTo>
                    <a:pt x="3151609" y="16036"/>
                  </a:lnTo>
                  <a:lnTo>
                    <a:pt x="3151609" y="29538"/>
                  </a:lnTo>
                  <a:close/>
                </a:path>
                <a:path w="3152140" h="1000760">
                  <a:moveTo>
                    <a:pt x="210775" y="71747"/>
                  </a:moveTo>
                  <a:lnTo>
                    <a:pt x="210107" y="71747"/>
                  </a:lnTo>
                  <a:lnTo>
                    <a:pt x="212088" y="70764"/>
                  </a:lnTo>
                  <a:lnTo>
                    <a:pt x="210775" y="71747"/>
                  </a:lnTo>
                  <a:close/>
                </a:path>
                <a:path w="3152140" h="1000760">
                  <a:moveTo>
                    <a:pt x="188077" y="90317"/>
                  </a:moveTo>
                  <a:lnTo>
                    <a:pt x="188931" y="88625"/>
                  </a:lnTo>
                  <a:lnTo>
                    <a:pt x="190146" y="88625"/>
                  </a:lnTo>
                  <a:lnTo>
                    <a:pt x="188077" y="90317"/>
                  </a:lnTo>
                  <a:close/>
                </a:path>
                <a:path w="3152140" h="1000760">
                  <a:moveTo>
                    <a:pt x="171557" y="113946"/>
                  </a:moveTo>
                  <a:lnTo>
                    <a:pt x="171136" y="113946"/>
                  </a:lnTo>
                  <a:lnTo>
                    <a:pt x="171979" y="113105"/>
                  </a:lnTo>
                  <a:lnTo>
                    <a:pt x="171557" y="1139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23556" y="4317016"/>
              <a:ext cx="3152140" cy="1000760"/>
            </a:xfrm>
            <a:custGeom>
              <a:avLst/>
              <a:gdLst/>
              <a:ahLst/>
              <a:cxnLst/>
              <a:rect l="l" t="t" r="r" b="b"/>
              <a:pathLst>
                <a:path w="3152140" h="1000760">
                  <a:moveTo>
                    <a:pt x="0" y="999365"/>
                  </a:moveTo>
                  <a:lnTo>
                    <a:pt x="21176" y="778223"/>
                  </a:lnTo>
                  <a:lnTo>
                    <a:pt x="32196" y="671028"/>
                  </a:lnTo>
                  <a:lnTo>
                    <a:pt x="44901" y="568891"/>
                  </a:lnTo>
                  <a:lnTo>
                    <a:pt x="58460" y="472673"/>
                  </a:lnTo>
                  <a:lnTo>
                    <a:pt x="73705" y="384048"/>
                  </a:lnTo>
                  <a:lnTo>
                    <a:pt x="89803" y="306391"/>
                  </a:lnTo>
                  <a:lnTo>
                    <a:pt x="109293" y="238029"/>
                  </a:lnTo>
                  <a:lnTo>
                    <a:pt x="127931" y="184001"/>
                  </a:lnTo>
                  <a:lnTo>
                    <a:pt x="143176" y="140960"/>
                  </a:lnTo>
                  <a:lnTo>
                    <a:pt x="160127" y="106354"/>
                  </a:lnTo>
                  <a:lnTo>
                    <a:pt x="177911" y="81032"/>
                  </a:lnTo>
                  <a:lnTo>
                    <a:pt x="177911" y="80181"/>
                  </a:lnTo>
                  <a:lnTo>
                    <a:pt x="178764" y="80181"/>
                  </a:lnTo>
                  <a:lnTo>
                    <a:pt x="178764" y="79339"/>
                  </a:lnTo>
                  <a:lnTo>
                    <a:pt x="202479" y="59928"/>
                  </a:lnTo>
                  <a:lnTo>
                    <a:pt x="203332" y="59928"/>
                  </a:lnTo>
                  <a:lnTo>
                    <a:pt x="204175" y="59086"/>
                  </a:lnTo>
                  <a:lnTo>
                    <a:pt x="234675" y="43050"/>
                  </a:lnTo>
                  <a:lnTo>
                    <a:pt x="235518" y="43050"/>
                  </a:lnTo>
                  <a:lnTo>
                    <a:pt x="277038" y="30389"/>
                  </a:lnTo>
                  <a:lnTo>
                    <a:pt x="330410" y="16877"/>
                  </a:lnTo>
                  <a:lnTo>
                    <a:pt x="391410" y="6751"/>
                  </a:lnTo>
                  <a:lnTo>
                    <a:pt x="453253" y="841"/>
                  </a:lnTo>
                  <a:lnTo>
                    <a:pt x="520184" y="0"/>
                  </a:lnTo>
                  <a:lnTo>
                    <a:pt x="597282" y="2534"/>
                  </a:lnTo>
                  <a:lnTo>
                    <a:pt x="688782" y="6751"/>
                  </a:lnTo>
                  <a:lnTo>
                    <a:pt x="740458" y="8443"/>
                  </a:lnTo>
                  <a:lnTo>
                    <a:pt x="798066" y="10978"/>
                  </a:lnTo>
                  <a:lnTo>
                    <a:pt x="861605" y="12660"/>
                  </a:lnTo>
                  <a:lnTo>
                    <a:pt x="931075" y="14353"/>
                  </a:lnTo>
                  <a:lnTo>
                    <a:pt x="1008173" y="16036"/>
                  </a:lnTo>
                  <a:lnTo>
                    <a:pt x="1091203" y="16036"/>
                  </a:lnTo>
                  <a:lnTo>
                    <a:pt x="1182702" y="16036"/>
                  </a:lnTo>
                  <a:lnTo>
                    <a:pt x="3151609" y="16036"/>
                  </a:lnTo>
                  <a:lnTo>
                    <a:pt x="3151609" y="29538"/>
                  </a:lnTo>
                  <a:lnTo>
                    <a:pt x="1007330" y="29538"/>
                  </a:lnTo>
                  <a:lnTo>
                    <a:pt x="930232" y="27855"/>
                  </a:lnTo>
                  <a:lnTo>
                    <a:pt x="860762" y="26162"/>
                  </a:lnTo>
                  <a:lnTo>
                    <a:pt x="797223" y="24480"/>
                  </a:lnTo>
                  <a:lnTo>
                    <a:pt x="739615" y="21945"/>
                  </a:lnTo>
                  <a:lnTo>
                    <a:pt x="687929" y="20253"/>
                  </a:lnTo>
                  <a:lnTo>
                    <a:pt x="596429" y="16036"/>
                  </a:lnTo>
                  <a:lnTo>
                    <a:pt x="521027" y="13502"/>
                  </a:lnTo>
                  <a:lnTo>
                    <a:pt x="454106" y="14353"/>
                  </a:lnTo>
                  <a:lnTo>
                    <a:pt x="393949" y="19411"/>
                  </a:lnTo>
                  <a:lnTo>
                    <a:pt x="333803" y="29538"/>
                  </a:lnTo>
                  <a:lnTo>
                    <a:pt x="281273" y="43050"/>
                  </a:lnTo>
                  <a:lnTo>
                    <a:pt x="239764" y="55711"/>
                  </a:lnTo>
                  <a:lnTo>
                    <a:pt x="240607" y="55711"/>
                  </a:lnTo>
                  <a:lnTo>
                    <a:pt x="210107" y="71747"/>
                  </a:lnTo>
                  <a:lnTo>
                    <a:pt x="211803" y="70906"/>
                  </a:lnTo>
                  <a:lnTo>
                    <a:pt x="188077" y="90317"/>
                  </a:lnTo>
                  <a:lnTo>
                    <a:pt x="188931" y="88625"/>
                  </a:lnTo>
                  <a:lnTo>
                    <a:pt x="171136" y="113946"/>
                  </a:lnTo>
                  <a:lnTo>
                    <a:pt x="171979" y="113105"/>
                  </a:lnTo>
                  <a:lnTo>
                    <a:pt x="155881" y="145177"/>
                  </a:lnTo>
                  <a:lnTo>
                    <a:pt x="140636" y="188228"/>
                  </a:lnTo>
                  <a:lnTo>
                    <a:pt x="121999" y="242246"/>
                  </a:lnTo>
                  <a:lnTo>
                    <a:pt x="102509" y="308925"/>
                  </a:lnTo>
                  <a:lnTo>
                    <a:pt x="86411" y="386582"/>
                  </a:lnTo>
                  <a:lnTo>
                    <a:pt x="71166" y="475207"/>
                  </a:lnTo>
                  <a:lnTo>
                    <a:pt x="57607" y="569742"/>
                  </a:lnTo>
                  <a:lnTo>
                    <a:pt x="45744" y="671869"/>
                  </a:lnTo>
                  <a:lnTo>
                    <a:pt x="34735" y="779065"/>
                  </a:lnTo>
                  <a:lnTo>
                    <a:pt x="13558" y="1000207"/>
                  </a:lnTo>
                  <a:lnTo>
                    <a:pt x="0" y="999365"/>
                  </a:lnTo>
                  <a:close/>
                </a:path>
              </a:pathLst>
            </a:custGeom>
            <a:ln w="3175">
              <a:solidFill>
                <a:srgbClr val="719F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2709" y="3361269"/>
              <a:ext cx="3152775" cy="1958339"/>
            </a:xfrm>
            <a:custGeom>
              <a:avLst/>
              <a:gdLst/>
              <a:ahLst/>
              <a:cxnLst/>
              <a:rect l="l" t="t" r="r" b="b"/>
              <a:pathLst>
                <a:path w="3152775" h="1958339">
                  <a:moveTo>
                    <a:pt x="13558" y="1958215"/>
                  </a:moveTo>
                  <a:lnTo>
                    <a:pt x="0" y="1957373"/>
                  </a:lnTo>
                  <a:lnTo>
                    <a:pt x="10124" y="1753109"/>
                  </a:lnTo>
                  <a:lnTo>
                    <a:pt x="21130" y="1551379"/>
                  </a:lnTo>
                  <a:lnTo>
                    <a:pt x="32148" y="1354717"/>
                  </a:lnTo>
                  <a:lnTo>
                    <a:pt x="44005" y="1166489"/>
                  </a:lnTo>
                  <a:lnTo>
                    <a:pt x="57542" y="990080"/>
                  </a:lnTo>
                  <a:lnTo>
                    <a:pt x="72783" y="828025"/>
                  </a:lnTo>
                  <a:lnTo>
                    <a:pt x="72862" y="827183"/>
                  </a:lnTo>
                  <a:lnTo>
                    <a:pt x="89704" y="682847"/>
                  </a:lnTo>
                  <a:lnTo>
                    <a:pt x="99127" y="615317"/>
                  </a:lnTo>
                  <a:lnTo>
                    <a:pt x="109293" y="555388"/>
                  </a:lnTo>
                  <a:lnTo>
                    <a:pt x="118607" y="501370"/>
                  </a:lnTo>
                  <a:lnTo>
                    <a:pt x="127078" y="452420"/>
                  </a:lnTo>
                  <a:lnTo>
                    <a:pt x="133862" y="410211"/>
                  </a:lnTo>
                  <a:lnTo>
                    <a:pt x="140636" y="371387"/>
                  </a:lnTo>
                  <a:lnTo>
                    <a:pt x="154195" y="308084"/>
                  </a:lnTo>
                  <a:lnTo>
                    <a:pt x="170283" y="258282"/>
                  </a:lnTo>
                  <a:lnTo>
                    <a:pt x="170283" y="257441"/>
                  </a:lnTo>
                  <a:lnTo>
                    <a:pt x="192313" y="217766"/>
                  </a:lnTo>
                  <a:lnTo>
                    <a:pt x="193166" y="216925"/>
                  </a:lnTo>
                  <a:lnTo>
                    <a:pt x="193166" y="216083"/>
                  </a:lnTo>
                  <a:lnTo>
                    <a:pt x="194009" y="216083"/>
                  </a:lnTo>
                  <a:lnTo>
                    <a:pt x="225352" y="183159"/>
                  </a:lnTo>
                  <a:lnTo>
                    <a:pt x="225352" y="182318"/>
                  </a:lnTo>
                  <a:lnTo>
                    <a:pt x="226205" y="182318"/>
                  </a:lnTo>
                  <a:lnTo>
                    <a:pt x="269411" y="151928"/>
                  </a:lnTo>
                  <a:lnTo>
                    <a:pt x="329567" y="119014"/>
                  </a:lnTo>
                  <a:lnTo>
                    <a:pt x="399881" y="89476"/>
                  </a:lnTo>
                  <a:lnTo>
                    <a:pt x="476126" y="66679"/>
                  </a:lnTo>
                  <a:lnTo>
                    <a:pt x="561694" y="50642"/>
                  </a:lnTo>
                  <a:lnTo>
                    <a:pt x="657429" y="38823"/>
                  </a:lnTo>
                  <a:lnTo>
                    <a:pt x="766723" y="28696"/>
                  </a:lnTo>
                  <a:lnTo>
                    <a:pt x="960732" y="19411"/>
                  </a:lnTo>
                  <a:lnTo>
                    <a:pt x="1291143" y="7602"/>
                  </a:lnTo>
                  <a:lnTo>
                    <a:pt x="1387721" y="5068"/>
                  </a:lnTo>
                  <a:lnTo>
                    <a:pt x="1828269" y="0"/>
                  </a:lnTo>
                  <a:lnTo>
                    <a:pt x="3152462" y="10978"/>
                  </a:lnTo>
                  <a:lnTo>
                    <a:pt x="3152303" y="13502"/>
                  </a:lnTo>
                  <a:lnTo>
                    <a:pt x="1829122" y="13502"/>
                  </a:lnTo>
                  <a:lnTo>
                    <a:pt x="1388575" y="18570"/>
                  </a:lnTo>
                  <a:lnTo>
                    <a:pt x="1291986" y="21104"/>
                  </a:lnTo>
                  <a:lnTo>
                    <a:pt x="961575" y="32923"/>
                  </a:lnTo>
                  <a:lnTo>
                    <a:pt x="767566" y="42209"/>
                  </a:lnTo>
                  <a:lnTo>
                    <a:pt x="659125" y="51494"/>
                  </a:lnTo>
                  <a:lnTo>
                    <a:pt x="564243" y="63303"/>
                  </a:lnTo>
                  <a:lnTo>
                    <a:pt x="480371" y="79339"/>
                  </a:lnTo>
                  <a:lnTo>
                    <a:pt x="405812" y="102137"/>
                  </a:lnTo>
                  <a:lnTo>
                    <a:pt x="335489" y="131675"/>
                  </a:lnTo>
                  <a:lnTo>
                    <a:pt x="277038" y="162906"/>
                  </a:lnTo>
                  <a:lnTo>
                    <a:pt x="235029" y="192444"/>
                  </a:lnTo>
                  <a:lnTo>
                    <a:pt x="234675" y="192444"/>
                  </a:lnTo>
                  <a:lnTo>
                    <a:pt x="233922" y="193196"/>
                  </a:lnTo>
                  <a:lnTo>
                    <a:pt x="204944" y="223676"/>
                  </a:lnTo>
                  <a:lnTo>
                    <a:pt x="204175" y="223676"/>
                  </a:lnTo>
                  <a:lnTo>
                    <a:pt x="182146" y="263351"/>
                  </a:lnTo>
                  <a:lnTo>
                    <a:pt x="182714" y="263351"/>
                  </a:lnTo>
                  <a:lnTo>
                    <a:pt x="166901" y="310618"/>
                  </a:lnTo>
                  <a:lnTo>
                    <a:pt x="153342" y="373922"/>
                  </a:lnTo>
                  <a:lnTo>
                    <a:pt x="146568" y="412745"/>
                  </a:lnTo>
                  <a:lnTo>
                    <a:pt x="139793" y="454944"/>
                  </a:lnTo>
                  <a:lnTo>
                    <a:pt x="131313" y="503904"/>
                  </a:lnTo>
                  <a:lnTo>
                    <a:pt x="121999" y="557923"/>
                  </a:lnTo>
                  <a:lnTo>
                    <a:pt x="111833" y="617851"/>
                  </a:lnTo>
                  <a:lnTo>
                    <a:pt x="102631" y="681996"/>
                  </a:lnTo>
                  <a:lnTo>
                    <a:pt x="102509" y="682847"/>
                  </a:lnTo>
                  <a:lnTo>
                    <a:pt x="86504" y="827183"/>
                  </a:lnTo>
                  <a:lnTo>
                    <a:pt x="71245" y="989239"/>
                  </a:lnTo>
                  <a:lnTo>
                    <a:pt x="57672" y="1165647"/>
                  </a:lnTo>
                  <a:lnTo>
                    <a:pt x="45797" y="1353875"/>
                  </a:lnTo>
                  <a:lnTo>
                    <a:pt x="34782" y="1550537"/>
                  </a:lnTo>
                  <a:lnTo>
                    <a:pt x="23771" y="1752268"/>
                  </a:lnTo>
                  <a:lnTo>
                    <a:pt x="13600" y="1957373"/>
                  </a:lnTo>
                  <a:lnTo>
                    <a:pt x="13558" y="1958215"/>
                  </a:lnTo>
                  <a:close/>
                </a:path>
                <a:path w="3152775" h="1958339">
                  <a:moveTo>
                    <a:pt x="3151609" y="24480"/>
                  </a:moveTo>
                  <a:lnTo>
                    <a:pt x="1829122" y="13502"/>
                  </a:lnTo>
                  <a:lnTo>
                    <a:pt x="3152303" y="13502"/>
                  </a:lnTo>
                  <a:lnTo>
                    <a:pt x="3152196" y="15194"/>
                  </a:lnTo>
                  <a:lnTo>
                    <a:pt x="3152089" y="16887"/>
                  </a:lnTo>
                  <a:lnTo>
                    <a:pt x="3151983" y="18570"/>
                  </a:lnTo>
                  <a:lnTo>
                    <a:pt x="3151929" y="19411"/>
                  </a:lnTo>
                  <a:lnTo>
                    <a:pt x="3151823" y="21104"/>
                  </a:lnTo>
                  <a:lnTo>
                    <a:pt x="3151716" y="22787"/>
                  </a:lnTo>
                  <a:lnTo>
                    <a:pt x="3151609" y="24480"/>
                  </a:lnTo>
                  <a:close/>
                </a:path>
                <a:path w="3152775" h="1958339">
                  <a:moveTo>
                    <a:pt x="233960" y="193196"/>
                  </a:moveTo>
                  <a:lnTo>
                    <a:pt x="234675" y="192444"/>
                  </a:lnTo>
                  <a:lnTo>
                    <a:pt x="235029" y="192444"/>
                  </a:lnTo>
                  <a:lnTo>
                    <a:pt x="233960" y="193196"/>
                  </a:lnTo>
                  <a:close/>
                </a:path>
                <a:path w="3152775" h="1958339">
                  <a:moveTo>
                    <a:pt x="203318" y="225384"/>
                  </a:moveTo>
                  <a:lnTo>
                    <a:pt x="204175" y="223676"/>
                  </a:lnTo>
                  <a:lnTo>
                    <a:pt x="204944" y="223676"/>
                  </a:lnTo>
                  <a:lnTo>
                    <a:pt x="203318" y="225384"/>
                  </a:lnTo>
                  <a:close/>
                </a:path>
                <a:path w="3152775" h="1958339">
                  <a:moveTo>
                    <a:pt x="182714" y="263351"/>
                  </a:moveTo>
                  <a:lnTo>
                    <a:pt x="182146" y="263351"/>
                  </a:lnTo>
                  <a:lnTo>
                    <a:pt x="182999" y="262499"/>
                  </a:lnTo>
                  <a:lnTo>
                    <a:pt x="182714" y="2633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22709" y="3361269"/>
              <a:ext cx="3152775" cy="1958339"/>
            </a:xfrm>
            <a:custGeom>
              <a:avLst/>
              <a:gdLst/>
              <a:ahLst/>
              <a:cxnLst/>
              <a:rect l="l" t="t" r="r" b="b"/>
              <a:pathLst>
                <a:path w="3152775" h="1958339">
                  <a:moveTo>
                    <a:pt x="0" y="1957373"/>
                  </a:moveTo>
                  <a:lnTo>
                    <a:pt x="10166" y="1752267"/>
                  </a:lnTo>
                  <a:lnTo>
                    <a:pt x="21176" y="1550537"/>
                  </a:lnTo>
                  <a:lnTo>
                    <a:pt x="32196" y="1353875"/>
                  </a:lnTo>
                  <a:lnTo>
                    <a:pt x="44058" y="1165647"/>
                  </a:lnTo>
                  <a:lnTo>
                    <a:pt x="57607" y="989239"/>
                  </a:lnTo>
                  <a:lnTo>
                    <a:pt x="72862" y="827183"/>
                  </a:lnTo>
                  <a:lnTo>
                    <a:pt x="89803" y="681996"/>
                  </a:lnTo>
                  <a:lnTo>
                    <a:pt x="99127" y="615317"/>
                  </a:lnTo>
                  <a:lnTo>
                    <a:pt x="109293" y="555388"/>
                  </a:lnTo>
                  <a:lnTo>
                    <a:pt x="118607" y="501370"/>
                  </a:lnTo>
                  <a:lnTo>
                    <a:pt x="127078" y="452420"/>
                  </a:lnTo>
                  <a:lnTo>
                    <a:pt x="133862" y="410211"/>
                  </a:lnTo>
                  <a:lnTo>
                    <a:pt x="140636" y="371387"/>
                  </a:lnTo>
                  <a:lnTo>
                    <a:pt x="154195" y="308084"/>
                  </a:lnTo>
                  <a:lnTo>
                    <a:pt x="170283" y="258282"/>
                  </a:lnTo>
                  <a:lnTo>
                    <a:pt x="170283" y="257441"/>
                  </a:lnTo>
                  <a:lnTo>
                    <a:pt x="192313" y="217766"/>
                  </a:lnTo>
                  <a:lnTo>
                    <a:pt x="193166" y="216925"/>
                  </a:lnTo>
                  <a:lnTo>
                    <a:pt x="193166" y="216083"/>
                  </a:lnTo>
                  <a:lnTo>
                    <a:pt x="194009" y="216083"/>
                  </a:lnTo>
                  <a:lnTo>
                    <a:pt x="225352" y="183159"/>
                  </a:lnTo>
                  <a:lnTo>
                    <a:pt x="225352" y="182318"/>
                  </a:lnTo>
                  <a:lnTo>
                    <a:pt x="226205" y="182318"/>
                  </a:lnTo>
                  <a:lnTo>
                    <a:pt x="269411" y="151928"/>
                  </a:lnTo>
                  <a:lnTo>
                    <a:pt x="329567" y="119014"/>
                  </a:lnTo>
                  <a:lnTo>
                    <a:pt x="399881" y="89476"/>
                  </a:lnTo>
                  <a:lnTo>
                    <a:pt x="476126" y="66679"/>
                  </a:lnTo>
                  <a:lnTo>
                    <a:pt x="561694" y="50642"/>
                  </a:lnTo>
                  <a:lnTo>
                    <a:pt x="657429" y="38823"/>
                  </a:lnTo>
                  <a:lnTo>
                    <a:pt x="766723" y="28696"/>
                  </a:lnTo>
                  <a:lnTo>
                    <a:pt x="891262" y="22787"/>
                  </a:lnTo>
                  <a:lnTo>
                    <a:pt x="960732" y="19411"/>
                  </a:lnTo>
                  <a:lnTo>
                    <a:pt x="1035291" y="16887"/>
                  </a:lnTo>
                  <a:lnTo>
                    <a:pt x="1114928" y="14353"/>
                  </a:lnTo>
                  <a:lnTo>
                    <a:pt x="1199643" y="10978"/>
                  </a:lnTo>
                  <a:lnTo>
                    <a:pt x="1291143" y="7602"/>
                  </a:lnTo>
                  <a:lnTo>
                    <a:pt x="1387721" y="5068"/>
                  </a:lnTo>
                  <a:lnTo>
                    <a:pt x="1491084" y="3375"/>
                  </a:lnTo>
                  <a:lnTo>
                    <a:pt x="1598682" y="1692"/>
                  </a:lnTo>
                  <a:lnTo>
                    <a:pt x="1828269" y="0"/>
                  </a:lnTo>
                  <a:lnTo>
                    <a:pt x="2073965" y="841"/>
                  </a:lnTo>
                  <a:lnTo>
                    <a:pt x="2332366" y="1692"/>
                  </a:lnTo>
                  <a:lnTo>
                    <a:pt x="2600924" y="4226"/>
                  </a:lnTo>
                  <a:lnTo>
                    <a:pt x="2875424" y="7602"/>
                  </a:lnTo>
                  <a:lnTo>
                    <a:pt x="3152462" y="10978"/>
                  </a:lnTo>
                  <a:lnTo>
                    <a:pt x="3151609" y="24480"/>
                  </a:lnTo>
                  <a:lnTo>
                    <a:pt x="2874571" y="21104"/>
                  </a:lnTo>
                  <a:lnTo>
                    <a:pt x="2600081" y="17729"/>
                  </a:lnTo>
                  <a:lnTo>
                    <a:pt x="2332366" y="15194"/>
                  </a:lnTo>
                  <a:lnTo>
                    <a:pt x="2073965" y="14353"/>
                  </a:lnTo>
                  <a:lnTo>
                    <a:pt x="1829122" y="13502"/>
                  </a:lnTo>
                  <a:lnTo>
                    <a:pt x="1599525" y="15194"/>
                  </a:lnTo>
                  <a:lnTo>
                    <a:pt x="1491927" y="16887"/>
                  </a:lnTo>
                  <a:lnTo>
                    <a:pt x="1388575" y="18570"/>
                  </a:lnTo>
                  <a:lnTo>
                    <a:pt x="1291986" y="21104"/>
                  </a:lnTo>
                  <a:lnTo>
                    <a:pt x="1200497" y="24480"/>
                  </a:lnTo>
                  <a:lnTo>
                    <a:pt x="1115771" y="27855"/>
                  </a:lnTo>
                  <a:lnTo>
                    <a:pt x="1036134" y="30389"/>
                  </a:lnTo>
                  <a:lnTo>
                    <a:pt x="961575" y="32923"/>
                  </a:lnTo>
                  <a:lnTo>
                    <a:pt x="892105" y="36299"/>
                  </a:lnTo>
                  <a:lnTo>
                    <a:pt x="767566" y="42209"/>
                  </a:lnTo>
                  <a:lnTo>
                    <a:pt x="659125" y="51494"/>
                  </a:lnTo>
                  <a:lnTo>
                    <a:pt x="564243" y="63303"/>
                  </a:lnTo>
                  <a:lnTo>
                    <a:pt x="480371" y="79339"/>
                  </a:lnTo>
                  <a:lnTo>
                    <a:pt x="405812" y="102137"/>
                  </a:lnTo>
                  <a:lnTo>
                    <a:pt x="335489" y="131675"/>
                  </a:lnTo>
                  <a:lnTo>
                    <a:pt x="277038" y="162906"/>
                  </a:lnTo>
                  <a:lnTo>
                    <a:pt x="233832" y="193286"/>
                  </a:lnTo>
                  <a:lnTo>
                    <a:pt x="234675" y="192444"/>
                  </a:lnTo>
                  <a:lnTo>
                    <a:pt x="203332" y="225368"/>
                  </a:lnTo>
                  <a:lnTo>
                    <a:pt x="204175" y="223676"/>
                  </a:lnTo>
                  <a:lnTo>
                    <a:pt x="182146" y="263351"/>
                  </a:lnTo>
                  <a:lnTo>
                    <a:pt x="182999" y="262499"/>
                  </a:lnTo>
                  <a:lnTo>
                    <a:pt x="166901" y="310618"/>
                  </a:lnTo>
                  <a:lnTo>
                    <a:pt x="153342" y="373922"/>
                  </a:lnTo>
                  <a:lnTo>
                    <a:pt x="146568" y="412745"/>
                  </a:lnTo>
                  <a:lnTo>
                    <a:pt x="139793" y="454944"/>
                  </a:lnTo>
                  <a:lnTo>
                    <a:pt x="131313" y="503904"/>
                  </a:lnTo>
                  <a:lnTo>
                    <a:pt x="121999" y="557923"/>
                  </a:lnTo>
                  <a:lnTo>
                    <a:pt x="111833" y="617851"/>
                  </a:lnTo>
                  <a:lnTo>
                    <a:pt x="102509" y="682847"/>
                  </a:lnTo>
                  <a:lnTo>
                    <a:pt x="86411" y="828025"/>
                  </a:lnTo>
                  <a:lnTo>
                    <a:pt x="71166" y="990080"/>
                  </a:lnTo>
                  <a:lnTo>
                    <a:pt x="57607" y="1166489"/>
                  </a:lnTo>
                  <a:lnTo>
                    <a:pt x="45744" y="1354717"/>
                  </a:lnTo>
                  <a:lnTo>
                    <a:pt x="34735" y="1551379"/>
                  </a:lnTo>
                  <a:lnTo>
                    <a:pt x="23725" y="1753109"/>
                  </a:lnTo>
                  <a:lnTo>
                    <a:pt x="13558" y="1958214"/>
                  </a:lnTo>
                  <a:lnTo>
                    <a:pt x="0" y="1957373"/>
                  </a:lnTo>
                  <a:close/>
                </a:path>
              </a:pathLst>
            </a:custGeom>
            <a:ln w="3175">
              <a:solidFill>
                <a:srgbClr val="719F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2709" y="3882051"/>
              <a:ext cx="3152775" cy="1437640"/>
            </a:xfrm>
            <a:custGeom>
              <a:avLst/>
              <a:gdLst/>
              <a:ahLst/>
              <a:cxnLst/>
              <a:rect l="l" t="t" r="r" b="b"/>
              <a:pathLst>
                <a:path w="3152775" h="1437639">
                  <a:moveTo>
                    <a:pt x="13558" y="1437432"/>
                  </a:moveTo>
                  <a:lnTo>
                    <a:pt x="0" y="1436591"/>
                  </a:lnTo>
                  <a:lnTo>
                    <a:pt x="13494" y="1258499"/>
                  </a:lnTo>
                  <a:lnTo>
                    <a:pt x="28730" y="1082091"/>
                  </a:lnTo>
                  <a:lnTo>
                    <a:pt x="28803" y="1081239"/>
                  </a:lnTo>
                  <a:lnTo>
                    <a:pt x="47348" y="911581"/>
                  </a:lnTo>
                  <a:lnTo>
                    <a:pt x="47440" y="910740"/>
                  </a:lnTo>
                  <a:lnTo>
                    <a:pt x="68627" y="748685"/>
                  </a:lnTo>
                  <a:lnTo>
                    <a:pt x="95735" y="597598"/>
                  </a:lnTo>
                  <a:lnTo>
                    <a:pt x="127931" y="461705"/>
                  </a:lnTo>
                  <a:lnTo>
                    <a:pt x="168597" y="341849"/>
                  </a:lnTo>
                  <a:lnTo>
                    <a:pt x="192313" y="288672"/>
                  </a:lnTo>
                  <a:lnTo>
                    <a:pt x="217734" y="242246"/>
                  </a:lnTo>
                  <a:lnTo>
                    <a:pt x="243999" y="200888"/>
                  </a:lnTo>
                  <a:lnTo>
                    <a:pt x="267714" y="166282"/>
                  </a:lnTo>
                  <a:lnTo>
                    <a:pt x="313469" y="113105"/>
                  </a:lnTo>
                  <a:lnTo>
                    <a:pt x="313469" y="112263"/>
                  </a:lnTo>
                  <a:lnTo>
                    <a:pt x="314312" y="112263"/>
                  </a:lnTo>
                  <a:lnTo>
                    <a:pt x="360910" y="77657"/>
                  </a:lnTo>
                  <a:lnTo>
                    <a:pt x="361753" y="76815"/>
                  </a:lnTo>
                  <a:lnTo>
                    <a:pt x="362607" y="76815"/>
                  </a:lnTo>
                  <a:lnTo>
                    <a:pt x="418518" y="55711"/>
                  </a:lnTo>
                  <a:lnTo>
                    <a:pt x="419371" y="55711"/>
                  </a:lnTo>
                  <a:lnTo>
                    <a:pt x="453253" y="49801"/>
                  </a:lnTo>
                  <a:lnTo>
                    <a:pt x="491381" y="44743"/>
                  </a:lnTo>
                  <a:lnTo>
                    <a:pt x="536282" y="40516"/>
                  </a:lnTo>
                  <a:lnTo>
                    <a:pt x="587116" y="37140"/>
                  </a:lnTo>
                  <a:lnTo>
                    <a:pt x="712498" y="31231"/>
                  </a:lnTo>
                  <a:lnTo>
                    <a:pt x="970899" y="15194"/>
                  </a:lnTo>
                  <a:lnTo>
                    <a:pt x="1075958" y="10136"/>
                  </a:lnTo>
                  <a:lnTo>
                    <a:pt x="1188634" y="5909"/>
                  </a:lnTo>
                  <a:lnTo>
                    <a:pt x="1310634" y="3375"/>
                  </a:lnTo>
                  <a:lnTo>
                    <a:pt x="1713897" y="0"/>
                  </a:lnTo>
                  <a:lnTo>
                    <a:pt x="2770897" y="13512"/>
                  </a:lnTo>
                  <a:lnTo>
                    <a:pt x="1714750" y="13512"/>
                  </a:lnTo>
                  <a:lnTo>
                    <a:pt x="1311477" y="16887"/>
                  </a:lnTo>
                  <a:lnTo>
                    <a:pt x="1189477" y="19421"/>
                  </a:lnTo>
                  <a:lnTo>
                    <a:pt x="1076801" y="23638"/>
                  </a:lnTo>
                  <a:lnTo>
                    <a:pt x="971742" y="28696"/>
                  </a:lnTo>
                  <a:lnTo>
                    <a:pt x="713351" y="44743"/>
                  </a:lnTo>
                  <a:lnTo>
                    <a:pt x="587959" y="50642"/>
                  </a:lnTo>
                  <a:lnTo>
                    <a:pt x="537125" y="54018"/>
                  </a:lnTo>
                  <a:lnTo>
                    <a:pt x="493920" y="57404"/>
                  </a:lnTo>
                  <a:lnTo>
                    <a:pt x="455792" y="62462"/>
                  </a:lnTo>
                  <a:lnTo>
                    <a:pt x="421910" y="68371"/>
                  </a:lnTo>
                  <a:lnTo>
                    <a:pt x="422753" y="68371"/>
                  </a:lnTo>
                  <a:lnTo>
                    <a:pt x="369098" y="88625"/>
                  </a:lnTo>
                  <a:lnTo>
                    <a:pt x="368538" y="88625"/>
                  </a:lnTo>
                  <a:lnTo>
                    <a:pt x="366842" y="89476"/>
                  </a:lnTo>
                  <a:lnTo>
                    <a:pt x="367391" y="89476"/>
                  </a:lnTo>
                  <a:lnTo>
                    <a:pt x="323073" y="122390"/>
                  </a:lnTo>
                  <a:lnTo>
                    <a:pt x="322783" y="122390"/>
                  </a:lnTo>
                  <a:lnTo>
                    <a:pt x="321940" y="123231"/>
                  </a:lnTo>
                  <a:lnTo>
                    <a:pt x="278734" y="173884"/>
                  </a:lnTo>
                  <a:lnTo>
                    <a:pt x="255009" y="208481"/>
                  </a:lnTo>
                  <a:lnTo>
                    <a:pt x="229597" y="248156"/>
                  </a:lnTo>
                  <a:lnTo>
                    <a:pt x="205029" y="294582"/>
                  </a:lnTo>
                  <a:lnTo>
                    <a:pt x="181303" y="346066"/>
                  </a:lnTo>
                  <a:lnTo>
                    <a:pt x="140636" y="464239"/>
                  </a:lnTo>
                  <a:lnTo>
                    <a:pt x="108440" y="600132"/>
                  </a:lnTo>
                  <a:lnTo>
                    <a:pt x="81333" y="751219"/>
                  </a:lnTo>
                  <a:lnTo>
                    <a:pt x="60267" y="910740"/>
                  </a:lnTo>
                  <a:lnTo>
                    <a:pt x="42451" y="1081239"/>
                  </a:lnTo>
                  <a:lnTo>
                    <a:pt x="42362" y="1082091"/>
                  </a:lnTo>
                  <a:lnTo>
                    <a:pt x="27181" y="1257648"/>
                  </a:lnTo>
                  <a:lnTo>
                    <a:pt x="13622" y="1436591"/>
                  </a:lnTo>
                  <a:lnTo>
                    <a:pt x="13558" y="1437432"/>
                  </a:lnTo>
                  <a:close/>
                </a:path>
                <a:path w="3152775" h="1437639">
                  <a:moveTo>
                    <a:pt x="3151609" y="34606"/>
                  </a:moveTo>
                  <a:lnTo>
                    <a:pt x="1714750" y="13512"/>
                  </a:lnTo>
                  <a:lnTo>
                    <a:pt x="2770897" y="13512"/>
                  </a:lnTo>
                  <a:lnTo>
                    <a:pt x="3152462" y="21104"/>
                  </a:lnTo>
                  <a:lnTo>
                    <a:pt x="3151609" y="34606"/>
                  </a:lnTo>
                  <a:close/>
                </a:path>
                <a:path w="3152775" h="1437639">
                  <a:moveTo>
                    <a:pt x="367959" y="89054"/>
                  </a:moveTo>
                  <a:lnTo>
                    <a:pt x="368538" y="88625"/>
                  </a:lnTo>
                  <a:lnTo>
                    <a:pt x="369098" y="88625"/>
                  </a:lnTo>
                  <a:lnTo>
                    <a:pt x="367959" y="89054"/>
                  </a:lnTo>
                  <a:close/>
                </a:path>
                <a:path w="3152775" h="1437639">
                  <a:moveTo>
                    <a:pt x="367391" y="89476"/>
                  </a:moveTo>
                  <a:lnTo>
                    <a:pt x="366842" y="89476"/>
                  </a:lnTo>
                  <a:lnTo>
                    <a:pt x="367959" y="89054"/>
                  </a:lnTo>
                  <a:lnTo>
                    <a:pt x="367391" y="89476"/>
                  </a:lnTo>
                  <a:close/>
                </a:path>
                <a:path w="3152775" h="1437639">
                  <a:moveTo>
                    <a:pt x="322137" y="123085"/>
                  </a:moveTo>
                  <a:lnTo>
                    <a:pt x="322783" y="122390"/>
                  </a:lnTo>
                  <a:lnTo>
                    <a:pt x="323073" y="122390"/>
                  </a:lnTo>
                  <a:lnTo>
                    <a:pt x="322137" y="1230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22709" y="3882051"/>
              <a:ext cx="3152775" cy="1437640"/>
            </a:xfrm>
            <a:custGeom>
              <a:avLst/>
              <a:gdLst/>
              <a:ahLst/>
              <a:cxnLst/>
              <a:rect l="l" t="t" r="r" b="b"/>
              <a:pathLst>
                <a:path w="3152775" h="1437639">
                  <a:moveTo>
                    <a:pt x="0" y="1436591"/>
                  </a:moveTo>
                  <a:lnTo>
                    <a:pt x="13558" y="1257648"/>
                  </a:lnTo>
                  <a:lnTo>
                    <a:pt x="28803" y="1081239"/>
                  </a:lnTo>
                  <a:lnTo>
                    <a:pt x="47440" y="910740"/>
                  </a:lnTo>
                  <a:lnTo>
                    <a:pt x="68627" y="748685"/>
                  </a:lnTo>
                  <a:lnTo>
                    <a:pt x="95735" y="597598"/>
                  </a:lnTo>
                  <a:lnTo>
                    <a:pt x="127931" y="461705"/>
                  </a:lnTo>
                  <a:lnTo>
                    <a:pt x="168597" y="341849"/>
                  </a:lnTo>
                  <a:lnTo>
                    <a:pt x="192313" y="288672"/>
                  </a:lnTo>
                  <a:lnTo>
                    <a:pt x="217734" y="242246"/>
                  </a:lnTo>
                  <a:lnTo>
                    <a:pt x="243999" y="200888"/>
                  </a:lnTo>
                  <a:lnTo>
                    <a:pt x="267714" y="166282"/>
                  </a:lnTo>
                  <a:lnTo>
                    <a:pt x="313469" y="113105"/>
                  </a:lnTo>
                  <a:lnTo>
                    <a:pt x="313469" y="112263"/>
                  </a:lnTo>
                  <a:lnTo>
                    <a:pt x="314312" y="112263"/>
                  </a:lnTo>
                  <a:lnTo>
                    <a:pt x="360910" y="77657"/>
                  </a:lnTo>
                  <a:lnTo>
                    <a:pt x="361753" y="76815"/>
                  </a:lnTo>
                  <a:lnTo>
                    <a:pt x="362607" y="76815"/>
                  </a:lnTo>
                  <a:lnTo>
                    <a:pt x="418518" y="55711"/>
                  </a:lnTo>
                  <a:lnTo>
                    <a:pt x="419371" y="55711"/>
                  </a:lnTo>
                  <a:lnTo>
                    <a:pt x="453253" y="49801"/>
                  </a:lnTo>
                  <a:lnTo>
                    <a:pt x="491381" y="44743"/>
                  </a:lnTo>
                  <a:lnTo>
                    <a:pt x="536282" y="40516"/>
                  </a:lnTo>
                  <a:lnTo>
                    <a:pt x="587116" y="37140"/>
                  </a:lnTo>
                  <a:lnTo>
                    <a:pt x="645576" y="34606"/>
                  </a:lnTo>
                  <a:lnTo>
                    <a:pt x="712498" y="31231"/>
                  </a:lnTo>
                  <a:lnTo>
                    <a:pt x="787899" y="27014"/>
                  </a:lnTo>
                  <a:lnTo>
                    <a:pt x="874321" y="21104"/>
                  </a:lnTo>
                  <a:lnTo>
                    <a:pt x="970899" y="15194"/>
                  </a:lnTo>
                  <a:lnTo>
                    <a:pt x="1075958" y="10136"/>
                  </a:lnTo>
                  <a:lnTo>
                    <a:pt x="1188634" y="5909"/>
                  </a:lnTo>
                  <a:lnTo>
                    <a:pt x="1310634" y="3375"/>
                  </a:lnTo>
                  <a:lnTo>
                    <a:pt x="1438555" y="1692"/>
                  </a:lnTo>
                  <a:lnTo>
                    <a:pt x="1573260" y="851"/>
                  </a:lnTo>
                  <a:lnTo>
                    <a:pt x="1713897" y="0"/>
                  </a:lnTo>
                  <a:lnTo>
                    <a:pt x="1861318" y="851"/>
                  </a:lnTo>
                  <a:lnTo>
                    <a:pt x="2167151" y="3375"/>
                  </a:lnTo>
                  <a:lnTo>
                    <a:pt x="2488248" y="8443"/>
                  </a:lnTo>
                  <a:lnTo>
                    <a:pt x="2817816" y="14353"/>
                  </a:lnTo>
                  <a:lnTo>
                    <a:pt x="3152462" y="21104"/>
                  </a:lnTo>
                  <a:lnTo>
                    <a:pt x="3151609" y="34606"/>
                  </a:lnTo>
                  <a:lnTo>
                    <a:pt x="2816963" y="27855"/>
                  </a:lnTo>
                  <a:lnTo>
                    <a:pt x="2487395" y="21945"/>
                  </a:lnTo>
                  <a:lnTo>
                    <a:pt x="2166308" y="16887"/>
                  </a:lnTo>
                  <a:lnTo>
                    <a:pt x="1860465" y="14353"/>
                  </a:lnTo>
                  <a:lnTo>
                    <a:pt x="1714750" y="13512"/>
                  </a:lnTo>
                  <a:lnTo>
                    <a:pt x="1574113" y="14353"/>
                  </a:lnTo>
                  <a:lnTo>
                    <a:pt x="1439408" y="15194"/>
                  </a:lnTo>
                  <a:lnTo>
                    <a:pt x="1311477" y="16887"/>
                  </a:lnTo>
                  <a:lnTo>
                    <a:pt x="1189477" y="19421"/>
                  </a:lnTo>
                  <a:lnTo>
                    <a:pt x="1076801" y="23638"/>
                  </a:lnTo>
                  <a:lnTo>
                    <a:pt x="971742" y="28696"/>
                  </a:lnTo>
                  <a:lnTo>
                    <a:pt x="875164" y="34606"/>
                  </a:lnTo>
                  <a:lnTo>
                    <a:pt x="788753" y="40516"/>
                  </a:lnTo>
                  <a:lnTo>
                    <a:pt x="713351" y="44743"/>
                  </a:lnTo>
                  <a:lnTo>
                    <a:pt x="646419" y="48118"/>
                  </a:lnTo>
                  <a:lnTo>
                    <a:pt x="587959" y="50642"/>
                  </a:lnTo>
                  <a:lnTo>
                    <a:pt x="537125" y="54018"/>
                  </a:lnTo>
                  <a:lnTo>
                    <a:pt x="493920" y="57404"/>
                  </a:lnTo>
                  <a:lnTo>
                    <a:pt x="455792" y="62462"/>
                  </a:lnTo>
                  <a:lnTo>
                    <a:pt x="421910" y="68371"/>
                  </a:lnTo>
                  <a:lnTo>
                    <a:pt x="422753" y="68371"/>
                  </a:lnTo>
                  <a:lnTo>
                    <a:pt x="366842" y="89476"/>
                  </a:lnTo>
                  <a:lnTo>
                    <a:pt x="368538" y="88625"/>
                  </a:lnTo>
                  <a:lnTo>
                    <a:pt x="321940" y="123231"/>
                  </a:lnTo>
                  <a:lnTo>
                    <a:pt x="322783" y="122390"/>
                  </a:lnTo>
                  <a:lnTo>
                    <a:pt x="301607" y="145177"/>
                  </a:lnTo>
                  <a:lnTo>
                    <a:pt x="278734" y="173884"/>
                  </a:lnTo>
                  <a:lnTo>
                    <a:pt x="255009" y="208481"/>
                  </a:lnTo>
                  <a:lnTo>
                    <a:pt x="229597" y="248156"/>
                  </a:lnTo>
                  <a:lnTo>
                    <a:pt x="205029" y="294582"/>
                  </a:lnTo>
                  <a:lnTo>
                    <a:pt x="181303" y="346066"/>
                  </a:lnTo>
                  <a:lnTo>
                    <a:pt x="140636" y="464239"/>
                  </a:lnTo>
                  <a:lnTo>
                    <a:pt x="108440" y="600132"/>
                  </a:lnTo>
                  <a:lnTo>
                    <a:pt x="81333" y="751219"/>
                  </a:lnTo>
                  <a:lnTo>
                    <a:pt x="60156" y="911581"/>
                  </a:lnTo>
                  <a:lnTo>
                    <a:pt x="42362" y="1082091"/>
                  </a:lnTo>
                  <a:lnTo>
                    <a:pt x="27107" y="1258499"/>
                  </a:lnTo>
                  <a:lnTo>
                    <a:pt x="13558" y="1437432"/>
                  </a:lnTo>
                  <a:lnTo>
                    <a:pt x="0" y="1436591"/>
                  </a:lnTo>
                  <a:close/>
                </a:path>
              </a:pathLst>
            </a:custGeom>
            <a:ln w="3175">
              <a:solidFill>
                <a:srgbClr val="719F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27959" y="2580068"/>
            <a:ext cx="245110" cy="3175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900" spc="-25">
                <a:latin typeface="Arial"/>
                <a:cs typeface="Arial"/>
              </a:rPr>
              <a:t>i</a:t>
            </a:r>
            <a:r>
              <a:rPr dirty="0" baseline="-11111" sz="1875" spc="-37">
                <a:latin typeface="Arial"/>
                <a:cs typeface="Arial"/>
              </a:rPr>
              <a:t>D</a:t>
            </a:r>
            <a:endParaRPr baseline="-11111" sz="1875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988344" y="5433979"/>
            <a:ext cx="418465" cy="3175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7309" sz="2850" spc="-37">
                <a:latin typeface="Arial"/>
                <a:cs typeface="Arial"/>
              </a:rPr>
              <a:t>v</a:t>
            </a:r>
            <a:r>
              <a:rPr dirty="0" sz="1250" spc="-25">
                <a:latin typeface="Arial"/>
                <a:cs typeface="Arial"/>
              </a:rPr>
              <a:t>DS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92320" y="5493196"/>
            <a:ext cx="538480" cy="252729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dirty="0" baseline="7662" sz="2175" spc="-15">
                <a:latin typeface="Arial"/>
                <a:cs typeface="Arial"/>
              </a:rPr>
              <a:t>V</a:t>
            </a:r>
            <a:r>
              <a:rPr dirty="0" sz="950" spc="-10">
                <a:latin typeface="Arial"/>
                <a:cs typeface="Arial"/>
              </a:rPr>
              <a:t>DSsat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24382" y="2914714"/>
            <a:ext cx="3190240" cy="2559050"/>
            <a:chOff x="624382" y="2914714"/>
            <a:chExt cx="3190240" cy="2559050"/>
          </a:xfrm>
        </p:grpSpPr>
        <p:sp>
          <p:nvSpPr>
            <p:cNvPr id="22" name="object 22" descr=""/>
            <p:cNvSpPr/>
            <p:nvPr/>
          </p:nvSpPr>
          <p:spPr>
            <a:xfrm>
              <a:off x="933383" y="2929637"/>
              <a:ext cx="0" cy="2529205"/>
            </a:xfrm>
            <a:custGeom>
              <a:avLst/>
              <a:gdLst/>
              <a:ahLst/>
              <a:cxnLst/>
              <a:rect l="l" t="t" r="r" b="b"/>
              <a:pathLst>
                <a:path w="0" h="2529204">
                  <a:moveTo>
                    <a:pt x="0" y="0"/>
                  </a:moveTo>
                  <a:lnTo>
                    <a:pt x="0" y="2528585"/>
                  </a:lnTo>
                </a:path>
              </a:pathLst>
            </a:custGeom>
            <a:ln w="29250">
              <a:solidFill>
                <a:srgbClr val="F8B57D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26287" y="5151730"/>
              <a:ext cx="3186430" cy="191770"/>
            </a:xfrm>
            <a:custGeom>
              <a:avLst/>
              <a:gdLst/>
              <a:ahLst/>
              <a:cxnLst/>
              <a:rect l="l" t="t" r="r" b="b"/>
              <a:pathLst>
                <a:path w="3186429" h="191770">
                  <a:moveTo>
                    <a:pt x="13701" y="191552"/>
                  </a:moveTo>
                  <a:lnTo>
                    <a:pt x="14477" y="145197"/>
                  </a:lnTo>
                  <a:lnTo>
                    <a:pt x="35110" y="101539"/>
                  </a:lnTo>
                  <a:lnTo>
                    <a:pt x="65072" y="63769"/>
                  </a:lnTo>
                  <a:lnTo>
                    <a:pt x="85629" y="48068"/>
                  </a:lnTo>
                  <a:lnTo>
                    <a:pt x="85629" y="47824"/>
                  </a:lnTo>
                  <a:lnTo>
                    <a:pt x="110451" y="34819"/>
                  </a:lnTo>
                  <a:lnTo>
                    <a:pt x="111315" y="34576"/>
                  </a:lnTo>
                  <a:lnTo>
                    <a:pt x="138717" y="24520"/>
                  </a:lnTo>
                  <a:lnTo>
                    <a:pt x="138717" y="24277"/>
                  </a:lnTo>
                  <a:lnTo>
                    <a:pt x="139570" y="24277"/>
                  </a:lnTo>
                  <a:lnTo>
                    <a:pt x="166109" y="17161"/>
                  </a:lnTo>
                  <a:lnTo>
                    <a:pt x="166109" y="16918"/>
                  </a:lnTo>
                  <a:lnTo>
                    <a:pt x="166972" y="16918"/>
                  </a:lnTo>
                  <a:lnTo>
                    <a:pt x="196934" y="12011"/>
                  </a:lnTo>
                  <a:lnTo>
                    <a:pt x="197797" y="11768"/>
                  </a:lnTo>
                  <a:lnTo>
                    <a:pt x="198650" y="11768"/>
                  </a:lnTo>
                  <a:lnTo>
                    <a:pt x="232045" y="8575"/>
                  </a:lnTo>
                  <a:lnTo>
                    <a:pt x="232898" y="8575"/>
                  </a:lnTo>
                  <a:lnTo>
                    <a:pt x="271432" y="6619"/>
                  </a:lnTo>
                  <a:lnTo>
                    <a:pt x="319380" y="5149"/>
                  </a:lnTo>
                  <a:lnTo>
                    <a:pt x="522307" y="973"/>
                  </a:lnTo>
                  <a:lnTo>
                    <a:pt x="690996" y="0"/>
                  </a:lnTo>
                  <a:lnTo>
                    <a:pt x="1414524" y="2453"/>
                  </a:lnTo>
                  <a:lnTo>
                    <a:pt x="691849" y="3922"/>
                  </a:lnTo>
                  <a:lnTo>
                    <a:pt x="523170" y="4896"/>
                  </a:lnTo>
                  <a:lnTo>
                    <a:pt x="274001" y="10298"/>
                  </a:lnTo>
                  <a:lnTo>
                    <a:pt x="237287" y="12162"/>
                  </a:lnTo>
                  <a:lnTo>
                    <a:pt x="236826" y="12162"/>
                  </a:lnTo>
                  <a:lnTo>
                    <a:pt x="205436" y="15205"/>
                  </a:lnTo>
                  <a:lnTo>
                    <a:pt x="203789" y="15205"/>
                  </a:lnTo>
                  <a:lnTo>
                    <a:pt x="173818" y="20111"/>
                  </a:lnTo>
                  <a:lnTo>
                    <a:pt x="174589" y="20111"/>
                  </a:lnTo>
                  <a:lnTo>
                    <a:pt x="148985" y="26973"/>
                  </a:lnTo>
                  <a:lnTo>
                    <a:pt x="149175" y="26973"/>
                  </a:lnTo>
                  <a:lnTo>
                    <a:pt x="123109" y="36542"/>
                  </a:lnTo>
                  <a:lnTo>
                    <a:pt x="122446" y="36542"/>
                  </a:lnTo>
                  <a:lnTo>
                    <a:pt x="97614" y="49537"/>
                  </a:lnTo>
                  <a:lnTo>
                    <a:pt x="98143" y="49537"/>
                  </a:lnTo>
                  <a:lnTo>
                    <a:pt x="77920" y="64743"/>
                  </a:lnTo>
                  <a:lnTo>
                    <a:pt x="61649" y="82654"/>
                  </a:lnTo>
                  <a:lnTo>
                    <a:pt x="47948" y="102279"/>
                  </a:lnTo>
                  <a:lnTo>
                    <a:pt x="28366" y="144954"/>
                  </a:lnTo>
                  <a:lnTo>
                    <a:pt x="28255" y="145197"/>
                  </a:lnTo>
                  <a:lnTo>
                    <a:pt x="13777" y="191309"/>
                  </a:lnTo>
                  <a:lnTo>
                    <a:pt x="13701" y="191552"/>
                  </a:lnTo>
                  <a:close/>
                </a:path>
                <a:path w="3186429" h="191770">
                  <a:moveTo>
                    <a:pt x="3185726" y="4652"/>
                  </a:moveTo>
                  <a:lnTo>
                    <a:pt x="2796508" y="4652"/>
                  </a:lnTo>
                  <a:lnTo>
                    <a:pt x="3185248" y="2453"/>
                  </a:lnTo>
                  <a:lnTo>
                    <a:pt x="3185353" y="2939"/>
                  </a:lnTo>
                  <a:lnTo>
                    <a:pt x="3185459" y="3426"/>
                  </a:lnTo>
                  <a:lnTo>
                    <a:pt x="3185567" y="3922"/>
                  </a:lnTo>
                  <a:lnTo>
                    <a:pt x="3185673" y="4409"/>
                  </a:lnTo>
                  <a:lnTo>
                    <a:pt x="3185726" y="4652"/>
                  </a:lnTo>
                  <a:close/>
                </a:path>
                <a:path w="3186429" h="191770">
                  <a:moveTo>
                    <a:pt x="2796508" y="8575"/>
                  </a:moveTo>
                  <a:lnTo>
                    <a:pt x="2547339" y="8575"/>
                  </a:lnTo>
                  <a:lnTo>
                    <a:pt x="1414524" y="6375"/>
                  </a:lnTo>
                  <a:lnTo>
                    <a:pt x="691849" y="3922"/>
                  </a:lnTo>
                  <a:lnTo>
                    <a:pt x="2012183" y="3922"/>
                  </a:lnTo>
                  <a:lnTo>
                    <a:pt x="3185726" y="4652"/>
                  </a:lnTo>
                  <a:lnTo>
                    <a:pt x="3186101" y="6375"/>
                  </a:lnTo>
                  <a:lnTo>
                    <a:pt x="2796508" y="8575"/>
                  </a:lnTo>
                  <a:close/>
                </a:path>
                <a:path w="3186429" h="191770">
                  <a:moveTo>
                    <a:pt x="201448" y="15591"/>
                  </a:moveTo>
                  <a:lnTo>
                    <a:pt x="203789" y="15205"/>
                  </a:lnTo>
                  <a:lnTo>
                    <a:pt x="205436" y="15205"/>
                  </a:lnTo>
                  <a:lnTo>
                    <a:pt x="201448" y="15591"/>
                  </a:lnTo>
                  <a:close/>
                </a:path>
                <a:path w="3186429" h="191770">
                  <a:moveTo>
                    <a:pt x="174589" y="20111"/>
                  </a:moveTo>
                  <a:lnTo>
                    <a:pt x="173818" y="20111"/>
                  </a:lnTo>
                  <a:lnTo>
                    <a:pt x="176014" y="19786"/>
                  </a:lnTo>
                  <a:lnTo>
                    <a:pt x="175798" y="19786"/>
                  </a:lnTo>
                  <a:lnTo>
                    <a:pt x="174589" y="20111"/>
                  </a:lnTo>
                  <a:close/>
                </a:path>
                <a:path w="3186429" h="191770">
                  <a:moveTo>
                    <a:pt x="149175" y="26973"/>
                  </a:moveTo>
                  <a:lnTo>
                    <a:pt x="148985" y="26973"/>
                  </a:lnTo>
                  <a:lnTo>
                    <a:pt x="149889" y="26730"/>
                  </a:lnTo>
                  <a:lnTo>
                    <a:pt x="149175" y="26973"/>
                  </a:lnTo>
                  <a:close/>
                </a:path>
                <a:path w="3186429" h="191770">
                  <a:moveTo>
                    <a:pt x="122446" y="36786"/>
                  </a:moveTo>
                  <a:lnTo>
                    <a:pt x="122446" y="36542"/>
                  </a:lnTo>
                  <a:lnTo>
                    <a:pt x="123109" y="36542"/>
                  </a:lnTo>
                  <a:lnTo>
                    <a:pt x="122446" y="36786"/>
                  </a:lnTo>
                  <a:close/>
                </a:path>
                <a:path w="3186429" h="191770">
                  <a:moveTo>
                    <a:pt x="98143" y="49537"/>
                  </a:moveTo>
                  <a:lnTo>
                    <a:pt x="97614" y="49537"/>
                  </a:lnTo>
                  <a:lnTo>
                    <a:pt x="98467" y="49294"/>
                  </a:lnTo>
                  <a:lnTo>
                    <a:pt x="98143" y="495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26287" y="5151730"/>
              <a:ext cx="3186430" cy="191770"/>
            </a:xfrm>
            <a:custGeom>
              <a:avLst/>
              <a:gdLst/>
              <a:ahLst/>
              <a:cxnLst/>
              <a:rect l="l" t="t" r="r" b="b"/>
              <a:pathLst>
                <a:path w="3186429" h="191770">
                  <a:moveTo>
                    <a:pt x="0" y="191309"/>
                  </a:moveTo>
                  <a:lnTo>
                    <a:pt x="14554" y="144954"/>
                  </a:lnTo>
                  <a:lnTo>
                    <a:pt x="35110" y="101539"/>
                  </a:lnTo>
                  <a:lnTo>
                    <a:pt x="65072" y="63769"/>
                  </a:lnTo>
                  <a:lnTo>
                    <a:pt x="85629" y="48068"/>
                  </a:lnTo>
                  <a:lnTo>
                    <a:pt x="85629" y="47824"/>
                  </a:lnTo>
                  <a:lnTo>
                    <a:pt x="110451" y="34819"/>
                  </a:lnTo>
                  <a:lnTo>
                    <a:pt x="111315" y="34576"/>
                  </a:lnTo>
                  <a:lnTo>
                    <a:pt x="138717" y="24520"/>
                  </a:lnTo>
                  <a:lnTo>
                    <a:pt x="138717" y="24277"/>
                  </a:lnTo>
                  <a:lnTo>
                    <a:pt x="139570" y="24277"/>
                  </a:lnTo>
                  <a:lnTo>
                    <a:pt x="166109" y="17161"/>
                  </a:lnTo>
                  <a:lnTo>
                    <a:pt x="166109" y="16918"/>
                  </a:lnTo>
                  <a:lnTo>
                    <a:pt x="166972" y="16918"/>
                  </a:lnTo>
                  <a:lnTo>
                    <a:pt x="196934" y="12011"/>
                  </a:lnTo>
                  <a:lnTo>
                    <a:pt x="197797" y="11768"/>
                  </a:lnTo>
                  <a:lnTo>
                    <a:pt x="198650" y="11768"/>
                  </a:lnTo>
                  <a:lnTo>
                    <a:pt x="232045" y="8575"/>
                  </a:lnTo>
                  <a:lnTo>
                    <a:pt x="232898" y="8575"/>
                  </a:lnTo>
                  <a:lnTo>
                    <a:pt x="271432" y="6619"/>
                  </a:lnTo>
                  <a:lnTo>
                    <a:pt x="319380" y="5149"/>
                  </a:lnTo>
                  <a:lnTo>
                    <a:pt x="376744" y="3922"/>
                  </a:lnTo>
                  <a:lnTo>
                    <a:pt x="445250" y="2453"/>
                  </a:lnTo>
                  <a:lnTo>
                    <a:pt x="522307" y="973"/>
                  </a:lnTo>
                  <a:lnTo>
                    <a:pt x="602797" y="243"/>
                  </a:lnTo>
                  <a:lnTo>
                    <a:pt x="690996" y="0"/>
                  </a:lnTo>
                  <a:lnTo>
                    <a:pt x="788600" y="486"/>
                  </a:lnTo>
                  <a:lnTo>
                    <a:pt x="898199" y="973"/>
                  </a:lnTo>
                  <a:lnTo>
                    <a:pt x="1021499" y="1713"/>
                  </a:lnTo>
                  <a:lnTo>
                    <a:pt x="1162786" y="2199"/>
                  </a:lnTo>
                  <a:lnTo>
                    <a:pt x="1239843" y="2453"/>
                  </a:lnTo>
                  <a:lnTo>
                    <a:pt x="1322049" y="2453"/>
                  </a:lnTo>
                  <a:lnTo>
                    <a:pt x="1414524" y="2453"/>
                  </a:lnTo>
                  <a:lnTo>
                    <a:pt x="1518131" y="2696"/>
                  </a:lnTo>
                  <a:lnTo>
                    <a:pt x="1632005" y="2939"/>
                  </a:lnTo>
                  <a:lnTo>
                    <a:pt x="1752735" y="3182"/>
                  </a:lnTo>
                  <a:lnTo>
                    <a:pt x="1880321" y="3426"/>
                  </a:lnTo>
                  <a:lnTo>
                    <a:pt x="2012183" y="3922"/>
                  </a:lnTo>
                  <a:lnTo>
                    <a:pt x="2281899" y="4409"/>
                  </a:lnTo>
                  <a:lnTo>
                    <a:pt x="2547339" y="4652"/>
                  </a:lnTo>
                  <a:lnTo>
                    <a:pt x="2674914" y="4652"/>
                  </a:lnTo>
                  <a:lnTo>
                    <a:pt x="2796508" y="4652"/>
                  </a:lnTo>
                  <a:lnTo>
                    <a:pt x="2910382" y="4409"/>
                  </a:lnTo>
                  <a:lnTo>
                    <a:pt x="3013989" y="3922"/>
                  </a:lnTo>
                  <a:lnTo>
                    <a:pt x="3106464" y="3182"/>
                  </a:lnTo>
                  <a:lnTo>
                    <a:pt x="3185247" y="2453"/>
                  </a:lnTo>
                  <a:lnTo>
                    <a:pt x="3186101" y="6375"/>
                  </a:lnTo>
                  <a:lnTo>
                    <a:pt x="3107327" y="7105"/>
                  </a:lnTo>
                  <a:lnTo>
                    <a:pt x="3014852" y="7845"/>
                  </a:lnTo>
                  <a:lnTo>
                    <a:pt x="2911246" y="8332"/>
                  </a:lnTo>
                  <a:lnTo>
                    <a:pt x="2796508" y="8575"/>
                  </a:lnTo>
                  <a:lnTo>
                    <a:pt x="2674914" y="8575"/>
                  </a:lnTo>
                  <a:lnTo>
                    <a:pt x="2547339" y="8575"/>
                  </a:lnTo>
                  <a:lnTo>
                    <a:pt x="2281046" y="8332"/>
                  </a:lnTo>
                  <a:lnTo>
                    <a:pt x="2011330" y="7845"/>
                  </a:lnTo>
                  <a:lnTo>
                    <a:pt x="1879468" y="7349"/>
                  </a:lnTo>
                  <a:lnTo>
                    <a:pt x="1751882" y="7105"/>
                  </a:lnTo>
                  <a:lnTo>
                    <a:pt x="1631152" y="6862"/>
                  </a:lnTo>
                  <a:lnTo>
                    <a:pt x="1517267" y="6619"/>
                  </a:lnTo>
                  <a:lnTo>
                    <a:pt x="1414524" y="6375"/>
                  </a:lnTo>
                  <a:lnTo>
                    <a:pt x="1322049" y="6375"/>
                  </a:lnTo>
                  <a:lnTo>
                    <a:pt x="1238990" y="6375"/>
                  </a:lnTo>
                  <a:lnTo>
                    <a:pt x="1161932" y="6122"/>
                  </a:lnTo>
                  <a:lnTo>
                    <a:pt x="1020645" y="5635"/>
                  </a:lnTo>
                  <a:lnTo>
                    <a:pt x="897346" y="4896"/>
                  </a:lnTo>
                  <a:lnTo>
                    <a:pt x="787747" y="4409"/>
                  </a:lnTo>
                  <a:lnTo>
                    <a:pt x="691849" y="3922"/>
                  </a:lnTo>
                  <a:lnTo>
                    <a:pt x="603650" y="4166"/>
                  </a:lnTo>
                  <a:lnTo>
                    <a:pt x="523170" y="4896"/>
                  </a:lnTo>
                  <a:lnTo>
                    <a:pt x="446103" y="6375"/>
                  </a:lnTo>
                  <a:lnTo>
                    <a:pt x="377608" y="7845"/>
                  </a:lnTo>
                  <a:lnTo>
                    <a:pt x="320234" y="9072"/>
                  </a:lnTo>
                  <a:lnTo>
                    <a:pt x="274001" y="10298"/>
                  </a:lnTo>
                  <a:lnTo>
                    <a:pt x="235468" y="12255"/>
                  </a:lnTo>
                  <a:lnTo>
                    <a:pt x="236321" y="12255"/>
                  </a:lnTo>
                  <a:lnTo>
                    <a:pt x="202926" y="15448"/>
                  </a:lnTo>
                  <a:lnTo>
                    <a:pt x="203789" y="15205"/>
                  </a:lnTo>
                  <a:lnTo>
                    <a:pt x="173818" y="20111"/>
                  </a:lnTo>
                  <a:lnTo>
                    <a:pt x="175534" y="19857"/>
                  </a:lnTo>
                  <a:lnTo>
                    <a:pt x="148985" y="26973"/>
                  </a:lnTo>
                  <a:lnTo>
                    <a:pt x="149838" y="26730"/>
                  </a:lnTo>
                  <a:lnTo>
                    <a:pt x="122446" y="36786"/>
                  </a:lnTo>
                  <a:lnTo>
                    <a:pt x="122446" y="36542"/>
                  </a:lnTo>
                  <a:lnTo>
                    <a:pt x="97614" y="49537"/>
                  </a:lnTo>
                  <a:lnTo>
                    <a:pt x="98467" y="49294"/>
                  </a:lnTo>
                  <a:lnTo>
                    <a:pt x="77920" y="64743"/>
                  </a:lnTo>
                  <a:lnTo>
                    <a:pt x="61649" y="82654"/>
                  </a:lnTo>
                  <a:lnTo>
                    <a:pt x="47948" y="102279"/>
                  </a:lnTo>
                  <a:lnTo>
                    <a:pt x="28255" y="145197"/>
                  </a:lnTo>
                  <a:lnTo>
                    <a:pt x="13701" y="191552"/>
                  </a:lnTo>
                  <a:lnTo>
                    <a:pt x="0" y="191309"/>
                  </a:lnTo>
                  <a:close/>
                </a:path>
              </a:pathLst>
            </a:custGeom>
            <a:ln w="3243">
              <a:solidFill>
                <a:srgbClr val="D968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582337" y="3673282"/>
              <a:ext cx="145415" cy="144780"/>
            </a:xfrm>
            <a:custGeom>
              <a:avLst/>
              <a:gdLst/>
              <a:ahLst/>
              <a:cxnLst/>
              <a:rect l="l" t="t" r="r" b="b"/>
              <a:pathLst>
                <a:path w="145414" h="144779">
                  <a:moveTo>
                    <a:pt x="145004" y="0"/>
                  </a:moveTo>
                  <a:lnTo>
                    <a:pt x="0" y="144721"/>
                  </a:lnTo>
                </a:path>
              </a:pathLst>
            </a:custGeom>
            <a:ln w="9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497018" y="377930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59" h="124460">
                  <a:moveTo>
                    <a:pt x="0" y="123850"/>
                  </a:moveTo>
                  <a:lnTo>
                    <a:pt x="62056" y="0"/>
                  </a:lnTo>
                  <a:lnTo>
                    <a:pt x="124102" y="61925"/>
                  </a:lnTo>
                  <a:lnTo>
                    <a:pt x="0" y="123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3908428" y="3751516"/>
            <a:ext cx="63119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50" spc="-10">
                <a:latin typeface="Arial"/>
                <a:cs typeface="Arial"/>
              </a:rPr>
              <a:t>V</a:t>
            </a:r>
            <a:r>
              <a:rPr dirty="0" baseline="-13888" sz="1200" spc="-15">
                <a:latin typeface="Arial"/>
                <a:cs typeface="Arial"/>
              </a:rPr>
              <a:t>GS</a:t>
            </a:r>
            <a:r>
              <a:rPr dirty="0" sz="1250" spc="-10">
                <a:latin typeface="Arial"/>
                <a:cs typeface="Arial"/>
              </a:rPr>
              <a:t>=4V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908425" y="4210508"/>
            <a:ext cx="63119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50" spc="-10">
                <a:latin typeface="Arial"/>
                <a:cs typeface="Arial"/>
              </a:rPr>
              <a:t>V</a:t>
            </a:r>
            <a:r>
              <a:rPr dirty="0" baseline="-13888" sz="1200" spc="-15">
                <a:latin typeface="Arial"/>
                <a:cs typeface="Arial"/>
              </a:rPr>
              <a:t>GS</a:t>
            </a:r>
            <a:r>
              <a:rPr dirty="0" sz="1250" spc="-10">
                <a:latin typeface="Arial"/>
                <a:cs typeface="Arial"/>
              </a:rPr>
              <a:t>=3V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879172" y="4976702"/>
            <a:ext cx="72771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50">
                <a:latin typeface="Arial"/>
                <a:cs typeface="Arial"/>
              </a:rPr>
              <a:t>V</a:t>
            </a:r>
            <a:r>
              <a:rPr dirty="0" baseline="-13888" sz="1200">
                <a:latin typeface="Arial"/>
                <a:cs typeface="Arial"/>
              </a:rPr>
              <a:t>GS</a:t>
            </a:r>
            <a:r>
              <a:rPr dirty="0" baseline="-13888" sz="1200" spc="6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corte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729708" y="3235664"/>
            <a:ext cx="2794000" cy="47117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r" marR="43180">
              <a:lnSpc>
                <a:spcPct val="100000"/>
              </a:lnSpc>
              <a:spcBef>
                <a:spcPts val="350"/>
              </a:spcBef>
            </a:pPr>
            <a:r>
              <a:rPr dirty="0" sz="1250" spc="-10">
                <a:latin typeface="Arial"/>
                <a:cs typeface="Arial"/>
              </a:rPr>
              <a:t>V</a:t>
            </a:r>
            <a:r>
              <a:rPr dirty="0" baseline="-13888" sz="1200" spc="-15">
                <a:latin typeface="Arial"/>
                <a:cs typeface="Arial"/>
              </a:rPr>
              <a:t>GS</a:t>
            </a:r>
            <a:r>
              <a:rPr dirty="0" sz="1250" spc="-10">
                <a:latin typeface="Arial"/>
                <a:cs typeface="Arial"/>
              </a:rPr>
              <a:t>=5V</a:t>
            </a:r>
            <a:endParaRPr sz="125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50"/>
              </a:spcBef>
            </a:pPr>
            <a:r>
              <a:rPr dirty="0" sz="1250">
                <a:latin typeface="Arial"/>
                <a:cs typeface="Arial"/>
              </a:rPr>
              <a:t>Punto</a:t>
            </a:r>
            <a:r>
              <a:rPr dirty="0" sz="1250" spc="1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de</a:t>
            </a:r>
            <a:r>
              <a:rPr dirty="0" sz="1250" spc="1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operación</a:t>
            </a:r>
            <a:r>
              <a:rPr dirty="0" sz="1250" spc="20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Q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470812" y="5387146"/>
            <a:ext cx="343535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8888" sz="1875" spc="-37">
                <a:latin typeface="Arial"/>
                <a:cs typeface="Arial"/>
              </a:rPr>
              <a:t>V</a:t>
            </a:r>
            <a:r>
              <a:rPr dirty="0" sz="800" spc="-25">
                <a:latin typeface="Arial"/>
                <a:cs typeface="Arial"/>
              </a:rPr>
              <a:t>DQ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461513" y="3095998"/>
            <a:ext cx="2959100" cy="2319655"/>
            <a:chOff x="461513" y="3095998"/>
            <a:chExt cx="2959100" cy="2319655"/>
          </a:xfrm>
        </p:grpSpPr>
        <p:sp>
          <p:nvSpPr>
            <p:cNvPr id="33" name="object 33" descr=""/>
            <p:cNvSpPr/>
            <p:nvPr/>
          </p:nvSpPr>
          <p:spPr>
            <a:xfrm>
              <a:off x="463136" y="3097621"/>
              <a:ext cx="2955925" cy="2316480"/>
            </a:xfrm>
            <a:custGeom>
              <a:avLst/>
              <a:gdLst/>
              <a:ahLst/>
              <a:cxnLst/>
              <a:rect l="l" t="t" r="r" b="b"/>
              <a:pathLst>
                <a:path w="2955925" h="2316479">
                  <a:moveTo>
                    <a:pt x="2949170" y="2315989"/>
                  </a:moveTo>
                  <a:lnTo>
                    <a:pt x="0" y="10288"/>
                  </a:lnTo>
                  <a:lnTo>
                    <a:pt x="6611" y="0"/>
                  </a:lnTo>
                  <a:lnTo>
                    <a:pt x="2955782" y="2305700"/>
                  </a:lnTo>
                  <a:lnTo>
                    <a:pt x="2949170" y="23159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63136" y="3097621"/>
              <a:ext cx="2955925" cy="2316480"/>
            </a:xfrm>
            <a:custGeom>
              <a:avLst/>
              <a:gdLst/>
              <a:ahLst/>
              <a:cxnLst/>
              <a:rect l="l" t="t" r="r" b="b"/>
              <a:pathLst>
                <a:path w="2955925" h="2316479">
                  <a:moveTo>
                    <a:pt x="6611" y="0"/>
                  </a:moveTo>
                  <a:lnTo>
                    <a:pt x="2955782" y="2305700"/>
                  </a:lnTo>
                  <a:lnTo>
                    <a:pt x="2949170" y="2315989"/>
                  </a:lnTo>
                  <a:lnTo>
                    <a:pt x="0" y="10288"/>
                  </a:lnTo>
                  <a:lnTo>
                    <a:pt x="6611" y="0"/>
                  </a:lnTo>
                  <a:close/>
                </a:path>
              </a:pathLst>
            </a:custGeom>
            <a:ln w="3246">
              <a:solidFill>
                <a:srgbClr val="F182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35878" y="3910033"/>
              <a:ext cx="865505" cy="1427480"/>
            </a:xfrm>
            <a:custGeom>
              <a:avLst/>
              <a:gdLst/>
              <a:ahLst/>
              <a:cxnLst/>
              <a:rect l="l" t="t" r="r" b="b"/>
              <a:pathLst>
                <a:path w="865505" h="1427479">
                  <a:moveTo>
                    <a:pt x="0" y="0"/>
                  </a:moveTo>
                  <a:lnTo>
                    <a:pt x="865200" y="0"/>
                  </a:lnTo>
                  <a:lnTo>
                    <a:pt x="865200" y="1426951"/>
                  </a:lnTo>
                </a:path>
              </a:pathLst>
            </a:custGeom>
            <a:ln w="9745">
              <a:solidFill>
                <a:srgbClr val="FF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4042214" y="4614095"/>
            <a:ext cx="17843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25">
                <a:latin typeface="Arial"/>
                <a:cs typeface="Arial"/>
              </a:rPr>
              <a:t>GS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933823" y="4534900"/>
            <a:ext cx="58039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73050" algn="l"/>
              </a:tabLst>
            </a:pPr>
            <a:r>
              <a:rPr dirty="0" sz="1250" spc="-50">
                <a:latin typeface="Arial"/>
                <a:cs typeface="Arial"/>
              </a:rPr>
              <a:t>V</a:t>
            </a:r>
            <a:r>
              <a:rPr dirty="0" sz="1250">
                <a:latin typeface="Arial"/>
                <a:cs typeface="Arial"/>
              </a:rPr>
              <a:t>	</a:t>
            </a:r>
            <a:r>
              <a:rPr dirty="0" sz="1250" spc="-25">
                <a:latin typeface="Arial"/>
                <a:cs typeface="Arial"/>
              </a:rPr>
              <a:t>=2V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47052" y="1582737"/>
            <a:ext cx="23983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Punto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operación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2037" y="3887787"/>
            <a:ext cx="250825" cy="111125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5507371" y="3885493"/>
            <a:ext cx="196215" cy="1917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-25" i="1">
                <a:latin typeface="Times New Roman"/>
                <a:cs typeface="Times New Roman"/>
              </a:rPr>
              <a:t>DS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361959" y="3727450"/>
            <a:ext cx="73469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19100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45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985702" y="2170735"/>
            <a:ext cx="2042160" cy="844550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marL="165735" indent="-127635">
              <a:lnSpc>
                <a:spcPct val="100000"/>
              </a:lnSpc>
              <a:spcBef>
                <a:spcPts val="1150"/>
              </a:spcBef>
              <a:buChar char="•"/>
              <a:tabLst>
                <a:tab pos="165735" algn="l"/>
              </a:tabLst>
            </a:pPr>
            <a:r>
              <a:rPr dirty="0" sz="1600">
                <a:latin typeface="Arial"/>
                <a:cs typeface="Arial"/>
              </a:rPr>
              <a:t>Circuito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salida</a:t>
            </a:r>
            <a:endParaRPr sz="1600">
              <a:latin typeface="Arial"/>
              <a:cs typeface="Arial"/>
            </a:endParaRPr>
          </a:p>
          <a:p>
            <a:pPr marL="335915">
              <a:lnSpc>
                <a:spcPct val="100000"/>
              </a:lnSpc>
              <a:spcBef>
                <a:spcPts val="1255"/>
              </a:spcBef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DD</a:t>
            </a:r>
            <a:r>
              <a:rPr dirty="0" baseline="-23809" sz="1575" spc="675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40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 i="1">
                <a:latin typeface="Times New Roman"/>
                <a:cs typeface="Times New Roman"/>
              </a:rPr>
              <a:t>D</a:t>
            </a:r>
            <a:r>
              <a:rPr dirty="0" sz="1850">
                <a:latin typeface="Times New Roman"/>
                <a:cs typeface="Times New Roman"/>
              </a:rPr>
              <a:t>·</a:t>
            </a:r>
            <a:r>
              <a:rPr dirty="0" sz="1850" i="1">
                <a:latin typeface="Times New Roman"/>
                <a:cs typeface="Times New Roman"/>
              </a:rPr>
              <a:t>R</a:t>
            </a:r>
            <a:r>
              <a:rPr dirty="0" baseline="-23809" sz="1575" i="1">
                <a:latin typeface="Times New Roman"/>
                <a:cs typeface="Times New Roman"/>
              </a:rPr>
              <a:t>D</a:t>
            </a:r>
            <a:r>
              <a:rPr dirty="0" baseline="-23809" sz="1575" spc="487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</a:t>
            </a:r>
            <a:r>
              <a:rPr dirty="0" sz="1850" spc="-270">
                <a:latin typeface="Times New Roman"/>
                <a:cs typeface="Times New Roman"/>
              </a:rPr>
              <a:t> </a:t>
            </a:r>
            <a:r>
              <a:rPr dirty="0" sz="1850" spc="-25" i="1">
                <a:latin typeface="Times New Roman"/>
                <a:cs typeface="Times New Roman"/>
              </a:rPr>
              <a:t>V</a:t>
            </a:r>
            <a:r>
              <a:rPr dirty="0" baseline="-23809" sz="1575" spc="-37" i="1">
                <a:latin typeface="Times New Roman"/>
                <a:cs typeface="Times New Roman"/>
              </a:rPr>
              <a:t>DS</a:t>
            </a:r>
            <a:endParaRPr baseline="-23809" sz="1575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197498" y="4434768"/>
            <a:ext cx="227329" cy="1917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-25" i="1"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625242" y="4434768"/>
            <a:ext cx="196215" cy="1917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-25" i="1">
                <a:latin typeface="Times New Roman"/>
                <a:cs typeface="Times New Roman"/>
              </a:rPr>
              <a:t>DS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479640" y="4276723"/>
            <a:ext cx="744220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20370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185">
                <a:latin typeface="Times New Roman"/>
                <a:cs typeface="Times New Roman"/>
              </a:rPr>
              <a:t> </a:t>
            </a:r>
            <a:r>
              <a:rPr dirty="0" sz="1850" spc="-50" i="1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2037" y="4432300"/>
            <a:ext cx="250825" cy="111125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5436246" y="4469281"/>
            <a:ext cx="126364" cy="1911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-50" i="1"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367324" y="4311651"/>
            <a:ext cx="579755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4160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i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50">
                <a:latin typeface="Times New Roman"/>
                <a:cs typeface="Times New Roman"/>
              </a:rPr>
              <a:t> 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7027178" y="3931116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 h="0">
                <a:moveTo>
                  <a:pt x="0" y="0"/>
                </a:moveTo>
                <a:lnTo>
                  <a:pt x="371210" y="0"/>
                </a:lnTo>
              </a:path>
            </a:pathLst>
          </a:custGeom>
          <a:ln w="96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7214683" y="4080697"/>
            <a:ext cx="124460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50" i="1"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648711" y="3898943"/>
            <a:ext cx="124460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50" i="1"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072284" y="3925684"/>
            <a:ext cx="1682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50" i="1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802922" y="3655571"/>
            <a:ext cx="59626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-21604" sz="2700">
                <a:latin typeface="Symbol"/>
                <a:cs typeface="Symbol"/>
              </a:rPr>
              <a:t></a:t>
            </a:r>
            <a:r>
              <a:rPr dirty="0" baseline="-21604" sz="2700" spc="-44">
                <a:latin typeface="Times New Roman"/>
                <a:cs typeface="Times New Roman"/>
              </a:rPr>
              <a:t> </a:t>
            </a:r>
            <a:r>
              <a:rPr dirty="0" baseline="13888" sz="2700" spc="-37" i="1">
                <a:latin typeface="Times New Roman"/>
                <a:cs typeface="Times New Roman"/>
              </a:rPr>
              <a:t>V</a:t>
            </a:r>
            <a:r>
              <a:rPr dirty="0" sz="1050" spc="-25" i="1"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581323" y="3744084"/>
            <a:ext cx="9080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50" i="1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985172" y="4889372"/>
            <a:ext cx="3751579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8100" marR="30480" indent="127635">
              <a:lnSpc>
                <a:spcPct val="100000"/>
              </a:lnSpc>
              <a:spcBef>
                <a:spcPts val="95"/>
              </a:spcBef>
              <a:buChar char="•"/>
              <a:tabLst>
                <a:tab pos="165735" algn="l"/>
              </a:tabLst>
            </a:pPr>
            <a:r>
              <a:rPr dirty="0" sz="1600">
                <a:latin typeface="Arial"/>
                <a:cs typeface="Arial"/>
              </a:rPr>
              <a:t>Pto.</a:t>
            </a:r>
            <a:r>
              <a:rPr dirty="0" sz="1600" spc="2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254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Operación.</a:t>
            </a:r>
            <a:r>
              <a:rPr dirty="0" sz="1600" spc="2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Intersección</a:t>
            </a:r>
            <a:r>
              <a:rPr dirty="0" sz="1600" spc="229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229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la </a:t>
            </a:r>
            <a:r>
              <a:rPr dirty="0" sz="1600">
                <a:latin typeface="Arial"/>
                <a:cs typeface="Arial"/>
              </a:rPr>
              <a:t>recta</a:t>
            </a:r>
            <a:r>
              <a:rPr dirty="0" sz="1600" spc="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carga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curva</a:t>
            </a:r>
            <a:r>
              <a:rPr dirty="0" sz="1600" spc="40">
                <a:latin typeface="Arial"/>
                <a:cs typeface="Arial"/>
              </a:rPr>
              <a:t> 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valor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de 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baseline="-21164" sz="1575">
                <a:latin typeface="Arial"/>
                <a:cs typeface="Arial"/>
              </a:rPr>
              <a:t>GS</a:t>
            </a:r>
            <a:r>
              <a:rPr dirty="0" baseline="-21164" sz="1575" spc="187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conectado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entrada.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87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4027" y="1509712"/>
            <a:ext cx="56870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Aplicaciones.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Amplificador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inversor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10" b="1">
                <a:latin typeface="Arial"/>
                <a:cs typeface="Arial"/>
              </a:rPr>
              <a:t> tensión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23727" y="2377948"/>
            <a:ext cx="30645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0335" indent="-127635">
              <a:lnSpc>
                <a:spcPct val="100000"/>
              </a:lnSpc>
              <a:spcBef>
                <a:spcPts val="95"/>
              </a:spcBef>
              <a:buChar char="•"/>
              <a:tabLst>
                <a:tab pos="140335" algn="l"/>
              </a:tabLst>
            </a:pPr>
            <a:r>
              <a:rPr dirty="0" sz="1600">
                <a:latin typeface="Arial"/>
                <a:cs typeface="Arial"/>
              </a:rPr>
              <a:t>Suponiendo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saturación: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30428" y="3955487"/>
            <a:ext cx="13335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50">
                <a:latin typeface="Arial"/>
                <a:cs typeface="Arial"/>
              </a:rPr>
              <a:t>D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967988" y="4192691"/>
            <a:ext cx="14160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50">
                <a:latin typeface="Arial"/>
                <a:cs typeface="Arial"/>
              </a:rPr>
              <a:t>G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62138" y="4668724"/>
            <a:ext cx="12509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50"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70262" y="4880244"/>
            <a:ext cx="22987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50" spc="-25">
                <a:latin typeface="Arial"/>
                <a:cs typeface="Arial"/>
              </a:rPr>
              <a:t>V</a:t>
            </a:r>
            <a:r>
              <a:rPr dirty="0" baseline="-11111" sz="1125" spc="-37">
                <a:latin typeface="Arial"/>
                <a:cs typeface="Arial"/>
              </a:rPr>
              <a:t>e</a:t>
            </a:r>
            <a:endParaRPr baseline="-11111" sz="1125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467553" y="2433140"/>
            <a:ext cx="1837055" cy="3180715"/>
            <a:chOff x="1467553" y="2433140"/>
            <a:chExt cx="1837055" cy="3180715"/>
          </a:xfrm>
        </p:grpSpPr>
        <p:sp>
          <p:nvSpPr>
            <p:cNvPr id="10" name="object 10" descr=""/>
            <p:cNvSpPr/>
            <p:nvPr/>
          </p:nvSpPr>
          <p:spPr>
            <a:xfrm>
              <a:off x="1470093" y="4838804"/>
              <a:ext cx="340995" cy="341630"/>
            </a:xfrm>
            <a:custGeom>
              <a:avLst/>
              <a:gdLst/>
              <a:ahLst/>
              <a:cxnLst/>
              <a:rect l="l" t="t" r="r" b="b"/>
              <a:pathLst>
                <a:path w="340994" h="341629">
                  <a:moveTo>
                    <a:pt x="170442" y="0"/>
                  </a:moveTo>
                  <a:lnTo>
                    <a:pt x="170442" y="142141"/>
                  </a:lnTo>
                </a:path>
                <a:path w="340994" h="341629">
                  <a:moveTo>
                    <a:pt x="170442" y="199001"/>
                  </a:moveTo>
                  <a:lnTo>
                    <a:pt x="170442" y="341157"/>
                  </a:lnTo>
                </a:path>
                <a:path w="340994" h="341629">
                  <a:moveTo>
                    <a:pt x="340885" y="142141"/>
                  </a:moveTo>
                  <a:lnTo>
                    <a:pt x="0" y="142141"/>
                  </a:lnTo>
                </a:path>
                <a:path w="340994" h="341629">
                  <a:moveTo>
                    <a:pt x="284071" y="199001"/>
                  </a:moveTo>
                  <a:lnTo>
                    <a:pt x="56814" y="199001"/>
                  </a:lnTo>
                </a:path>
                <a:path w="340994" h="341629">
                  <a:moveTo>
                    <a:pt x="306905" y="85282"/>
                  </a:moveTo>
                  <a:lnTo>
                    <a:pt x="261236" y="85282"/>
                  </a:lnTo>
                </a:path>
                <a:path w="340994" h="341629">
                  <a:moveTo>
                    <a:pt x="284071" y="62429"/>
                  </a:moveTo>
                  <a:lnTo>
                    <a:pt x="284071" y="108149"/>
                  </a:lnTo>
                </a:path>
                <a:path w="340994" h="341629">
                  <a:moveTo>
                    <a:pt x="284071" y="233022"/>
                  </a:moveTo>
                  <a:lnTo>
                    <a:pt x="284071" y="278741"/>
                  </a:lnTo>
                </a:path>
              </a:pathLst>
            </a:custGeom>
            <a:ln w="4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640536" y="4495002"/>
              <a:ext cx="1270" cy="344170"/>
            </a:xfrm>
            <a:custGeom>
              <a:avLst/>
              <a:gdLst/>
              <a:ahLst/>
              <a:cxnLst/>
              <a:rect l="l" t="t" r="r" b="b"/>
              <a:pathLst>
                <a:path w="1269" h="344170">
                  <a:moveTo>
                    <a:pt x="0" y="343802"/>
                  </a:moveTo>
                  <a:lnTo>
                    <a:pt x="1132" y="0"/>
                  </a:lnTo>
                </a:path>
              </a:pathLst>
            </a:custGeom>
            <a:ln w="13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39217" y="4489713"/>
              <a:ext cx="428625" cy="0"/>
            </a:xfrm>
            <a:custGeom>
              <a:avLst/>
              <a:gdLst/>
              <a:ahLst/>
              <a:cxnLst/>
              <a:rect l="l" t="t" r="r" b="b"/>
              <a:pathLst>
                <a:path w="428625" h="0">
                  <a:moveTo>
                    <a:pt x="428085" y="0"/>
                  </a:moveTo>
                  <a:lnTo>
                    <a:pt x="0" y="0"/>
                  </a:lnTo>
                </a:path>
              </a:pathLst>
            </a:custGeom>
            <a:ln w="134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639214" y="5156158"/>
              <a:ext cx="1658620" cy="264795"/>
            </a:xfrm>
            <a:custGeom>
              <a:avLst/>
              <a:gdLst/>
              <a:ahLst/>
              <a:cxnLst/>
              <a:rect l="l" t="t" r="r" b="b"/>
              <a:pathLst>
                <a:path w="1658620" h="264795">
                  <a:moveTo>
                    <a:pt x="0" y="0"/>
                  </a:moveTo>
                  <a:lnTo>
                    <a:pt x="0" y="264467"/>
                  </a:lnTo>
                  <a:lnTo>
                    <a:pt x="1658183" y="264467"/>
                  </a:lnTo>
                </a:path>
              </a:pathLst>
            </a:custGeom>
            <a:ln w="134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040882" y="5420626"/>
              <a:ext cx="211454" cy="190500"/>
            </a:xfrm>
            <a:custGeom>
              <a:avLst/>
              <a:gdLst/>
              <a:ahLst/>
              <a:cxnLst/>
              <a:rect l="l" t="t" r="r" b="b"/>
              <a:pathLst>
                <a:path w="211455" h="190500">
                  <a:moveTo>
                    <a:pt x="70461" y="190408"/>
                  </a:moveTo>
                  <a:lnTo>
                    <a:pt x="140923" y="190408"/>
                  </a:lnTo>
                </a:path>
                <a:path w="211455" h="190500">
                  <a:moveTo>
                    <a:pt x="35223" y="155142"/>
                  </a:moveTo>
                  <a:lnTo>
                    <a:pt x="176161" y="155142"/>
                  </a:lnTo>
                </a:path>
                <a:path w="211455" h="190500">
                  <a:moveTo>
                    <a:pt x="0" y="119890"/>
                  </a:moveTo>
                  <a:lnTo>
                    <a:pt x="211399" y="119890"/>
                  </a:lnTo>
                </a:path>
                <a:path w="211455" h="190500">
                  <a:moveTo>
                    <a:pt x="105699" y="0"/>
                  </a:moveTo>
                  <a:lnTo>
                    <a:pt x="105699" y="119890"/>
                  </a:lnTo>
                </a:path>
              </a:pathLst>
            </a:custGeom>
            <a:ln w="4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61870" y="2502277"/>
              <a:ext cx="0" cy="271145"/>
            </a:xfrm>
            <a:custGeom>
              <a:avLst/>
              <a:gdLst/>
              <a:ahLst/>
              <a:cxnLst/>
              <a:rect l="l" t="t" r="r" b="b"/>
              <a:pathLst>
                <a:path w="0" h="271144">
                  <a:moveTo>
                    <a:pt x="0" y="271073"/>
                  </a:moveTo>
                  <a:lnTo>
                    <a:pt x="0" y="0"/>
                  </a:lnTo>
                </a:path>
              </a:pathLst>
            </a:custGeom>
            <a:ln w="13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638080" y="2440125"/>
              <a:ext cx="53340" cy="47625"/>
            </a:xfrm>
            <a:custGeom>
              <a:avLst/>
              <a:gdLst/>
              <a:ahLst/>
              <a:cxnLst/>
              <a:rect l="l" t="t" r="r" b="b"/>
              <a:pathLst>
                <a:path w="53339" h="47625">
                  <a:moveTo>
                    <a:pt x="52856" y="23804"/>
                  </a:moveTo>
                  <a:lnTo>
                    <a:pt x="50780" y="14541"/>
                  </a:lnTo>
                  <a:lnTo>
                    <a:pt x="45117" y="6974"/>
                  </a:lnTo>
                  <a:lnTo>
                    <a:pt x="36716" y="1871"/>
                  </a:lnTo>
                  <a:lnTo>
                    <a:pt x="26428" y="0"/>
                  </a:lnTo>
                  <a:lnTo>
                    <a:pt x="16146" y="1871"/>
                  </a:lnTo>
                  <a:lnTo>
                    <a:pt x="7745" y="6974"/>
                  </a:lnTo>
                  <a:lnTo>
                    <a:pt x="2078" y="14541"/>
                  </a:lnTo>
                  <a:lnTo>
                    <a:pt x="0" y="23804"/>
                  </a:lnTo>
                  <a:lnTo>
                    <a:pt x="2078" y="33067"/>
                  </a:lnTo>
                  <a:lnTo>
                    <a:pt x="7745" y="40634"/>
                  </a:lnTo>
                  <a:lnTo>
                    <a:pt x="16146" y="45737"/>
                  </a:lnTo>
                  <a:lnTo>
                    <a:pt x="26428" y="47609"/>
                  </a:lnTo>
                  <a:lnTo>
                    <a:pt x="36716" y="45737"/>
                  </a:lnTo>
                  <a:lnTo>
                    <a:pt x="45117" y="40634"/>
                  </a:lnTo>
                  <a:lnTo>
                    <a:pt x="50780" y="33067"/>
                  </a:lnTo>
                  <a:lnTo>
                    <a:pt x="52856" y="23804"/>
                  </a:lnTo>
                  <a:close/>
                </a:path>
              </a:pathLst>
            </a:custGeom>
            <a:ln w="13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659227" y="3559610"/>
              <a:ext cx="3175" cy="385445"/>
            </a:xfrm>
            <a:custGeom>
              <a:avLst/>
              <a:gdLst/>
              <a:ahLst/>
              <a:cxnLst/>
              <a:rect l="l" t="t" r="r" b="b"/>
              <a:pathLst>
                <a:path w="3175" h="385445">
                  <a:moveTo>
                    <a:pt x="2642" y="385309"/>
                  </a:moveTo>
                  <a:lnTo>
                    <a:pt x="0" y="0"/>
                  </a:lnTo>
                </a:path>
              </a:pathLst>
            </a:custGeom>
            <a:ln w="13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796637" y="3336656"/>
              <a:ext cx="0" cy="207010"/>
            </a:xfrm>
            <a:custGeom>
              <a:avLst/>
              <a:gdLst/>
              <a:ahLst/>
              <a:cxnLst/>
              <a:rect l="l" t="t" r="r" b="b"/>
              <a:pathLst>
                <a:path w="0" h="207010">
                  <a:moveTo>
                    <a:pt x="0" y="0"/>
                  </a:moveTo>
                  <a:lnTo>
                    <a:pt x="0" y="206516"/>
                  </a:lnTo>
                </a:path>
              </a:pathLst>
            </a:custGeom>
            <a:ln w="13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756366" y="3533099"/>
              <a:ext cx="80645" cy="121285"/>
            </a:xfrm>
            <a:custGeom>
              <a:avLst/>
              <a:gdLst/>
              <a:ahLst/>
              <a:cxnLst/>
              <a:rect l="l" t="t" r="r" b="b"/>
              <a:pathLst>
                <a:path w="80644" h="121285">
                  <a:moveTo>
                    <a:pt x="40271" y="120912"/>
                  </a:moveTo>
                  <a:lnTo>
                    <a:pt x="0" y="0"/>
                  </a:lnTo>
                  <a:lnTo>
                    <a:pt x="80543" y="0"/>
                  </a:lnTo>
                  <a:lnTo>
                    <a:pt x="40271" y="1209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2823771" y="2385876"/>
            <a:ext cx="31623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7246" sz="1725" spc="-37">
                <a:latin typeface="Arial"/>
                <a:cs typeface="Arial"/>
              </a:rPr>
              <a:t>V</a:t>
            </a:r>
            <a:r>
              <a:rPr dirty="0" sz="750" spc="-25">
                <a:latin typeface="Arial"/>
                <a:cs typeface="Arial"/>
              </a:rPr>
              <a:t>DD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865522" y="3356988"/>
            <a:ext cx="17970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50" spc="-25">
                <a:latin typeface="Arial"/>
                <a:cs typeface="Arial"/>
              </a:rPr>
              <a:t>i</a:t>
            </a:r>
            <a:r>
              <a:rPr dirty="0" baseline="-11111" sz="1125" spc="-37">
                <a:latin typeface="Arial"/>
                <a:cs typeface="Arial"/>
              </a:rPr>
              <a:t>D</a:t>
            </a:r>
            <a:endParaRPr baseline="-11111" sz="1125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2065062" y="2771116"/>
            <a:ext cx="1377950" cy="2680335"/>
            <a:chOff x="2065062" y="2771116"/>
            <a:chExt cx="1377950" cy="2680335"/>
          </a:xfrm>
        </p:grpSpPr>
        <p:sp>
          <p:nvSpPr>
            <p:cNvPr id="23" name="object 23" descr=""/>
            <p:cNvSpPr/>
            <p:nvPr/>
          </p:nvSpPr>
          <p:spPr>
            <a:xfrm>
              <a:off x="2661870" y="3764273"/>
              <a:ext cx="716280" cy="0"/>
            </a:xfrm>
            <a:custGeom>
              <a:avLst/>
              <a:gdLst/>
              <a:ahLst/>
              <a:cxnLst/>
              <a:rect l="l" t="t" r="r" b="b"/>
              <a:pathLst>
                <a:path w="716279" h="0">
                  <a:moveTo>
                    <a:pt x="0" y="0"/>
                  </a:moveTo>
                  <a:lnTo>
                    <a:pt x="716127" y="0"/>
                  </a:lnTo>
                </a:path>
              </a:pathLst>
            </a:custGeom>
            <a:ln w="134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383269" y="3743924"/>
              <a:ext cx="53340" cy="47625"/>
            </a:xfrm>
            <a:custGeom>
              <a:avLst/>
              <a:gdLst/>
              <a:ahLst/>
              <a:cxnLst/>
              <a:rect l="l" t="t" r="r" b="b"/>
              <a:pathLst>
                <a:path w="53339" h="47625">
                  <a:moveTo>
                    <a:pt x="52856" y="23804"/>
                  </a:moveTo>
                  <a:lnTo>
                    <a:pt x="50780" y="14541"/>
                  </a:lnTo>
                  <a:lnTo>
                    <a:pt x="45117" y="6974"/>
                  </a:lnTo>
                  <a:lnTo>
                    <a:pt x="36716" y="1871"/>
                  </a:lnTo>
                  <a:lnTo>
                    <a:pt x="26428" y="0"/>
                  </a:lnTo>
                  <a:lnTo>
                    <a:pt x="16146" y="1871"/>
                  </a:lnTo>
                  <a:lnTo>
                    <a:pt x="7745" y="6974"/>
                  </a:lnTo>
                  <a:lnTo>
                    <a:pt x="2078" y="14541"/>
                  </a:lnTo>
                  <a:lnTo>
                    <a:pt x="0" y="23804"/>
                  </a:lnTo>
                  <a:lnTo>
                    <a:pt x="2078" y="33067"/>
                  </a:lnTo>
                  <a:lnTo>
                    <a:pt x="7745" y="40634"/>
                  </a:lnTo>
                  <a:lnTo>
                    <a:pt x="16146" y="45737"/>
                  </a:lnTo>
                  <a:lnTo>
                    <a:pt x="26428" y="47609"/>
                  </a:lnTo>
                  <a:lnTo>
                    <a:pt x="36716" y="45737"/>
                  </a:lnTo>
                  <a:lnTo>
                    <a:pt x="45117" y="40634"/>
                  </a:lnTo>
                  <a:lnTo>
                    <a:pt x="50780" y="33067"/>
                  </a:lnTo>
                  <a:lnTo>
                    <a:pt x="52856" y="23804"/>
                  </a:lnTo>
                  <a:close/>
                </a:path>
              </a:pathLst>
            </a:custGeom>
            <a:ln w="13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314565" y="5396816"/>
              <a:ext cx="53340" cy="47625"/>
            </a:xfrm>
            <a:custGeom>
              <a:avLst/>
              <a:gdLst/>
              <a:ahLst/>
              <a:cxnLst/>
              <a:rect l="l" t="t" r="r" b="b"/>
              <a:pathLst>
                <a:path w="53339" h="47625">
                  <a:moveTo>
                    <a:pt x="52856" y="23804"/>
                  </a:moveTo>
                  <a:lnTo>
                    <a:pt x="50780" y="14541"/>
                  </a:lnTo>
                  <a:lnTo>
                    <a:pt x="45117" y="6974"/>
                  </a:lnTo>
                  <a:lnTo>
                    <a:pt x="36716" y="1871"/>
                  </a:lnTo>
                  <a:lnTo>
                    <a:pt x="26428" y="0"/>
                  </a:lnTo>
                  <a:lnTo>
                    <a:pt x="16146" y="1871"/>
                  </a:lnTo>
                  <a:lnTo>
                    <a:pt x="7745" y="6974"/>
                  </a:lnTo>
                  <a:lnTo>
                    <a:pt x="2078" y="14541"/>
                  </a:lnTo>
                  <a:lnTo>
                    <a:pt x="0" y="23804"/>
                  </a:lnTo>
                  <a:lnTo>
                    <a:pt x="2078" y="33067"/>
                  </a:lnTo>
                  <a:lnTo>
                    <a:pt x="7745" y="40634"/>
                  </a:lnTo>
                  <a:lnTo>
                    <a:pt x="16146" y="45737"/>
                  </a:lnTo>
                  <a:lnTo>
                    <a:pt x="26428" y="47609"/>
                  </a:lnTo>
                  <a:lnTo>
                    <a:pt x="36716" y="45737"/>
                  </a:lnTo>
                  <a:lnTo>
                    <a:pt x="45117" y="40634"/>
                  </a:lnTo>
                  <a:lnTo>
                    <a:pt x="50780" y="33067"/>
                  </a:lnTo>
                  <a:lnTo>
                    <a:pt x="52856" y="23804"/>
                  </a:lnTo>
                  <a:close/>
                </a:path>
              </a:pathLst>
            </a:custGeom>
            <a:ln w="13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556171" y="2773353"/>
              <a:ext cx="211454" cy="528955"/>
            </a:xfrm>
            <a:custGeom>
              <a:avLst/>
              <a:gdLst/>
              <a:ahLst/>
              <a:cxnLst/>
              <a:rect l="l" t="t" r="r" b="b"/>
              <a:pathLst>
                <a:path w="211455" h="528954">
                  <a:moveTo>
                    <a:pt x="105699" y="528921"/>
                  </a:moveTo>
                  <a:lnTo>
                    <a:pt x="0" y="484838"/>
                  </a:lnTo>
                  <a:lnTo>
                    <a:pt x="211399" y="396687"/>
                  </a:lnTo>
                  <a:lnTo>
                    <a:pt x="0" y="308522"/>
                  </a:lnTo>
                  <a:lnTo>
                    <a:pt x="211399" y="220385"/>
                  </a:lnTo>
                  <a:lnTo>
                    <a:pt x="0" y="132233"/>
                  </a:lnTo>
                  <a:lnTo>
                    <a:pt x="211399" y="44068"/>
                  </a:lnTo>
                  <a:lnTo>
                    <a:pt x="105699" y="0"/>
                  </a:lnTo>
                </a:path>
              </a:pathLst>
            </a:custGeom>
            <a:ln w="44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659228" y="3302272"/>
              <a:ext cx="3175" cy="251460"/>
            </a:xfrm>
            <a:custGeom>
              <a:avLst/>
              <a:gdLst/>
              <a:ahLst/>
              <a:cxnLst/>
              <a:rect l="l" t="t" r="r" b="b"/>
              <a:pathLst>
                <a:path w="3175" h="251460">
                  <a:moveTo>
                    <a:pt x="0" y="251242"/>
                  </a:moveTo>
                  <a:lnTo>
                    <a:pt x="2642" y="0"/>
                  </a:lnTo>
                </a:path>
              </a:pathLst>
            </a:custGeom>
            <a:ln w="13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661871" y="4733015"/>
              <a:ext cx="0" cy="687705"/>
            </a:xfrm>
            <a:custGeom>
              <a:avLst/>
              <a:gdLst/>
              <a:ahLst/>
              <a:cxnLst/>
              <a:rect l="l" t="t" r="r" b="b"/>
              <a:pathLst>
                <a:path w="0" h="687704">
                  <a:moveTo>
                    <a:pt x="0" y="687604"/>
                  </a:moveTo>
                  <a:lnTo>
                    <a:pt x="0" y="0"/>
                  </a:lnTo>
                </a:path>
              </a:pathLst>
            </a:custGeom>
            <a:ln w="13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067301" y="3939635"/>
              <a:ext cx="594995" cy="793750"/>
            </a:xfrm>
            <a:custGeom>
              <a:avLst/>
              <a:gdLst/>
              <a:ahLst/>
              <a:cxnLst/>
              <a:rect l="l" t="t" r="r" b="b"/>
              <a:pathLst>
                <a:path w="594994" h="793750">
                  <a:moveTo>
                    <a:pt x="594570" y="545448"/>
                  </a:moveTo>
                  <a:lnTo>
                    <a:pt x="594570" y="396687"/>
                  </a:lnTo>
                  <a:lnTo>
                    <a:pt x="414996" y="396687"/>
                  </a:lnTo>
                </a:path>
                <a:path w="594994" h="793750">
                  <a:moveTo>
                    <a:pt x="563569" y="396687"/>
                  </a:moveTo>
                  <a:lnTo>
                    <a:pt x="414968" y="396687"/>
                  </a:lnTo>
                </a:path>
                <a:path w="594994" h="793750">
                  <a:moveTo>
                    <a:pt x="0" y="545448"/>
                  </a:moveTo>
                  <a:lnTo>
                    <a:pt x="377801" y="545448"/>
                  </a:lnTo>
                  <a:lnTo>
                    <a:pt x="377801" y="247926"/>
                  </a:lnTo>
                </a:path>
                <a:path w="594994" h="793750">
                  <a:moveTo>
                    <a:pt x="414968" y="247926"/>
                  </a:moveTo>
                  <a:lnTo>
                    <a:pt x="594570" y="247926"/>
                  </a:lnTo>
                  <a:lnTo>
                    <a:pt x="594570" y="0"/>
                  </a:lnTo>
                </a:path>
                <a:path w="594994" h="793750">
                  <a:moveTo>
                    <a:pt x="414968" y="545448"/>
                  </a:moveTo>
                  <a:lnTo>
                    <a:pt x="594570" y="545448"/>
                  </a:lnTo>
                  <a:lnTo>
                    <a:pt x="594570" y="793388"/>
                  </a:lnTo>
                </a:path>
                <a:path w="594994" h="793750">
                  <a:moveTo>
                    <a:pt x="414968" y="203297"/>
                  </a:moveTo>
                  <a:lnTo>
                    <a:pt x="414968" y="292554"/>
                  </a:lnTo>
                </a:path>
                <a:path w="594994" h="793750">
                  <a:moveTo>
                    <a:pt x="414968" y="441315"/>
                  </a:moveTo>
                  <a:lnTo>
                    <a:pt x="414968" y="352059"/>
                  </a:lnTo>
                </a:path>
                <a:path w="594994" h="793750">
                  <a:moveTo>
                    <a:pt x="414968" y="590077"/>
                  </a:moveTo>
                  <a:lnTo>
                    <a:pt x="414968" y="500820"/>
                  </a:lnTo>
                </a:path>
              </a:pathLst>
            </a:custGeom>
            <a:ln w="4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6579" y="4294419"/>
              <a:ext cx="83747" cy="83811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3349450" y="4298474"/>
            <a:ext cx="12509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50">
                <a:latin typeface="Arial"/>
                <a:cs typeface="Arial"/>
              </a:rPr>
              <a:t>V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448934" y="4371360"/>
            <a:ext cx="74295" cy="14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50"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220454" y="2894177"/>
            <a:ext cx="25400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50" spc="-25">
                <a:latin typeface="Arial"/>
                <a:cs typeface="Arial"/>
              </a:rPr>
              <a:t>R</a:t>
            </a:r>
            <a:r>
              <a:rPr dirty="0" baseline="-11111" sz="1125" spc="-37">
                <a:latin typeface="Arial"/>
                <a:cs typeface="Arial"/>
              </a:rPr>
              <a:t>D</a:t>
            </a:r>
            <a:endParaRPr baseline="-11111" sz="1125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193824" y="3212303"/>
            <a:ext cx="6019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8630" algn="l"/>
              </a:tabLst>
            </a:pPr>
            <a:r>
              <a:rPr dirty="0" sz="1700" spc="55">
                <a:latin typeface="Symbol"/>
                <a:cs typeface="Symbol"/>
              </a:rPr>
              <a:t></a:t>
            </a:r>
            <a:r>
              <a:rPr dirty="0" sz="1700" spc="-150">
                <a:latin typeface="Times New Roman"/>
                <a:cs typeface="Times New Roman"/>
              </a:rPr>
              <a:t> </a:t>
            </a:r>
            <a:r>
              <a:rPr dirty="0" u="sng" sz="1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1700" spc="-195">
                <a:latin typeface="Times New Roman"/>
                <a:cs typeface="Times New Roman"/>
              </a:rPr>
              <a:t> </a:t>
            </a:r>
            <a:r>
              <a:rPr dirty="0" u="none" sz="1700" spc="55">
                <a:latin typeface="Symbol"/>
                <a:cs typeface="Symbol"/>
              </a:rPr>
              <a:t>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193824" y="3506789"/>
            <a:ext cx="6019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8475" algn="l"/>
              </a:tabLst>
            </a:pPr>
            <a:r>
              <a:rPr dirty="0" sz="1700" spc="5">
                <a:latin typeface="Symbol"/>
                <a:cs typeface="Symbol"/>
              </a:rPr>
              <a:t></a:t>
            </a:r>
            <a:r>
              <a:rPr dirty="0" sz="1700">
                <a:latin typeface="Times New Roman"/>
                <a:cs typeface="Times New Roman"/>
              </a:rPr>
              <a:t>	</a:t>
            </a:r>
            <a:r>
              <a:rPr dirty="0" sz="1700" spc="5">
                <a:latin typeface="Symbol"/>
                <a:cs typeface="Symbol"/>
              </a:rPr>
              <a:t>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168424" y="3368106"/>
            <a:ext cx="6527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700" spc="55">
                <a:latin typeface="Symbol"/>
                <a:cs typeface="Symbol"/>
              </a:rPr>
              <a:t>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baseline="-14705" sz="2550" spc="135" i="1">
                <a:latin typeface="Times New Roman"/>
                <a:cs typeface="Times New Roman"/>
              </a:rPr>
              <a:t>V</a:t>
            </a:r>
            <a:r>
              <a:rPr dirty="0" baseline="-14705" sz="2550" spc="-89" i="1">
                <a:latin typeface="Times New Roman"/>
                <a:cs typeface="Times New Roman"/>
              </a:rPr>
              <a:t> </a:t>
            </a:r>
            <a:r>
              <a:rPr dirty="0" baseline="19444" sz="1500">
                <a:latin typeface="Times New Roman"/>
                <a:cs typeface="Times New Roman"/>
              </a:rPr>
              <a:t>2</a:t>
            </a:r>
            <a:r>
              <a:rPr dirty="0" baseline="19444" sz="1500" spc="697">
                <a:latin typeface="Times New Roman"/>
                <a:cs typeface="Times New Roman"/>
              </a:rPr>
              <a:t> </a:t>
            </a:r>
            <a:r>
              <a:rPr dirty="0" sz="1700" spc="5">
                <a:latin typeface="Symbol"/>
                <a:cs typeface="Symbol"/>
              </a:rPr>
              <a:t>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168424" y="3116469"/>
            <a:ext cx="6527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1437" sz="2550" spc="82">
                <a:latin typeface="Symbol"/>
                <a:cs typeface="Symbol"/>
              </a:rPr>
              <a:t></a:t>
            </a:r>
            <a:r>
              <a:rPr dirty="0" baseline="11437" sz="2550" spc="-75">
                <a:latin typeface="Times New Roman"/>
                <a:cs typeface="Times New Roman"/>
              </a:rPr>
              <a:t> </a:t>
            </a:r>
            <a:r>
              <a:rPr dirty="0" sz="1700" spc="95" i="1">
                <a:latin typeface="Times New Roman"/>
                <a:cs typeface="Times New Roman"/>
              </a:rPr>
              <a:t>mA</a:t>
            </a:r>
            <a:r>
              <a:rPr dirty="0" sz="1700" spc="-160" i="1">
                <a:latin typeface="Times New Roman"/>
                <a:cs typeface="Times New Roman"/>
              </a:rPr>
              <a:t> </a:t>
            </a:r>
            <a:r>
              <a:rPr dirty="0" baseline="11437" sz="2550" spc="7">
                <a:latin typeface="Symbol"/>
                <a:cs typeface="Symbol"/>
              </a:rPr>
              <a:t></a:t>
            </a:r>
            <a:endParaRPr baseline="11437" sz="2550">
              <a:latin typeface="Symbol"/>
              <a:cs typeface="Symbo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398327" y="3789564"/>
            <a:ext cx="4401185" cy="152146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27329" indent="-189230">
              <a:lnSpc>
                <a:spcPct val="100000"/>
              </a:lnSpc>
              <a:spcBef>
                <a:spcPts val="409"/>
              </a:spcBef>
              <a:buSzPct val="150000"/>
              <a:buChar char="•"/>
              <a:tabLst>
                <a:tab pos="227329" algn="l"/>
              </a:tabLst>
            </a:pPr>
            <a:r>
              <a:rPr dirty="0" sz="1600">
                <a:latin typeface="Arial"/>
                <a:cs typeface="Arial"/>
              </a:rPr>
              <a:t>Polarización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CC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(Pto. 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operación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trabajo)</a:t>
            </a:r>
            <a:r>
              <a:rPr dirty="0" sz="1400" spc="-1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42695">
              <a:lnSpc>
                <a:spcPct val="100000"/>
              </a:lnSpc>
              <a:spcBef>
                <a:spcPts val="385"/>
              </a:spcBef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DD</a:t>
            </a:r>
            <a:r>
              <a:rPr dirty="0" baseline="-23809" sz="1575" spc="667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50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i</a:t>
            </a:r>
            <a:r>
              <a:rPr dirty="0" baseline="-23809" sz="1575" i="1">
                <a:latin typeface="Times New Roman"/>
                <a:cs typeface="Times New Roman"/>
              </a:rPr>
              <a:t>D</a:t>
            </a:r>
            <a:r>
              <a:rPr dirty="0" sz="1850">
                <a:latin typeface="Times New Roman"/>
                <a:cs typeface="Times New Roman"/>
              </a:rPr>
              <a:t>·</a:t>
            </a:r>
            <a:r>
              <a:rPr dirty="0" sz="1850" i="1">
                <a:latin typeface="Times New Roman"/>
                <a:cs typeface="Times New Roman"/>
              </a:rPr>
              <a:t>R</a:t>
            </a:r>
            <a:r>
              <a:rPr dirty="0" baseline="-23809" sz="1575" i="1">
                <a:latin typeface="Times New Roman"/>
                <a:cs typeface="Times New Roman"/>
              </a:rPr>
              <a:t>D</a:t>
            </a:r>
            <a:r>
              <a:rPr dirty="0" baseline="-23809" sz="1575" spc="480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</a:t>
            </a:r>
            <a:r>
              <a:rPr dirty="0" sz="1850" spc="-275">
                <a:latin typeface="Times New Roman"/>
                <a:cs typeface="Times New Roman"/>
              </a:rPr>
              <a:t> </a:t>
            </a:r>
            <a:r>
              <a:rPr dirty="0" sz="1850" spc="-25" i="1">
                <a:latin typeface="Times New Roman"/>
                <a:cs typeface="Times New Roman"/>
              </a:rPr>
              <a:t>V</a:t>
            </a:r>
            <a:r>
              <a:rPr dirty="0" baseline="-23809" sz="1575" spc="-37" i="1">
                <a:latin typeface="Times New Roman"/>
                <a:cs typeface="Times New Roman"/>
              </a:rPr>
              <a:t>DS</a:t>
            </a:r>
            <a:endParaRPr baseline="-23809" sz="1575">
              <a:latin typeface="Times New Roman"/>
              <a:cs typeface="Times New Roman"/>
            </a:endParaRPr>
          </a:p>
          <a:p>
            <a:pPr marL="1223645">
              <a:lnSpc>
                <a:spcPct val="100000"/>
              </a:lnSpc>
              <a:spcBef>
                <a:spcPts val="1140"/>
              </a:spcBef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s</a:t>
            </a:r>
            <a:r>
              <a:rPr dirty="0" baseline="-23809" sz="1575" spc="615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195">
                <a:latin typeface="Times New Roman"/>
                <a:cs typeface="Times New Roman"/>
              </a:rPr>
              <a:t> </a:t>
            </a:r>
            <a:r>
              <a:rPr dirty="0" sz="1850" spc="-25" i="1">
                <a:latin typeface="Times New Roman"/>
                <a:cs typeface="Times New Roman"/>
              </a:rPr>
              <a:t>V</a:t>
            </a:r>
            <a:r>
              <a:rPr dirty="0" baseline="-23809" sz="1575" spc="-37" i="1">
                <a:latin typeface="Times New Roman"/>
                <a:cs typeface="Times New Roman"/>
              </a:rPr>
              <a:t>DS</a:t>
            </a:r>
            <a:endParaRPr baseline="-23809" sz="157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050">
              <a:latin typeface="Times New Roman"/>
              <a:cs typeface="Times New Roman"/>
            </a:endParaRPr>
          </a:p>
          <a:p>
            <a:pPr marL="213360" indent="-127635">
              <a:lnSpc>
                <a:spcPct val="100000"/>
              </a:lnSpc>
              <a:buChar char="•"/>
              <a:tabLst>
                <a:tab pos="213360" algn="l"/>
              </a:tabLst>
            </a:pP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comprueba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suposición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733024" y="3230451"/>
            <a:ext cx="94615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462336" y="3397448"/>
            <a:ext cx="187325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i="1">
                <a:latin typeface="Times New Roman"/>
                <a:cs typeface="Times New Roman"/>
              </a:rPr>
              <a:t>TR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056049" y="3183577"/>
            <a:ext cx="210185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618615" algn="l"/>
              </a:tabLst>
            </a:pPr>
            <a:r>
              <a:rPr dirty="0" sz="1700" spc="55" i="1">
                <a:latin typeface="Times New Roman"/>
                <a:cs typeface="Times New Roman"/>
              </a:rPr>
              <a:t>i</a:t>
            </a:r>
            <a:r>
              <a:rPr dirty="0" baseline="-25000" sz="1500" spc="82" i="1">
                <a:latin typeface="Times New Roman"/>
                <a:cs typeface="Times New Roman"/>
              </a:rPr>
              <a:t>D</a:t>
            </a:r>
            <a:r>
              <a:rPr dirty="0" baseline="-25000" sz="1500" spc="502" i="1">
                <a:latin typeface="Times New Roman"/>
                <a:cs typeface="Times New Roman"/>
              </a:rPr>
              <a:t> </a:t>
            </a:r>
            <a:r>
              <a:rPr dirty="0" sz="1700" spc="75">
                <a:latin typeface="Symbol"/>
                <a:cs typeface="Symbol"/>
              </a:rPr>
              <a:t>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 spc="75" i="1">
                <a:latin typeface="Times New Roman"/>
                <a:cs typeface="Times New Roman"/>
              </a:rPr>
              <a:t>k</a:t>
            </a:r>
            <a:r>
              <a:rPr dirty="0" sz="1700" spc="-90" i="1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</a:t>
            </a:r>
            <a:r>
              <a:rPr dirty="0" sz="1700" spc="-229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Symbol"/>
                <a:cs typeface="Symbol"/>
              </a:rPr>
              <a:t></a:t>
            </a:r>
            <a:r>
              <a:rPr dirty="0" sz="1700" spc="-10" i="1">
                <a:latin typeface="Times New Roman"/>
                <a:cs typeface="Times New Roman"/>
              </a:rPr>
              <a:t>V</a:t>
            </a:r>
            <a:r>
              <a:rPr dirty="0" baseline="-25000" sz="1500" spc="-15" i="1">
                <a:latin typeface="Times New Roman"/>
                <a:cs typeface="Times New Roman"/>
              </a:rPr>
              <a:t>GS</a:t>
            </a:r>
            <a:r>
              <a:rPr dirty="0" baseline="-25000" sz="1500" spc="457" i="1">
                <a:latin typeface="Times New Roman"/>
                <a:cs typeface="Times New Roman"/>
              </a:rPr>
              <a:t> </a:t>
            </a:r>
            <a:r>
              <a:rPr dirty="0" sz="1700" spc="125">
                <a:latin typeface="Symbol"/>
                <a:cs typeface="Symbol"/>
              </a:rPr>
              <a:t></a:t>
            </a:r>
            <a:r>
              <a:rPr dirty="0" sz="1700" spc="125" i="1">
                <a:latin typeface="Times New Roman"/>
                <a:cs typeface="Times New Roman"/>
              </a:rPr>
              <a:t>V</a:t>
            </a:r>
            <a:r>
              <a:rPr dirty="0" sz="1700" i="1">
                <a:latin typeface="Times New Roman"/>
                <a:cs typeface="Times New Roman"/>
              </a:rPr>
              <a:t>	</a:t>
            </a:r>
            <a:r>
              <a:rPr dirty="0" sz="2250">
                <a:latin typeface="Symbol"/>
                <a:cs typeface="Symbol"/>
              </a:rPr>
              <a:t>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;</a:t>
            </a:r>
            <a:r>
              <a:rPr dirty="0" sz="1700" spc="420">
                <a:latin typeface="Times New Roman"/>
                <a:cs typeface="Times New Roman"/>
              </a:rPr>
              <a:t> </a:t>
            </a:r>
            <a:r>
              <a:rPr dirty="0" sz="1700" spc="25" i="1">
                <a:latin typeface="Times New Roman"/>
                <a:cs typeface="Times New Roman"/>
              </a:rPr>
              <a:t>k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359110" y="2689224"/>
            <a:ext cx="225742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14629" indent="-163830">
              <a:lnSpc>
                <a:spcPct val="100000"/>
              </a:lnSpc>
              <a:spcBef>
                <a:spcPts val="114"/>
              </a:spcBef>
              <a:buFont typeface="Symbol"/>
              <a:buChar char=""/>
              <a:tabLst>
                <a:tab pos="214629" algn="l"/>
              </a:tabLst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TR</a:t>
            </a:r>
            <a:r>
              <a:rPr dirty="0" baseline="-23809" sz="1575" spc="292" i="1">
                <a:latin typeface="Times New Roman"/>
                <a:cs typeface="Times New Roman"/>
              </a:rPr>
              <a:t>  </a:t>
            </a:r>
            <a:r>
              <a:rPr dirty="0" sz="1850">
                <a:latin typeface="Times New Roman"/>
                <a:cs typeface="Times New Roman"/>
              </a:rPr>
              <a:t>y</a:t>
            </a:r>
            <a:r>
              <a:rPr dirty="0" sz="1850" spc="-10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DS</a:t>
            </a:r>
            <a:r>
              <a:rPr dirty="0" baseline="-23809" sz="1575" spc="719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</a:t>
            </a:r>
            <a:r>
              <a:rPr dirty="0" sz="1850" spc="-200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GS</a:t>
            </a:r>
            <a:r>
              <a:rPr dirty="0" baseline="-23809" sz="1575" spc="532" i="1">
                <a:latin typeface="Times New Roman"/>
                <a:cs typeface="Times New Roman"/>
              </a:rPr>
              <a:t> </a:t>
            </a:r>
            <a:r>
              <a:rPr dirty="0" sz="1850" spc="-20">
                <a:latin typeface="Symbol"/>
                <a:cs typeface="Symbol"/>
              </a:rPr>
              <a:t></a:t>
            </a:r>
            <a:r>
              <a:rPr dirty="0" sz="1850" spc="-20" i="1">
                <a:latin typeface="Times New Roman"/>
                <a:cs typeface="Times New Roman"/>
              </a:rPr>
              <a:t>V</a:t>
            </a:r>
            <a:r>
              <a:rPr dirty="0" baseline="-23809" sz="1575" spc="-30" i="1">
                <a:latin typeface="Times New Roman"/>
                <a:cs typeface="Times New Roman"/>
              </a:rPr>
              <a:t>TR</a:t>
            </a:r>
            <a:endParaRPr baseline="-23809" sz="1575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971599" y="2748490"/>
            <a:ext cx="384810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13513" sz="2775" spc="-37" i="1">
                <a:latin typeface="Times New Roman"/>
                <a:cs typeface="Times New Roman"/>
              </a:rPr>
              <a:t>V</a:t>
            </a:r>
            <a:r>
              <a:rPr dirty="0" sz="1050" spc="-25" i="1">
                <a:latin typeface="Times New Roman"/>
                <a:cs typeface="Times New Roman"/>
              </a:rPr>
              <a:t>GS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371810" y="5475287"/>
            <a:ext cx="223202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01930" indent="-163830">
              <a:lnSpc>
                <a:spcPct val="100000"/>
              </a:lnSpc>
              <a:spcBef>
                <a:spcPts val="114"/>
              </a:spcBef>
              <a:buFont typeface="Symbol"/>
              <a:buChar char=""/>
              <a:tabLst>
                <a:tab pos="201930" algn="l"/>
              </a:tabLst>
            </a:pP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TR</a:t>
            </a:r>
            <a:r>
              <a:rPr dirty="0" baseline="-23809" sz="1575" spc="292" i="1">
                <a:latin typeface="Times New Roman"/>
                <a:cs typeface="Times New Roman"/>
              </a:rPr>
              <a:t>  </a:t>
            </a:r>
            <a:r>
              <a:rPr dirty="0" sz="1850">
                <a:latin typeface="Times New Roman"/>
                <a:cs typeface="Times New Roman"/>
              </a:rPr>
              <a:t>y</a:t>
            </a:r>
            <a:r>
              <a:rPr dirty="0" sz="1850" spc="-10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DS</a:t>
            </a:r>
            <a:r>
              <a:rPr dirty="0" baseline="-23809" sz="1575" spc="719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</a:t>
            </a:r>
            <a:r>
              <a:rPr dirty="0" sz="1850" spc="-200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GS</a:t>
            </a:r>
            <a:r>
              <a:rPr dirty="0" baseline="-23809" sz="1575" spc="532" i="1">
                <a:latin typeface="Times New Roman"/>
                <a:cs typeface="Times New Roman"/>
              </a:rPr>
              <a:t> </a:t>
            </a:r>
            <a:r>
              <a:rPr dirty="0" sz="1850" spc="-20">
                <a:latin typeface="Symbol"/>
                <a:cs typeface="Symbol"/>
              </a:rPr>
              <a:t></a:t>
            </a:r>
            <a:r>
              <a:rPr dirty="0" sz="1850" spc="-20" i="1">
                <a:latin typeface="Times New Roman"/>
                <a:cs typeface="Times New Roman"/>
              </a:rPr>
              <a:t>V</a:t>
            </a:r>
            <a:r>
              <a:rPr dirty="0" baseline="-23809" sz="1575" spc="-30" i="1">
                <a:latin typeface="Times New Roman"/>
                <a:cs typeface="Times New Roman"/>
              </a:rPr>
              <a:t>TR</a:t>
            </a:r>
            <a:endParaRPr baseline="-23809" sz="1575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971599" y="5534554"/>
            <a:ext cx="384810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13513" sz="2775" spc="-37" i="1">
                <a:latin typeface="Times New Roman"/>
                <a:cs typeface="Times New Roman"/>
              </a:rPr>
              <a:t>V</a:t>
            </a:r>
            <a:r>
              <a:rPr dirty="0" sz="1050" spc="-25" i="1">
                <a:latin typeface="Times New Roman"/>
                <a:cs typeface="Times New Roman"/>
              </a:rPr>
              <a:t>GS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MOSFET.</a:t>
            </a:r>
            <a:endParaRPr sz="28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88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de</a:t>
            </a:r>
            <a:r>
              <a:rPr dirty="0" sz="2800" spc="-85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/>
              <a:t>campo.</a:t>
            </a:r>
            <a:r>
              <a:rPr dirty="0" sz="2800" spc="-75"/>
              <a:t> </a:t>
            </a:r>
            <a:r>
              <a:rPr dirty="0" sz="2800" spc="-10"/>
              <a:t>MOSFET.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474027" y="1509712"/>
            <a:ext cx="6558915" cy="2821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Aplicaciones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2000">
              <a:latin typeface="Arial"/>
              <a:cs typeface="Arial"/>
            </a:endParaRPr>
          </a:p>
          <a:p>
            <a:pPr marL="974725" indent="-332105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974725" algn="l"/>
              </a:tabLst>
            </a:pPr>
            <a:r>
              <a:rPr dirty="0" sz="2000">
                <a:latin typeface="Arial"/>
                <a:cs typeface="Arial"/>
              </a:rPr>
              <a:t>Interruptores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analógicos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digitales.</a:t>
            </a:r>
            <a:endParaRPr sz="2000">
              <a:latin typeface="Arial"/>
              <a:cs typeface="Arial"/>
            </a:endParaRPr>
          </a:p>
          <a:p>
            <a:pPr marL="981075" indent="-338455">
              <a:lnSpc>
                <a:spcPct val="100000"/>
              </a:lnSpc>
              <a:spcBef>
                <a:spcPts val="1210"/>
              </a:spcBef>
              <a:buChar char="•"/>
              <a:tabLst>
                <a:tab pos="981075" algn="l"/>
              </a:tabLst>
            </a:pPr>
            <a:r>
              <a:rPr dirty="0" sz="2000">
                <a:latin typeface="Arial"/>
                <a:cs typeface="Arial"/>
              </a:rPr>
              <a:t>Etapas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entrada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amplificadores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diferenciales.</a:t>
            </a:r>
            <a:endParaRPr sz="2000">
              <a:latin typeface="Arial"/>
              <a:cs typeface="Arial"/>
            </a:endParaRPr>
          </a:p>
          <a:p>
            <a:pPr marL="967740" indent="-325120">
              <a:lnSpc>
                <a:spcPct val="100000"/>
              </a:lnSpc>
              <a:spcBef>
                <a:spcPts val="1200"/>
              </a:spcBef>
              <a:buChar char="•"/>
              <a:tabLst>
                <a:tab pos="967740" algn="l"/>
              </a:tabLst>
            </a:pPr>
            <a:r>
              <a:rPr dirty="0" sz="2000">
                <a:latin typeface="Arial"/>
                <a:cs typeface="Arial"/>
              </a:rPr>
              <a:t>Amplificadores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especiales.</a:t>
            </a:r>
            <a:endParaRPr sz="2000">
              <a:latin typeface="Arial"/>
              <a:cs typeface="Arial"/>
            </a:endParaRPr>
          </a:p>
          <a:p>
            <a:pPr marL="981075" indent="-337820">
              <a:lnSpc>
                <a:spcPct val="100000"/>
              </a:lnSpc>
              <a:spcBef>
                <a:spcPts val="1200"/>
              </a:spcBef>
              <a:buChar char="•"/>
              <a:tabLst>
                <a:tab pos="981075" algn="l"/>
              </a:tabLst>
            </a:pPr>
            <a:r>
              <a:rPr dirty="0" sz="2000">
                <a:latin typeface="Arial"/>
                <a:cs typeface="Arial"/>
              </a:rPr>
              <a:t>Resistencias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controladas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tensión.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89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0852" y="1423987"/>
            <a:ext cx="8236584" cy="4782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Transistor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JFET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y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MOSFET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reales</a:t>
            </a:r>
            <a:endParaRPr sz="2000">
              <a:latin typeface="Arial"/>
              <a:cs typeface="Arial"/>
            </a:endParaRPr>
          </a:p>
          <a:p>
            <a:pPr marL="458470" indent="-298450">
              <a:lnSpc>
                <a:spcPct val="100000"/>
              </a:lnSpc>
              <a:spcBef>
                <a:spcPts val="2175"/>
              </a:spcBef>
              <a:buChar char="•"/>
              <a:tabLst>
                <a:tab pos="458470" algn="l"/>
              </a:tabLst>
            </a:pPr>
            <a:r>
              <a:rPr dirty="0" sz="2000">
                <a:latin typeface="Arial"/>
                <a:cs typeface="Arial"/>
              </a:rPr>
              <a:t>Sus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características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varían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temperatura.</a:t>
            </a:r>
            <a:endParaRPr sz="2000">
              <a:latin typeface="Arial"/>
              <a:cs typeface="Arial"/>
            </a:endParaRPr>
          </a:p>
          <a:p>
            <a:pPr marL="458470" marR="1053465" indent="-299085">
              <a:lnSpc>
                <a:spcPct val="100000"/>
              </a:lnSpc>
              <a:spcBef>
                <a:spcPts val="1195"/>
              </a:spcBef>
              <a:buChar char="•"/>
              <a:tabLst>
                <a:tab pos="458470" algn="l"/>
              </a:tabLst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curva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característica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salida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plana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Zona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de </a:t>
            </a:r>
            <a:r>
              <a:rPr dirty="0" sz="2000">
                <a:latin typeface="Arial"/>
                <a:cs typeface="Arial"/>
              </a:rPr>
              <a:t>Saturación.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totalmente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lineal.</a:t>
            </a:r>
            <a:endParaRPr sz="2000">
              <a:latin typeface="Arial"/>
              <a:cs typeface="Arial"/>
            </a:endParaRPr>
          </a:p>
          <a:p>
            <a:pPr marL="458470" marR="534035" indent="-299085">
              <a:lnSpc>
                <a:spcPct val="100000"/>
              </a:lnSpc>
              <a:spcBef>
                <a:spcPts val="1200"/>
              </a:spcBef>
              <a:buChar char="•"/>
              <a:tabLst>
                <a:tab pos="458470" algn="l"/>
              </a:tabLst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tensión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máxima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soporta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transistor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entre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terminales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es </a:t>
            </a:r>
            <a:r>
              <a:rPr dirty="0" sz="2000">
                <a:latin typeface="Arial"/>
                <a:cs typeface="Arial"/>
              </a:rPr>
              <a:t>finita.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encima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ellas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rompe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componente.</a:t>
            </a:r>
            <a:endParaRPr sz="2000">
              <a:latin typeface="Arial"/>
              <a:cs typeface="Arial"/>
            </a:endParaRPr>
          </a:p>
          <a:p>
            <a:pPr marL="458470" marR="5080" indent="-299085">
              <a:lnSpc>
                <a:spcPct val="100000"/>
              </a:lnSpc>
              <a:spcBef>
                <a:spcPts val="2160"/>
              </a:spcBef>
              <a:buChar char="•"/>
              <a:tabLst>
                <a:tab pos="458470" algn="l"/>
              </a:tabLst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máxima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corriente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viene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limitada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capacidad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disipación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de </a:t>
            </a:r>
            <a:r>
              <a:rPr dirty="0" sz="2000">
                <a:latin typeface="Arial"/>
                <a:cs typeface="Arial"/>
              </a:rPr>
              <a:t>potencia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componente.</a:t>
            </a:r>
            <a:endParaRPr sz="2000">
              <a:latin typeface="Arial"/>
              <a:cs typeface="Arial"/>
            </a:endParaRPr>
          </a:p>
          <a:p>
            <a:pPr marL="458470" marR="330835" indent="-299085">
              <a:lnSpc>
                <a:spcPct val="100000"/>
              </a:lnSpc>
              <a:spcBef>
                <a:spcPts val="2160"/>
              </a:spcBef>
              <a:buChar char="•"/>
              <a:tabLst>
                <a:tab pos="458470" algn="l"/>
              </a:tabLst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existencia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capacidades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resistencia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parásitas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hacen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la </a:t>
            </a:r>
            <a:r>
              <a:rPr dirty="0" sz="2000">
                <a:latin typeface="Arial"/>
                <a:cs typeface="Arial"/>
              </a:rPr>
              <a:t>velocidad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respuesta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transistor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limitada.</a:t>
            </a:r>
            <a:endParaRPr sz="2000">
              <a:latin typeface="Arial"/>
              <a:cs typeface="Arial"/>
            </a:endParaRPr>
          </a:p>
          <a:p>
            <a:pPr marL="458470" indent="-299085">
              <a:lnSpc>
                <a:spcPct val="100000"/>
              </a:lnSpc>
              <a:spcBef>
                <a:spcPts val="2160"/>
              </a:spcBef>
              <a:buChar char="•"/>
              <a:tabLst>
                <a:tab pos="458470" algn="l"/>
              </a:tabLst>
            </a:pPr>
            <a:r>
              <a:rPr dirty="0" sz="2000">
                <a:latin typeface="Arial"/>
                <a:cs typeface="Arial"/>
              </a:rPr>
              <a:t>Sensibles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descargas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electroestáticas.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Transistores</a:t>
            </a:r>
            <a:r>
              <a:rPr dirty="0" sz="2800" spc="-65"/>
              <a:t> </a:t>
            </a:r>
            <a:r>
              <a:rPr dirty="0" sz="2800"/>
              <a:t>de</a:t>
            </a:r>
            <a:r>
              <a:rPr dirty="0" sz="2800" spc="-80"/>
              <a:t> </a:t>
            </a:r>
            <a:r>
              <a:rPr dirty="0" sz="2800"/>
              <a:t>efecto</a:t>
            </a:r>
            <a:r>
              <a:rPr dirty="0" sz="2800" spc="-75"/>
              <a:t> </a:t>
            </a:r>
            <a:r>
              <a:rPr dirty="0" sz="2800" spc="-10"/>
              <a:t>campo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024000"/>
            <a:ext cx="21767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Introducción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992937" y="1669987"/>
            <a:ext cx="7442834" cy="1477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AF50"/>
                </a:solidFill>
                <a:latin typeface="Arial"/>
                <a:cs typeface="Arial"/>
              </a:rPr>
              <a:t>Ejemplo</a:t>
            </a:r>
            <a:r>
              <a:rPr dirty="0" sz="1800" spc="-5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00AF5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600" b="1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1600" spc="-3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6F2F9F"/>
                </a:solidFill>
                <a:latin typeface="Calibri"/>
                <a:cs typeface="Calibri"/>
              </a:rPr>
              <a:t>real</a:t>
            </a:r>
            <a:r>
              <a:rPr dirty="0" sz="1600" spc="-5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con</a:t>
            </a:r>
            <a:r>
              <a:rPr dirty="0" sz="16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Av=10,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Ri=1k</a:t>
            </a:r>
            <a:r>
              <a:rPr dirty="0" sz="1600">
                <a:solidFill>
                  <a:srgbClr val="404040"/>
                </a:solidFill>
                <a:latin typeface="Symbol"/>
                <a:cs typeface="Symbol"/>
              </a:rPr>
              <a:t></a:t>
            </a:r>
            <a:r>
              <a:rPr dirty="0" sz="1600" spc="-7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16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Ro=10</a:t>
            </a:r>
            <a:r>
              <a:rPr dirty="0" sz="1600" spc="-10">
                <a:solidFill>
                  <a:srgbClr val="404040"/>
                </a:solidFill>
                <a:latin typeface="Symbol"/>
                <a:cs typeface="Symbol"/>
              </a:rPr>
              <a:t>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  <a:spcBef>
                <a:spcPts val="445"/>
              </a:spcBef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amplificador</a:t>
            </a:r>
            <a:r>
              <a:rPr dirty="0" sz="16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conectado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entrada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con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sensor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2V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salida</a:t>
            </a:r>
            <a:r>
              <a:rPr dirty="0" sz="16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una</a:t>
            </a:r>
            <a:r>
              <a:rPr dirty="0" sz="1600" spc="4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resistencia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600" spc="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salida</a:t>
            </a:r>
            <a:r>
              <a:rPr dirty="0" sz="1600" spc="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600" spc="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100</a:t>
            </a:r>
            <a:r>
              <a:rPr dirty="0" sz="1600">
                <a:solidFill>
                  <a:srgbClr val="404040"/>
                </a:solidFill>
                <a:latin typeface="Symbol"/>
                <a:cs typeface="Symbol"/>
              </a:rPr>
              <a:t>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z="1600" spc="1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z="1600" spc="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amplificador</a:t>
            </a:r>
            <a:r>
              <a:rPr dirty="0" sz="1600" spc="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conectado</a:t>
            </a:r>
            <a:r>
              <a:rPr dirty="0" sz="1600" spc="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600" spc="1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dirty="0" sz="1600" spc="1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salida</a:t>
            </a:r>
            <a:r>
              <a:rPr dirty="0" sz="1600" spc="1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una</a:t>
            </a:r>
            <a:r>
              <a:rPr dirty="0" sz="1600" spc="1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carga</a:t>
            </a:r>
            <a:r>
              <a:rPr dirty="0" sz="1600" spc="1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600" spc="1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50</a:t>
            </a:r>
            <a:r>
              <a:rPr dirty="0" sz="1600" spc="1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Symbol"/>
                <a:cs typeface="Symbol"/>
              </a:rPr>
              <a:t>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z="1600" spc="1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Calcular</a:t>
            </a:r>
            <a:r>
              <a:rPr dirty="0" sz="1600" spc="1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la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tensión</a:t>
            </a:r>
            <a:r>
              <a:rPr dirty="0" sz="16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salida.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66414" y="1275270"/>
            <a:ext cx="29775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Amplificador</a:t>
            </a:r>
            <a:r>
              <a:rPr dirty="0" sz="2400" spc="-8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dirty="0" sz="2400" spc="-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tensión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35037" y="4063715"/>
            <a:ext cx="7573009" cy="2237740"/>
            <a:chOff x="935037" y="4063715"/>
            <a:chExt cx="7573009" cy="22377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379" y="4063715"/>
              <a:ext cx="7531157" cy="223753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935037" y="4778628"/>
              <a:ext cx="6337300" cy="1147445"/>
            </a:xfrm>
            <a:custGeom>
              <a:avLst/>
              <a:gdLst/>
              <a:ahLst/>
              <a:cxnLst/>
              <a:rect l="l" t="t" r="r" b="b"/>
              <a:pathLst>
                <a:path w="6337300" h="1147445">
                  <a:moveTo>
                    <a:pt x="431800" y="298196"/>
                  </a:moveTo>
                  <a:lnTo>
                    <a:pt x="0" y="298196"/>
                  </a:lnTo>
                  <a:lnTo>
                    <a:pt x="0" y="574421"/>
                  </a:lnTo>
                  <a:lnTo>
                    <a:pt x="431800" y="574421"/>
                  </a:lnTo>
                  <a:lnTo>
                    <a:pt x="431800" y="298196"/>
                  </a:lnTo>
                  <a:close/>
                </a:path>
                <a:path w="6337300" h="1147445">
                  <a:moveTo>
                    <a:pt x="2466721" y="0"/>
                  </a:moveTo>
                  <a:lnTo>
                    <a:pt x="2276945" y="0"/>
                  </a:lnTo>
                  <a:lnTo>
                    <a:pt x="2276945" y="1147318"/>
                  </a:lnTo>
                  <a:lnTo>
                    <a:pt x="2466721" y="1147318"/>
                  </a:lnTo>
                  <a:lnTo>
                    <a:pt x="2466721" y="0"/>
                  </a:lnTo>
                  <a:close/>
                </a:path>
                <a:path w="6337300" h="1147445">
                  <a:moveTo>
                    <a:pt x="6336957" y="0"/>
                  </a:moveTo>
                  <a:lnTo>
                    <a:pt x="6147181" y="0"/>
                  </a:lnTo>
                  <a:lnTo>
                    <a:pt x="6147181" y="1147318"/>
                  </a:lnTo>
                  <a:lnTo>
                    <a:pt x="6336957" y="1147318"/>
                  </a:lnTo>
                  <a:lnTo>
                    <a:pt x="6336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13777" y="5161660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Times New Roman"/>
                <a:cs typeface="Times New Roman"/>
              </a:rPr>
              <a:t>Vin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3186112" y="5210175"/>
            <a:ext cx="431800" cy="276225"/>
          </a:xfrm>
          <a:custGeom>
            <a:avLst/>
            <a:gdLst/>
            <a:ahLst/>
            <a:cxnLst/>
            <a:rect l="l" t="t" r="r" b="b"/>
            <a:pathLst>
              <a:path w="431800" h="276225">
                <a:moveTo>
                  <a:pt x="431800" y="0"/>
                </a:moveTo>
                <a:lnTo>
                  <a:pt x="0" y="0"/>
                </a:lnTo>
                <a:lnTo>
                  <a:pt x="0" y="276225"/>
                </a:lnTo>
                <a:lnTo>
                  <a:pt x="431800" y="276225"/>
                </a:lnTo>
                <a:lnTo>
                  <a:pt x="431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211982" y="5210175"/>
            <a:ext cx="406400" cy="27622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65405">
              <a:lnSpc>
                <a:spcPts val="1405"/>
              </a:lnSpc>
              <a:spcBef>
                <a:spcPts val="765"/>
              </a:spcBef>
            </a:pPr>
            <a:r>
              <a:rPr dirty="0" sz="1200" spc="-25" b="1">
                <a:latin typeface="Times New Roman"/>
                <a:cs typeface="Times New Roman"/>
              </a:rPr>
              <a:t>Ve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638675" y="5210175"/>
            <a:ext cx="546100" cy="2781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7155" rIns="0" bIns="0" rtlCol="0" vert="horz">
            <a:spAutoFit/>
          </a:bodyPr>
          <a:lstStyle/>
          <a:p>
            <a:pPr marL="90805">
              <a:lnSpc>
                <a:spcPts val="1420"/>
              </a:lnSpc>
              <a:spcBef>
                <a:spcPts val="765"/>
              </a:spcBef>
            </a:pPr>
            <a:r>
              <a:rPr dirty="0" sz="1200" spc="-20" b="1">
                <a:latin typeface="Times New Roman"/>
                <a:cs typeface="Times New Roman"/>
              </a:rPr>
              <a:t>AvVe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765175"/>
            <a:chOff x="0" y="0"/>
            <a:chExt cx="9144000" cy="765175"/>
          </a:xfrm>
        </p:grpSpPr>
        <p:sp>
          <p:nvSpPr>
            <p:cNvPr id="3" name="object 3" descr=""/>
            <p:cNvSpPr/>
            <p:nvPr/>
          </p:nvSpPr>
          <p:spPr>
            <a:xfrm>
              <a:off x="5801036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49"/>
                  </a:lnTo>
                  <a:lnTo>
                    <a:pt x="2334147" y="95648"/>
                  </a:lnTo>
                  <a:lnTo>
                    <a:pt x="2325036" y="138814"/>
                  </a:lnTo>
                  <a:lnTo>
                    <a:pt x="2314532" y="181738"/>
                  </a:lnTo>
                  <a:lnTo>
                    <a:pt x="2302537" y="224214"/>
                  </a:lnTo>
                  <a:lnTo>
                    <a:pt x="2288952" y="266035"/>
                  </a:lnTo>
                  <a:lnTo>
                    <a:pt x="2273678" y="306995"/>
                  </a:lnTo>
                  <a:lnTo>
                    <a:pt x="2256617" y="346885"/>
                  </a:lnTo>
                  <a:lnTo>
                    <a:pt x="2237670" y="385499"/>
                  </a:lnTo>
                  <a:lnTo>
                    <a:pt x="2216739" y="422630"/>
                  </a:lnTo>
                  <a:lnTo>
                    <a:pt x="2193724" y="458072"/>
                  </a:lnTo>
                  <a:lnTo>
                    <a:pt x="2168529" y="491616"/>
                  </a:lnTo>
                  <a:lnTo>
                    <a:pt x="2141053" y="523056"/>
                  </a:lnTo>
                  <a:lnTo>
                    <a:pt x="2111198" y="552185"/>
                  </a:lnTo>
                  <a:lnTo>
                    <a:pt x="2078867" y="578797"/>
                  </a:lnTo>
                  <a:lnTo>
                    <a:pt x="2043959" y="602683"/>
                  </a:lnTo>
                  <a:lnTo>
                    <a:pt x="2006377" y="623637"/>
                  </a:lnTo>
                  <a:lnTo>
                    <a:pt x="1966022" y="641452"/>
                  </a:lnTo>
                  <a:lnTo>
                    <a:pt x="1922795" y="655921"/>
                  </a:lnTo>
                  <a:lnTo>
                    <a:pt x="1876597" y="666838"/>
                  </a:lnTo>
                  <a:lnTo>
                    <a:pt x="1827331" y="673994"/>
                  </a:lnTo>
                  <a:lnTo>
                    <a:pt x="1774898" y="677183"/>
                  </a:lnTo>
                  <a:lnTo>
                    <a:pt x="1719199" y="676198"/>
                  </a:lnTo>
                  <a:lnTo>
                    <a:pt x="0" y="676198"/>
                  </a:lnTo>
                  <a:lnTo>
                    <a:pt x="0" y="765175"/>
                  </a:lnTo>
                  <a:lnTo>
                    <a:pt x="3342957" y="765175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043327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672" y="0"/>
                  </a:moveTo>
                  <a:lnTo>
                    <a:pt x="0" y="0"/>
                  </a:lnTo>
                  <a:lnTo>
                    <a:pt x="0" y="765175"/>
                  </a:lnTo>
                  <a:lnTo>
                    <a:pt x="100672" y="765175"/>
                  </a:lnTo>
                  <a:lnTo>
                    <a:pt x="100672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2700337" y="4221162"/>
            <a:ext cx="6443980" cy="914400"/>
            <a:chOff x="2700337" y="4221162"/>
            <a:chExt cx="6443980" cy="914400"/>
          </a:xfrm>
        </p:grpSpPr>
        <p:sp>
          <p:nvSpPr>
            <p:cNvPr id="6" name="object 6" descr=""/>
            <p:cNvSpPr/>
            <p:nvPr/>
          </p:nvSpPr>
          <p:spPr>
            <a:xfrm>
              <a:off x="2836862" y="4221162"/>
              <a:ext cx="6307455" cy="914400"/>
            </a:xfrm>
            <a:custGeom>
              <a:avLst/>
              <a:gdLst/>
              <a:ahLst/>
              <a:cxnLst/>
              <a:rect l="l" t="t" r="r" b="b"/>
              <a:pathLst>
                <a:path w="6307455" h="914400">
                  <a:moveTo>
                    <a:pt x="0" y="914400"/>
                  </a:moveTo>
                  <a:lnTo>
                    <a:pt x="6307137" y="914400"/>
                  </a:lnTo>
                  <a:lnTo>
                    <a:pt x="6307137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00337" y="4221162"/>
              <a:ext cx="136525" cy="914400"/>
            </a:xfrm>
            <a:custGeom>
              <a:avLst/>
              <a:gdLst/>
              <a:ahLst/>
              <a:cxnLst/>
              <a:rect l="l" t="t" r="r" b="b"/>
              <a:pathLst>
                <a:path w="136525" h="914400">
                  <a:moveTo>
                    <a:pt x="136525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36525" y="914400"/>
                  </a:lnTo>
                  <a:lnTo>
                    <a:pt x="136525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71177" y="4366196"/>
            <a:ext cx="516382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 b="0">
                <a:solidFill>
                  <a:srgbClr val="FFFFFF"/>
                </a:solidFill>
                <a:latin typeface="Calibri"/>
                <a:cs typeface="Calibri"/>
              </a:rPr>
              <a:t>Tema</a:t>
            </a:r>
            <a:r>
              <a:rPr dirty="0" sz="2600" spc="-7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dirty="0" sz="26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FFFFFF"/>
                </a:solidFill>
                <a:latin typeface="Calibri"/>
                <a:cs typeface="Calibri"/>
              </a:rPr>
              <a:t>Amplificación</a:t>
            </a:r>
            <a:r>
              <a:rPr dirty="0" sz="2600" spc="-7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600" spc="-5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Calibri"/>
                <a:cs typeface="Calibri"/>
              </a:rPr>
              <a:t>transistores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77788"/>
            <a:ext cx="1368424" cy="53338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90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205037"/>
            <a:ext cx="228600" cy="2879725"/>
          </a:xfrm>
          <a:custGeom>
            <a:avLst/>
            <a:gdLst/>
            <a:ahLst/>
            <a:cxnLst/>
            <a:rect l="l" t="t" r="r" b="b"/>
            <a:pathLst>
              <a:path w="228600" h="2879725">
                <a:moveTo>
                  <a:pt x="228600" y="0"/>
                </a:moveTo>
                <a:lnTo>
                  <a:pt x="0" y="0"/>
                </a:lnTo>
                <a:lnTo>
                  <a:pt x="0" y="2879725"/>
                </a:lnTo>
                <a:lnTo>
                  <a:pt x="228600" y="2879725"/>
                </a:lnTo>
                <a:lnTo>
                  <a:pt x="228600" y="0"/>
                </a:lnTo>
                <a:close/>
              </a:path>
            </a:pathLst>
          </a:custGeom>
          <a:solidFill>
            <a:srgbClr val="F17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297939" y="3359911"/>
            <a:ext cx="102235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808080"/>
                </a:solidFill>
                <a:latin typeface="Calibri"/>
                <a:cs typeface="Calibri"/>
              </a:rPr>
              <a:t>Índice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9539" y="2643632"/>
            <a:ext cx="447738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 spc="-10" b="0">
                <a:solidFill>
                  <a:srgbClr val="808080"/>
                </a:solidFill>
                <a:latin typeface="Calibri"/>
                <a:cs typeface="Calibri"/>
              </a:rPr>
              <a:t>Amplificadores.</a:t>
            </a:r>
            <a:r>
              <a:rPr dirty="0" sz="1800" spc="-40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808080"/>
                </a:solidFill>
                <a:latin typeface="Calibri"/>
                <a:cs typeface="Calibri"/>
              </a:rPr>
              <a:t>Función</a:t>
            </a:r>
            <a:r>
              <a:rPr dirty="0" sz="1800" spc="-10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1800" spc="-30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808080"/>
                </a:solidFill>
                <a:latin typeface="Calibri"/>
                <a:cs typeface="Calibri"/>
              </a:rPr>
              <a:t>transferencia.</a:t>
            </a:r>
            <a:r>
              <a:rPr dirty="0" sz="1800" spc="-25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808080"/>
                </a:solidFill>
                <a:latin typeface="Calibri"/>
                <a:cs typeface="Calibri"/>
              </a:rPr>
              <a:t>Tipos. </a:t>
            </a:r>
            <a:r>
              <a:rPr dirty="0" sz="1800" b="0">
                <a:solidFill>
                  <a:srgbClr val="808080"/>
                </a:solidFill>
                <a:latin typeface="Calibri"/>
                <a:cs typeface="Calibri"/>
              </a:rPr>
              <a:t>Linealizar</a:t>
            </a:r>
            <a:r>
              <a:rPr dirty="0" sz="1800" spc="-45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808080"/>
                </a:solidFill>
                <a:latin typeface="Calibri"/>
                <a:cs typeface="Calibri"/>
              </a:rPr>
              <a:t>el</a:t>
            </a:r>
            <a:r>
              <a:rPr dirty="0" sz="1800" spc="-50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808080"/>
                </a:solidFill>
                <a:latin typeface="Calibri"/>
                <a:cs typeface="Calibri"/>
              </a:rPr>
              <a:t>amplificador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69539" y="3466591"/>
            <a:ext cx="462978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84885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Modelo</a:t>
            </a:r>
            <a:r>
              <a:rPr dirty="0" sz="18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equivalente</a:t>
            </a:r>
            <a:r>
              <a:rPr dirty="0" sz="18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18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pequeña</a:t>
            </a:r>
            <a:r>
              <a:rPr dirty="0" sz="18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señal. Acoplamiento</a:t>
            </a:r>
            <a:r>
              <a:rPr dirty="0" sz="1800" spc="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capacitivo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Método</a:t>
            </a:r>
            <a:r>
              <a:rPr dirty="0" sz="1800" spc="-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1800" spc="-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resolución</a:t>
            </a:r>
            <a:r>
              <a:rPr dirty="0" sz="18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18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circuitos</a:t>
            </a:r>
            <a:r>
              <a:rPr dirty="0" sz="18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con</a:t>
            </a:r>
            <a:r>
              <a:rPr dirty="0" sz="18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DC</a:t>
            </a:r>
            <a:r>
              <a:rPr dirty="0" sz="18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800" spc="-4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808080"/>
                </a:solidFill>
                <a:latin typeface="Calibri"/>
                <a:cs typeface="Calibri"/>
              </a:rPr>
              <a:t>AC.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Ejemplos</a:t>
            </a:r>
            <a:r>
              <a:rPr dirty="0" sz="1800" spc="-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1800" spc="-3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08080"/>
                </a:solidFill>
                <a:latin typeface="Calibri"/>
                <a:cs typeface="Calibri"/>
              </a:rPr>
              <a:t>amplificadores</a:t>
            </a:r>
            <a:r>
              <a:rPr dirty="0" sz="1800" spc="-2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18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una</a:t>
            </a:r>
            <a:r>
              <a:rPr dirty="0" sz="1800" spc="-3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etapa</a:t>
            </a:r>
            <a:r>
              <a:rPr dirty="0" sz="18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808080"/>
                </a:solidFill>
                <a:latin typeface="Calibri"/>
                <a:cs typeface="Calibri"/>
              </a:rPr>
              <a:t>con</a:t>
            </a:r>
            <a:r>
              <a:rPr dirty="0" sz="1800" spc="-20">
                <a:solidFill>
                  <a:srgbClr val="808080"/>
                </a:solidFill>
                <a:latin typeface="Calibri"/>
                <a:cs typeface="Calibri"/>
              </a:rPr>
              <a:t> BJT.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91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76400" y="5715000"/>
            <a:ext cx="7467600" cy="1143000"/>
            <a:chOff x="1676400" y="5715000"/>
            <a:chExt cx="7467600" cy="1143000"/>
          </a:xfrm>
        </p:grpSpPr>
        <p:sp>
          <p:nvSpPr>
            <p:cNvPr id="3" name="object 3" descr=""/>
            <p:cNvSpPr/>
            <p:nvPr/>
          </p:nvSpPr>
          <p:spPr>
            <a:xfrm>
              <a:off x="1905000" y="5715000"/>
              <a:ext cx="7239000" cy="1143000"/>
            </a:xfrm>
            <a:custGeom>
              <a:avLst/>
              <a:gdLst/>
              <a:ahLst/>
              <a:cxnLst/>
              <a:rect l="l" t="t" r="r" b="b"/>
              <a:pathLst>
                <a:path w="7239000" h="1143000">
                  <a:moveTo>
                    <a:pt x="0" y="1143000"/>
                  </a:moveTo>
                  <a:lnTo>
                    <a:pt x="7239000" y="114300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76400" y="5715000"/>
              <a:ext cx="228600" cy="1143000"/>
            </a:xfrm>
            <a:custGeom>
              <a:avLst/>
              <a:gdLst/>
              <a:ahLst/>
              <a:cxnLst/>
              <a:rect l="l" t="t" r="r" b="b"/>
              <a:pathLst>
                <a:path w="228600" h="1143000">
                  <a:moveTo>
                    <a:pt x="228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28600" y="1143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136139" y="6063488"/>
            <a:ext cx="20586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BIBLIOGRAFÍA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0065" y="1890712"/>
            <a:ext cx="815213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0">
                <a:latin typeface="Arial"/>
                <a:cs typeface="Arial"/>
              </a:rPr>
              <a:t>Microelectrónica:</a:t>
            </a:r>
            <a:r>
              <a:rPr dirty="0" sz="2000" spc="-8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circuitos</a:t>
            </a:r>
            <a:r>
              <a:rPr dirty="0" sz="2000" spc="-5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y</a:t>
            </a:r>
            <a:r>
              <a:rPr dirty="0" sz="2000" spc="-3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dispositivos.</a:t>
            </a:r>
            <a:r>
              <a:rPr dirty="0" sz="2000" spc="-6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M.</a:t>
            </a:r>
            <a:r>
              <a:rPr dirty="0" sz="2000" spc="-5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N.</a:t>
            </a:r>
            <a:r>
              <a:rPr dirty="0" sz="2000" spc="-4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Horenstein,</a:t>
            </a:r>
            <a:r>
              <a:rPr dirty="0" sz="2000" spc="-8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Prentice</a:t>
            </a:r>
            <a:r>
              <a:rPr dirty="0" sz="2000" spc="-40" b="0">
                <a:latin typeface="Arial"/>
                <a:cs typeface="Arial"/>
              </a:rPr>
              <a:t> </a:t>
            </a:r>
            <a:r>
              <a:rPr dirty="0" sz="2000" spc="-20" b="0">
                <a:latin typeface="Arial"/>
                <a:cs typeface="Arial"/>
              </a:rPr>
              <a:t>Hall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9810" y="2622168"/>
            <a:ext cx="8383905" cy="1136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Circuitos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Electrónicos,</a:t>
            </a:r>
            <a:r>
              <a:rPr dirty="0" sz="2000" spc="-7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análisis</a:t>
            </a:r>
            <a:r>
              <a:rPr dirty="0" sz="20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simulación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diseño.</a:t>
            </a:r>
            <a:r>
              <a:rPr dirty="0" sz="20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N.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Malik,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Prentice</a:t>
            </a:r>
            <a:r>
              <a:rPr dirty="0" sz="2000" spc="-5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95C7"/>
                </a:solidFill>
                <a:latin typeface="Arial"/>
                <a:cs typeface="Arial"/>
              </a:rPr>
              <a:t>Hall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3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art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of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electronics,</a:t>
            </a:r>
            <a:r>
              <a:rPr dirty="0" sz="2000" spc="-6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0095C7"/>
                </a:solidFill>
                <a:latin typeface="Arial"/>
                <a:cs typeface="Arial"/>
              </a:rPr>
              <a:t>P.</a:t>
            </a:r>
            <a:r>
              <a:rPr dirty="0" sz="20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Horowitz,</a:t>
            </a:r>
            <a:r>
              <a:rPr dirty="0" sz="20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Cambridge</a:t>
            </a:r>
            <a:r>
              <a:rPr dirty="0" sz="2000" spc="-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C7"/>
                </a:solidFill>
                <a:latin typeface="Arial"/>
                <a:cs typeface="Arial"/>
              </a:rPr>
              <a:t>University</a:t>
            </a:r>
            <a:r>
              <a:rPr dirty="0" sz="20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95C7"/>
                </a:solidFill>
                <a:latin typeface="Arial"/>
                <a:cs typeface="Arial"/>
              </a:rPr>
              <a:t>Press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92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93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225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Resumen</a:t>
            </a:r>
            <a:r>
              <a:rPr dirty="0" sz="2800" spc="-75"/>
              <a:t> </a:t>
            </a:r>
            <a:r>
              <a:rPr dirty="0" sz="2800" spc="-10"/>
              <a:t>Transistores</a:t>
            </a:r>
            <a:r>
              <a:rPr dirty="0" sz="2800" spc="-70"/>
              <a:t> </a:t>
            </a:r>
            <a:r>
              <a:rPr dirty="0" sz="2800"/>
              <a:t>(</a:t>
            </a:r>
            <a:r>
              <a:rPr dirty="0" sz="2800" spc="-105"/>
              <a:t> </a:t>
            </a:r>
            <a:r>
              <a:rPr dirty="0" sz="2800" spc="-10"/>
              <a:t>Repaso)</a:t>
            </a:r>
            <a:endParaRPr sz="2800"/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09612" y="1408112"/>
          <a:ext cx="8001000" cy="4904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2075"/>
                <a:gridCol w="2632075"/>
                <a:gridCol w="2632075"/>
              </a:tblGrid>
              <a:tr h="51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BJT</a:t>
                      </a:r>
                      <a:r>
                        <a:rPr dirty="0" sz="1800" spc="-3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(bipolar)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FET</a:t>
                      </a:r>
                      <a:r>
                        <a:rPr dirty="0" sz="1800" spc="-3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(unipolar)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Terminales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61670" marR="6546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Emisor</a:t>
                      </a:r>
                      <a:r>
                        <a:rPr dirty="0" sz="1800" spc="-3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(E) </a:t>
                      </a: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Colector</a:t>
                      </a:r>
                      <a:r>
                        <a:rPr dirty="0" sz="1800" spc="-6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(C) </a:t>
                      </a: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Base</a:t>
                      </a:r>
                      <a:r>
                        <a:rPr dirty="0" sz="1800" spc="-3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(B)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17220" marR="610870" indent="-12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Fuente</a:t>
                      </a:r>
                      <a:r>
                        <a:rPr dirty="0" sz="1800" spc="-6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(S) </a:t>
                      </a: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Drenador</a:t>
                      </a:r>
                      <a:r>
                        <a:rPr dirty="0" sz="1800" spc="-6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(D) </a:t>
                      </a: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Puerta</a:t>
                      </a:r>
                      <a:r>
                        <a:rPr dirty="0" sz="1800" spc="-2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(G)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Símbolo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433070" marR="337185" indent="-889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Puerto</a:t>
                      </a:r>
                      <a:r>
                        <a:rPr dirty="0" sz="1800" spc="-3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800" spc="-4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entrada </a:t>
                      </a: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Puerto</a:t>
                      </a:r>
                      <a:r>
                        <a:rPr dirty="0" sz="1800" spc="-3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800" spc="-4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salida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784" marR="433070" indent="1917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spc="-2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Base-</a:t>
                      </a: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emisor Colector-emisor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 marR="419734" indent="1517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Puerta-fuente Drenador-fuente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661670" marR="88265" indent="-5657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Funciona</a:t>
                      </a:r>
                      <a:r>
                        <a:rPr dirty="0" sz="1800" spc="-7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como</a:t>
                      </a:r>
                      <a:r>
                        <a:rPr dirty="0" sz="1800" spc="-4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fuente </a:t>
                      </a: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800" spc="-2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corriente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6135" marR="489584" indent="-3308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Controlada</a:t>
                      </a:r>
                      <a:r>
                        <a:rPr dirty="0" sz="1800" spc="-1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por </a:t>
                      </a: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corriente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685" marR="489584" indent="-41338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Controlada</a:t>
                      </a:r>
                      <a:r>
                        <a:rPr dirty="0" sz="1800" spc="-1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por </a:t>
                      </a: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tensión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463550" marR="456565" indent="349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Zonas</a:t>
                      </a:r>
                      <a:r>
                        <a:rPr dirty="0" sz="1800" spc="-6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funcionamiento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24535" marR="718820" indent="12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Corte Saturación Activa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785" marR="558165" indent="4508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spc="-2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Corte </a:t>
                      </a: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Triodo</a:t>
                      </a:r>
                      <a:r>
                        <a:rPr dirty="0" sz="1800" spc="-10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(lineal)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24535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0095C7"/>
                          </a:solidFill>
                          <a:latin typeface="Arial"/>
                          <a:cs typeface="Arial"/>
                        </a:rPr>
                        <a:t>Saturación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938" y="3001962"/>
            <a:ext cx="1000124" cy="89534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5148" y="3009768"/>
            <a:ext cx="704840" cy="825796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94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25933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Amplificadores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888513" y="1856379"/>
            <a:ext cx="7457440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 indent="-6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Los</a:t>
            </a:r>
            <a:r>
              <a:rPr dirty="0" sz="1800" spc="1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transductores</a:t>
            </a:r>
            <a:r>
              <a:rPr dirty="0" sz="1800" spc="1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proporcionan</a:t>
            </a:r>
            <a:r>
              <a:rPr dirty="0" sz="1800" spc="1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señales</a:t>
            </a:r>
            <a:r>
              <a:rPr dirty="0" sz="1800" spc="1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débiles,</a:t>
            </a:r>
            <a:r>
              <a:rPr dirty="0" sz="1800" spc="1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con</a:t>
            </a:r>
            <a:r>
              <a:rPr dirty="0" sz="1800" spc="1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poca</a:t>
            </a:r>
            <a:r>
              <a:rPr dirty="0" sz="1800" spc="14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energía,</a:t>
            </a:r>
            <a:r>
              <a:rPr dirty="0" sz="1800" spc="1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que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necesitan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ser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amplificadas.</a:t>
            </a:r>
            <a:r>
              <a:rPr dirty="0" sz="1800" spc="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bloque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funcional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que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cumple</a:t>
            </a:r>
            <a:r>
              <a:rPr dirty="0" sz="1800" spc="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esta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tarea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es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-3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señal.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Para</a:t>
            </a:r>
            <a:r>
              <a:rPr dirty="0" sz="1800" spc="2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que</a:t>
            </a:r>
            <a:r>
              <a:rPr dirty="0" sz="1800" spc="2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28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información</a:t>
            </a:r>
            <a:r>
              <a:rPr dirty="0" sz="1800" spc="3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no</a:t>
            </a:r>
            <a:r>
              <a:rPr dirty="0" sz="1800" spc="2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cambie,</a:t>
            </a:r>
            <a:r>
              <a:rPr dirty="0" sz="1800" spc="2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el</a:t>
            </a:r>
            <a:r>
              <a:rPr dirty="0" sz="1800" spc="29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r>
              <a:rPr dirty="0" sz="1800" spc="30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debe</a:t>
            </a:r>
            <a:r>
              <a:rPr dirty="0" sz="1800" spc="3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ser</a:t>
            </a:r>
            <a:r>
              <a:rPr dirty="0" sz="1800" spc="3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lineal:</a:t>
            </a:r>
            <a:r>
              <a:rPr dirty="0" sz="1800" spc="3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la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salida</a:t>
            </a:r>
            <a:r>
              <a:rPr dirty="0" sz="1800" spc="50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ha</a:t>
            </a:r>
            <a:r>
              <a:rPr dirty="0" sz="1800" spc="6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60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ser</a:t>
            </a:r>
            <a:r>
              <a:rPr dirty="0" sz="1800" spc="5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una</a:t>
            </a:r>
            <a:r>
              <a:rPr dirty="0" sz="1800" spc="5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réplica</a:t>
            </a:r>
            <a:r>
              <a:rPr dirty="0" sz="1800" spc="5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exacta</a:t>
            </a:r>
            <a:r>
              <a:rPr dirty="0" sz="1800" spc="5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50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5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entrada.</a:t>
            </a:r>
            <a:r>
              <a:rPr dirty="0" sz="1800" spc="60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Sin</a:t>
            </a:r>
            <a:r>
              <a:rPr dirty="0" sz="1800" spc="55">
                <a:solidFill>
                  <a:srgbClr val="0095C7"/>
                </a:solidFill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0095C7"/>
                </a:solidFill>
                <a:latin typeface="Arial"/>
                <a:cs typeface="Arial"/>
              </a:rPr>
              <a:t>distorsión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(cambios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forma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onda)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62275" y="4691019"/>
            <a:ext cx="75050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190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Siendo v</a:t>
            </a:r>
            <a:r>
              <a:rPr dirty="0" baseline="-20833" sz="1800">
                <a:solidFill>
                  <a:srgbClr val="0095C7"/>
                </a:solidFill>
                <a:latin typeface="Arial"/>
                <a:cs typeface="Arial"/>
              </a:rPr>
              <a:t>0</a:t>
            </a:r>
            <a:r>
              <a:rPr dirty="0" baseline="-20833" sz="1800" spc="277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 señal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salida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 vi la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señal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 entrada.</a:t>
            </a:r>
            <a:r>
              <a:rPr dirty="0" sz="1800" spc="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</a:t>
            </a:r>
            <a:r>
              <a:rPr dirty="0" sz="1800" spc="-8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es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la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ganancia</a:t>
            </a:r>
            <a:r>
              <a:rPr dirty="0" sz="1800" spc="1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del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73450" y="4165600"/>
            <a:ext cx="1873250" cy="457200"/>
          </a:xfrm>
          <a:prstGeom prst="rect">
            <a:avLst/>
          </a:prstGeom>
          <a:ln w="25400">
            <a:solidFill>
              <a:srgbClr val="F179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28270">
              <a:lnSpc>
                <a:spcPct val="100000"/>
              </a:lnSpc>
            </a:pPr>
            <a:r>
              <a:rPr dirty="0" sz="2400" spc="-10" i="1">
                <a:latin typeface="Times New Roman"/>
                <a:cs typeface="Times New Roman"/>
              </a:rPr>
              <a:t>v</a:t>
            </a:r>
            <a:r>
              <a:rPr dirty="0" baseline="-23809" sz="2100" spc="-15">
                <a:latin typeface="Times New Roman"/>
                <a:cs typeface="Times New Roman"/>
              </a:rPr>
              <a:t>0</a:t>
            </a:r>
            <a:r>
              <a:rPr dirty="0" baseline="-23809" sz="2100" spc="-112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</a:t>
            </a:r>
            <a:r>
              <a:rPr dirty="0" sz="2400" i="1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)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175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Av</a:t>
            </a:r>
            <a:r>
              <a:rPr dirty="0" baseline="-23809" sz="2100" i="1">
                <a:latin typeface="Times New Roman"/>
                <a:cs typeface="Times New Roman"/>
              </a:rPr>
              <a:t>i</a:t>
            </a:r>
            <a:r>
              <a:rPr dirty="0" baseline="-23809" sz="2100" spc="-30" i="1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(</a:t>
            </a:r>
            <a:r>
              <a:rPr dirty="0" sz="2400" spc="-25" i="1">
                <a:latin typeface="Times New Roman"/>
                <a:cs typeface="Times New Roman"/>
              </a:rPr>
              <a:t>t</a:t>
            </a:r>
            <a:r>
              <a:rPr dirty="0" sz="2400" spc="-25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57337" y="1610244"/>
            <a:ext cx="5197475" cy="2017395"/>
            <a:chOff x="1757337" y="1610244"/>
            <a:chExt cx="5197475" cy="20173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5234" y="1610244"/>
              <a:ext cx="4875566" cy="201731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763687" y="1896643"/>
              <a:ext cx="5184775" cy="1584325"/>
            </a:xfrm>
            <a:custGeom>
              <a:avLst/>
              <a:gdLst/>
              <a:ahLst/>
              <a:cxnLst/>
              <a:rect l="l" t="t" r="r" b="b"/>
              <a:pathLst>
                <a:path w="5184775" h="1584325">
                  <a:moveTo>
                    <a:pt x="0" y="0"/>
                  </a:moveTo>
                  <a:lnTo>
                    <a:pt x="1008113" y="0"/>
                  </a:lnTo>
                  <a:lnTo>
                    <a:pt x="1008113" y="1572044"/>
                  </a:lnTo>
                  <a:lnTo>
                    <a:pt x="0" y="1572044"/>
                  </a:lnTo>
                  <a:lnTo>
                    <a:pt x="0" y="0"/>
                  </a:lnTo>
                  <a:close/>
                </a:path>
                <a:path w="5184775" h="1584325">
                  <a:moveTo>
                    <a:pt x="4176458" y="12115"/>
                  </a:moveTo>
                  <a:lnTo>
                    <a:pt x="5184571" y="12115"/>
                  </a:lnTo>
                  <a:lnTo>
                    <a:pt x="5184571" y="1584159"/>
                  </a:lnTo>
                  <a:lnTo>
                    <a:pt x="4176458" y="1584159"/>
                  </a:lnTo>
                  <a:lnTo>
                    <a:pt x="4176458" y="1211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842428" y="1609393"/>
            <a:ext cx="9163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95C7"/>
                </a:solidFill>
                <a:latin typeface="Arial"/>
                <a:cs typeface="Arial"/>
              </a:rPr>
              <a:t>Excitación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40573" y="1639349"/>
            <a:ext cx="5295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95C7"/>
                </a:solidFill>
                <a:latin typeface="Arial"/>
                <a:cs typeface="Arial"/>
              </a:rPr>
              <a:t>Carga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79430" y="1754873"/>
            <a:ext cx="1279525" cy="3079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dirty="0" sz="1400" spc="-10" b="1">
                <a:solidFill>
                  <a:srgbClr val="0095C7"/>
                </a:solidFill>
                <a:latin typeface="Arial"/>
                <a:cs typeface="Arial"/>
              </a:rPr>
              <a:t>Amplificador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754507" y="2688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95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29565" y="3768662"/>
            <a:ext cx="2917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Ganancia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tensión,</a:t>
            </a:r>
            <a:r>
              <a:rPr dirty="0" sz="1800" spc="-10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Av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y</a:t>
            </a:r>
            <a:r>
              <a:rPr dirty="0" sz="1800" spc="-1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8490" y="931925"/>
            <a:ext cx="77241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Parámetros</a:t>
            </a:r>
            <a:r>
              <a:rPr dirty="0" sz="2800" spc="-95"/>
              <a:t> </a:t>
            </a:r>
            <a:r>
              <a:rPr dirty="0" sz="2800"/>
              <a:t>característicos</a:t>
            </a:r>
            <a:r>
              <a:rPr dirty="0" sz="2800" spc="-90"/>
              <a:t> </a:t>
            </a:r>
            <a:r>
              <a:rPr dirty="0" sz="2800"/>
              <a:t>de</a:t>
            </a:r>
            <a:r>
              <a:rPr dirty="0" sz="2800" spc="-100"/>
              <a:t> </a:t>
            </a:r>
            <a:r>
              <a:rPr dirty="0" sz="2800" spc="-10"/>
              <a:t>amplificadores</a:t>
            </a:r>
            <a:endParaRPr sz="2800"/>
          </a:p>
        </p:txBody>
      </p:sp>
      <p:sp>
        <p:nvSpPr>
          <p:cNvPr id="11" name="object 11" descr=""/>
          <p:cNvSpPr txBox="1"/>
          <p:nvPr/>
        </p:nvSpPr>
        <p:spPr>
          <a:xfrm>
            <a:off x="329565" y="4281423"/>
            <a:ext cx="2590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Ganancia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corriente,</a:t>
            </a:r>
            <a:r>
              <a:rPr dirty="0" sz="1800" spc="-9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Ai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4165" y="4835550"/>
            <a:ext cx="27990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Resistencia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entrada,</a:t>
            </a:r>
            <a:r>
              <a:rPr dirty="0" sz="1800" spc="-3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Z</a:t>
            </a:r>
            <a:r>
              <a:rPr dirty="0" baseline="-20833" sz="1800" spc="-37">
                <a:solidFill>
                  <a:srgbClr val="0095C7"/>
                </a:solidFill>
                <a:latin typeface="Arial"/>
                <a:cs typeface="Arial"/>
              </a:rPr>
              <a:t>in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04165" y="5441886"/>
            <a:ext cx="27165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Resistencia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salida,</a:t>
            </a:r>
            <a:r>
              <a:rPr dirty="0" sz="1800" spc="-25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Z</a:t>
            </a:r>
            <a:r>
              <a:rPr dirty="0" baseline="-20833" sz="1800" spc="-30">
                <a:solidFill>
                  <a:srgbClr val="0095C7"/>
                </a:solidFill>
                <a:latin typeface="Arial"/>
                <a:cs typeface="Arial"/>
              </a:rPr>
              <a:t>out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98728" y="3477255"/>
            <a:ext cx="1435100" cy="2273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7314" marR="100330" indent="25400">
              <a:lnSpc>
                <a:spcPct val="142400"/>
              </a:lnSpc>
              <a:spcBef>
                <a:spcPts val="95"/>
              </a:spcBef>
            </a:pPr>
            <a:r>
              <a:rPr dirty="0" sz="2400" i="1">
                <a:latin typeface="Times New Roman"/>
                <a:cs typeface="Times New Roman"/>
              </a:rPr>
              <a:t>A</a:t>
            </a:r>
            <a:r>
              <a:rPr dirty="0" baseline="-23809" sz="2100" i="1">
                <a:latin typeface="Times New Roman"/>
                <a:cs typeface="Times New Roman"/>
              </a:rPr>
              <a:t>v</a:t>
            </a:r>
            <a:r>
              <a:rPr dirty="0" baseline="-23809" sz="2100" spc="540" i="1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-135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v</a:t>
            </a:r>
            <a:r>
              <a:rPr dirty="0" baseline="-23809" sz="2100">
                <a:latin typeface="Times New Roman"/>
                <a:cs typeface="Times New Roman"/>
              </a:rPr>
              <a:t>0</a:t>
            </a:r>
            <a:r>
              <a:rPr dirty="0" baseline="-23809" sz="2100" spc="292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/</a:t>
            </a:r>
            <a:r>
              <a:rPr dirty="0" sz="2400" spc="-220">
                <a:latin typeface="Times New Roman"/>
                <a:cs typeface="Times New Roman"/>
              </a:rPr>
              <a:t> </a:t>
            </a:r>
            <a:r>
              <a:rPr dirty="0" sz="2400" spc="-25" i="1">
                <a:latin typeface="Times New Roman"/>
                <a:cs typeface="Times New Roman"/>
              </a:rPr>
              <a:t>v</a:t>
            </a:r>
            <a:r>
              <a:rPr dirty="0" baseline="-23809" sz="2100" spc="-37" i="1">
                <a:latin typeface="Times New Roman"/>
                <a:cs typeface="Times New Roman"/>
              </a:rPr>
              <a:t>i</a:t>
            </a:r>
            <a:r>
              <a:rPr dirty="0" baseline="-23809" sz="2100" spc="-37" i="1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A</a:t>
            </a:r>
            <a:r>
              <a:rPr dirty="0" baseline="-23809" sz="2100" i="1">
                <a:latin typeface="Times New Roman"/>
                <a:cs typeface="Times New Roman"/>
              </a:rPr>
              <a:t>i</a:t>
            </a:r>
            <a:r>
              <a:rPr dirty="0" baseline="-23809" sz="2100" spc="487" i="1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-150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i</a:t>
            </a:r>
            <a:r>
              <a:rPr dirty="0" baseline="-23809" sz="2100">
                <a:latin typeface="Times New Roman"/>
                <a:cs typeface="Times New Roman"/>
              </a:rPr>
              <a:t>0</a:t>
            </a:r>
            <a:r>
              <a:rPr dirty="0" baseline="-23809" sz="2100" spc="2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/</a:t>
            </a:r>
            <a:r>
              <a:rPr dirty="0" sz="2400" spc="-260">
                <a:latin typeface="Times New Roman"/>
                <a:cs typeface="Times New Roman"/>
              </a:rPr>
              <a:t> </a:t>
            </a:r>
            <a:r>
              <a:rPr dirty="0" sz="2400" spc="-25" i="1">
                <a:latin typeface="Times New Roman"/>
                <a:cs typeface="Times New Roman"/>
              </a:rPr>
              <a:t>i</a:t>
            </a:r>
            <a:r>
              <a:rPr dirty="0" baseline="-23809" sz="2100" spc="-37" i="1">
                <a:latin typeface="Times New Roman"/>
                <a:cs typeface="Times New Roman"/>
              </a:rPr>
              <a:t>i</a:t>
            </a:r>
            <a:endParaRPr baseline="-23809" sz="2100">
              <a:latin typeface="Times New Roman"/>
              <a:cs typeface="Times New Roman"/>
            </a:endParaRPr>
          </a:p>
          <a:p>
            <a:pPr marL="38100" marR="30480" indent="42545">
              <a:lnSpc>
                <a:spcPct val="149300"/>
              </a:lnSpc>
              <a:spcBef>
                <a:spcPts val="905"/>
              </a:spcBef>
            </a:pPr>
            <a:r>
              <a:rPr dirty="0" sz="2400" i="1">
                <a:latin typeface="Times New Roman"/>
                <a:cs typeface="Times New Roman"/>
              </a:rPr>
              <a:t>Z</a:t>
            </a:r>
            <a:r>
              <a:rPr dirty="0" baseline="-23809" sz="2100" i="1">
                <a:latin typeface="Times New Roman"/>
                <a:cs typeface="Times New Roman"/>
              </a:rPr>
              <a:t>in</a:t>
            </a:r>
            <a:r>
              <a:rPr dirty="0" baseline="-23809" sz="2100" spc="735" i="1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v</a:t>
            </a:r>
            <a:r>
              <a:rPr dirty="0" baseline="-23809" sz="2100" i="1">
                <a:latin typeface="Times New Roman"/>
                <a:cs typeface="Times New Roman"/>
              </a:rPr>
              <a:t>i</a:t>
            </a:r>
            <a:r>
              <a:rPr dirty="0" baseline="-23809" sz="2100" spc="480" i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/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sz="2400" spc="-25" i="1">
                <a:latin typeface="Times New Roman"/>
                <a:cs typeface="Times New Roman"/>
              </a:rPr>
              <a:t>i</a:t>
            </a:r>
            <a:r>
              <a:rPr dirty="0" baseline="-23809" sz="2100" spc="-37" i="1">
                <a:latin typeface="Times New Roman"/>
                <a:cs typeface="Times New Roman"/>
              </a:rPr>
              <a:t>i</a:t>
            </a:r>
            <a:r>
              <a:rPr dirty="0" baseline="-23809" sz="2100" spc="-37" i="1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Z</a:t>
            </a:r>
            <a:r>
              <a:rPr dirty="0" baseline="-23809" sz="2100" i="1">
                <a:latin typeface="Times New Roman"/>
                <a:cs typeface="Times New Roman"/>
              </a:rPr>
              <a:t>out</a:t>
            </a:r>
            <a:r>
              <a:rPr dirty="0" baseline="-23809" sz="2100" spc="157" i="1">
                <a:latin typeface="Times New Roman"/>
                <a:cs typeface="Times New Roman"/>
              </a:rPr>
              <a:t> 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v</a:t>
            </a:r>
            <a:r>
              <a:rPr dirty="0" baseline="-23809" sz="2100" i="1">
                <a:latin typeface="Times New Roman"/>
                <a:cs typeface="Times New Roman"/>
              </a:rPr>
              <a:t>o</a:t>
            </a:r>
            <a:r>
              <a:rPr dirty="0" baseline="-23809" sz="2100" spc="442" i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/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 spc="-25" i="1">
                <a:latin typeface="Times New Roman"/>
                <a:cs typeface="Times New Roman"/>
              </a:rPr>
              <a:t>i</a:t>
            </a:r>
            <a:r>
              <a:rPr dirty="0" baseline="-23809" sz="2100" spc="-37" i="1">
                <a:latin typeface="Times New Roman"/>
                <a:cs typeface="Times New Roman"/>
              </a:rPr>
              <a:t>o</a:t>
            </a:r>
            <a:endParaRPr baseline="-23809" sz="21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44977" y="3670301"/>
            <a:ext cx="13277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i="1">
                <a:latin typeface="Times New Roman"/>
                <a:cs typeface="Times New Roman"/>
              </a:rPr>
              <a:t>G</a:t>
            </a:r>
            <a:r>
              <a:rPr dirty="0" sz="2400" spc="5" i="1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v</a:t>
            </a:r>
            <a:r>
              <a:rPr dirty="0" baseline="-23809" sz="2100">
                <a:latin typeface="Times New Roman"/>
                <a:cs typeface="Times New Roman"/>
              </a:rPr>
              <a:t>0</a:t>
            </a:r>
            <a:r>
              <a:rPr dirty="0" baseline="-23809" sz="2100" spc="359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/</a:t>
            </a:r>
            <a:r>
              <a:rPr dirty="0" sz="2400" spc="-220">
                <a:latin typeface="Times New Roman"/>
                <a:cs typeface="Times New Roman"/>
              </a:rPr>
              <a:t> </a:t>
            </a:r>
            <a:r>
              <a:rPr dirty="0" sz="2400" spc="-25" i="1">
                <a:latin typeface="Times New Roman"/>
                <a:cs typeface="Times New Roman"/>
              </a:rPr>
              <a:t>vg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855666" y="3919537"/>
            <a:ext cx="10413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i="1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658927" y="3716337"/>
            <a:ext cx="24479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3950" algn="l"/>
                <a:tab pos="2373630" algn="l"/>
              </a:tabLst>
            </a:pPr>
            <a:r>
              <a:rPr dirty="0" baseline="1157" sz="36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baseline="1157" sz="3600" spc="-52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baseline="1157" sz="3600" spc="-37">
                <a:solidFill>
                  <a:srgbClr val="0095C7"/>
                </a:solidFill>
                <a:latin typeface="Arial"/>
                <a:cs typeface="Arial"/>
              </a:rPr>
              <a:t>dBs</a:t>
            </a:r>
            <a:r>
              <a:rPr dirty="0" baseline="1157" sz="36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2400" spc="-20">
                <a:latin typeface="Times New Roman"/>
                <a:cs typeface="Times New Roman"/>
              </a:rPr>
              <a:t>20</a:t>
            </a:r>
            <a:r>
              <a:rPr dirty="0" sz="2400" spc="-3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log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|</a:t>
            </a:r>
            <a:r>
              <a:rPr dirty="0" sz="2400" spc="50">
                <a:latin typeface="Times New Roman"/>
                <a:cs typeface="Times New Roman"/>
              </a:rPr>
              <a:t> </a:t>
            </a:r>
            <a:r>
              <a:rPr dirty="0" sz="2400" spc="-50" i="1">
                <a:latin typeface="Times New Roman"/>
                <a:cs typeface="Times New Roman"/>
              </a:rPr>
              <a:t>A</a:t>
            </a:r>
            <a:r>
              <a:rPr dirty="0" sz="2400" i="1">
                <a:latin typeface="Times New Roman"/>
                <a:cs typeface="Times New Roman"/>
              </a:rPr>
              <a:t>	</a:t>
            </a:r>
            <a:r>
              <a:rPr dirty="0" sz="2400" spc="-50">
                <a:latin typeface="Times New Roman"/>
                <a:cs typeface="Times New Roman"/>
              </a:rPr>
              <a:t>|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29565" y="5987986"/>
            <a:ext cx="2246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Ganancia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5C7"/>
                </a:solidFill>
                <a:latin typeface="Arial"/>
                <a:cs typeface="Arial"/>
              </a:rPr>
              <a:t>potencia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3593268" y="6216650"/>
            <a:ext cx="345440" cy="0"/>
          </a:xfrm>
          <a:custGeom>
            <a:avLst/>
            <a:gdLst/>
            <a:ahLst/>
            <a:cxnLst/>
            <a:rect l="l" t="t" r="r" b="b"/>
            <a:pathLst>
              <a:path w="345439" h="0">
                <a:moveTo>
                  <a:pt x="0" y="0"/>
                </a:moveTo>
                <a:lnTo>
                  <a:pt x="3452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4261628" y="6216650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 h="0">
                <a:moveTo>
                  <a:pt x="0" y="0"/>
                </a:moveTo>
                <a:lnTo>
                  <a:pt x="4577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5211870" y="6178550"/>
            <a:ext cx="3575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275" algn="l"/>
              </a:tabLst>
            </a:pPr>
            <a:r>
              <a:rPr dirty="0" sz="1400" spc="-50" i="1">
                <a:latin typeface="Times New Roman"/>
                <a:cs typeface="Times New Roman"/>
              </a:rPr>
              <a:t>v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50" i="1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631975" y="6208713"/>
            <a:ext cx="10388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80720" algn="l"/>
              </a:tabLst>
            </a:pPr>
            <a:r>
              <a:rPr dirty="0" sz="2400" spc="-25" i="1">
                <a:latin typeface="Times New Roman"/>
                <a:cs typeface="Times New Roman"/>
              </a:rPr>
              <a:t>p</a:t>
            </a:r>
            <a:r>
              <a:rPr dirty="0" baseline="-23809" sz="2100" spc="-37" i="1">
                <a:latin typeface="Times New Roman"/>
                <a:cs typeface="Times New Roman"/>
              </a:rPr>
              <a:t>i</a:t>
            </a:r>
            <a:r>
              <a:rPr dirty="0" baseline="-23809" sz="2100" i="1">
                <a:latin typeface="Times New Roman"/>
                <a:cs typeface="Times New Roman"/>
              </a:rPr>
              <a:t>	</a:t>
            </a:r>
            <a:r>
              <a:rPr dirty="0" sz="2400" spc="-20" i="1">
                <a:latin typeface="Times New Roman"/>
                <a:cs typeface="Times New Roman"/>
              </a:rPr>
              <a:t>v</a:t>
            </a:r>
            <a:r>
              <a:rPr dirty="0" baseline="-23809" sz="2100" spc="-30" i="1">
                <a:latin typeface="Times New Roman"/>
                <a:cs typeface="Times New Roman"/>
              </a:rPr>
              <a:t>i</a:t>
            </a:r>
            <a:r>
              <a:rPr dirty="0" sz="2400" spc="-20" i="1">
                <a:latin typeface="Times New Roman"/>
                <a:cs typeface="Times New Roman"/>
              </a:rPr>
              <a:t>i</a:t>
            </a:r>
            <a:r>
              <a:rPr dirty="0" baseline="-23809" sz="2100" spc="-30" i="1">
                <a:latin typeface="Times New Roman"/>
                <a:cs typeface="Times New Roman"/>
              </a:rPr>
              <a:t>i</a:t>
            </a:r>
            <a:endParaRPr baseline="-23809" sz="21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143437" y="6178550"/>
            <a:ext cx="114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i="1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787408" y="5975351"/>
            <a:ext cx="7575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140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A</a:t>
            </a:r>
            <a:r>
              <a:rPr dirty="0" sz="2400" spc="180" i="1">
                <a:latin typeface="Times New Roman"/>
                <a:cs typeface="Times New Roman"/>
              </a:rPr>
              <a:t> </a:t>
            </a:r>
            <a:r>
              <a:rPr dirty="0" sz="2400" spc="-50" i="1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613760" y="5787232"/>
            <a:ext cx="11112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05130" algn="l"/>
              </a:tabLst>
            </a:pPr>
            <a:r>
              <a:rPr dirty="0" sz="2400" spc="-50" i="1">
                <a:latin typeface="Times New Roman"/>
                <a:cs typeface="Times New Roman"/>
              </a:rPr>
              <a:t>p</a:t>
            </a:r>
            <a:r>
              <a:rPr dirty="0" sz="2400" i="1">
                <a:latin typeface="Times New Roman"/>
                <a:cs typeface="Times New Roman"/>
              </a:rPr>
              <a:t>	</a:t>
            </a:r>
            <a:r>
              <a:rPr dirty="0" baseline="-34722" sz="3600">
                <a:latin typeface="Symbol"/>
                <a:cs typeface="Symbol"/>
              </a:rPr>
              <a:t></a:t>
            </a:r>
            <a:r>
              <a:rPr dirty="0" baseline="-34722" sz="3600" spc="157">
                <a:latin typeface="Times New Roman"/>
                <a:cs typeface="Times New Roman"/>
              </a:rPr>
              <a:t> </a:t>
            </a:r>
            <a:r>
              <a:rPr dirty="0" sz="2400" spc="-20" i="1">
                <a:latin typeface="Times New Roman"/>
                <a:cs typeface="Times New Roman"/>
              </a:rPr>
              <a:t>v</a:t>
            </a:r>
            <a:r>
              <a:rPr dirty="0" baseline="-23809" sz="2100" spc="-30">
                <a:latin typeface="Times New Roman"/>
                <a:cs typeface="Times New Roman"/>
              </a:rPr>
              <a:t>0</a:t>
            </a:r>
            <a:r>
              <a:rPr dirty="0" sz="2400" spc="-20" i="1">
                <a:latin typeface="Times New Roman"/>
                <a:cs typeface="Times New Roman"/>
              </a:rPr>
              <a:t>i</a:t>
            </a:r>
            <a:r>
              <a:rPr dirty="0" baseline="-23809" sz="2100" spc="-30">
                <a:latin typeface="Times New Roman"/>
                <a:cs typeface="Times New Roman"/>
              </a:rPr>
              <a:t>0</a:t>
            </a:r>
            <a:endParaRPr baseline="-23809" sz="21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955754" y="5975351"/>
            <a:ext cx="575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4970" algn="l"/>
              </a:tabLst>
            </a:pPr>
            <a:r>
              <a:rPr dirty="0" sz="2400" spc="-50" i="1">
                <a:latin typeface="Times New Roman"/>
                <a:cs typeface="Times New Roman"/>
              </a:rPr>
              <a:t>A</a:t>
            </a:r>
            <a:r>
              <a:rPr dirty="0" sz="2400" i="1">
                <a:latin typeface="Times New Roman"/>
                <a:cs typeface="Times New Roman"/>
              </a:rPr>
              <a:t>	</a:t>
            </a:r>
            <a:r>
              <a:rPr dirty="0" sz="2400" spc="-5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791994" y="5990432"/>
            <a:ext cx="114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846959" y="6192837"/>
            <a:ext cx="114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i="1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633527" y="5989637"/>
            <a:ext cx="2501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16330" algn="l"/>
                <a:tab pos="2401570" algn="l"/>
              </a:tabLst>
            </a:pPr>
            <a:r>
              <a:rPr dirty="0" baseline="5787" sz="3600">
                <a:solidFill>
                  <a:srgbClr val="0095C7"/>
                </a:solidFill>
                <a:latin typeface="Arial"/>
                <a:cs typeface="Arial"/>
              </a:rPr>
              <a:t>en</a:t>
            </a:r>
            <a:r>
              <a:rPr dirty="0" baseline="5787" sz="3600" spc="-52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baseline="5787" sz="3600" spc="-37">
                <a:solidFill>
                  <a:srgbClr val="0095C7"/>
                </a:solidFill>
                <a:latin typeface="Arial"/>
                <a:cs typeface="Arial"/>
              </a:rPr>
              <a:t>dBs</a:t>
            </a:r>
            <a:r>
              <a:rPr dirty="0" baseline="5787" sz="3600">
                <a:solidFill>
                  <a:srgbClr val="0095C7"/>
                </a:solidFill>
                <a:latin typeface="Arial"/>
                <a:cs typeface="Arial"/>
              </a:rPr>
              <a:t>	</a:t>
            </a:r>
            <a:r>
              <a:rPr dirty="0" sz="2400" spc="-20">
                <a:latin typeface="Times New Roman"/>
                <a:cs typeface="Times New Roman"/>
              </a:rPr>
              <a:t>10</a:t>
            </a:r>
            <a:r>
              <a:rPr dirty="0" sz="2400" spc="-3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log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|</a:t>
            </a:r>
            <a:r>
              <a:rPr dirty="0" sz="2400" spc="50">
                <a:latin typeface="Times New Roman"/>
                <a:cs typeface="Times New Roman"/>
              </a:rPr>
              <a:t> </a:t>
            </a:r>
            <a:r>
              <a:rPr dirty="0" sz="2400" spc="-50" i="1">
                <a:latin typeface="Times New Roman"/>
                <a:cs typeface="Times New Roman"/>
              </a:rPr>
              <a:t>A</a:t>
            </a:r>
            <a:r>
              <a:rPr dirty="0" sz="2400" i="1">
                <a:latin typeface="Times New Roman"/>
                <a:cs typeface="Times New Roman"/>
              </a:rPr>
              <a:t>	</a:t>
            </a:r>
            <a:r>
              <a:rPr dirty="0" sz="2400" spc="-50">
                <a:latin typeface="Times New Roman"/>
                <a:cs typeface="Times New Roman"/>
              </a:rPr>
              <a:t>|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96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1016000"/>
            <a:ext cx="20256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Amplificación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18116" y="1653725"/>
            <a:ext cx="6165215" cy="1075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excitación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puede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ser: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7C00"/>
                </a:solidFill>
                <a:latin typeface="Calibri"/>
                <a:cs typeface="Calibri"/>
              </a:rPr>
              <a:t>tensión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equivalente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Thévenin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fuente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excitación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9134" y="4592783"/>
            <a:ext cx="61277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7C00"/>
                </a:solidFill>
                <a:latin typeface="Calibri"/>
                <a:cs typeface="Calibri"/>
              </a:rPr>
              <a:t>corriente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equivalente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Norton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fuente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excitación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34485" y="3226839"/>
            <a:ext cx="2733675" cy="10045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latin typeface="Calibri"/>
                <a:cs typeface="Calibri"/>
              </a:rPr>
              <a:t>Circuito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equivalente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un </a:t>
            </a:r>
            <a:r>
              <a:rPr dirty="0" sz="2000" spc="-10">
                <a:latin typeface="Calibri"/>
                <a:cs typeface="Calibri"/>
              </a:rPr>
              <a:t>generador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tensión.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000">
                <a:latin typeface="Calibri"/>
                <a:cs typeface="Calibri"/>
              </a:rPr>
              <a:t>Rg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típica</a:t>
            </a:r>
            <a:r>
              <a:rPr dirty="0" sz="2000" spc="-25">
                <a:latin typeface="Calibri"/>
                <a:cs typeface="Calibri"/>
              </a:rPr>
              <a:t> 50</a:t>
            </a:r>
            <a:r>
              <a:rPr dirty="0" sz="2000" spc="-25">
                <a:latin typeface="Symbol"/>
                <a:cs typeface="Symbol"/>
              </a:rPr>
              <a:t>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34485" y="5430369"/>
            <a:ext cx="2733675" cy="10045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Circuito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equivalente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un </a:t>
            </a:r>
            <a:r>
              <a:rPr dirty="0" sz="2000" spc="-10">
                <a:latin typeface="Calibri"/>
                <a:cs typeface="Calibri"/>
              </a:rPr>
              <a:t>generador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corriente.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000">
                <a:latin typeface="Calibri"/>
                <a:cs typeface="Calibri"/>
              </a:rPr>
              <a:t>Rg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típica</a:t>
            </a:r>
            <a:r>
              <a:rPr dirty="0" sz="2000" spc="-25">
                <a:latin typeface="Calibri"/>
                <a:cs typeface="Calibri"/>
              </a:rPr>
              <a:t> M</a:t>
            </a:r>
            <a:r>
              <a:rPr dirty="0" sz="2000" spc="-25">
                <a:latin typeface="Symbol"/>
                <a:cs typeface="Symbol"/>
              </a:rPr>
              <a:t></a:t>
            </a:r>
            <a:endParaRPr sz="2000">
              <a:latin typeface="Symbol"/>
              <a:cs typeface="Symbo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341562" y="3324225"/>
            <a:ext cx="1231900" cy="720725"/>
            <a:chOff x="2341562" y="3324225"/>
            <a:chExt cx="1231900" cy="720725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775" y="3560763"/>
              <a:ext cx="158750" cy="7937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347912" y="3487737"/>
              <a:ext cx="244475" cy="225425"/>
            </a:xfrm>
            <a:custGeom>
              <a:avLst/>
              <a:gdLst/>
              <a:ahLst/>
              <a:cxnLst/>
              <a:rect l="l" t="t" r="r" b="b"/>
              <a:pathLst>
                <a:path w="244475" h="225425">
                  <a:moveTo>
                    <a:pt x="0" y="112712"/>
                  </a:moveTo>
                  <a:lnTo>
                    <a:pt x="9605" y="68837"/>
                  </a:lnTo>
                  <a:lnTo>
                    <a:pt x="35801" y="33010"/>
                  </a:lnTo>
                  <a:lnTo>
                    <a:pt x="74655" y="8856"/>
                  </a:lnTo>
                  <a:lnTo>
                    <a:pt x="122237" y="0"/>
                  </a:lnTo>
                  <a:lnTo>
                    <a:pt x="169819" y="8856"/>
                  </a:lnTo>
                  <a:lnTo>
                    <a:pt x="208673" y="33010"/>
                  </a:lnTo>
                  <a:lnTo>
                    <a:pt x="234869" y="68837"/>
                  </a:lnTo>
                  <a:lnTo>
                    <a:pt x="244475" y="112712"/>
                  </a:lnTo>
                  <a:lnTo>
                    <a:pt x="234869" y="156587"/>
                  </a:lnTo>
                  <a:lnTo>
                    <a:pt x="208673" y="192414"/>
                  </a:lnTo>
                  <a:lnTo>
                    <a:pt x="169819" y="216568"/>
                  </a:lnTo>
                  <a:lnTo>
                    <a:pt x="122237" y="225425"/>
                  </a:lnTo>
                  <a:lnTo>
                    <a:pt x="74655" y="216568"/>
                  </a:lnTo>
                  <a:lnTo>
                    <a:pt x="35801" y="192414"/>
                  </a:lnTo>
                  <a:lnTo>
                    <a:pt x="9605" y="156587"/>
                  </a:lnTo>
                  <a:lnTo>
                    <a:pt x="0" y="112712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457450" y="3509962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25400" h="22225">
                  <a:moveTo>
                    <a:pt x="25400" y="4762"/>
                  </a:moveTo>
                  <a:lnTo>
                    <a:pt x="19050" y="4762"/>
                  </a:lnTo>
                  <a:lnTo>
                    <a:pt x="19050" y="0"/>
                  </a:lnTo>
                  <a:lnTo>
                    <a:pt x="6350" y="0"/>
                  </a:lnTo>
                  <a:lnTo>
                    <a:pt x="6350" y="4762"/>
                  </a:lnTo>
                  <a:lnTo>
                    <a:pt x="0" y="4762"/>
                  </a:lnTo>
                  <a:lnTo>
                    <a:pt x="0" y="17462"/>
                  </a:lnTo>
                  <a:lnTo>
                    <a:pt x="6350" y="17462"/>
                  </a:lnTo>
                  <a:lnTo>
                    <a:pt x="6350" y="22225"/>
                  </a:lnTo>
                  <a:lnTo>
                    <a:pt x="19050" y="22225"/>
                  </a:lnTo>
                  <a:lnTo>
                    <a:pt x="19050" y="17462"/>
                  </a:lnTo>
                  <a:lnTo>
                    <a:pt x="25400" y="17462"/>
                  </a:lnTo>
                  <a:lnTo>
                    <a:pt x="25400" y="476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457450" y="3668712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 h="0">
                  <a:moveTo>
                    <a:pt x="0" y="0"/>
                  </a:moveTo>
                  <a:lnTo>
                    <a:pt x="254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70150" y="3375025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71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470150" y="3713162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71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043238" y="3375025"/>
              <a:ext cx="24130" cy="46355"/>
            </a:xfrm>
            <a:custGeom>
              <a:avLst/>
              <a:gdLst/>
              <a:ahLst/>
              <a:cxnLst/>
              <a:rect l="l" t="t" r="r" b="b"/>
              <a:pathLst>
                <a:path w="24130" h="46354">
                  <a:moveTo>
                    <a:pt x="23812" y="0"/>
                  </a:moveTo>
                  <a:lnTo>
                    <a:pt x="0" y="460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006725" y="3330575"/>
              <a:ext cx="36830" cy="90805"/>
            </a:xfrm>
            <a:custGeom>
              <a:avLst/>
              <a:gdLst/>
              <a:ahLst/>
              <a:cxnLst/>
              <a:rect l="l" t="t" r="r" b="b"/>
              <a:pathLst>
                <a:path w="36830" h="90804">
                  <a:moveTo>
                    <a:pt x="36512" y="9048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970213" y="3330575"/>
              <a:ext cx="36830" cy="90805"/>
            </a:xfrm>
            <a:custGeom>
              <a:avLst/>
              <a:gdLst/>
              <a:ahLst/>
              <a:cxnLst/>
              <a:rect l="l" t="t" r="r" b="b"/>
              <a:pathLst>
                <a:path w="36830" h="90804">
                  <a:moveTo>
                    <a:pt x="36512" y="0"/>
                  </a:moveTo>
                  <a:lnTo>
                    <a:pt x="0" y="9048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933700" y="3330575"/>
              <a:ext cx="36830" cy="90805"/>
            </a:xfrm>
            <a:custGeom>
              <a:avLst/>
              <a:gdLst/>
              <a:ahLst/>
              <a:cxnLst/>
              <a:rect l="l" t="t" r="r" b="b"/>
              <a:pathLst>
                <a:path w="36830" h="90804">
                  <a:moveTo>
                    <a:pt x="36512" y="9048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897188" y="3330575"/>
              <a:ext cx="36830" cy="90805"/>
            </a:xfrm>
            <a:custGeom>
              <a:avLst/>
              <a:gdLst/>
              <a:ahLst/>
              <a:cxnLst/>
              <a:rect l="l" t="t" r="r" b="b"/>
              <a:pathLst>
                <a:path w="36830" h="90804">
                  <a:moveTo>
                    <a:pt x="36512" y="0"/>
                  </a:moveTo>
                  <a:lnTo>
                    <a:pt x="0" y="9048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860675" y="3330575"/>
              <a:ext cx="36830" cy="90805"/>
            </a:xfrm>
            <a:custGeom>
              <a:avLst/>
              <a:gdLst/>
              <a:ahLst/>
              <a:cxnLst/>
              <a:rect l="l" t="t" r="r" b="b"/>
              <a:pathLst>
                <a:path w="36830" h="90804">
                  <a:moveTo>
                    <a:pt x="36512" y="9048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835275" y="3330575"/>
              <a:ext cx="25400" cy="44450"/>
            </a:xfrm>
            <a:custGeom>
              <a:avLst/>
              <a:gdLst/>
              <a:ahLst/>
              <a:cxnLst/>
              <a:rect l="l" t="t" r="r" b="b"/>
              <a:pathLst>
                <a:path w="25400" h="44450">
                  <a:moveTo>
                    <a:pt x="25400" y="0"/>
                  </a:moveTo>
                  <a:lnTo>
                    <a:pt x="0" y="444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067050" y="337502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714625" y="3375025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 h="0">
                  <a:moveTo>
                    <a:pt x="12065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079750" y="3375025"/>
              <a:ext cx="122555" cy="0"/>
            </a:xfrm>
            <a:custGeom>
              <a:avLst/>
              <a:gdLst/>
              <a:ahLst/>
              <a:cxnLst/>
              <a:rect l="l" t="t" r="r" b="b"/>
              <a:pathLst>
                <a:path w="122555" h="0">
                  <a:moveTo>
                    <a:pt x="0" y="0"/>
                  </a:moveTo>
                  <a:lnTo>
                    <a:pt x="122237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347912" y="3938587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 h="0">
                  <a:moveTo>
                    <a:pt x="0" y="0"/>
                  </a:moveTo>
                  <a:lnTo>
                    <a:pt x="244475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384425" y="3971925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 h="0">
                  <a:moveTo>
                    <a:pt x="0" y="0"/>
                  </a:moveTo>
                  <a:lnTo>
                    <a:pt x="17145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420937" y="4005262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 h="0">
                  <a:moveTo>
                    <a:pt x="9842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457450" y="4038600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 h="0">
                  <a:moveTo>
                    <a:pt x="0" y="0"/>
                  </a:moveTo>
                  <a:lnTo>
                    <a:pt x="254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470150" y="3825875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712"/>
                  </a:lnTo>
                </a:path>
              </a:pathLst>
            </a:custGeom>
            <a:ln w="127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470150" y="3375025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 h="0">
                  <a:moveTo>
                    <a:pt x="0" y="0"/>
                  </a:moveTo>
                  <a:lnTo>
                    <a:pt x="244475" y="0"/>
                  </a:lnTo>
                </a:path>
              </a:pathLst>
            </a:custGeom>
            <a:ln w="127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470150" y="3825875"/>
              <a:ext cx="974725" cy="0"/>
            </a:xfrm>
            <a:custGeom>
              <a:avLst/>
              <a:gdLst/>
              <a:ahLst/>
              <a:cxnLst/>
              <a:rect l="l" t="t" r="r" b="b"/>
              <a:pathLst>
                <a:path w="974725" h="0">
                  <a:moveTo>
                    <a:pt x="0" y="0"/>
                  </a:moveTo>
                  <a:lnTo>
                    <a:pt x="974725" y="0"/>
                  </a:lnTo>
                </a:path>
              </a:pathLst>
            </a:custGeom>
            <a:ln w="127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446337" y="3803650"/>
              <a:ext cx="47625" cy="44450"/>
            </a:xfrm>
            <a:custGeom>
              <a:avLst/>
              <a:gdLst/>
              <a:ahLst/>
              <a:cxnLst/>
              <a:rect l="l" t="t" r="r" b="b"/>
              <a:pathLst>
                <a:path w="47625" h="44450">
                  <a:moveTo>
                    <a:pt x="23812" y="0"/>
                  </a:moveTo>
                  <a:lnTo>
                    <a:pt x="14541" y="1747"/>
                  </a:lnTo>
                  <a:lnTo>
                    <a:pt x="6972" y="6511"/>
                  </a:lnTo>
                  <a:lnTo>
                    <a:pt x="1870" y="13576"/>
                  </a:lnTo>
                  <a:lnTo>
                    <a:pt x="0" y="22225"/>
                  </a:lnTo>
                  <a:lnTo>
                    <a:pt x="1870" y="30873"/>
                  </a:lnTo>
                  <a:lnTo>
                    <a:pt x="6972" y="37938"/>
                  </a:lnTo>
                  <a:lnTo>
                    <a:pt x="14541" y="42702"/>
                  </a:lnTo>
                  <a:lnTo>
                    <a:pt x="23812" y="44450"/>
                  </a:lnTo>
                  <a:lnTo>
                    <a:pt x="33083" y="42702"/>
                  </a:lnTo>
                  <a:lnTo>
                    <a:pt x="40652" y="37938"/>
                  </a:lnTo>
                  <a:lnTo>
                    <a:pt x="45754" y="30873"/>
                  </a:lnTo>
                  <a:lnTo>
                    <a:pt x="47625" y="22225"/>
                  </a:lnTo>
                  <a:lnTo>
                    <a:pt x="45754" y="13576"/>
                  </a:lnTo>
                  <a:lnTo>
                    <a:pt x="40652" y="6511"/>
                  </a:lnTo>
                  <a:lnTo>
                    <a:pt x="33083" y="1747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446337" y="3803650"/>
              <a:ext cx="47625" cy="44450"/>
            </a:xfrm>
            <a:custGeom>
              <a:avLst/>
              <a:gdLst/>
              <a:ahLst/>
              <a:cxnLst/>
              <a:rect l="l" t="t" r="r" b="b"/>
              <a:pathLst>
                <a:path w="47625" h="44450">
                  <a:moveTo>
                    <a:pt x="0" y="22225"/>
                  </a:moveTo>
                  <a:lnTo>
                    <a:pt x="1870" y="13576"/>
                  </a:lnTo>
                  <a:lnTo>
                    <a:pt x="6972" y="6511"/>
                  </a:lnTo>
                  <a:lnTo>
                    <a:pt x="14541" y="1747"/>
                  </a:lnTo>
                  <a:lnTo>
                    <a:pt x="23812" y="0"/>
                  </a:lnTo>
                  <a:lnTo>
                    <a:pt x="33083" y="1747"/>
                  </a:lnTo>
                  <a:lnTo>
                    <a:pt x="40652" y="6511"/>
                  </a:lnTo>
                  <a:lnTo>
                    <a:pt x="45754" y="13576"/>
                  </a:lnTo>
                  <a:lnTo>
                    <a:pt x="47625" y="22225"/>
                  </a:lnTo>
                  <a:lnTo>
                    <a:pt x="45754" y="30873"/>
                  </a:lnTo>
                  <a:lnTo>
                    <a:pt x="40652" y="37938"/>
                  </a:lnTo>
                  <a:lnTo>
                    <a:pt x="33083" y="42702"/>
                  </a:lnTo>
                  <a:lnTo>
                    <a:pt x="23812" y="44450"/>
                  </a:lnTo>
                  <a:lnTo>
                    <a:pt x="14541" y="42702"/>
                  </a:lnTo>
                  <a:lnTo>
                    <a:pt x="6972" y="37938"/>
                  </a:lnTo>
                  <a:lnTo>
                    <a:pt x="1870" y="30873"/>
                  </a:lnTo>
                  <a:lnTo>
                    <a:pt x="0" y="22225"/>
                  </a:lnTo>
                  <a:close/>
                </a:path>
              </a:pathLst>
            </a:custGeom>
            <a:ln w="127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1987" y="3335332"/>
              <a:ext cx="371475" cy="80975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3444875" y="3825875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92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494087" y="3790943"/>
              <a:ext cx="73025" cy="68580"/>
            </a:xfrm>
            <a:custGeom>
              <a:avLst/>
              <a:gdLst/>
              <a:ahLst/>
              <a:cxnLst/>
              <a:rect l="l" t="t" r="r" b="b"/>
              <a:pathLst>
                <a:path w="73025" h="68579">
                  <a:moveTo>
                    <a:pt x="0" y="34137"/>
                  </a:moveTo>
                  <a:lnTo>
                    <a:pt x="2869" y="20852"/>
                  </a:lnTo>
                  <a:lnTo>
                    <a:pt x="10693" y="10001"/>
                  </a:lnTo>
                  <a:lnTo>
                    <a:pt x="22299" y="2683"/>
                  </a:lnTo>
                  <a:lnTo>
                    <a:pt x="36512" y="0"/>
                  </a:lnTo>
                  <a:lnTo>
                    <a:pt x="50725" y="2683"/>
                  </a:lnTo>
                  <a:lnTo>
                    <a:pt x="62331" y="10001"/>
                  </a:lnTo>
                  <a:lnTo>
                    <a:pt x="70155" y="20852"/>
                  </a:lnTo>
                  <a:lnTo>
                    <a:pt x="73025" y="34137"/>
                  </a:lnTo>
                  <a:lnTo>
                    <a:pt x="70155" y="47422"/>
                  </a:lnTo>
                  <a:lnTo>
                    <a:pt x="62331" y="58273"/>
                  </a:lnTo>
                  <a:lnTo>
                    <a:pt x="50725" y="65591"/>
                  </a:lnTo>
                  <a:lnTo>
                    <a:pt x="36512" y="68275"/>
                  </a:lnTo>
                  <a:lnTo>
                    <a:pt x="22299" y="65591"/>
                  </a:lnTo>
                  <a:lnTo>
                    <a:pt x="10693" y="58273"/>
                  </a:lnTo>
                  <a:lnTo>
                    <a:pt x="2869" y="47422"/>
                  </a:lnTo>
                  <a:lnTo>
                    <a:pt x="0" y="3413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2092325" y="3470465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0080"/>
                </a:solidFill>
                <a:latin typeface="Arial"/>
                <a:cs typeface="Arial"/>
              </a:rPr>
              <a:t>vg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822575" y="3098990"/>
            <a:ext cx="219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0080"/>
                </a:solidFill>
                <a:latin typeface="Arial"/>
                <a:cs typeface="Arial"/>
              </a:rPr>
              <a:t>Rg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2341562" y="5334001"/>
            <a:ext cx="1231900" cy="1046480"/>
            <a:chOff x="2341562" y="5334001"/>
            <a:chExt cx="1231900" cy="1046480"/>
          </a:xfrm>
        </p:grpSpPr>
        <p:sp>
          <p:nvSpPr>
            <p:cNvPr id="40" name="object 40" descr=""/>
            <p:cNvSpPr/>
            <p:nvPr/>
          </p:nvSpPr>
          <p:spPr>
            <a:xfrm>
              <a:off x="2470150" y="5767388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71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409825" y="5767387"/>
              <a:ext cx="120650" cy="55880"/>
            </a:xfrm>
            <a:custGeom>
              <a:avLst/>
              <a:gdLst/>
              <a:ahLst/>
              <a:cxnLst/>
              <a:rect l="l" t="t" r="r" b="b"/>
              <a:pathLst>
                <a:path w="120650" h="55879">
                  <a:moveTo>
                    <a:pt x="60325" y="0"/>
                  </a:moveTo>
                  <a:lnTo>
                    <a:pt x="120650" y="55562"/>
                  </a:lnTo>
                </a:path>
                <a:path w="120650" h="55879">
                  <a:moveTo>
                    <a:pt x="60325" y="0"/>
                  </a:moveTo>
                  <a:lnTo>
                    <a:pt x="0" y="5556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347912" y="5711819"/>
              <a:ext cx="244475" cy="224154"/>
            </a:xfrm>
            <a:custGeom>
              <a:avLst/>
              <a:gdLst/>
              <a:ahLst/>
              <a:cxnLst/>
              <a:rect l="l" t="t" r="r" b="b"/>
              <a:pathLst>
                <a:path w="244475" h="224154">
                  <a:moveTo>
                    <a:pt x="0" y="111925"/>
                  </a:moveTo>
                  <a:lnTo>
                    <a:pt x="9605" y="68360"/>
                  </a:lnTo>
                  <a:lnTo>
                    <a:pt x="35801" y="32783"/>
                  </a:lnTo>
                  <a:lnTo>
                    <a:pt x="74655" y="8796"/>
                  </a:lnTo>
                  <a:lnTo>
                    <a:pt x="122237" y="0"/>
                  </a:lnTo>
                  <a:lnTo>
                    <a:pt x="169819" y="8796"/>
                  </a:lnTo>
                  <a:lnTo>
                    <a:pt x="208673" y="32783"/>
                  </a:lnTo>
                  <a:lnTo>
                    <a:pt x="234869" y="68360"/>
                  </a:lnTo>
                  <a:lnTo>
                    <a:pt x="244475" y="111925"/>
                  </a:lnTo>
                  <a:lnTo>
                    <a:pt x="234869" y="155489"/>
                  </a:lnTo>
                  <a:lnTo>
                    <a:pt x="208673" y="191066"/>
                  </a:lnTo>
                  <a:lnTo>
                    <a:pt x="169819" y="215054"/>
                  </a:lnTo>
                  <a:lnTo>
                    <a:pt x="122237" y="223850"/>
                  </a:lnTo>
                  <a:lnTo>
                    <a:pt x="74655" y="215054"/>
                  </a:lnTo>
                  <a:lnTo>
                    <a:pt x="35801" y="191066"/>
                  </a:lnTo>
                  <a:lnTo>
                    <a:pt x="9605" y="155489"/>
                  </a:lnTo>
                  <a:lnTo>
                    <a:pt x="0" y="111925"/>
                  </a:lnTo>
                  <a:close/>
                </a:path>
              </a:pathLst>
            </a:custGeom>
            <a:ln w="126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457450" y="5745162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 h="0">
                  <a:moveTo>
                    <a:pt x="254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457450" y="5902337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25400" h="22225">
                  <a:moveTo>
                    <a:pt x="25400" y="4749"/>
                  </a:moveTo>
                  <a:lnTo>
                    <a:pt x="19050" y="4749"/>
                  </a:lnTo>
                  <a:lnTo>
                    <a:pt x="19050" y="0"/>
                  </a:lnTo>
                  <a:lnTo>
                    <a:pt x="6350" y="0"/>
                  </a:lnTo>
                  <a:lnTo>
                    <a:pt x="6350" y="4749"/>
                  </a:lnTo>
                  <a:lnTo>
                    <a:pt x="0" y="4749"/>
                  </a:lnTo>
                  <a:lnTo>
                    <a:pt x="0" y="17449"/>
                  </a:lnTo>
                  <a:lnTo>
                    <a:pt x="6350" y="17449"/>
                  </a:lnTo>
                  <a:lnTo>
                    <a:pt x="6350" y="22225"/>
                  </a:lnTo>
                  <a:lnTo>
                    <a:pt x="19050" y="22225"/>
                  </a:lnTo>
                  <a:lnTo>
                    <a:pt x="19050" y="17449"/>
                  </a:lnTo>
                  <a:lnTo>
                    <a:pt x="25400" y="17449"/>
                  </a:lnTo>
                  <a:lnTo>
                    <a:pt x="25400" y="474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470150" y="5935662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71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470150" y="5599113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71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201987" y="5722937"/>
              <a:ext cx="47625" cy="22225"/>
            </a:xfrm>
            <a:custGeom>
              <a:avLst/>
              <a:gdLst/>
              <a:ahLst/>
              <a:cxnLst/>
              <a:rect l="l" t="t" r="r" b="b"/>
              <a:pathLst>
                <a:path w="47625" h="22225">
                  <a:moveTo>
                    <a:pt x="0" y="0"/>
                  </a:moveTo>
                  <a:lnTo>
                    <a:pt x="47625" y="222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152775" y="5745162"/>
              <a:ext cx="97155" cy="33655"/>
            </a:xfrm>
            <a:custGeom>
              <a:avLst/>
              <a:gdLst/>
              <a:ahLst/>
              <a:cxnLst/>
              <a:rect l="l" t="t" r="r" b="b"/>
              <a:pathLst>
                <a:path w="97155" h="33654">
                  <a:moveTo>
                    <a:pt x="96837" y="0"/>
                  </a:moveTo>
                  <a:lnTo>
                    <a:pt x="0" y="333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152775" y="5778501"/>
              <a:ext cx="97155" cy="33655"/>
            </a:xfrm>
            <a:custGeom>
              <a:avLst/>
              <a:gdLst/>
              <a:ahLst/>
              <a:cxnLst/>
              <a:rect l="l" t="t" r="r" b="b"/>
              <a:pathLst>
                <a:path w="97155" h="33654">
                  <a:moveTo>
                    <a:pt x="0" y="0"/>
                  </a:moveTo>
                  <a:lnTo>
                    <a:pt x="96837" y="333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152775" y="5811837"/>
              <a:ext cx="97155" cy="34925"/>
            </a:xfrm>
            <a:custGeom>
              <a:avLst/>
              <a:gdLst/>
              <a:ahLst/>
              <a:cxnLst/>
              <a:rect l="l" t="t" r="r" b="b"/>
              <a:pathLst>
                <a:path w="97155" h="34925">
                  <a:moveTo>
                    <a:pt x="96837" y="0"/>
                  </a:moveTo>
                  <a:lnTo>
                    <a:pt x="0" y="349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152775" y="5846762"/>
              <a:ext cx="97155" cy="33655"/>
            </a:xfrm>
            <a:custGeom>
              <a:avLst/>
              <a:gdLst/>
              <a:ahLst/>
              <a:cxnLst/>
              <a:rect l="l" t="t" r="r" b="b"/>
              <a:pathLst>
                <a:path w="97155" h="33654">
                  <a:moveTo>
                    <a:pt x="0" y="0"/>
                  </a:moveTo>
                  <a:lnTo>
                    <a:pt x="96837" y="333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152775" y="5880101"/>
              <a:ext cx="97155" cy="33655"/>
            </a:xfrm>
            <a:custGeom>
              <a:avLst/>
              <a:gdLst/>
              <a:ahLst/>
              <a:cxnLst/>
              <a:rect l="l" t="t" r="r" b="b"/>
              <a:pathLst>
                <a:path w="97155" h="33654">
                  <a:moveTo>
                    <a:pt x="96837" y="0"/>
                  </a:moveTo>
                  <a:lnTo>
                    <a:pt x="0" y="333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152775" y="5913437"/>
              <a:ext cx="49530" cy="22225"/>
            </a:xfrm>
            <a:custGeom>
              <a:avLst/>
              <a:gdLst/>
              <a:ahLst/>
              <a:cxnLst/>
              <a:rect l="l" t="t" r="r" b="b"/>
              <a:pathLst>
                <a:path w="49530" h="22225">
                  <a:moveTo>
                    <a:pt x="0" y="0"/>
                  </a:moveTo>
                  <a:lnTo>
                    <a:pt x="49212" y="222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201987" y="5711826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0"/>
                  </a:moveTo>
                  <a:lnTo>
                    <a:pt x="0" y="111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201987" y="5935662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71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201987" y="5599113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71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470150" y="5373687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w="0" h="225425">
                  <a:moveTo>
                    <a:pt x="0" y="22542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470150" y="5373687"/>
              <a:ext cx="732155" cy="0"/>
            </a:xfrm>
            <a:custGeom>
              <a:avLst/>
              <a:gdLst/>
              <a:ahLst/>
              <a:cxnLst/>
              <a:rect l="l" t="t" r="r" b="b"/>
              <a:pathLst>
                <a:path w="732155" h="0">
                  <a:moveTo>
                    <a:pt x="0" y="0"/>
                  </a:moveTo>
                  <a:lnTo>
                    <a:pt x="731837" y="0"/>
                  </a:lnTo>
                </a:path>
              </a:pathLst>
            </a:custGeom>
            <a:ln w="127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176587" y="5351462"/>
              <a:ext cx="49530" cy="44450"/>
            </a:xfrm>
            <a:custGeom>
              <a:avLst/>
              <a:gdLst/>
              <a:ahLst/>
              <a:cxnLst/>
              <a:rect l="l" t="t" r="r" b="b"/>
              <a:pathLst>
                <a:path w="49530" h="44450">
                  <a:moveTo>
                    <a:pt x="24612" y="0"/>
                  </a:moveTo>
                  <a:lnTo>
                    <a:pt x="15028" y="1745"/>
                  </a:lnTo>
                  <a:lnTo>
                    <a:pt x="7205" y="6507"/>
                  </a:lnTo>
                  <a:lnTo>
                    <a:pt x="1932" y="13571"/>
                  </a:lnTo>
                  <a:lnTo>
                    <a:pt x="0" y="22225"/>
                  </a:lnTo>
                  <a:lnTo>
                    <a:pt x="1932" y="30873"/>
                  </a:lnTo>
                  <a:lnTo>
                    <a:pt x="7205" y="37938"/>
                  </a:lnTo>
                  <a:lnTo>
                    <a:pt x="15028" y="42702"/>
                  </a:lnTo>
                  <a:lnTo>
                    <a:pt x="24612" y="44450"/>
                  </a:lnTo>
                  <a:lnTo>
                    <a:pt x="34189" y="42702"/>
                  </a:lnTo>
                  <a:lnTo>
                    <a:pt x="42008" y="37938"/>
                  </a:lnTo>
                  <a:lnTo>
                    <a:pt x="47279" y="30873"/>
                  </a:lnTo>
                  <a:lnTo>
                    <a:pt x="49212" y="22225"/>
                  </a:lnTo>
                  <a:lnTo>
                    <a:pt x="47279" y="13571"/>
                  </a:lnTo>
                  <a:lnTo>
                    <a:pt x="42008" y="6507"/>
                  </a:lnTo>
                  <a:lnTo>
                    <a:pt x="34189" y="1745"/>
                  </a:lnTo>
                  <a:lnTo>
                    <a:pt x="246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176587" y="5351462"/>
              <a:ext cx="49530" cy="44450"/>
            </a:xfrm>
            <a:custGeom>
              <a:avLst/>
              <a:gdLst/>
              <a:ahLst/>
              <a:cxnLst/>
              <a:rect l="l" t="t" r="r" b="b"/>
              <a:pathLst>
                <a:path w="49530" h="44450">
                  <a:moveTo>
                    <a:pt x="0" y="22225"/>
                  </a:moveTo>
                  <a:lnTo>
                    <a:pt x="1932" y="13571"/>
                  </a:lnTo>
                  <a:lnTo>
                    <a:pt x="7205" y="6507"/>
                  </a:lnTo>
                  <a:lnTo>
                    <a:pt x="15028" y="1745"/>
                  </a:lnTo>
                  <a:lnTo>
                    <a:pt x="24612" y="0"/>
                  </a:lnTo>
                  <a:lnTo>
                    <a:pt x="34189" y="1745"/>
                  </a:lnTo>
                  <a:lnTo>
                    <a:pt x="42008" y="6507"/>
                  </a:lnTo>
                  <a:lnTo>
                    <a:pt x="47279" y="13571"/>
                  </a:lnTo>
                  <a:lnTo>
                    <a:pt x="49212" y="22225"/>
                  </a:lnTo>
                  <a:lnTo>
                    <a:pt x="47279" y="30873"/>
                  </a:lnTo>
                  <a:lnTo>
                    <a:pt x="42008" y="37938"/>
                  </a:lnTo>
                  <a:lnTo>
                    <a:pt x="34189" y="42702"/>
                  </a:lnTo>
                  <a:lnTo>
                    <a:pt x="24612" y="44450"/>
                  </a:lnTo>
                  <a:lnTo>
                    <a:pt x="15028" y="42702"/>
                  </a:lnTo>
                  <a:lnTo>
                    <a:pt x="7205" y="37938"/>
                  </a:lnTo>
                  <a:lnTo>
                    <a:pt x="1932" y="30873"/>
                  </a:lnTo>
                  <a:lnTo>
                    <a:pt x="0" y="22225"/>
                  </a:lnTo>
                  <a:close/>
                </a:path>
              </a:pathLst>
            </a:custGeom>
            <a:ln w="127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201988" y="6273801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4" h="0">
                  <a:moveTo>
                    <a:pt x="24288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176587" y="6251576"/>
              <a:ext cx="49530" cy="44450"/>
            </a:xfrm>
            <a:custGeom>
              <a:avLst/>
              <a:gdLst/>
              <a:ahLst/>
              <a:cxnLst/>
              <a:rect l="l" t="t" r="r" b="b"/>
              <a:pathLst>
                <a:path w="49530" h="44450">
                  <a:moveTo>
                    <a:pt x="24612" y="0"/>
                  </a:moveTo>
                  <a:lnTo>
                    <a:pt x="15028" y="1745"/>
                  </a:lnTo>
                  <a:lnTo>
                    <a:pt x="7205" y="6507"/>
                  </a:lnTo>
                  <a:lnTo>
                    <a:pt x="1932" y="13571"/>
                  </a:lnTo>
                  <a:lnTo>
                    <a:pt x="0" y="22225"/>
                  </a:lnTo>
                  <a:lnTo>
                    <a:pt x="1932" y="30873"/>
                  </a:lnTo>
                  <a:lnTo>
                    <a:pt x="7205" y="37938"/>
                  </a:lnTo>
                  <a:lnTo>
                    <a:pt x="15028" y="42702"/>
                  </a:lnTo>
                  <a:lnTo>
                    <a:pt x="24612" y="44450"/>
                  </a:lnTo>
                  <a:lnTo>
                    <a:pt x="34189" y="42702"/>
                  </a:lnTo>
                  <a:lnTo>
                    <a:pt x="42008" y="37938"/>
                  </a:lnTo>
                  <a:lnTo>
                    <a:pt x="47279" y="30873"/>
                  </a:lnTo>
                  <a:lnTo>
                    <a:pt x="49212" y="22225"/>
                  </a:lnTo>
                  <a:lnTo>
                    <a:pt x="47279" y="13571"/>
                  </a:lnTo>
                  <a:lnTo>
                    <a:pt x="42008" y="6507"/>
                  </a:lnTo>
                  <a:lnTo>
                    <a:pt x="34189" y="1745"/>
                  </a:lnTo>
                  <a:lnTo>
                    <a:pt x="246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176587" y="6251576"/>
              <a:ext cx="49530" cy="44450"/>
            </a:xfrm>
            <a:custGeom>
              <a:avLst/>
              <a:gdLst/>
              <a:ahLst/>
              <a:cxnLst/>
              <a:rect l="l" t="t" r="r" b="b"/>
              <a:pathLst>
                <a:path w="49530" h="44450">
                  <a:moveTo>
                    <a:pt x="0" y="22225"/>
                  </a:moveTo>
                  <a:lnTo>
                    <a:pt x="1932" y="13571"/>
                  </a:lnTo>
                  <a:lnTo>
                    <a:pt x="7205" y="6507"/>
                  </a:lnTo>
                  <a:lnTo>
                    <a:pt x="15028" y="1745"/>
                  </a:lnTo>
                  <a:lnTo>
                    <a:pt x="24612" y="0"/>
                  </a:lnTo>
                  <a:lnTo>
                    <a:pt x="34189" y="1745"/>
                  </a:lnTo>
                  <a:lnTo>
                    <a:pt x="42008" y="6507"/>
                  </a:lnTo>
                  <a:lnTo>
                    <a:pt x="47279" y="13571"/>
                  </a:lnTo>
                  <a:lnTo>
                    <a:pt x="49212" y="22225"/>
                  </a:lnTo>
                  <a:lnTo>
                    <a:pt x="47279" y="30873"/>
                  </a:lnTo>
                  <a:lnTo>
                    <a:pt x="42008" y="37938"/>
                  </a:lnTo>
                  <a:lnTo>
                    <a:pt x="34189" y="42702"/>
                  </a:lnTo>
                  <a:lnTo>
                    <a:pt x="24612" y="44450"/>
                  </a:lnTo>
                  <a:lnTo>
                    <a:pt x="15028" y="42702"/>
                  </a:lnTo>
                  <a:lnTo>
                    <a:pt x="7205" y="37938"/>
                  </a:lnTo>
                  <a:lnTo>
                    <a:pt x="1932" y="30873"/>
                  </a:lnTo>
                  <a:lnTo>
                    <a:pt x="0" y="22225"/>
                  </a:lnTo>
                  <a:close/>
                </a:path>
              </a:pathLst>
            </a:custGeom>
            <a:ln w="127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201987" y="6048376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w="0" h="225425">
                  <a:moveTo>
                    <a:pt x="0" y="22542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7912" y="6048376"/>
              <a:ext cx="244475" cy="265111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2420937" y="6340476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 h="0">
                  <a:moveTo>
                    <a:pt x="9842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457450" y="6373812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 h="0">
                  <a:moveTo>
                    <a:pt x="0" y="0"/>
                  </a:moveTo>
                  <a:lnTo>
                    <a:pt x="254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444875" y="5340349"/>
              <a:ext cx="122555" cy="66675"/>
            </a:xfrm>
            <a:custGeom>
              <a:avLst/>
              <a:gdLst/>
              <a:ahLst/>
              <a:cxnLst/>
              <a:rect l="l" t="t" r="r" b="b"/>
              <a:pathLst>
                <a:path w="122554" h="66675">
                  <a:moveTo>
                    <a:pt x="49212" y="33337"/>
                  </a:moveTo>
                  <a:lnTo>
                    <a:pt x="0" y="33337"/>
                  </a:lnTo>
                </a:path>
                <a:path w="122554" h="66675">
                  <a:moveTo>
                    <a:pt x="49212" y="33337"/>
                  </a:moveTo>
                  <a:lnTo>
                    <a:pt x="52081" y="20359"/>
                  </a:lnTo>
                  <a:lnTo>
                    <a:pt x="59905" y="9763"/>
                  </a:lnTo>
                  <a:lnTo>
                    <a:pt x="71511" y="2619"/>
                  </a:lnTo>
                  <a:lnTo>
                    <a:pt x="85725" y="0"/>
                  </a:lnTo>
                  <a:lnTo>
                    <a:pt x="99938" y="2619"/>
                  </a:lnTo>
                  <a:lnTo>
                    <a:pt x="111544" y="9763"/>
                  </a:lnTo>
                  <a:lnTo>
                    <a:pt x="119368" y="20359"/>
                  </a:lnTo>
                  <a:lnTo>
                    <a:pt x="122237" y="33337"/>
                  </a:lnTo>
                  <a:lnTo>
                    <a:pt x="119368" y="46315"/>
                  </a:lnTo>
                  <a:lnTo>
                    <a:pt x="111544" y="56911"/>
                  </a:lnTo>
                  <a:lnTo>
                    <a:pt x="99938" y="64055"/>
                  </a:lnTo>
                  <a:lnTo>
                    <a:pt x="85725" y="66675"/>
                  </a:lnTo>
                  <a:lnTo>
                    <a:pt x="71511" y="64055"/>
                  </a:lnTo>
                  <a:lnTo>
                    <a:pt x="59905" y="56911"/>
                  </a:lnTo>
                  <a:lnTo>
                    <a:pt x="52081" y="46315"/>
                  </a:lnTo>
                  <a:lnTo>
                    <a:pt x="49212" y="3333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201987" y="5373687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w="0" h="225425">
                  <a:moveTo>
                    <a:pt x="0" y="22542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201987" y="5373687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4" h="0">
                  <a:moveTo>
                    <a:pt x="0" y="0"/>
                  </a:moveTo>
                  <a:lnTo>
                    <a:pt x="242887" y="0"/>
                  </a:lnTo>
                </a:path>
              </a:pathLst>
            </a:custGeom>
            <a:ln w="127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444875" y="6273801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92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494087" y="6238869"/>
              <a:ext cx="73025" cy="68580"/>
            </a:xfrm>
            <a:custGeom>
              <a:avLst/>
              <a:gdLst/>
              <a:ahLst/>
              <a:cxnLst/>
              <a:rect l="l" t="t" r="r" b="b"/>
              <a:pathLst>
                <a:path w="73025" h="68579">
                  <a:moveTo>
                    <a:pt x="0" y="34137"/>
                  </a:moveTo>
                  <a:lnTo>
                    <a:pt x="2869" y="20852"/>
                  </a:lnTo>
                  <a:lnTo>
                    <a:pt x="10693" y="10001"/>
                  </a:lnTo>
                  <a:lnTo>
                    <a:pt x="22299" y="2683"/>
                  </a:lnTo>
                  <a:lnTo>
                    <a:pt x="36512" y="0"/>
                  </a:lnTo>
                  <a:lnTo>
                    <a:pt x="50725" y="2683"/>
                  </a:lnTo>
                  <a:lnTo>
                    <a:pt x="62331" y="10001"/>
                  </a:lnTo>
                  <a:lnTo>
                    <a:pt x="70155" y="20852"/>
                  </a:lnTo>
                  <a:lnTo>
                    <a:pt x="73025" y="34137"/>
                  </a:lnTo>
                  <a:lnTo>
                    <a:pt x="70155" y="47422"/>
                  </a:lnTo>
                  <a:lnTo>
                    <a:pt x="62331" y="58273"/>
                  </a:lnTo>
                  <a:lnTo>
                    <a:pt x="50725" y="65591"/>
                  </a:lnTo>
                  <a:lnTo>
                    <a:pt x="36512" y="68275"/>
                  </a:lnTo>
                  <a:lnTo>
                    <a:pt x="22299" y="65591"/>
                  </a:lnTo>
                  <a:lnTo>
                    <a:pt x="10693" y="58273"/>
                  </a:lnTo>
                  <a:lnTo>
                    <a:pt x="2869" y="47422"/>
                  </a:lnTo>
                  <a:lnTo>
                    <a:pt x="0" y="3413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470150" y="6273801"/>
              <a:ext cx="732155" cy="0"/>
            </a:xfrm>
            <a:custGeom>
              <a:avLst/>
              <a:gdLst/>
              <a:ahLst/>
              <a:cxnLst/>
              <a:rect l="l" t="t" r="r" b="b"/>
              <a:pathLst>
                <a:path w="732155" h="0">
                  <a:moveTo>
                    <a:pt x="73183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>
            <a:off x="2640012" y="5694553"/>
            <a:ext cx="1435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0080"/>
                </a:solidFill>
                <a:latin typeface="Arial"/>
                <a:cs typeface="Arial"/>
              </a:rPr>
              <a:t>ig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3384550" y="5694553"/>
            <a:ext cx="219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0080"/>
                </a:solidFill>
                <a:latin typeface="Arial"/>
                <a:cs typeface="Arial"/>
              </a:rPr>
              <a:t>Rg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97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1016000"/>
            <a:ext cx="20256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Amplificación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74624" y="1609173"/>
            <a:ext cx="19348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Sistema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Completo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133850" y="2601061"/>
            <a:ext cx="2422525" cy="1328420"/>
            <a:chOff x="4133850" y="2601061"/>
            <a:chExt cx="2422525" cy="1328420"/>
          </a:xfrm>
        </p:grpSpPr>
        <p:sp>
          <p:nvSpPr>
            <p:cNvPr id="6" name="object 6" descr=""/>
            <p:cNvSpPr/>
            <p:nvPr/>
          </p:nvSpPr>
          <p:spPr>
            <a:xfrm>
              <a:off x="4138612" y="2605824"/>
              <a:ext cx="2330450" cy="1318895"/>
            </a:xfrm>
            <a:custGeom>
              <a:avLst/>
              <a:gdLst/>
              <a:ahLst/>
              <a:cxnLst/>
              <a:rect l="l" t="t" r="r" b="b"/>
              <a:pathLst>
                <a:path w="2330450" h="1318895">
                  <a:moveTo>
                    <a:pt x="2330424" y="0"/>
                  </a:moveTo>
                  <a:lnTo>
                    <a:pt x="0" y="0"/>
                  </a:lnTo>
                  <a:lnTo>
                    <a:pt x="0" y="1318475"/>
                  </a:lnTo>
                  <a:lnTo>
                    <a:pt x="2330424" y="1318475"/>
                  </a:lnTo>
                  <a:lnTo>
                    <a:pt x="2330424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138612" y="2605824"/>
              <a:ext cx="2330450" cy="1318895"/>
            </a:xfrm>
            <a:custGeom>
              <a:avLst/>
              <a:gdLst/>
              <a:ahLst/>
              <a:cxnLst/>
              <a:rect l="l" t="t" r="r" b="b"/>
              <a:pathLst>
                <a:path w="2330450" h="1318895">
                  <a:moveTo>
                    <a:pt x="0" y="0"/>
                  </a:moveTo>
                  <a:lnTo>
                    <a:pt x="2330424" y="0"/>
                  </a:lnTo>
                  <a:lnTo>
                    <a:pt x="2330424" y="1318475"/>
                  </a:lnTo>
                  <a:lnTo>
                    <a:pt x="0" y="13184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568688" y="3000529"/>
              <a:ext cx="126364" cy="497205"/>
            </a:xfrm>
            <a:custGeom>
              <a:avLst/>
              <a:gdLst/>
              <a:ahLst/>
              <a:cxnLst/>
              <a:rect l="l" t="t" r="r" b="b"/>
              <a:pathLst>
                <a:path w="126364" h="497204">
                  <a:moveTo>
                    <a:pt x="125904" y="0"/>
                  </a:moveTo>
                  <a:lnTo>
                    <a:pt x="0" y="76960"/>
                  </a:lnTo>
                  <a:lnTo>
                    <a:pt x="125904" y="153047"/>
                  </a:lnTo>
                  <a:lnTo>
                    <a:pt x="0" y="230007"/>
                  </a:lnTo>
                  <a:lnTo>
                    <a:pt x="125904" y="306094"/>
                  </a:lnTo>
                  <a:lnTo>
                    <a:pt x="0" y="382180"/>
                  </a:lnTo>
                  <a:lnTo>
                    <a:pt x="125904" y="458266"/>
                  </a:lnTo>
                  <a:lnTo>
                    <a:pt x="50538" y="496747"/>
                  </a:lnTo>
                </a:path>
              </a:pathLst>
            </a:custGeom>
            <a:ln w="16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138612" y="2934534"/>
              <a:ext cx="499109" cy="83820"/>
            </a:xfrm>
            <a:custGeom>
              <a:avLst/>
              <a:gdLst/>
              <a:ahLst/>
              <a:cxnLst/>
              <a:rect l="l" t="t" r="r" b="b"/>
              <a:pathLst>
                <a:path w="499110" h="83819">
                  <a:moveTo>
                    <a:pt x="0" y="0"/>
                  </a:moveTo>
                  <a:lnTo>
                    <a:pt x="499109" y="0"/>
                  </a:lnTo>
                  <a:lnTo>
                    <a:pt x="499109" y="835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38612" y="3512049"/>
              <a:ext cx="499109" cy="80010"/>
            </a:xfrm>
            <a:custGeom>
              <a:avLst/>
              <a:gdLst/>
              <a:ahLst/>
              <a:cxnLst/>
              <a:rect l="l" t="t" r="r" b="b"/>
              <a:pathLst>
                <a:path w="499110" h="80010">
                  <a:moveTo>
                    <a:pt x="0" y="79908"/>
                  </a:moveTo>
                  <a:lnTo>
                    <a:pt x="499109" y="79908"/>
                  </a:lnTo>
                  <a:lnTo>
                    <a:pt x="49910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728538" y="2879017"/>
              <a:ext cx="473709" cy="128905"/>
            </a:xfrm>
            <a:custGeom>
              <a:avLst/>
              <a:gdLst/>
              <a:ahLst/>
              <a:cxnLst/>
              <a:rect l="l" t="t" r="r" b="b"/>
              <a:pathLst>
                <a:path w="473710" h="128905">
                  <a:moveTo>
                    <a:pt x="0" y="128333"/>
                  </a:moveTo>
                  <a:lnTo>
                    <a:pt x="73775" y="0"/>
                  </a:lnTo>
                  <a:lnTo>
                    <a:pt x="145728" y="128333"/>
                  </a:lnTo>
                  <a:lnTo>
                    <a:pt x="218593" y="0"/>
                  </a:lnTo>
                  <a:lnTo>
                    <a:pt x="291457" y="128333"/>
                  </a:lnTo>
                  <a:lnTo>
                    <a:pt x="364321" y="0"/>
                  </a:lnTo>
                  <a:lnTo>
                    <a:pt x="437186" y="128333"/>
                  </a:lnTo>
                  <a:lnTo>
                    <a:pt x="473618" y="51514"/>
                  </a:lnTo>
                </a:path>
              </a:pathLst>
            </a:custGeom>
            <a:ln w="17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19482" y="2934534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 h="0">
                  <a:moveTo>
                    <a:pt x="33213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226467" y="3063125"/>
              <a:ext cx="450215" cy="403860"/>
            </a:xfrm>
            <a:custGeom>
              <a:avLst/>
              <a:gdLst/>
              <a:ahLst/>
              <a:cxnLst/>
              <a:rect l="l" t="t" r="r" b="b"/>
              <a:pathLst>
                <a:path w="450214" h="403860">
                  <a:moveTo>
                    <a:pt x="224904" y="403650"/>
                  </a:moveTo>
                  <a:lnTo>
                    <a:pt x="0" y="201398"/>
                  </a:lnTo>
                  <a:lnTo>
                    <a:pt x="224904" y="0"/>
                  </a:lnTo>
                  <a:lnTo>
                    <a:pt x="449808" y="201398"/>
                  </a:lnTo>
                  <a:lnTo>
                    <a:pt x="224904" y="403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226467" y="3063125"/>
              <a:ext cx="450215" cy="403860"/>
            </a:xfrm>
            <a:custGeom>
              <a:avLst/>
              <a:gdLst/>
              <a:ahLst/>
              <a:cxnLst/>
              <a:rect l="l" t="t" r="r" b="b"/>
              <a:pathLst>
                <a:path w="450214" h="403860">
                  <a:moveTo>
                    <a:pt x="224904" y="0"/>
                  </a:moveTo>
                  <a:lnTo>
                    <a:pt x="0" y="201398"/>
                  </a:lnTo>
                  <a:lnTo>
                    <a:pt x="224904" y="403650"/>
                  </a:lnTo>
                  <a:lnTo>
                    <a:pt x="449808" y="201398"/>
                  </a:lnTo>
                  <a:lnTo>
                    <a:pt x="224904" y="0"/>
                  </a:lnTo>
                  <a:close/>
                </a:path>
              </a:pathLst>
            </a:custGeom>
            <a:ln w="16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226468" y="3063125"/>
              <a:ext cx="450215" cy="403860"/>
            </a:xfrm>
            <a:custGeom>
              <a:avLst/>
              <a:gdLst/>
              <a:ahLst/>
              <a:cxnLst/>
              <a:rect l="l" t="t" r="r" b="b"/>
              <a:pathLst>
                <a:path w="450214" h="403860">
                  <a:moveTo>
                    <a:pt x="224904" y="403649"/>
                  </a:moveTo>
                  <a:lnTo>
                    <a:pt x="0" y="201397"/>
                  </a:lnTo>
                  <a:lnTo>
                    <a:pt x="224904" y="0"/>
                  </a:lnTo>
                  <a:lnTo>
                    <a:pt x="449808" y="201397"/>
                  </a:lnTo>
                  <a:lnTo>
                    <a:pt x="224904" y="403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226467" y="3063125"/>
              <a:ext cx="450215" cy="403860"/>
            </a:xfrm>
            <a:custGeom>
              <a:avLst/>
              <a:gdLst/>
              <a:ahLst/>
              <a:cxnLst/>
              <a:rect l="l" t="t" r="r" b="b"/>
              <a:pathLst>
                <a:path w="450214" h="403860">
                  <a:moveTo>
                    <a:pt x="224904" y="0"/>
                  </a:moveTo>
                  <a:lnTo>
                    <a:pt x="0" y="201398"/>
                  </a:lnTo>
                  <a:lnTo>
                    <a:pt x="224904" y="403650"/>
                  </a:lnTo>
                  <a:lnTo>
                    <a:pt x="449808" y="201398"/>
                  </a:lnTo>
                  <a:lnTo>
                    <a:pt x="224904" y="0"/>
                  </a:lnTo>
                  <a:close/>
                </a:path>
              </a:pathLst>
            </a:custGeom>
            <a:ln w="16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361371" y="3052133"/>
            <a:ext cx="180340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350" spc="-750">
                <a:latin typeface="Arial"/>
                <a:cs typeface="Arial"/>
              </a:rPr>
              <a:t>+</a:t>
            </a:r>
            <a:r>
              <a:rPr dirty="0" baseline="-28806" sz="2025" spc="-30">
                <a:latin typeface="Arial"/>
                <a:cs typeface="Arial"/>
              </a:rPr>
              <a:t>_</a:t>
            </a:r>
            <a:endParaRPr baseline="-28806" sz="2025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466043" y="2917059"/>
            <a:ext cx="1008380" cy="681990"/>
            <a:chOff x="5466043" y="2917059"/>
            <a:chExt cx="1008380" cy="681990"/>
          </a:xfrm>
        </p:grpSpPr>
        <p:sp>
          <p:nvSpPr>
            <p:cNvPr id="19" name="object 19" descr=""/>
            <p:cNvSpPr/>
            <p:nvPr/>
          </p:nvSpPr>
          <p:spPr>
            <a:xfrm>
              <a:off x="5470805" y="3430323"/>
              <a:ext cx="998855" cy="163830"/>
            </a:xfrm>
            <a:custGeom>
              <a:avLst/>
              <a:gdLst/>
              <a:ahLst/>
              <a:cxnLst/>
              <a:rect l="l" t="t" r="r" b="b"/>
              <a:pathLst>
                <a:path w="998854" h="163829">
                  <a:moveTo>
                    <a:pt x="998232" y="163449"/>
                  </a:moveTo>
                  <a:lnTo>
                    <a:pt x="0" y="163449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470810" y="2921821"/>
              <a:ext cx="249554" cy="178435"/>
            </a:xfrm>
            <a:custGeom>
              <a:avLst/>
              <a:gdLst/>
              <a:ahLst/>
              <a:cxnLst/>
              <a:rect l="l" t="t" r="r" b="b"/>
              <a:pathLst>
                <a:path w="249554" h="178435">
                  <a:moveTo>
                    <a:pt x="249554" y="0"/>
                  </a:moveTo>
                  <a:lnTo>
                    <a:pt x="0" y="0"/>
                  </a:lnTo>
                  <a:lnTo>
                    <a:pt x="0" y="17797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382665" y="2577937"/>
            <a:ext cx="284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i="1">
                <a:latin typeface="Arial"/>
                <a:cs typeface="Arial"/>
              </a:rPr>
              <a:t>Ro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549601" y="2577937"/>
            <a:ext cx="2171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i="1">
                <a:latin typeface="Arial"/>
                <a:cs typeface="Arial"/>
              </a:rPr>
              <a:t>Ri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950885" y="2896136"/>
            <a:ext cx="228600" cy="772795"/>
            <a:chOff x="6950885" y="2896136"/>
            <a:chExt cx="228600" cy="772795"/>
          </a:xfrm>
        </p:grpSpPr>
        <p:sp>
          <p:nvSpPr>
            <p:cNvPr id="24" name="object 24" descr=""/>
            <p:cNvSpPr/>
            <p:nvPr/>
          </p:nvSpPr>
          <p:spPr>
            <a:xfrm>
              <a:off x="7049333" y="3369795"/>
              <a:ext cx="61594" cy="23495"/>
            </a:xfrm>
            <a:custGeom>
              <a:avLst/>
              <a:gdLst/>
              <a:ahLst/>
              <a:cxnLst/>
              <a:rect l="l" t="t" r="r" b="b"/>
              <a:pathLst>
                <a:path w="61595" h="23495">
                  <a:moveTo>
                    <a:pt x="61139" y="23345"/>
                  </a:moveTo>
                  <a:lnTo>
                    <a:pt x="0" y="0"/>
                  </a:lnTo>
                </a:path>
              </a:pathLst>
            </a:custGeom>
            <a:ln w="1213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041691" y="3363958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5836"/>
                  </a:moveTo>
                  <a:lnTo>
                    <a:pt x="2238" y="9963"/>
                  </a:lnTo>
                  <a:lnTo>
                    <a:pt x="7642" y="11672"/>
                  </a:lnTo>
                  <a:lnTo>
                    <a:pt x="13046" y="9963"/>
                  </a:lnTo>
                  <a:lnTo>
                    <a:pt x="15284" y="5836"/>
                  </a:lnTo>
                  <a:lnTo>
                    <a:pt x="13046" y="1709"/>
                  </a:lnTo>
                  <a:lnTo>
                    <a:pt x="7642" y="0"/>
                  </a:lnTo>
                  <a:lnTo>
                    <a:pt x="2238" y="1709"/>
                  </a:lnTo>
                  <a:lnTo>
                    <a:pt x="0" y="58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049333" y="3334776"/>
              <a:ext cx="122555" cy="35560"/>
            </a:xfrm>
            <a:custGeom>
              <a:avLst/>
              <a:gdLst/>
              <a:ahLst/>
              <a:cxnLst/>
              <a:rect l="l" t="t" r="r" b="b"/>
              <a:pathLst>
                <a:path w="122554" h="35560">
                  <a:moveTo>
                    <a:pt x="0" y="35018"/>
                  </a:moveTo>
                  <a:lnTo>
                    <a:pt x="122278" y="0"/>
                  </a:lnTo>
                </a:path>
              </a:pathLst>
            </a:custGeom>
            <a:ln w="119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163969" y="3328939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5836"/>
                  </a:moveTo>
                  <a:lnTo>
                    <a:pt x="2238" y="9963"/>
                  </a:lnTo>
                  <a:lnTo>
                    <a:pt x="7642" y="11672"/>
                  </a:lnTo>
                  <a:lnTo>
                    <a:pt x="13046" y="9963"/>
                  </a:lnTo>
                  <a:lnTo>
                    <a:pt x="15284" y="5836"/>
                  </a:lnTo>
                  <a:lnTo>
                    <a:pt x="13046" y="1709"/>
                  </a:lnTo>
                  <a:lnTo>
                    <a:pt x="7642" y="0"/>
                  </a:lnTo>
                  <a:lnTo>
                    <a:pt x="2238" y="1709"/>
                  </a:lnTo>
                  <a:lnTo>
                    <a:pt x="0" y="58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049333" y="3299756"/>
              <a:ext cx="122555" cy="35560"/>
            </a:xfrm>
            <a:custGeom>
              <a:avLst/>
              <a:gdLst/>
              <a:ahLst/>
              <a:cxnLst/>
              <a:rect l="l" t="t" r="r" b="b"/>
              <a:pathLst>
                <a:path w="122554" h="35560">
                  <a:moveTo>
                    <a:pt x="122278" y="35018"/>
                  </a:moveTo>
                  <a:lnTo>
                    <a:pt x="0" y="0"/>
                  </a:lnTo>
                </a:path>
              </a:pathLst>
            </a:custGeom>
            <a:ln w="119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041691" y="3293920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5836"/>
                  </a:moveTo>
                  <a:lnTo>
                    <a:pt x="2238" y="9963"/>
                  </a:lnTo>
                  <a:lnTo>
                    <a:pt x="7642" y="11672"/>
                  </a:lnTo>
                  <a:lnTo>
                    <a:pt x="13046" y="9963"/>
                  </a:lnTo>
                  <a:lnTo>
                    <a:pt x="15284" y="5836"/>
                  </a:lnTo>
                  <a:lnTo>
                    <a:pt x="13046" y="1709"/>
                  </a:lnTo>
                  <a:lnTo>
                    <a:pt x="7642" y="0"/>
                  </a:lnTo>
                  <a:lnTo>
                    <a:pt x="2238" y="1709"/>
                  </a:lnTo>
                  <a:lnTo>
                    <a:pt x="0" y="58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049333" y="3264737"/>
              <a:ext cx="122555" cy="35560"/>
            </a:xfrm>
            <a:custGeom>
              <a:avLst/>
              <a:gdLst/>
              <a:ahLst/>
              <a:cxnLst/>
              <a:rect l="l" t="t" r="r" b="b"/>
              <a:pathLst>
                <a:path w="122554" h="35560">
                  <a:moveTo>
                    <a:pt x="0" y="35018"/>
                  </a:moveTo>
                  <a:lnTo>
                    <a:pt x="122278" y="0"/>
                  </a:lnTo>
                </a:path>
              </a:pathLst>
            </a:custGeom>
            <a:ln w="119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163969" y="325890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5836"/>
                  </a:moveTo>
                  <a:lnTo>
                    <a:pt x="2238" y="9963"/>
                  </a:lnTo>
                  <a:lnTo>
                    <a:pt x="7642" y="11672"/>
                  </a:lnTo>
                  <a:lnTo>
                    <a:pt x="13046" y="9963"/>
                  </a:lnTo>
                  <a:lnTo>
                    <a:pt x="15284" y="5836"/>
                  </a:lnTo>
                  <a:lnTo>
                    <a:pt x="13046" y="1709"/>
                  </a:lnTo>
                  <a:lnTo>
                    <a:pt x="7642" y="0"/>
                  </a:lnTo>
                  <a:lnTo>
                    <a:pt x="2238" y="1709"/>
                  </a:lnTo>
                  <a:lnTo>
                    <a:pt x="0" y="58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049333" y="3229718"/>
              <a:ext cx="122555" cy="35560"/>
            </a:xfrm>
            <a:custGeom>
              <a:avLst/>
              <a:gdLst/>
              <a:ahLst/>
              <a:cxnLst/>
              <a:rect l="l" t="t" r="r" b="b"/>
              <a:pathLst>
                <a:path w="122554" h="35560">
                  <a:moveTo>
                    <a:pt x="122278" y="35018"/>
                  </a:moveTo>
                  <a:lnTo>
                    <a:pt x="0" y="0"/>
                  </a:lnTo>
                </a:path>
              </a:pathLst>
            </a:custGeom>
            <a:ln w="119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041691" y="322388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5836"/>
                  </a:moveTo>
                  <a:lnTo>
                    <a:pt x="2238" y="9963"/>
                  </a:lnTo>
                  <a:lnTo>
                    <a:pt x="7642" y="11672"/>
                  </a:lnTo>
                  <a:lnTo>
                    <a:pt x="13046" y="9963"/>
                  </a:lnTo>
                  <a:lnTo>
                    <a:pt x="15284" y="5836"/>
                  </a:lnTo>
                  <a:lnTo>
                    <a:pt x="13046" y="1709"/>
                  </a:lnTo>
                  <a:lnTo>
                    <a:pt x="7642" y="0"/>
                  </a:lnTo>
                  <a:lnTo>
                    <a:pt x="2238" y="1709"/>
                  </a:lnTo>
                  <a:lnTo>
                    <a:pt x="0" y="58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049333" y="3194699"/>
              <a:ext cx="122555" cy="35560"/>
            </a:xfrm>
            <a:custGeom>
              <a:avLst/>
              <a:gdLst/>
              <a:ahLst/>
              <a:cxnLst/>
              <a:rect l="l" t="t" r="r" b="b"/>
              <a:pathLst>
                <a:path w="122554" h="35560">
                  <a:moveTo>
                    <a:pt x="0" y="35018"/>
                  </a:moveTo>
                  <a:lnTo>
                    <a:pt x="122278" y="0"/>
                  </a:lnTo>
                </a:path>
              </a:pathLst>
            </a:custGeom>
            <a:ln w="119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163969" y="3188862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5836"/>
                  </a:moveTo>
                  <a:lnTo>
                    <a:pt x="2238" y="9963"/>
                  </a:lnTo>
                  <a:lnTo>
                    <a:pt x="7642" y="11672"/>
                  </a:lnTo>
                  <a:lnTo>
                    <a:pt x="13046" y="9963"/>
                  </a:lnTo>
                  <a:lnTo>
                    <a:pt x="15284" y="5836"/>
                  </a:lnTo>
                  <a:lnTo>
                    <a:pt x="13046" y="1709"/>
                  </a:lnTo>
                  <a:lnTo>
                    <a:pt x="7642" y="0"/>
                  </a:lnTo>
                  <a:lnTo>
                    <a:pt x="2238" y="1709"/>
                  </a:lnTo>
                  <a:lnTo>
                    <a:pt x="0" y="58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110472" y="3171353"/>
              <a:ext cx="61594" cy="23495"/>
            </a:xfrm>
            <a:custGeom>
              <a:avLst/>
              <a:gdLst/>
              <a:ahLst/>
              <a:cxnLst/>
              <a:rect l="l" t="t" r="r" b="b"/>
              <a:pathLst>
                <a:path w="61595" h="23494">
                  <a:moveTo>
                    <a:pt x="61139" y="23345"/>
                  </a:moveTo>
                  <a:lnTo>
                    <a:pt x="0" y="0"/>
                  </a:lnTo>
                </a:path>
              </a:pathLst>
            </a:custGeom>
            <a:ln w="1213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102830" y="3165516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5836"/>
                  </a:moveTo>
                  <a:lnTo>
                    <a:pt x="2238" y="9963"/>
                  </a:lnTo>
                  <a:lnTo>
                    <a:pt x="7642" y="11672"/>
                  </a:lnTo>
                  <a:lnTo>
                    <a:pt x="13046" y="9963"/>
                  </a:lnTo>
                  <a:lnTo>
                    <a:pt x="15284" y="5836"/>
                  </a:lnTo>
                  <a:lnTo>
                    <a:pt x="13046" y="1709"/>
                  </a:lnTo>
                  <a:lnTo>
                    <a:pt x="7642" y="0"/>
                  </a:lnTo>
                  <a:lnTo>
                    <a:pt x="2238" y="1709"/>
                  </a:lnTo>
                  <a:lnTo>
                    <a:pt x="0" y="58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110472" y="3393135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11672"/>
                  </a:moveTo>
                  <a:lnTo>
                    <a:pt x="0" y="0"/>
                  </a:lnTo>
                </a:path>
              </a:pathLst>
            </a:custGeom>
            <a:ln w="1528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102830" y="3387298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5836"/>
                  </a:moveTo>
                  <a:lnTo>
                    <a:pt x="2238" y="9963"/>
                  </a:lnTo>
                  <a:lnTo>
                    <a:pt x="7642" y="11672"/>
                  </a:lnTo>
                  <a:lnTo>
                    <a:pt x="13046" y="9963"/>
                  </a:lnTo>
                  <a:lnTo>
                    <a:pt x="15284" y="5836"/>
                  </a:lnTo>
                  <a:lnTo>
                    <a:pt x="13046" y="1709"/>
                  </a:lnTo>
                  <a:lnTo>
                    <a:pt x="7642" y="0"/>
                  </a:lnTo>
                  <a:lnTo>
                    <a:pt x="2238" y="1709"/>
                  </a:lnTo>
                  <a:lnTo>
                    <a:pt x="0" y="58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110472" y="3054623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w="0" h="116839">
                  <a:moveTo>
                    <a:pt x="0" y="116727"/>
                  </a:moveTo>
                  <a:lnTo>
                    <a:pt x="0" y="0"/>
                  </a:lnTo>
                </a:path>
              </a:pathLst>
            </a:custGeom>
            <a:ln w="152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110472" y="3404807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w="0" h="116839">
                  <a:moveTo>
                    <a:pt x="0" y="0"/>
                  </a:moveTo>
                  <a:lnTo>
                    <a:pt x="0" y="116727"/>
                  </a:lnTo>
                </a:path>
              </a:pathLst>
            </a:custGeom>
            <a:ln w="152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049333" y="293789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139" y="0"/>
                  </a:lnTo>
                </a:path>
              </a:pathLst>
            </a:custGeom>
            <a:ln w="116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102830" y="2932058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5836"/>
                  </a:moveTo>
                  <a:lnTo>
                    <a:pt x="2238" y="9963"/>
                  </a:lnTo>
                  <a:lnTo>
                    <a:pt x="7642" y="11672"/>
                  </a:lnTo>
                  <a:lnTo>
                    <a:pt x="13046" y="9963"/>
                  </a:lnTo>
                  <a:lnTo>
                    <a:pt x="15284" y="5836"/>
                  </a:lnTo>
                  <a:lnTo>
                    <a:pt x="13046" y="1709"/>
                  </a:lnTo>
                  <a:lnTo>
                    <a:pt x="7642" y="0"/>
                  </a:lnTo>
                  <a:lnTo>
                    <a:pt x="2238" y="1709"/>
                  </a:lnTo>
                  <a:lnTo>
                    <a:pt x="0" y="58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957624" y="2902875"/>
              <a:ext cx="76835" cy="58419"/>
            </a:xfrm>
            <a:custGeom>
              <a:avLst/>
              <a:gdLst/>
              <a:ahLst/>
              <a:cxnLst/>
              <a:rect l="l" t="t" r="r" b="b"/>
              <a:pathLst>
                <a:path w="76834" h="58419">
                  <a:moveTo>
                    <a:pt x="0" y="29181"/>
                  </a:moveTo>
                  <a:lnTo>
                    <a:pt x="2985" y="17782"/>
                  </a:lnTo>
                  <a:lnTo>
                    <a:pt x="11144" y="8510"/>
                  </a:lnTo>
                  <a:lnTo>
                    <a:pt x="23284" y="2279"/>
                  </a:lnTo>
                  <a:lnTo>
                    <a:pt x="38211" y="0"/>
                  </a:lnTo>
                  <a:lnTo>
                    <a:pt x="53139" y="2279"/>
                  </a:lnTo>
                  <a:lnTo>
                    <a:pt x="65279" y="8510"/>
                  </a:lnTo>
                  <a:lnTo>
                    <a:pt x="73438" y="17782"/>
                  </a:lnTo>
                  <a:lnTo>
                    <a:pt x="76423" y="29181"/>
                  </a:lnTo>
                  <a:lnTo>
                    <a:pt x="73438" y="40581"/>
                  </a:lnTo>
                  <a:lnTo>
                    <a:pt x="65279" y="49853"/>
                  </a:lnTo>
                  <a:lnTo>
                    <a:pt x="53139" y="56084"/>
                  </a:lnTo>
                  <a:lnTo>
                    <a:pt x="38211" y="58363"/>
                  </a:lnTo>
                  <a:lnTo>
                    <a:pt x="23284" y="56084"/>
                  </a:lnTo>
                  <a:lnTo>
                    <a:pt x="11144" y="49853"/>
                  </a:lnTo>
                  <a:lnTo>
                    <a:pt x="2985" y="40581"/>
                  </a:lnTo>
                  <a:lnTo>
                    <a:pt x="0" y="29181"/>
                  </a:lnTo>
                  <a:close/>
                </a:path>
              </a:pathLst>
            </a:custGeom>
            <a:ln w="130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049333" y="363826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139" y="0"/>
                  </a:lnTo>
                </a:path>
              </a:pathLst>
            </a:custGeom>
            <a:ln w="116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102829" y="3632424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5836"/>
                  </a:moveTo>
                  <a:lnTo>
                    <a:pt x="2238" y="9963"/>
                  </a:lnTo>
                  <a:lnTo>
                    <a:pt x="7642" y="11672"/>
                  </a:lnTo>
                  <a:lnTo>
                    <a:pt x="13046" y="9963"/>
                  </a:lnTo>
                  <a:lnTo>
                    <a:pt x="15284" y="5836"/>
                  </a:lnTo>
                  <a:lnTo>
                    <a:pt x="13046" y="1709"/>
                  </a:lnTo>
                  <a:lnTo>
                    <a:pt x="7642" y="0"/>
                  </a:lnTo>
                  <a:lnTo>
                    <a:pt x="2238" y="1709"/>
                  </a:lnTo>
                  <a:lnTo>
                    <a:pt x="0" y="58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957624" y="3603242"/>
              <a:ext cx="76835" cy="58419"/>
            </a:xfrm>
            <a:custGeom>
              <a:avLst/>
              <a:gdLst/>
              <a:ahLst/>
              <a:cxnLst/>
              <a:rect l="l" t="t" r="r" b="b"/>
              <a:pathLst>
                <a:path w="76834" h="58420">
                  <a:moveTo>
                    <a:pt x="0" y="29181"/>
                  </a:moveTo>
                  <a:lnTo>
                    <a:pt x="2985" y="17782"/>
                  </a:lnTo>
                  <a:lnTo>
                    <a:pt x="11144" y="8510"/>
                  </a:lnTo>
                  <a:lnTo>
                    <a:pt x="23284" y="2279"/>
                  </a:lnTo>
                  <a:lnTo>
                    <a:pt x="38211" y="0"/>
                  </a:lnTo>
                  <a:lnTo>
                    <a:pt x="53139" y="2279"/>
                  </a:lnTo>
                  <a:lnTo>
                    <a:pt x="65279" y="8510"/>
                  </a:lnTo>
                  <a:lnTo>
                    <a:pt x="73438" y="17782"/>
                  </a:lnTo>
                  <a:lnTo>
                    <a:pt x="76423" y="29181"/>
                  </a:lnTo>
                  <a:lnTo>
                    <a:pt x="73438" y="40581"/>
                  </a:lnTo>
                  <a:lnTo>
                    <a:pt x="65279" y="49853"/>
                  </a:lnTo>
                  <a:lnTo>
                    <a:pt x="53139" y="56084"/>
                  </a:lnTo>
                  <a:lnTo>
                    <a:pt x="38211" y="58363"/>
                  </a:lnTo>
                  <a:lnTo>
                    <a:pt x="23284" y="56084"/>
                  </a:lnTo>
                  <a:lnTo>
                    <a:pt x="11144" y="49853"/>
                  </a:lnTo>
                  <a:lnTo>
                    <a:pt x="2985" y="40581"/>
                  </a:lnTo>
                  <a:lnTo>
                    <a:pt x="0" y="29181"/>
                  </a:lnTo>
                  <a:close/>
                </a:path>
              </a:pathLst>
            </a:custGeom>
            <a:ln w="130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110472" y="3521532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w="0" h="116839">
                  <a:moveTo>
                    <a:pt x="0" y="0"/>
                  </a:moveTo>
                  <a:lnTo>
                    <a:pt x="0" y="116727"/>
                  </a:lnTo>
                </a:path>
              </a:pathLst>
            </a:custGeom>
            <a:ln w="1528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102829" y="3632423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5836"/>
                  </a:moveTo>
                  <a:lnTo>
                    <a:pt x="2238" y="9963"/>
                  </a:lnTo>
                  <a:lnTo>
                    <a:pt x="7642" y="11672"/>
                  </a:lnTo>
                  <a:lnTo>
                    <a:pt x="13046" y="9963"/>
                  </a:lnTo>
                  <a:lnTo>
                    <a:pt x="15284" y="5836"/>
                  </a:lnTo>
                  <a:lnTo>
                    <a:pt x="13046" y="1709"/>
                  </a:lnTo>
                  <a:lnTo>
                    <a:pt x="7642" y="0"/>
                  </a:lnTo>
                  <a:lnTo>
                    <a:pt x="2238" y="1709"/>
                  </a:lnTo>
                  <a:lnTo>
                    <a:pt x="0" y="5836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110472" y="2937891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w="0" h="116839">
                  <a:moveTo>
                    <a:pt x="0" y="0"/>
                  </a:moveTo>
                  <a:lnTo>
                    <a:pt x="0" y="116727"/>
                  </a:lnTo>
                </a:path>
              </a:pathLst>
            </a:custGeom>
            <a:ln w="1528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102829" y="3048783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5836"/>
                  </a:moveTo>
                  <a:lnTo>
                    <a:pt x="2238" y="9963"/>
                  </a:lnTo>
                  <a:lnTo>
                    <a:pt x="7642" y="11672"/>
                  </a:lnTo>
                  <a:lnTo>
                    <a:pt x="13046" y="9963"/>
                  </a:lnTo>
                  <a:lnTo>
                    <a:pt x="15284" y="5836"/>
                  </a:lnTo>
                  <a:lnTo>
                    <a:pt x="13046" y="1709"/>
                  </a:lnTo>
                  <a:lnTo>
                    <a:pt x="7642" y="0"/>
                  </a:lnTo>
                  <a:lnTo>
                    <a:pt x="2238" y="1709"/>
                  </a:lnTo>
                  <a:lnTo>
                    <a:pt x="0" y="5836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7250620" y="3158652"/>
            <a:ext cx="2679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4013200" y="4951005"/>
            <a:ext cx="2289810" cy="1264285"/>
            <a:chOff x="4013200" y="4951005"/>
            <a:chExt cx="2289810" cy="1264285"/>
          </a:xfrm>
        </p:grpSpPr>
        <p:sp>
          <p:nvSpPr>
            <p:cNvPr id="54" name="object 54" descr=""/>
            <p:cNvSpPr/>
            <p:nvPr/>
          </p:nvSpPr>
          <p:spPr>
            <a:xfrm>
              <a:off x="4017962" y="4955768"/>
              <a:ext cx="2262505" cy="1254760"/>
            </a:xfrm>
            <a:custGeom>
              <a:avLst/>
              <a:gdLst/>
              <a:ahLst/>
              <a:cxnLst/>
              <a:rect l="l" t="t" r="r" b="b"/>
              <a:pathLst>
                <a:path w="2262504" h="1254760">
                  <a:moveTo>
                    <a:pt x="2262276" y="0"/>
                  </a:moveTo>
                  <a:lnTo>
                    <a:pt x="0" y="0"/>
                  </a:lnTo>
                  <a:lnTo>
                    <a:pt x="0" y="1254531"/>
                  </a:lnTo>
                  <a:lnTo>
                    <a:pt x="2262276" y="1254531"/>
                  </a:lnTo>
                  <a:lnTo>
                    <a:pt x="2262276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017962" y="4955768"/>
              <a:ext cx="2262505" cy="1254760"/>
            </a:xfrm>
            <a:custGeom>
              <a:avLst/>
              <a:gdLst/>
              <a:ahLst/>
              <a:cxnLst/>
              <a:rect l="l" t="t" r="r" b="b"/>
              <a:pathLst>
                <a:path w="2262504" h="1254760">
                  <a:moveTo>
                    <a:pt x="0" y="0"/>
                  </a:moveTo>
                  <a:lnTo>
                    <a:pt x="2262276" y="0"/>
                  </a:lnTo>
                  <a:lnTo>
                    <a:pt x="2262276" y="1254531"/>
                  </a:lnTo>
                  <a:lnTo>
                    <a:pt x="0" y="12545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086752" y="5372219"/>
              <a:ext cx="486409" cy="392430"/>
            </a:xfrm>
            <a:custGeom>
              <a:avLst/>
              <a:gdLst/>
              <a:ahLst/>
              <a:cxnLst/>
              <a:rect l="l" t="t" r="r" b="b"/>
              <a:pathLst>
                <a:path w="486410" h="392429">
                  <a:moveTo>
                    <a:pt x="243154" y="0"/>
                  </a:moveTo>
                  <a:lnTo>
                    <a:pt x="0" y="196126"/>
                  </a:lnTo>
                  <a:lnTo>
                    <a:pt x="243154" y="392252"/>
                  </a:lnTo>
                  <a:lnTo>
                    <a:pt x="486295" y="196126"/>
                  </a:lnTo>
                  <a:lnTo>
                    <a:pt x="243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086752" y="5372219"/>
              <a:ext cx="486409" cy="392430"/>
            </a:xfrm>
            <a:custGeom>
              <a:avLst/>
              <a:gdLst/>
              <a:ahLst/>
              <a:cxnLst/>
              <a:rect l="l" t="t" r="r" b="b"/>
              <a:pathLst>
                <a:path w="486410" h="392429">
                  <a:moveTo>
                    <a:pt x="0" y="196126"/>
                  </a:moveTo>
                  <a:lnTo>
                    <a:pt x="243154" y="0"/>
                  </a:lnTo>
                  <a:lnTo>
                    <a:pt x="486295" y="196126"/>
                  </a:lnTo>
                  <a:lnTo>
                    <a:pt x="243154" y="392252"/>
                  </a:lnTo>
                  <a:lnTo>
                    <a:pt x="0" y="1961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331363" y="545084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0"/>
                  </a:moveTo>
                  <a:lnTo>
                    <a:pt x="0" y="171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293268" y="56096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453272" y="5331328"/>
              <a:ext cx="122555" cy="473075"/>
            </a:xfrm>
            <a:custGeom>
              <a:avLst/>
              <a:gdLst/>
              <a:ahLst/>
              <a:cxnLst/>
              <a:rect l="l" t="t" r="r" b="b"/>
              <a:pathLst>
                <a:path w="122554" h="473075">
                  <a:moveTo>
                    <a:pt x="122222" y="0"/>
                  </a:moveTo>
                  <a:lnTo>
                    <a:pt x="0" y="73228"/>
                  </a:lnTo>
                  <a:lnTo>
                    <a:pt x="122222" y="145624"/>
                  </a:lnTo>
                  <a:lnTo>
                    <a:pt x="0" y="218852"/>
                  </a:lnTo>
                  <a:lnTo>
                    <a:pt x="122222" y="291248"/>
                  </a:lnTo>
                  <a:lnTo>
                    <a:pt x="0" y="363644"/>
                  </a:lnTo>
                  <a:lnTo>
                    <a:pt x="122222" y="436041"/>
                  </a:lnTo>
                  <a:lnTo>
                    <a:pt x="49060" y="472655"/>
                  </a:lnTo>
                </a:path>
              </a:pathLst>
            </a:custGeom>
            <a:ln w="16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035775" y="5268536"/>
              <a:ext cx="485140" cy="80010"/>
            </a:xfrm>
            <a:custGeom>
              <a:avLst/>
              <a:gdLst/>
              <a:ahLst/>
              <a:cxnLst/>
              <a:rect l="l" t="t" r="r" b="b"/>
              <a:pathLst>
                <a:path w="485139" h="80010">
                  <a:moveTo>
                    <a:pt x="0" y="0"/>
                  </a:moveTo>
                  <a:lnTo>
                    <a:pt x="484517" y="0"/>
                  </a:lnTo>
                  <a:lnTo>
                    <a:pt x="484517" y="7948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035775" y="5818040"/>
              <a:ext cx="485140" cy="76200"/>
            </a:xfrm>
            <a:custGeom>
              <a:avLst/>
              <a:gdLst/>
              <a:ahLst/>
              <a:cxnLst/>
              <a:rect l="l" t="t" r="r" b="b"/>
              <a:pathLst>
                <a:path w="485139" h="76200">
                  <a:moveTo>
                    <a:pt x="0" y="76034"/>
                  </a:moveTo>
                  <a:lnTo>
                    <a:pt x="484517" y="76034"/>
                  </a:lnTo>
                  <a:lnTo>
                    <a:pt x="48451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329012" y="5740279"/>
              <a:ext cx="969644" cy="155575"/>
            </a:xfrm>
            <a:custGeom>
              <a:avLst/>
              <a:gdLst/>
              <a:ahLst/>
              <a:cxnLst/>
              <a:rect l="l" t="t" r="r" b="b"/>
              <a:pathLst>
                <a:path w="969645" h="155575">
                  <a:moveTo>
                    <a:pt x="969035" y="155524"/>
                  </a:moveTo>
                  <a:lnTo>
                    <a:pt x="0" y="155524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329016" y="5263353"/>
              <a:ext cx="889000" cy="210820"/>
            </a:xfrm>
            <a:custGeom>
              <a:avLst/>
              <a:gdLst/>
              <a:ahLst/>
              <a:cxnLst/>
              <a:rect l="l" t="t" r="r" b="b"/>
              <a:pathLst>
                <a:path w="889000" h="210820">
                  <a:moveTo>
                    <a:pt x="888873" y="0"/>
                  </a:moveTo>
                  <a:lnTo>
                    <a:pt x="0" y="0"/>
                  </a:lnTo>
                  <a:lnTo>
                    <a:pt x="0" y="2108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5530662" y="5454233"/>
            <a:ext cx="3194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i="1">
                <a:latin typeface="Arial"/>
                <a:cs typeface="Arial"/>
              </a:rPr>
              <a:t>Aie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936857" y="4930680"/>
            <a:ext cx="284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i="1">
                <a:latin typeface="Arial"/>
                <a:cs typeface="Arial"/>
              </a:rPr>
              <a:t>Ro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4436936" y="4930680"/>
            <a:ext cx="2171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i="1">
                <a:latin typeface="Arial"/>
                <a:cs typeface="Arial"/>
              </a:rPr>
              <a:t>Ri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6000201" y="5294454"/>
            <a:ext cx="139065" cy="614045"/>
            <a:chOff x="6000201" y="5294454"/>
            <a:chExt cx="139065" cy="614045"/>
          </a:xfrm>
        </p:grpSpPr>
        <p:sp>
          <p:nvSpPr>
            <p:cNvPr id="69" name="object 69" descr=""/>
            <p:cNvSpPr/>
            <p:nvPr/>
          </p:nvSpPr>
          <p:spPr>
            <a:xfrm>
              <a:off x="6008362" y="5353792"/>
              <a:ext cx="122555" cy="473075"/>
            </a:xfrm>
            <a:custGeom>
              <a:avLst/>
              <a:gdLst/>
              <a:ahLst/>
              <a:cxnLst/>
              <a:rect l="l" t="t" r="r" b="b"/>
              <a:pathLst>
                <a:path w="122554" h="473075">
                  <a:moveTo>
                    <a:pt x="122222" y="0"/>
                  </a:moveTo>
                  <a:lnTo>
                    <a:pt x="0" y="73228"/>
                  </a:lnTo>
                  <a:lnTo>
                    <a:pt x="122222" y="145624"/>
                  </a:lnTo>
                  <a:lnTo>
                    <a:pt x="0" y="218852"/>
                  </a:lnTo>
                  <a:lnTo>
                    <a:pt x="122222" y="291248"/>
                  </a:lnTo>
                  <a:lnTo>
                    <a:pt x="0" y="363644"/>
                  </a:lnTo>
                  <a:lnTo>
                    <a:pt x="122222" y="436041"/>
                  </a:lnTo>
                  <a:lnTo>
                    <a:pt x="49060" y="472655"/>
                  </a:lnTo>
                </a:path>
              </a:pathLst>
            </a:custGeom>
            <a:ln w="16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080726" y="5830136"/>
              <a:ext cx="0" cy="78105"/>
            </a:xfrm>
            <a:custGeom>
              <a:avLst/>
              <a:gdLst/>
              <a:ahLst/>
              <a:cxnLst/>
              <a:rect l="l" t="t" r="r" b="b"/>
              <a:pathLst>
                <a:path w="0" h="78104">
                  <a:moveTo>
                    <a:pt x="0" y="7776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100321" y="5294454"/>
              <a:ext cx="0" cy="78105"/>
            </a:xfrm>
            <a:custGeom>
              <a:avLst/>
              <a:gdLst/>
              <a:ahLst/>
              <a:cxnLst/>
              <a:rect l="l" t="t" r="r" b="b"/>
              <a:pathLst>
                <a:path w="0" h="78104">
                  <a:moveTo>
                    <a:pt x="0" y="7776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6749563" y="3071134"/>
            <a:ext cx="1492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>
                <a:solidFill>
                  <a:srgbClr val="0000FF"/>
                </a:solidFill>
                <a:latin typeface="Comic Sans MS"/>
                <a:cs typeface="Comic Sans MS"/>
              </a:rPr>
              <a:t>v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6873006" y="3218962"/>
            <a:ext cx="11874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5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endParaRPr sz="1300">
              <a:latin typeface="Comic Sans MS"/>
              <a:cs typeface="Comic Sans MS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6961882" y="5117963"/>
            <a:ext cx="210820" cy="856615"/>
            <a:chOff x="6961882" y="5117963"/>
            <a:chExt cx="210820" cy="856615"/>
          </a:xfrm>
        </p:grpSpPr>
        <p:sp>
          <p:nvSpPr>
            <p:cNvPr id="75" name="object 75" descr=""/>
            <p:cNvSpPr/>
            <p:nvPr/>
          </p:nvSpPr>
          <p:spPr>
            <a:xfrm>
              <a:off x="7052895" y="5643298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5" h="26035">
                  <a:moveTo>
                    <a:pt x="56173" y="25929"/>
                  </a:moveTo>
                  <a:lnTo>
                    <a:pt x="0" y="0"/>
                  </a:lnTo>
                </a:path>
              </a:pathLst>
            </a:custGeom>
            <a:ln w="13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045873" y="5636816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6482"/>
                  </a:moveTo>
                  <a:lnTo>
                    <a:pt x="2056" y="11065"/>
                  </a:lnTo>
                  <a:lnTo>
                    <a:pt x="7021" y="12964"/>
                  </a:lnTo>
                  <a:lnTo>
                    <a:pt x="11986" y="11065"/>
                  </a:lnTo>
                  <a:lnTo>
                    <a:pt x="14043" y="6482"/>
                  </a:lnTo>
                  <a:lnTo>
                    <a:pt x="11986" y="1898"/>
                  </a:lnTo>
                  <a:lnTo>
                    <a:pt x="7021" y="0"/>
                  </a:lnTo>
                  <a:lnTo>
                    <a:pt x="2056" y="1898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052895" y="5604404"/>
              <a:ext cx="112395" cy="39370"/>
            </a:xfrm>
            <a:custGeom>
              <a:avLst/>
              <a:gdLst/>
              <a:ahLst/>
              <a:cxnLst/>
              <a:rect l="l" t="t" r="r" b="b"/>
              <a:pathLst>
                <a:path w="112395" h="39370">
                  <a:moveTo>
                    <a:pt x="0" y="38893"/>
                  </a:moveTo>
                  <a:lnTo>
                    <a:pt x="112346" y="0"/>
                  </a:lnTo>
                </a:path>
              </a:pathLst>
            </a:custGeom>
            <a:ln w="130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158220" y="5597922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6482"/>
                  </a:moveTo>
                  <a:lnTo>
                    <a:pt x="2056" y="11065"/>
                  </a:lnTo>
                  <a:lnTo>
                    <a:pt x="7021" y="12964"/>
                  </a:lnTo>
                  <a:lnTo>
                    <a:pt x="11986" y="11065"/>
                  </a:lnTo>
                  <a:lnTo>
                    <a:pt x="14043" y="6482"/>
                  </a:lnTo>
                  <a:lnTo>
                    <a:pt x="11986" y="1898"/>
                  </a:lnTo>
                  <a:lnTo>
                    <a:pt x="7021" y="0"/>
                  </a:lnTo>
                  <a:lnTo>
                    <a:pt x="2056" y="1898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052895" y="5565511"/>
              <a:ext cx="112395" cy="39370"/>
            </a:xfrm>
            <a:custGeom>
              <a:avLst/>
              <a:gdLst/>
              <a:ahLst/>
              <a:cxnLst/>
              <a:rect l="l" t="t" r="r" b="b"/>
              <a:pathLst>
                <a:path w="112395" h="39370">
                  <a:moveTo>
                    <a:pt x="112346" y="38893"/>
                  </a:moveTo>
                  <a:lnTo>
                    <a:pt x="0" y="0"/>
                  </a:lnTo>
                </a:path>
              </a:pathLst>
            </a:custGeom>
            <a:ln w="130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045873" y="5559028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6482"/>
                  </a:moveTo>
                  <a:lnTo>
                    <a:pt x="2056" y="11065"/>
                  </a:lnTo>
                  <a:lnTo>
                    <a:pt x="7021" y="12964"/>
                  </a:lnTo>
                  <a:lnTo>
                    <a:pt x="11986" y="11065"/>
                  </a:lnTo>
                  <a:lnTo>
                    <a:pt x="14043" y="6482"/>
                  </a:lnTo>
                  <a:lnTo>
                    <a:pt x="11986" y="1898"/>
                  </a:lnTo>
                  <a:lnTo>
                    <a:pt x="7021" y="0"/>
                  </a:lnTo>
                  <a:lnTo>
                    <a:pt x="2056" y="1898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052895" y="5526617"/>
              <a:ext cx="112395" cy="39370"/>
            </a:xfrm>
            <a:custGeom>
              <a:avLst/>
              <a:gdLst/>
              <a:ahLst/>
              <a:cxnLst/>
              <a:rect l="l" t="t" r="r" b="b"/>
              <a:pathLst>
                <a:path w="112395" h="39370">
                  <a:moveTo>
                    <a:pt x="0" y="38893"/>
                  </a:moveTo>
                  <a:lnTo>
                    <a:pt x="112346" y="0"/>
                  </a:lnTo>
                </a:path>
              </a:pathLst>
            </a:custGeom>
            <a:ln w="130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158220" y="5520135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6482"/>
                  </a:moveTo>
                  <a:lnTo>
                    <a:pt x="2056" y="11065"/>
                  </a:lnTo>
                  <a:lnTo>
                    <a:pt x="7021" y="12964"/>
                  </a:lnTo>
                  <a:lnTo>
                    <a:pt x="11986" y="11065"/>
                  </a:lnTo>
                  <a:lnTo>
                    <a:pt x="14043" y="6482"/>
                  </a:lnTo>
                  <a:lnTo>
                    <a:pt x="11986" y="1898"/>
                  </a:lnTo>
                  <a:lnTo>
                    <a:pt x="7021" y="0"/>
                  </a:lnTo>
                  <a:lnTo>
                    <a:pt x="2056" y="1898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052895" y="5487723"/>
              <a:ext cx="112395" cy="39370"/>
            </a:xfrm>
            <a:custGeom>
              <a:avLst/>
              <a:gdLst/>
              <a:ahLst/>
              <a:cxnLst/>
              <a:rect l="l" t="t" r="r" b="b"/>
              <a:pathLst>
                <a:path w="112395" h="39370">
                  <a:moveTo>
                    <a:pt x="112346" y="38893"/>
                  </a:moveTo>
                  <a:lnTo>
                    <a:pt x="0" y="0"/>
                  </a:lnTo>
                </a:path>
              </a:pathLst>
            </a:custGeom>
            <a:ln w="130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045873" y="5481241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6482"/>
                  </a:moveTo>
                  <a:lnTo>
                    <a:pt x="2056" y="11065"/>
                  </a:lnTo>
                  <a:lnTo>
                    <a:pt x="7021" y="12964"/>
                  </a:lnTo>
                  <a:lnTo>
                    <a:pt x="11986" y="11065"/>
                  </a:lnTo>
                  <a:lnTo>
                    <a:pt x="14043" y="6482"/>
                  </a:lnTo>
                  <a:lnTo>
                    <a:pt x="11986" y="1898"/>
                  </a:lnTo>
                  <a:lnTo>
                    <a:pt x="7021" y="0"/>
                  </a:lnTo>
                  <a:lnTo>
                    <a:pt x="2056" y="1898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052895" y="5448829"/>
              <a:ext cx="112395" cy="39370"/>
            </a:xfrm>
            <a:custGeom>
              <a:avLst/>
              <a:gdLst/>
              <a:ahLst/>
              <a:cxnLst/>
              <a:rect l="l" t="t" r="r" b="b"/>
              <a:pathLst>
                <a:path w="112395" h="39370">
                  <a:moveTo>
                    <a:pt x="0" y="38893"/>
                  </a:moveTo>
                  <a:lnTo>
                    <a:pt x="112346" y="0"/>
                  </a:lnTo>
                </a:path>
              </a:pathLst>
            </a:custGeom>
            <a:ln w="130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158220" y="5442347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6482"/>
                  </a:moveTo>
                  <a:lnTo>
                    <a:pt x="2056" y="11065"/>
                  </a:lnTo>
                  <a:lnTo>
                    <a:pt x="7021" y="12964"/>
                  </a:lnTo>
                  <a:lnTo>
                    <a:pt x="11986" y="11065"/>
                  </a:lnTo>
                  <a:lnTo>
                    <a:pt x="14043" y="6482"/>
                  </a:lnTo>
                  <a:lnTo>
                    <a:pt x="11986" y="1898"/>
                  </a:lnTo>
                  <a:lnTo>
                    <a:pt x="7021" y="0"/>
                  </a:lnTo>
                  <a:lnTo>
                    <a:pt x="2056" y="1898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109068" y="5422900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5" h="26035">
                  <a:moveTo>
                    <a:pt x="56173" y="25929"/>
                  </a:moveTo>
                  <a:lnTo>
                    <a:pt x="0" y="0"/>
                  </a:lnTo>
                </a:path>
              </a:pathLst>
            </a:custGeom>
            <a:ln w="13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102046" y="5416418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6482"/>
                  </a:moveTo>
                  <a:lnTo>
                    <a:pt x="2056" y="11065"/>
                  </a:lnTo>
                  <a:lnTo>
                    <a:pt x="7021" y="12964"/>
                  </a:lnTo>
                  <a:lnTo>
                    <a:pt x="11986" y="11065"/>
                  </a:lnTo>
                  <a:lnTo>
                    <a:pt x="14043" y="6482"/>
                  </a:lnTo>
                  <a:lnTo>
                    <a:pt x="11986" y="1898"/>
                  </a:lnTo>
                  <a:lnTo>
                    <a:pt x="7021" y="0"/>
                  </a:lnTo>
                  <a:lnTo>
                    <a:pt x="2056" y="1898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109068" y="5669227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12964"/>
                  </a:moveTo>
                  <a:lnTo>
                    <a:pt x="0" y="0"/>
                  </a:lnTo>
                </a:path>
              </a:pathLst>
            </a:custGeom>
            <a:ln w="140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102046" y="5662745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6482"/>
                  </a:moveTo>
                  <a:lnTo>
                    <a:pt x="2056" y="11065"/>
                  </a:lnTo>
                  <a:lnTo>
                    <a:pt x="7021" y="12964"/>
                  </a:lnTo>
                  <a:lnTo>
                    <a:pt x="11986" y="11065"/>
                  </a:lnTo>
                  <a:lnTo>
                    <a:pt x="14043" y="6482"/>
                  </a:lnTo>
                  <a:lnTo>
                    <a:pt x="11986" y="1898"/>
                  </a:lnTo>
                  <a:lnTo>
                    <a:pt x="7021" y="0"/>
                  </a:lnTo>
                  <a:lnTo>
                    <a:pt x="2056" y="1898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7109068" y="5293254"/>
              <a:ext cx="0" cy="130175"/>
            </a:xfrm>
            <a:custGeom>
              <a:avLst/>
              <a:gdLst/>
              <a:ahLst/>
              <a:cxnLst/>
              <a:rect l="l" t="t" r="r" b="b"/>
              <a:pathLst>
                <a:path w="0" h="130175">
                  <a:moveTo>
                    <a:pt x="0" y="129645"/>
                  </a:moveTo>
                  <a:lnTo>
                    <a:pt x="0" y="0"/>
                  </a:lnTo>
                </a:path>
              </a:pathLst>
            </a:custGeom>
            <a:ln w="140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7109068" y="5682192"/>
              <a:ext cx="0" cy="130175"/>
            </a:xfrm>
            <a:custGeom>
              <a:avLst/>
              <a:gdLst/>
              <a:ahLst/>
              <a:cxnLst/>
              <a:rect l="l" t="t" r="r" b="b"/>
              <a:pathLst>
                <a:path w="0" h="130175">
                  <a:moveTo>
                    <a:pt x="0" y="0"/>
                  </a:moveTo>
                  <a:lnTo>
                    <a:pt x="0" y="129645"/>
                  </a:lnTo>
                </a:path>
              </a:pathLst>
            </a:custGeom>
            <a:ln w="140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7052895" y="5163608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6173" y="0"/>
                  </a:lnTo>
                </a:path>
              </a:pathLst>
            </a:custGeom>
            <a:ln w="129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102046" y="5157126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6482"/>
                  </a:moveTo>
                  <a:lnTo>
                    <a:pt x="2056" y="11065"/>
                  </a:lnTo>
                  <a:lnTo>
                    <a:pt x="7021" y="12964"/>
                  </a:lnTo>
                  <a:lnTo>
                    <a:pt x="11986" y="11065"/>
                  </a:lnTo>
                  <a:lnTo>
                    <a:pt x="14043" y="6482"/>
                  </a:lnTo>
                  <a:lnTo>
                    <a:pt x="11986" y="1898"/>
                  </a:lnTo>
                  <a:lnTo>
                    <a:pt x="7021" y="0"/>
                  </a:lnTo>
                  <a:lnTo>
                    <a:pt x="2056" y="1898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968635" y="5124715"/>
              <a:ext cx="70485" cy="65405"/>
            </a:xfrm>
            <a:custGeom>
              <a:avLst/>
              <a:gdLst/>
              <a:ahLst/>
              <a:cxnLst/>
              <a:rect l="l" t="t" r="r" b="b"/>
              <a:pathLst>
                <a:path w="70484" h="65404">
                  <a:moveTo>
                    <a:pt x="0" y="32411"/>
                  </a:moveTo>
                  <a:lnTo>
                    <a:pt x="2742" y="19750"/>
                  </a:lnTo>
                  <a:lnTo>
                    <a:pt x="10239" y="9452"/>
                  </a:lnTo>
                  <a:lnTo>
                    <a:pt x="21393" y="2531"/>
                  </a:lnTo>
                  <a:lnTo>
                    <a:pt x="35108" y="0"/>
                  </a:lnTo>
                  <a:lnTo>
                    <a:pt x="48822" y="2531"/>
                  </a:lnTo>
                  <a:lnTo>
                    <a:pt x="59977" y="9452"/>
                  </a:lnTo>
                  <a:lnTo>
                    <a:pt x="67473" y="19750"/>
                  </a:lnTo>
                  <a:lnTo>
                    <a:pt x="70216" y="32411"/>
                  </a:lnTo>
                  <a:lnTo>
                    <a:pt x="67473" y="45072"/>
                  </a:lnTo>
                  <a:lnTo>
                    <a:pt x="59977" y="55370"/>
                  </a:lnTo>
                  <a:lnTo>
                    <a:pt x="48822" y="62290"/>
                  </a:lnTo>
                  <a:lnTo>
                    <a:pt x="35108" y="64822"/>
                  </a:lnTo>
                  <a:lnTo>
                    <a:pt x="21393" y="62290"/>
                  </a:lnTo>
                  <a:lnTo>
                    <a:pt x="10239" y="55370"/>
                  </a:lnTo>
                  <a:lnTo>
                    <a:pt x="2742" y="45072"/>
                  </a:lnTo>
                  <a:lnTo>
                    <a:pt x="0" y="32411"/>
                  </a:lnTo>
                  <a:close/>
                </a:path>
              </a:pathLst>
            </a:custGeom>
            <a:ln w="134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7052894" y="5941484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6173" y="0"/>
                  </a:lnTo>
                </a:path>
              </a:pathLst>
            </a:custGeom>
            <a:ln w="129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7102045" y="5935001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6482"/>
                  </a:moveTo>
                  <a:lnTo>
                    <a:pt x="2056" y="11065"/>
                  </a:lnTo>
                  <a:lnTo>
                    <a:pt x="7021" y="12964"/>
                  </a:lnTo>
                  <a:lnTo>
                    <a:pt x="11986" y="11065"/>
                  </a:lnTo>
                  <a:lnTo>
                    <a:pt x="14043" y="6482"/>
                  </a:lnTo>
                  <a:lnTo>
                    <a:pt x="11986" y="1898"/>
                  </a:lnTo>
                  <a:lnTo>
                    <a:pt x="7021" y="0"/>
                  </a:lnTo>
                  <a:lnTo>
                    <a:pt x="2056" y="1898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6968634" y="5902590"/>
              <a:ext cx="70485" cy="65405"/>
            </a:xfrm>
            <a:custGeom>
              <a:avLst/>
              <a:gdLst/>
              <a:ahLst/>
              <a:cxnLst/>
              <a:rect l="l" t="t" r="r" b="b"/>
              <a:pathLst>
                <a:path w="70484" h="65404">
                  <a:moveTo>
                    <a:pt x="0" y="32411"/>
                  </a:moveTo>
                  <a:lnTo>
                    <a:pt x="2742" y="19750"/>
                  </a:lnTo>
                  <a:lnTo>
                    <a:pt x="10239" y="9452"/>
                  </a:lnTo>
                  <a:lnTo>
                    <a:pt x="21393" y="2531"/>
                  </a:lnTo>
                  <a:lnTo>
                    <a:pt x="35108" y="0"/>
                  </a:lnTo>
                  <a:lnTo>
                    <a:pt x="48822" y="2531"/>
                  </a:lnTo>
                  <a:lnTo>
                    <a:pt x="59977" y="9452"/>
                  </a:lnTo>
                  <a:lnTo>
                    <a:pt x="67473" y="19750"/>
                  </a:lnTo>
                  <a:lnTo>
                    <a:pt x="70216" y="32411"/>
                  </a:lnTo>
                  <a:lnTo>
                    <a:pt x="67473" y="45072"/>
                  </a:lnTo>
                  <a:lnTo>
                    <a:pt x="59977" y="55370"/>
                  </a:lnTo>
                  <a:lnTo>
                    <a:pt x="48822" y="62290"/>
                  </a:lnTo>
                  <a:lnTo>
                    <a:pt x="35108" y="64822"/>
                  </a:lnTo>
                  <a:lnTo>
                    <a:pt x="21393" y="62290"/>
                  </a:lnTo>
                  <a:lnTo>
                    <a:pt x="10239" y="55370"/>
                  </a:lnTo>
                  <a:lnTo>
                    <a:pt x="2742" y="45072"/>
                  </a:lnTo>
                  <a:lnTo>
                    <a:pt x="0" y="32411"/>
                  </a:lnTo>
                  <a:close/>
                </a:path>
              </a:pathLst>
            </a:custGeom>
            <a:ln w="134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7109067" y="5811838"/>
              <a:ext cx="0" cy="130175"/>
            </a:xfrm>
            <a:custGeom>
              <a:avLst/>
              <a:gdLst/>
              <a:ahLst/>
              <a:cxnLst/>
              <a:rect l="l" t="t" r="r" b="b"/>
              <a:pathLst>
                <a:path w="0" h="130175">
                  <a:moveTo>
                    <a:pt x="0" y="0"/>
                  </a:moveTo>
                  <a:lnTo>
                    <a:pt x="0" y="129645"/>
                  </a:lnTo>
                </a:path>
              </a:pathLst>
            </a:custGeom>
            <a:ln w="1404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7102045" y="5935001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6482"/>
                  </a:moveTo>
                  <a:lnTo>
                    <a:pt x="2056" y="11065"/>
                  </a:lnTo>
                  <a:lnTo>
                    <a:pt x="7021" y="12964"/>
                  </a:lnTo>
                  <a:lnTo>
                    <a:pt x="11986" y="11065"/>
                  </a:lnTo>
                  <a:lnTo>
                    <a:pt x="14043" y="6482"/>
                  </a:lnTo>
                  <a:lnTo>
                    <a:pt x="11986" y="1898"/>
                  </a:lnTo>
                  <a:lnTo>
                    <a:pt x="7021" y="0"/>
                  </a:lnTo>
                  <a:lnTo>
                    <a:pt x="2056" y="1898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7109067" y="5163608"/>
              <a:ext cx="0" cy="130175"/>
            </a:xfrm>
            <a:custGeom>
              <a:avLst/>
              <a:gdLst/>
              <a:ahLst/>
              <a:cxnLst/>
              <a:rect l="l" t="t" r="r" b="b"/>
              <a:pathLst>
                <a:path w="0" h="130175">
                  <a:moveTo>
                    <a:pt x="0" y="0"/>
                  </a:moveTo>
                  <a:lnTo>
                    <a:pt x="0" y="129645"/>
                  </a:lnTo>
                </a:path>
              </a:pathLst>
            </a:custGeom>
            <a:ln w="1404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102045" y="5286772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6482"/>
                  </a:moveTo>
                  <a:lnTo>
                    <a:pt x="2056" y="11065"/>
                  </a:lnTo>
                  <a:lnTo>
                    <a:pt x="7021" y="12964"/>
                  </a:lnTo>
                  <a:lnTo>
                    <a:pt x="11986" y="11065"/>
                  </a:lnTo>
                  <a:lnTo>
                    <a:pt x="14043" y="6482"/>
                  </a:lnTo>
                  <a:lnTo>
                    <a:pt x="11986" y="1898"/>
                  </a:lnTo>
                  <a:lnTo>
                    <a:pt x="7021" y="0"/>
                  </a:lnTo>
                  <a:lnTo>
                    <a:pt x="2056" y="1898"/>
                  </a:lnTo>
                  <a:lnTo>
                    <a:pt x="0" y="6482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 descr=""/>
          <p:cNvSpPr txBox="1"/>
          <p:nvPr/>
        </p:nvSpPr>
        <p:spPr>
          <a:xfrm>
            <a:off x="6765437" y="5324231"/>
            <a:ext cx="7448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83870" algn="l"/>
              </a:tabLst>
            </a:pPr>
            <a:r>
              <a:rPr dirty="0" baseline="1388" sz="3000" spc="-37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dirty="0" baseline="-19230" sz="1950" spc="-37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dirty="0" baseline="-19230" sz="195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dirty="0" sz="130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04" name="object 104" descr=""/>
          <p:cNvGrpSpPr/>
          <p:nvPr/>
        </p:nvGrpSpPr>
        <p:grpSpPr>
          <a:xfrm>
            <a:off x="7219953" y="5214937"/>
            <a:ext cx="76200" cy="219075"/>
            <a:chOff x="7219953" y="5214937"/>
            <a:chExt cx="76200" cy="219075"/>
          </a:xfrm>
        </p:grpSpPr>
        <p:sp>
          <p:nvSpPr>
            <p:cNvPr id="105" name="object 105" descr=""/>
            <p:cNvSpPr/>
            <p:nvPr/>
          </p:nvSpPr>
          <p:spPr>
            <a:xfrm>
              <a:off x="7258050" y="5214937"/>
              <a:ext cx="0" cy="155575"/>
            </a:xfrm>
            <a:custGeom>
              <a:avLst/>
              <a:gdLst/>
              <a:ahLst/>
              <a:cxnLst/>
              <a:rect l="l" t="t" r="r" b="b"/>
              <a:pathLst>
                <a:path w="0" h="155575">
                  <a:moveTo>
                    <a:pt x="0" y="0"/>
                  </a:moveTo>
                  <a:lnTo>
                    <a:pt x="0" y="155575"/>
                  </a:lnTo>
                </a:path>
              </a:pathLst>
            </a:custGeom>
            <a:ln w="127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7219953" y="535781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 descr=""/>
          <p:cNvSpPr txBox="1"/>
          <p:nvPr/>
        </p:nvSpPr>
        <p:spPr>
          <a:xfrm>
            <a:off x="442424" y="2102886"/>
            <a:ext cx="8343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FF7C00"/>
                </a:solidFill>
                <a:latin typeface="Calibri"/>
                <a:cs typeface="Calibri"/>
              </a:rPr>
              <a:t>Tensión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355128" y="4276130"/>
            <a:ext cx="10153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7C00"/>
                </a:solidFill>
                <a:latin typeface="Calibri"/>
                <a:cs typeface="Calibri"/>
              </a:rPr>
              <a:t>Corriente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2407735" y="4195196"/>
            <a:ext cx="10833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Excitación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4423947" y="4195196"/>
            <a:ext cx="13874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Amplificador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6851191" y="4195196"/>
            <a:ext cx="6083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latin typeface="Calibri"/>
                <a:cs typeface="Calibri"/>
              </a:rPr>
              <a:t>Carga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2" name="object 112" descr=""/>
          <p:cNvSpPr/>
          <p:nvPr/>
        </p:nvSpPr>
        <p:spPr>
          <a:xfrm>
            <a:off x="8405166" y="3363350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 h="0">
                <a:moveTo>
                  <a:pt x="0" y="0"/>
                </a:moveTo>
                <a:lnTo>
                  <a:pt x="249681" y="0"/>
                </a:lnTo>
              </a:path>
            </a:pathLst>
          </a:custGeom>
          <a:ln w="158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 txBox="1"/>
          <p:nvPr/>
        </p:nvSpPr>
        <p:spPr>
          <a:xfrm>
            <a:off x="8049526" y="3328078"/>
            <a:ext cx="78105" cy="2482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50" spc="-80" i="1">
                <a:latin typeface="Times New Roman"/>
                <a:cs typeface="Times New Roman"/>
              </a:rPr>
              <a:t>v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8546901" y="3578897"/>
            <a:ext cx="78105" cy="2482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50" spc="-80" i="1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8401803" y="3360725"/>
            <a:ext cx="168275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500" spc="-355" i="1">
                <a:latin typeface="Times New Roman"/>
                <a:cs typeface="Times New Roman"/>
              </a:rPr>
              <a:t>V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7890911" y="3109985"/>
            <a:ext cx="763270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311150" algn="l"/>
              </a:tabLst>
            </a:pPr>
            <a:r>
              <a:rPr dirty="0" sz="2500" spc="-355" i="1">
                <a:latin typeface="Times New Roman"/>
                <a:cs typeface="Times New Roman"/>
              </a:rPr>
              <a:t>A</a:t>
            </a:r>
            <a:r>
              <a:rPr dirty="0" sz="2500" i="1">
                <a:latin typeface="Times New Roman"/>
                <a:cs typeface="Times New Roman"/>
              </a:rPr>
              <a:t>	</a:t>
            </a:r>
            <a:r>
              <a:rPr dirty="0" sz="2500" spc="-290">
                <a:latin typeface="Symbol"/>
                <a:cs typeface="Symbol"/>
              </a:rPr>
              <a:t></a:t>
            </a:r>
            <a:r>
              <a:rPr dirty="0" sz="2500" spc="-195">
                <a:latin typeface="Times New Roman"/>
                <a:cs typeface="Times New Roman"/>
              </a:rPr>
              <a:t> </a:t>
            </a:r>
            <a:r>
              <a:rPr dirty="0" baseline="35555" sz="3750" spc="-450" i="1">
                <a:latin typeface="Times New Roman"/>
                <a:cs typeface="Times New Roman"/>
              </a:rPr>
              <a:t>V</a:t>
            </a:r>
            <a:r>
              <a:rPr dirty="0" baseline="36398" sz="2175" spc="-450" i="1">
                <a:latin typeface="Times New Roman"/>
                <a:cs typeface="Times New Roman"/>
              </a:rPr>
              <a:t>o</a:t>
            </a:r>
            <a:endParaRPr baseline="36398" sz="2175">
              <a:latin typeface="Times New Roman"/>
              <a:cs typeface="Times New Roman"/>
            </a:endParaRPr>
          </a:p>
        </p:txBody>
      </p:sp>
      <p:sp>
        <p:nvSpPr>
          <p:cNvPr id="117" name="object 117" descr=""/>
          <p:cNvSpPr/>
          <p:nvPr/>
        </p:nvSpPr>
        <p:spPr>
          <a:xfrm>
            <a:off x="7853362" y="2930525"/>
            <a:ext cx="857250" cy="919480"/>
          </a:xfrm>
          <a:custGeom>
            <a:avLst/>
            <a:gdLst/>
            <a:ahLst/>
            <a:cxnLst/>
            <a:rect l="l" t="t" r="r" b="b"/>
            <a:pathLst>
              <a:path w="857250" h="919479">
                <a:moveTo>
                  <a:pt x="0" y="0"/>
                </a:moveTo>
                <a:lnTo>
                  <a:pt x="857250" y="0"/>
                </a:lnTo>
                <a:lnTo>
                  <a:pt x="857250" y="919162"/>
                </a:lnTo>
                <a:lnTo>
                  <a:pt x="0" y="9191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8409140" y="5384240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5" h="0">
                <a:moveTo>
                  <a:pt x="0" y="0"/>
                </a:moveTo>
                <a:lnTo>
                  <a:pt x="233786" y="0"/>
                </a:lnTo>
              </a:path>
            </a:pathLst>
          </a:custGeom>
          <a:ln w="158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 txBox="1"/>
          <p:nvPr/>
        </p:nvSpPr>
        <p:spPr>
          <a:xfrm>
            <a:off x="8055444" y="5348945"/>
            <a:ext cx="62230" cy="2482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50" spc="-50" i="1"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8534903" y="5599700"/>
            <a:ext cx="78105" cy="2482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450" spc="-80" i="1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8437567" y="5381612"/>
            <a:ext cx="97790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500" spc="-125" i="1">
                <a:latin typeface="Times New Roman"/>
                <a:cs typeface="Times New Roman"/>
              </a:rPr>
              <a:t>I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7891070" y="5130873"/>
            <a:ext cx="751205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314960" algn="l"/>
              </a:tabLst>
            </a:pPr>
            <a:r>
              <a:rPr dirty="0" sz="2500" spc="-355" i="1">
                <a:latin typeface="Times New Roman"/>
                <a:cs typeface="Times New Roman"/>
              </a:rPr>
              <a:t>A</a:t>
            </a:r>
            <a:r>
              <a:rPr dirty="0" sz="2500" i="1">
                <a:latin typeface="Times New Roman"/>
                <a:cs typeface="Times New Roman"/>
              </a:rPr>
              <a:t>	</a:t>
            </a:r>
            <a:r>
              <a:rPr dirty="0" sz="2500" spc="-290">
                <a:latin typeface="Symbol"/>
                <a:cs typeface="Symbol"/>
              </a:rPr>
              <a:t>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baseline="35555" sz="3750" spc="-37" i="1">
                <a:latin typeface="Times New Roman"/>
                <a:cs typeface="Times New Roman"/>
              </a:rPr>
              <a:t>I</a:t>
            </a:r>
            <a:r>
              <a:rPr dirty="0" baseline="36398" sz="2175" spc="-37" i="1">
                <a:latin typeface="Times New Roman"/>
                <a:cs typeface="Times New Roman"/>
              </a:rPr>
              <a:t>o</a:t>
            </a:r>
            <a:endParaRPr baseline="36398" sz="2175">
              <a:latin typeface="Times New Roman"/>
              <a:cs typeface="Times New Roman"/>
            </a:endParaRPr>
          </a:p>
        </p:txBody>
      </p:sp>
      <p:sp>
        <p:nvSpPr>
          <p:cNvPr id="123" name="object 123" descr=""/>
          <p:cNvSpPr/>
          <p:nvPr/>
        </p:nvSpPr>
        <p:spPr>
          <a:xfrm>
            <a:off x="7853362" y="4951412"/>
            <a:ext cx="857250" cy="919480"/>
          </a:xfrm>
          <a:custGeom>
            <a:avLst/>
            <a:gdLst/>
            <a:ahLst/>
            <a:cxnLst/>
            <a:rect l="l" t="t" r="r" b="b"/>
            <a:pathLst>
              <a:path w="857250" h="919479">
                <a:moveTo>
                  <a:pt x="0" y="0"/>
                </a:moveTo>
                <a:lnTo>
                  <a:pt x="857250" y="0"/>
                </a:lnTo>
                <a:lnTo>
                  <a:pt x="857250" y="919162"/>
                </a:lnTo>
                <a:lnTo>
                  <a:pt x="0" y="9191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 txBox="1"/>
          <p:nvPr/>
        </p:nvSpPr>
        <p:spPr>
          <a:xfrm>
            <a:off x="4387215" y="3003423"/>
            <a:ext cx="16319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0" b="1">
                <a:latin typeface="Times New Roman"/>
                <a:cs typeface="Times New Roman"/>
              </a:rPr>
              <a:t>+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 spc="-35" b="1">
                <a:latin typeface="Times New Roman"/>
                <a:cs typeface="Times New Roman"/>
              </a:rPr>
              <a:t>Ve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4387215" y="3338800"/>
            <a:ext cx="4699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0" b="1"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5676163" y="3076430"/>
            <a:ext cx="7073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i="1">
                <a:latin typeface="Arial"/>
                <a:cs typeface="Arial"/>
              </a:rPr>
              <a:t>Ave</a:t>
            </a:r>
            <a:r>
              <a:rPr dirty="0" sz="1600" spc="175" i="1">
                <a:latin typeface="Arial"/>
                <a:cs typeface="Arial"/>
              </a:rPr>
              <a:t> </a:t>
            </a:r>
            <a:r>
              <a:rPr dirty="0" baseline="1388" sz="3000" spc="-37">
                <a:solidFill>
                  <a:srgbClr val="0000FF"/>
                </a:solidFill>
                <a:latin typeface="Comic Sans MS"/>
                <a:cs typeface="Comic Sans MS"/>
              </a:rPr>
              <a:t>=v</a:t>
            </a:r>
            <a:endParaRPr baseline="1388" sz="3000">
              <a:latin typeface="Comic Sans MS"/>
              <a:cs typeface="Comic Sans MS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6358021" y="3218962"/>
            <a:ext cx="12890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5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endParaRPr sz="1300">
              <a:latin typeface="Comic Sans MS"/>
              <a:cs typeface="Comic Sans MS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6241562" y="5369834"/>
            <a:ext cx="2514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dirty="0" baseline="-21367" sz="1950" spc="-37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endParaRPr baseline="-21367" sz="1950">
              <a:latin typeface="Comic Sans MS"/>
              <a:cs typeface="Comic Sans MS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4082415" y="5411787"/>
            <a:ext cx="362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ie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50" b="1">
                <a:latin typeface="Times New Roman"/>
                <a:cs typeface="Times New Roman"/>
              </a:rPr>
              <a:t>↓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0" name="object 130" descr=""/>
          <p:cNvGrpSpPr/>
          <p:nvPr/>
        </p:nvGrpSpPr>
        <p:grpSpPr>
          <a:xfrm>
            <a:off x="2193925" y="2871787"/>
            <a:ext cx="1643380" cy="962025"/>
            <a:chOff x="2193925" y="2871787"/>
            <a:chExt cx="1643380" cy="962025"/>
          </a:xfrm>
        </p:grpSpPr>
        <p:pic>
          <p:nvPicPr>
            <p:cNvPr id="131" name="object 1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9012" y="3187700"/>
              <a:ext cx="211137" cy="104775"/>
            </a:xfrm>
            <a:prstGeom prst="rect">
              <a:avLst/>
            </a:prstGeom>
          </p:spPr>
        </p:pic>
        <p:sp>
          <p:nvSpPr>
            <p:cNvPr id="132" name="object 132" descr=""/>
            <p:cNvSpPr/>
            <p:nvPr/>
          </p:nvSpPr>
          <p:spPr>
            <a:xfrm>
              <a:off x="2201862" y="3089275"/>
              <a:ext cx="325755" cy="301625"/>
            </a:xfrm>
            <a:custGeom>
              <a:avLst/>
              <a:gdLst/>
              <a:ahLst/>
              <a:cxnLst/>
              <a:rect l="l" t="t" r="r" b="b"/>
              <a:pathLst>
                <a:path w="325755" h="301625">
                  <a:moveTo>
                    <a:pt x="0" y="150812"/>
                  </a:moveTo>
                  <a:lnTo>
                    <a:pt x="8295" y="103145"/>
                  </a:lnTo>
                  <a:lnTo>
                    <a:pt x="31394" y="61746"/>
                  </a:lnTo>
                  <a:lnTo>
                    <a:pt x="66618" y="29099"/>
                  </a:lnTo>
                  <a:lnTo>
                    <a:pt x="111288" y="7688"/>
                  </a:lnTo>
                  <a:lnTo>
                    <a:pt x="162725" y="0"/>
                  </a:lnTo>
                  <a:lnTo>
                    <a:pt x="214155" y="7688"/>
                  </a:lnTo>
                  <a:lnTo>
                    <a:pt x="258821" y="29099"/>
                  </a:lnTo>
                  <a:lnTo>
                    <a:pt x="294043" y="61746"/>
                  </a:lnTo>
                  <a:lnTo>
                    <a:pt x="317142" y="103145"/>
                  </a:lnTo>
                  <a:lnTo>
                    <a:pt x="325437" y="150812"/>
                  </a:lnTo>
                  <a:lnTo>
                    <a:pt x="317142" y="198479"/>
                  </a:lnTo>
                  <a:lnTo>
                    <a:pt x="294043" y="239878"/>
                  </a:lnTo>
                  <a:lnTo>
                    <a:pt x="258821" y="272525"/>
                  </a:lnTo>
                  <a:lnTo>
                    <a:pt x="214155" y="293936"/>
                  </a:lnTo>
                  <a:lnTo>
                    <a:pt x="162725" y="301625"/>
                  </a:lnTo>
                  <a:lnTo>
                    <a:pt x="111288" y="293936"/>
                  </a:lnTo>
                  <a:lnTo>
                    <a:pt x="66618" y="272525"/>
                  </a:lnTo>
                  <a:lnTo>
                    <a:pt x="31394" y="239878"/>
                  </a:lnTo>
                  <a:lnTo>
                    <a:pt x="8295" y="198479"/>
                  </a:lnTo>
                  <a:lnTo>
                    <a:pt x="0" y="150812"/>
                  </a:lnTo>
                  <a:close/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2349500" y="3119450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80">
                  <a:moveTo>
                    <a:pt x="31750" y="7924"/>
                  </a:moveTo>
                  <a:lnTo>
                    <a:pt x="23812" y="7924"/>
                  </a:lnTo>
                  <a:lnTo>
                    <a:pt x="23812" y="0"/>
                  </a:lnTo>
                  <a:lnTo>
                    <a:pt x="7937" y="0"/>
                  </a:lnTo>
                  <a:lnTo>
                    <a:pt x="7937" y="7924"/>
                  </a:lnTo>
                  <a:lnTo>
                    <a:pt x="0" y="7924"/>
                  </a:lnTo>
                  <a:lnTo>
                    <a:pt x="0" y="23799"/>
                  </a:lnTo>
                  <a:lnTo>
                    <a:pt x="7937" y="23799"/>
                  </a:lnTo>
                  <a:lnTo>
                    <a:pt x="7937" y="30162"/>
                  </a:lnTo>
                  <a:lnTo>
                    <a:pt x="23812" y="30162"/>
                  </a:lnTo>
                  <a:lnTo>
                    <a:pt x="23812" y="23799"/>
                  </a:lnTo>
                  <a:lnTo>
                    <a:pt x="31750" y="23799"/>
                  </a:lnTo>
                  <a:lnTo>
                    <a:pt x="31750" y="792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2349500" y="333057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0" y="0"/>
                  </a:moveTo>
                  <a:lnTo>
                    <a:pt x="31750" y="0"/>
                  </a:lnTo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2365375" y="2940050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w="0" h="149225">
                  <a:moveTo>
                    <a:pt x="0" y="149225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365375" y="3390900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w="0" h="149225">
                  <a:moveTo>
                    <a:pt x="0" y="0"/>
                  </a:moveTo>
                  <a:lnTo>
                    <a:pt x="0" y="149225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3130550" y="2940050"/>
              <a:ext cx="31750" cy="60325"/>
            </a:xfrm>
            <a:custGeom>
              <a:avLst/>
              <a:gdLst/>
              <a:ahLst/>
              <a:cxnLst/>
              <a:rect l="l" t="t" r="r" b="b"/>
              <a:pathLst>
                <a:path w="31750" h="60325">
                  <a:moveTo>
                    <a:pt x="31750" y="0"/>
                  </a:moveTo>
                  <a:lnTo>
                    <a:pt x="0" y="60325"/>
                  </a:lnTo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3081338" y="2879725"/>
              <a:ext cx="49530" cy="120650"/>
            </a:xfrm>
            <a:custGeom>
              <a:avLst/>
              <a:gdLst/>
              <a:ahLst/>
              <a:cxnLst/>
              <a:rect l="l" t="t" r="r" b="b"/>
              <a:pathLst>
                <a:path w="49530" h="120650">
                  <a:moveTo>
                    <a:pt x="49212" y="12065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3032125" y="2879725"/>
              <a:ext cx="49530" cy="120650"/>
            </a:xfrm>
            <a:custGeom>
              <a:avLst/>
              <a:gdLst/>
              <a:ahLst/>
              <a:cxnLst/>
              <a:rect l="l" t="t" r="r" b="b"/>
              <a:pathLst>
                <a:path w="49530" h="120650">
                  <a:moveTo>
                    <a:pt x="49212" y="0"/>
                  </a:moveTo>
                  <a:lnTo>
                    <a:pt x="0" y="120650"/>
                  </a:lnTo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2982913" y="2879725"/>
              <a:ext cx="49530" cy="120650"/>
            </a:xfrm>
            <a:custGeom>
              <a:avLst/>
              <a:gdLst/>
              <a:ahLst/>
              <a:cxnLst/>
              <a:rect l="l" t="t" r="r" b="b"/>
              <a:pathLst>
                <a:path w="49530" h="120650">
                  <a:moveTo>
                    <a:pt x="49212" y="12065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2935287" y="2879725"/>
              <a:ext cx="47625" cy="120650"/>
            </a:xfrm>
            <a:custGeom>
              <a:avLst/>
              <a:gdLst/>
              <a:ahLst/>
              <a:cxnLst/>
              <a:rect l="l" t="t" r="r" b="b"/>
              <a:pathLst>
                <a:path w="47625" h="120650">
                  <a:moveTo>
                    <a:pt x="47625" y="0"/>
                  </a:moveTo>
                  <a:lnTo>
                    <a:pt x="0" y="120650"/>
                  </a:lnTo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2886075" y="2879725"/>
              <a:ext cx="49530" cy="120650"/>
            </a:xfrm>
            <a:custGeom>
              <a:avLst/>
              <a:gdLst/>
              <a:ahLst/>
              <a:cxnLst/>
              <a:rect l="l" t="t" r="r" b="b"/>
              <a:pathLst>
                <a:path w="49530" h="120650">
                  <a:moveTo>
                    <a:pt x="49212" y="12065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2852738" y="2879725"/>
              <a:ext cx="33655" cy="60325"/>
            </a:xfrm>
            <a:custGeom>
              <a:avLst/>
              <a:gdLst/>
              <a:ahLst/>
              <a:cxnLst/>
              <a:rect l="l" t="t" r="r" b="b"/>
              <a:pathLst>
                <a:path w="33655" h="60325">
                  <a:moveTo>
                    <a:pt x="33337" y="0"/>
                  </a:moveTo>
                  <a:lnTo>
                    <a:pt x="0" y="60325"/>
                  </a:lnTo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3162300" y="2940050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 h="0">
                  <a:moveTo>
                    <a:pt x="15875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2690812" y="2940050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 h="0">
                  <a:moveTo>
                    <a:pt x="161925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3178175" y="2940050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29" h="0">
                  <a:moveTo>
                    <a:pt x="0" y="0"/>
                  </a:moveTo>
                  <a:lnTo>
                    <a:pt x="163512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2201862" y="3690937"/>
              <a:ext cx="325755" cy="0"/>
            </a:xfrm>
            <a:custGeom>
              <a:avLst/>
              <a:gdLst/>
              <a:ahLst/>
              <a:cxnLst/>
              <a:rect l="l" t="t" r="r" b="b"/>
              <a:pathLst>
                <a:path w="325755" h="0">
                  <a:moveTo>
                    <a:pt x="0" y="0"/>
                  </a:moveTo>
                  <a:lnTo>
                    <a:pt x="325437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251075" y="3735387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2300287" y="3779837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 h="0">
                  <a:moveTo>
                    <a:pt x="130175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2349500" y="382587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0" y="0"/>
                  </a:moveTo>
                  <a:lnTo>
                    <a:pt x="31750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2365375" y="3540125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w="0" h="151129">
                  <a:moveTo>
                    <a:pt x="0" y="0"/>
                  </a:moveTo>
                  <a:lnTo>
                    <a:pt x="0" y="150812"/>
                  </a:lnTo>
                </a:path>
              </a:pathLst>
            </a:custGeom>
            <a:ln w="1587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2365375" y="2940050"/>
              <a:ext cx="325755" cy="0"/>
            </a:xfrm>
            <a:custGeom>
              <a:avLst/>
              <a:gdLst/>
              <a:ahLst/>
              <a:cxnLst/>
              <a:rect l="l" t="t" r="r" b="b"/>
              <a:pathLst>
                <a:path w="325755" h="0">
                  <a:moveTo>
                    <a:pt x="0" y="0"/>
                  </a:moveTo>
                  <a:lnTo>
                    <a:pt x="325437" y="0"/>
                  </a:lnTo>
                </a:path>
              </a:pathLst>
            </a:custGeom>
            <a:ln w="1587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2365375" y="3540125"/>
              <a:ext cx="1301750" cy="0"/>
            </a:xfrm>
            <a:custGeom>
              <a:avLst/>
              <a:gdLst/>
              <a:ahLst/>
              <a:cxnLst/>
              <a:rect l="l" t="t" r="r" b="b"/>
              <a:pathLst>
                <a:path w="1301750" h="0">
                  <a:moveTo>
                    <a:pt x="0" y="0"/>
                  </a:moveTo>
                  <a:lnTo>
                    <a:pt x="1301750" y="0"/>
                  </a:lnTo>
                </a:path>
              </a:pathLst>
            </a:custGeom>
            <a:ln w="1587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4100" y="3502025"/>
              <a:ext cx="80962" cy="76200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3341687" y="2940050"/>
              <a:ext cx="325755" cy="0"/>
            </a:xfrm>
            <a:custGeom>
              <a:avLst/>
              <a:gdLst/>
              <a:ahLst/>
              <a:cxnLst/>
              <a:rect l="l" t="t" r="r" b="b"/>
              <a:pathLst>
                <a:path w="325754" h="0">
                  <a:moveTo>
                    <a:pt x="0" y="0"/>
                  </a:moveTo>
                  <a:lnTo>
                    <a:pt x="325437" y="0"/>
                  </a:lnTo>
                </a:path>
              </a:pathLst>
            </a:custGeom>
            <a:ln w="1587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3667125" y="289560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65087" y="44450"/>
                  </a:moveTo>
                  <a:lnTo>
                    <a:pt x="0" y="44450"/>
                  </a:lnTo>
                </a:path>
                <a:path w="161925" h="88900">
                  <a:moveTo>
                    <a:pt x="65087" y="44450"/>
                  </a:moveTo>
                  <a:lnTo>
                    <a:pt x="68892" y="27148"/>
                  </a:lnTo>
                  <a:lnTo>
                    <a:pt x="79270" y="13019"/>
                  </a:lnTo>
                  <a:lnTo>
                    <a:pt x="94662" y="3493"/>
                  </a:lnTo>
                  <a:lnTo>
                    <a:pt x="113512" y="0"/>
                  </a:lnTo>
                  <a:lnTo>
                    <a:pt x="132355" y="3493"/>
                  </a:lnTo>
                  <a:lnTo>
                    <a:pt x="147743" y="13019"/>
                  </a:lnTo>
                  <a:lnTo>
                    <a:pt x="158119" y="27148"/>
                  </a:lnTo>
                  <a:lnTo>
                    <a:pt x="161925" y="44450"/>
                  </a:lnTo>
                  <a:lnTo>
                    <a:pt x="158119" y="61751"/>
                  </a:lnTo>
                  <a:lnTo>
                    <a:pt x="147743" y="75880"/>
                  </a:lnTo>
                  <a:lnTo>
                    <a:pt x="132355" y="85406"/>
                  </a:lnTo>
                  <a:lnTo>
                    <a:pt x="113512" y="88900"/>
                  </a:lnTo>
                  <a:lnTo>
                    <a:pt x="94662" y="85406"/>
                  </a:lnTo>
                  <a:lnTo>
                    <a:pt x="79270" y="75880"/>
                  </a:lnTo>
                  <a:lnTo>
                    <a:pt x="68892" y="61751"/>
                  </a:lnTo>
                  <a:lnTo>
                    <a:pt x="65087" y="4445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3667125" y="3540125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 h="0">
                  <a:moveTo>
                    <a:pt x="65087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3732212" y="3495668"/>
              <a:ext cx="97155" cy="90805"/>
            </a:xfrm>
            <a:custGeom>
              <a:avLst/>
              <a:gdLst/>
              <a:ahLst/>
              <a:cxnLst/>
              <a:rect l="l" t="t" r="r" b="b"/>
              <a:pathLst>
                <a:path w="97154" h="90804">
                  <a:moveTo>
                    <a:pt x="0" y="45250"/>
                  </a:moveTo>
                  <a:lnTo>
                    <a:pt x="3805" y="27635"/>
                  </a:lnTo>
                  <a:lnTo>
                    <a:pt x="14182" y="13252"/>
                  </a:lnTo>
                  <a:lnTo>
                    <a:pt x="29575" y="3555"/>
                  </a:lnTo>
                  <a:lnTo>
                    <a:pt x="48425" y="0"/>
                  </a:lnTo>
                  <a:lnTo>
                    <a:pt x="67267" y="3555"/>
                  </a:lnTo>
                  <a:lnTo>
                    <a:pt x="82656" y="13252"/>
                  </a:lnTo>
                  <a:lnTo>
                    <a:pt x="93032" y="27635"/>
                  </a:lnTo>
                  <a:lnTo>
                    <a:pt x="96837" y="45250"/>
                  </a:lnTo>
                  <a:lnTo>
                    <a:pt x="93032" y="62864"/>
                  </a:lnTo>
                  <a:lnTo>
                    <a:pt x="82656" y="77247"/>
                  </a:lnTo>
                  <a:lnTo>
                    <a:pt x="67267" y="86944"/>
                  </a:lnTo>
                  <a:lnTo>
                    <a:pt x="48425" y="90500"/>
                  </a:lnTo>
                  <a:lnTo>
                    <a:pt x="29575" y="86944"/>
                  </a:lnTo>
                  <a:lnTo>
                    <a:pt x="14182" y="77247"/>
                  </a:lnTo>
                  <a:lnTo>
                    <a:pt x="3805" y="62864"/>
                  </a:lnTo>
                  <a:lnTo>
                    <a:pt x="0" y="4525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9" name="object 159" descr=""/>
          <p:cNvSpPr txBox="1"/>
          <p:nvPr/>
        </p:nvSpPr>
        <p:spPr>
          <a:xfrm>
            <a:off x="1863725" y="3070478"/>
            <a:ext cx="2222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000080"/>
                </a:solidFill>
                <a:latin typeface="Arial"/>
                <a:cs typeface="Arial"/>
              </a:rPr>
              <a:t>vg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0" name="object 160" descr=""/>
          <p:cNvSpPr txBox="1"/>
          <p:nvPr/>
        </p:nvSpPr>
        <p:spPr>
          <a:xfrm>
            <a:off x="2840037" y="2575178"/>
            <a:ext cx="2686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000080"/>
                </a:solidFill>
                <a:latin typeface="Arial"/>
                <a:cs typeface="Arial"/>
              </a:rPr>
              <a:t>Rg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1" name="object 161" descr=""/>
          <p:cNvGrpSpPr/>
          <p:nvPr/>
        </p:nvGrpSpPr>
        <p:grpSpPr>
          <a:xfrm>
            <a:off x="2172493" y="4963318"/>
            <a:ext cx="1371600" cy="1167130"/>
            <a:chOff x="2172493" y="4963318"/>
            <a:chExt cx="1371600" cy="1167130"/>
          </a:xfrm>
        </p:grpSpPr>
        <p:sp>
          <p:nvSpPr>
            <p:cNvPr id="162" name="object 162" descr=""/>
            <p:cNvSpPr/>
            <p:nvPr/>
          </p:nvSpPr>
          <p:spPr>
            <a:xfrm>
              <a:off x="2316162" y="5446713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w="0" h="125729">
                  <a:moveTo>
                    <a:pt x="0" y="125412"/>
                  </a:moveTo>
                  <a:lnTo>
                    <a:pt x="0" y="0"/>
                  </a:lnTo>
                </a:path>
              </a:pathLst>
            </a:custGeom>
            <a:ln w="142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2247900" y="5446712"/>
              <a:ext cx="136525" cy="62230"/>
            </a:xfrm>
            <a:custGeom>
              <a:avLst/>
              <a:gdLst/>
              <a:ahLst/>
              <a:cxnLst/>
              <a:rect l="l" t="t" r="r" b="b"/>
              <a:pathLst>
                <a:path w="136525" h="62229">
                  <a:moveTo>
                    <a:pt x="68262" y="0"/>
                  </a:moveTo>
                  <a:lnTo>
                    <a:pt x="136525" y="61912"/>
                  </a:lnTo>
                </a:path>
                <a:path w="136525" h="62229">
                  <a:moveTo>
                    <a:pt x="68262" y="0"/>
                  </a:moveTo>
                  <a:lnTo>
                    <a:pt x="0" y="61912"/>
                  </a:lnTo>
                </a:path>
              </a:pathLst>
            </a:custGeom>
            <a:ln w="142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2179637" y="5384793"/>
              <a:ext cx="271780" cy="249554"/>
            </a:xfrm>
            <a:custGeom>
              <a:avLst/>
              <a:gdLst/>
              <a:ahLst/>
              <a:cxnLst/>
              <a:rect l="l" t="t" r="r" b="b"/>
              <a:pathLst>
                <a:path w="271780" h="249554">
                  <a:moveTo>
                    <a:pt x="0" y="124625"/>
                  </a:moveTo>
                  <a:lnTo>
                    <a:pt x="10666" y="76118"/>
                  </a:lnTo>
                  <a:lnTo>
                    <a:pt x="39755" y="36504"/>
                  </a:lnTo>
                  <a:lnTo>
                    <a:pt x="82901" y="9794"/>
                  </a:lnTo>
                  <a:lnTo>
                    <a:pt x="135737" y="0"/>
                  </a:lnTo>
                  <a:lnTo>
                    <a:pt x="188566" y="9794"/>
                  </a:lnTo>
                  <a:lnTo>
                    <a:pt x="231708" y="36504"/>
                  </a:lnTo>
                  <a:lnTo>
                    <a:pt x="260796" y="76118"/>
                  </a:lnTo>
                  <a:lnTo>
                    <a:pt x="271462" y="124625"/>
                  </a:lnTo>
                  <a:lnTo>
                    <a:pt x="260796" y="173131"/>
                  </a:lnTo>
                  <a:lnTo>
                    <a:pt x="231708" y="212745"/>
                  </a:lnTo>
                  <a:lnTo>
                    <a:pt x="188566" y="239455"/>
                  </a:lnTo>
                  <a:lnTo>
                    <a:pt x="135737" y="249250"/>
                  </a:lnTo>
                  <a:lnTo>
                    <a:pt x="82901" y="239455"/>
                  </a:lnTo>
                  <a:lnTo>
                    <a:pt x="39755" y="212745"/>
                  </a:lnTo>
                  <a:lnTo>
                    <a:pt x="10666" y="173131"/>
                  </a:lnTo>
                  <a:lnTo>
                    <a:pt x="0" y="124625"/>
                  </a:lnTo>
                  <a:close/>
                </a:path>
              </a:pathLst>
            </a:custGeom>
            <a:ln w="142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2301875" y="5421312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 h="0">
                  <a:moveTo>
                    <a:pt x="26987" y="0"/>
                  </a:moveTo>
                  <a:lnTo>
                    <a:pt x="0" y="0"/>
                  </a:lnTo>
                </a:path>
              </a:pathLst>
            </a:custGeom>
            <a:ln w="142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2301875" y="5597524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5" h="24129">
                  <a:moveTo>
                    <a:pt x="26987" y="5562"/>
                  </a:moveTo>
                  <a:lnTo>
                    <a:pt x="21424" y="5562"/>
                  </a:lnTo>
                  <a:lnTo>
                    <a:pt x="21424" y="0"/>
                  </a:lnTo>
                  <a:lnTo>
                    <a:pt x="7137" y="0"/>
                  </a:lnTo>
                  <a:lnTo>
                    <a:pt x="7137" y="5562"/>
                  </a:lnTo>
                  <a:lnTo>
                    <a:pt x="0" y="5562"/>
                  </a:lnTo>
                  <a:lnTo>
                    <a:pt x="0" y="19850"/>
                  </a:lnTo>
                  <a:lnTo>
                    <a:pt x="7137" y="19850"/>
                  </a:lnTo>
                  <a:lnTo>
                    <a:pt x="7137" y="23812"/>
                  </a:lnTo>
                  <a:lnTo>
                    <a:pt x="21424" y="23812"/>
                  </a:lnTo>
                  <a:lnTo>
                    <a:pt x="21424" y="19850"/>
                  </a:lnTo>
                  <a:lnTo>
                    <a:pt x="26987" y="19850"/>
                  </a:lnTo>
                  <a:lnTo>
                    <a:pt x="26987" y="556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2316162" y="5634037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w="0" h="125729">
                  <a:moveTo>
                    <a:pt x="0" y="0"/>
                  </a:moveTo>
                  <a:lnTo>
                    <a:pt x="0" y="125412"/>
                  </a:lnTo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2316162" y="5259388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w="0" h="125729">
                  <a:moveTo>
                    <a:pt x="0" y="125412"/>
                  </a:moveTo>
                  <a:lnTo>
                    <a:pt x="0" y="0"/>
                  </a:lnTo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128962" y="5395912"/>
              <a:ext cx="55880" cy="25400"/>
            </a:xfrm>
            <a:custGeom>
              <a:avLst/>
              <a:gdLst/>
              <a:ahLst/>
              <a:cxnLst/>
              <a:rect l="l" t="t" r="r" b="b"/>
              <a:pathLst>
                <a:path w="55880" h="25400">
                  <a:moveTo>
                    <a:pt x="0" y="0"/>
                  </a:moveTo>
                  <a:lnTo>
                    <a:pt x="55562" y="25400"/>
                  </a:lnTo>
                </a:path>
              </a:pathLst>
            </a:custGeom>
            <a:ln w="142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3074988" y="5421312"/>
              <a:ext cx="109855" cy="38100"/>
            </a:xfrm>
            <a:custGeom>
              <a:avLst/>
              <a:gdLst/>
              <a:ahLst/>
              <a:cxnLst/>
              <a:rect l="l" t="t" r="r" b="b"/>
              <a:pathLst>
                <a:path w="109855" h="38100">
                  <a:moveTo>
                    <a:pt x="109537" y="0"/>
                  </a:moveTo>
                  <a:lnTo>
                    <a:pt x="0" y="38100"/>
                  </a:lnTo>
                </a:path>
              </a:pathLst>
            </a:custGeom>
            <a:ln w="142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3074987" y="5459412"/>
              <a:ext cx="109855" cy="38100"/>
            </a:xfrm>
            <a:custGeom>
              <a:avLst/>
              <a:gdLst/>
              <a:ahLst/>
              <a:cxnLst/>
              <a:rect l="l" t="t" r="r" b="b"/>
              <a:pathLst>
                <a:path w="109855" h="38100">
                  <a:moveTo>
                    <a:pt x="0" y="0"/>
                  </a:moveTo>
                  <a:lnTo>
                    <a:pt x="109537" y="38100"/>
                  </a:lnTo>
                </a:path>
              </a:pathLst>
            </a:custGeom>
            <a:ln w="142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3074988" y="5497512"/>
              <a:ext cx="109855" cy="36830"/>
            </a:xfrm>
            <a:custGeom>
              <a:avLst/>
              <a:gdLst/>
              <a:ahLst/>
              <a:cxnLst/>
              <a:rect l="l" t="t" r="r" b="b"/>
              <a:pathLst>
                <a:path w="109855" h="36829">
                  <a:moveTo>
                    <a:pt x="109537" y="0"/>
                  </a:moveTo>
                  <a:lnTo>
                    <a:pt x="0" y="36512"/>
                  </a:lnTo>
                </a:path>
              </a:pathLst>
            </a:custGeom>
            <a:ln w="142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3074987" y="5534025"/>
              <a:ext cx="109855" cy="38100"/>
            </a:xfrm>
            <a:custGeom>
              <a:avLst/>
              <a:gdLst/>
              <a:ahLst/>
              <a:cxnLst/>
              <a:rect l="l" t="t" r="r" b="b"/>
              <a:pathLst>
                <a:path w="109855" h="38100">
                  <a:moveTo>
                    <a:pt x="0" y="0"/>
                  </a:moveTo>
                  <a:lnTo>
                    <a:pt x="109537" y="38100"/>
                  </a:lnTo>
                </a:path>
              </a:pathLst>
            </a:custGeom>
            <a:ln w="142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3074988" y="5572125"/>
              <a:ext cx="109855" cy="38100"/>
            </a:xfrm>
            <a:custGeom>
              <a:avLst/>
              <a:gdLst/>
              <a:ahLst/>
              <a:cxnLst/>
              <a:rect l="l" t="t" r="r" b="b"/>
              <a:pathLst>
                <a:path w="109855" h="38100">
                  <a:moveTo>
                    <a:pt x="109537" y="0"/>
                  </a:moveTo>
                  <a:lnTo>
                    <a:pt x="0" y="38100"/>
                  </a:lnTo>
                </a:path>
              </a:pathLst>
            </a:custGeom>
            <a:ln w="142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074987" y="5610225"/>
              <a:ext cx="53975" cy="24130"/>
            </a:xfrm>
            <a:custGeom>
              <a:avLst/>
              <a:gdLst/>
              <a:ahLst/>
              <a:cxnLst/>
              <a:rect l="l" t="t" r="r" b="b"/>
              <a:pathLst>
                <a:path w="53975" h="24129">
                  <a:moveTo>
                    <a:pt x="0" y="0"/>
                  </a:moveTo>
                  <a:lnTo>
                    <a:pt x="53975" y="23812"/>
                  </a:lnTo>
                </a:path>
              </a:pathLst>
            </a:custGeom>
            <a:ln w="142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128962" y="538480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0"/>
                  </a:moveTo>
                  <a:lnTo>
                    <a:pt x="0" y="11112"/>
                  </a:lnTo>
                </a:path>
              </a:pathLst>
            </a:custGeom>
            <a:ln w="142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128962" y="5634037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w="0" h="125729">
                  <a:moveTo>
                    <a:pt x="0" y="0"/>
                  </a:moveTo>
                  <a:lnTo>
                    <a:pt x="0" y="125412"/>
                  </a:lnTo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128962" y="5259388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w="0" h="125729">
                  <a:moveTo>
                    <a:pt x="0" y="125412"/>
                  </a:moveTo>
                  <a:lnTo>
                    <a:pt x="0" y="0"/>
                  </a:lnTo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2316162" y="500856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w="0" h="250825">
                  <a:moveTo>
                    <a:pt x="0" y="250825"/>
                  </a:moveTo>
                  <a:lnTo>
                    <a:pt x="0" y="0"/>
                  </a:lnTo>
                </a:path>
              </a:pathLst>
            </a:custGeom>
            <a:ln w="142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2316162" y="5008562"/>
              <a:ext cx="812800" cy="0"/>
            </a:xfrm>
            <a:custGeom>
              <a:avLst/>
              <a:gdLst/>
              <a:ahLst/>
              <a:cxnLst/>
              <a:rect l="l" t="t" r="r" b="b"/>
              <a:pathLst>
                <a:path w="812800" h="0">
                  <a:moveTo>
                    <a:pt x="0" y="0"/>
                  </a:moveTo>
                  <a:lnTo>
                    <a:pt x="812800" y="0"/>
                  </a:lnTo>
                </a:path>
              </a:pathLst>
            </a:custGeom>
            <a:ln w="142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4831" y="4976018"/>
              <a:ext cx="68262" cy="65087"/>
            </a:xfrm>
            <a:prstGeom prst="rect">
              <a:avLst/>
            </a:prstGeom>
          </p:spPr>
        </p:pic>
        <p:sp>
          <p:nvSpPr>
            <p:cNvPr id="182" name="object 182" descr=""/>
            <p:cNvSpPr/>
            <p:nvPr/>
          </p:nvSpPr>
          <p:spPr>
            <a:xfrm>
              <a:off x="3128963" y="6010275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 h="0">
                  <a:moveTo>
                    <a:pt x="271462" y="0"/>
                  </a:moveTo>
                  <a:lnTo>
                    <a:pt x="0" y="0"/>
                  </a:lnTo>
                </a:path>
              </a:pathLst>
            </a:custGeom>
            <a:ln w="142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4831" y="5759450"/>
              <a:ext cx="68262" cy="283368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2031" y="5759450"/>
              <a:ext cx="68262" cy="283368"/>
            </a:xfrm>
            <a:prstGeom prst="rect">
              <a:avLst/>
            </a:prstGeom>
          </p:spPr>
        </p:pic>
        <p:sp>
          <p:nvSpPr>
            <p:cNvPr id="185" name="object 185" descr=""/>
            <p:cNvSpPr/>
            <p:nvPr/>
          </p:nvSpPr>
          <p:spPr>
            <a:xfrm>
              <a:off x="2179637" y="6010275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80" h="0">
                  <a:moveTo>
                    <a:pt x="0" y="0"/>
                  </a:moveTo>
                  <a:lnTo>
                    <a:pt x="271462" y="0"/>
                  </a:lnTo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220912" y="6046787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2262187" y="6084887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 h="0">
                  <a:moveTo>
                    <a:pt x="107950" y="0"/>
                  </a:moveTo>
                  <a:lnTo>
                    <a:pt x="0" y="0"/>
                  </a:lnTo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301875" y="6122987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 h="0">
                  <a:moveTo>
                    <a:pt x="0" y="0"/>
                  </a:moveTo>
                  <a:lnTo>
                    <a:pt x="26987" y="0"/>
                  </a:lnTo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3400425" y="4970462"/>
              <a:ext cx="136525" cy="76200"/>
            </a:xfrm>
            <a:custGeom>
              <a:avLst/>
              <a:gdLst/>
              <a:ahLst/>
              <a:cxnLst/>
              <a:rect l="l" t="t" r="r" b="b"/>
              <a:pathLst>
                <a:path w="136525" h="76200">
                  <a:moveTo>
                    <a:pt x="53975" y="38100"/>
                  </a:moveTo>
                  <a:lnTo>
                    <a:pt x="0" y="38100"/>
                  </a:lnTo>
                </a:path>
                <a:path w="136525" h="76200">
                  <a:moveTo>
                    <a:pt x="53975" y="38100"/>
                  </a:moveTo>
                  <a:lnTo>
                    <a:pt x="57218" y="23268"/>
                  </a:lnTo>
                  <a:lnTo>
                    <a:pt x="66063" y="11158"/>
                  </a:lnTo>
                  <a:lnTo>
                    <a:pt x="79183" y="2993"/>
                  </a:lnTo>
                  <a:lnTo>
                    <a:pt x="95250" y="0"/>
                  </a:lnTo>
                  <a:lnTo>
                    <a:pt x="111316" y="2993"/>
                  </a:lnTo>
                  <a:lnTo>
                    <a:pt x="124436" y="11158"/>
                  </a:lnTo>
                  <a:lnTo>
                    <a:pt x="133281" y="23268"/>
                  </a:lnTo>
                  <a:lnTo>
                    <a:pt x="136525" y="38100"/>
                  </a:lnTo>
                  <a:lnTo>
                    <a:pt x="133281" y="52931"/>
                  </a:lnTo>
                  <a:lnTo>
                    <a:pt x="124436" y="65041"/>
                  </a:lnTo>
                  <a:lnTo>
                    <a:pt x="111316" y="73206"/>
                  </a:lnTo>
                  <a:lnTo>
                    <a:pt x="95250" y="76200"/>
                  </a:lnTo>
                  <a:lnTo>
                    <a:pt x="79183" y="73206"/>
                  </a:lnTo>
                  <a:lnTo>
                    <a:pt x="66063" y="65041"/>
                  </a:lnTo>
                  <a:lnTo>
                    <a:pt x="57218" y="52931"/>
                  </a:lnTo>
                  <a:lnTo>
                    <a:pt x="53975" y="38100"/>
                  </a:lnTo>
                  <a:close/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3128962" y="500856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w="0" h="250825">
                  <a:moveTo>
                    <a:pt x="0" y="250825"/>
                  </a:moveTo>
                  <a:lnTo>
                    <a:pt x="0" y="0"/>
                  </a:lnTo>
                </a:path>
              </a:pathLst>
            </a:custGeom>
            <a:ln w="142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3128962" y="5008562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 h="0">
                  <a:moveTo>
                    <a:pt x="0" y="0"/>
                  </a:moveTo>
                  <a:lnTo>
                    <a:pt x="271462" y="0"/>
                  </a:lnTo>
                </a:path>
              </a:pathLst>
            </a:custGeom>
            <a:ln w="142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3400425" y="6010275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53975" y="0"/>
                  </a:moveTo>
                  <a:lnTo>
                    <a:pt x="0" y="0"/>
                  </a:lnTo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3454400" y="5972168"/>
              <a:ext cx="82550" cy="74930"/>
            </a:xfrm>
            <a:custGeom>
              <a:avLst/>
              <a:gdLst/>
              <a:ahLst/>
              <a:cxnLst/>
              <a:rect l="l" t="t" r="r" b="b"/>
              <a:pathLst>
                <a:path w="82550" h="74929">
                  <a:moveTo>
                    <a:pt x="0" y="37312"/>
                  </a:moveTo>
                  <a:lnTo>
                    <a:pt x="3243" y="22792"/>
                  </a:lnTo>
                  <a:lnTo>
                    <a:pt x="12088" y="10931"/>
                  </a:lnTo>
                  <a:lnTo>
                    <a:pt x="25208" y="2933"/>
                  </a:lnTo>
                  <a:lnTo>
                    <a:pt x="41275" y="0"/>
                  </a:lnTo>
                  <a:lnTo>
                    <a:pt x="57341" y="2933"/>
                  </a:lnTo>
                  <a:lnTo>
                    <a:pt x="70461" y="10931"/>
                  </a:lnTo>
                  <a:lnTo>
                    <a:pt x="79306" y="22792"/>
                  </a:lnTo>
                  <a:lnTo>
                    <a:pt x="82550" y="37312"/>
                  </a:lnTo>
                  <a:lnTo>
                    <a:pt x="79306" y="51833"/>
                  </a:lnTo>
                  <a:lnTo>
                    <a:pt x="70461" y="63693"/>
                  </a:lnTo>
                  <a:lnTo>
                    <a:pt x="57341" y="71691"/>
                  </a:lnTo>
                  <a:lnTo>
                    <a:pt x="41275" y="74625"/>
                  </a:lnTo>
                  <a:lnTo>
                    <a:pt x="25208" y="71691"/>
                  </a:lnTo>
                  <a:lnTo>
                    <a:pt x="12088" y="63693"/>
                  </a:lnTo>
                  <a:lnTo>
                    <a:pt x="3243" y="51833"/>
                  </a:lnTo>
                  <a:lnTo>
                    <a:pt x="0" y="37312"/>
                  </a:lnTo>
                  <a:close/>
                </a:path>
              </a:pathLst>
            </a:custGeom>
            <a:ln w="14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2316162" y="6010275"/>
              <a:ext cx="812800" cy="0"/>
            </a:xfrm>
            <a:custGeom>
              <a:avLst/>
              <a:gdLst/>
              <a:ahLst/>
              <a:cxnLst/>
              <a:rect l="l" t="t" r="r" b="b"/>
              <a:pathLst>
                <a:path w="812800" h="0">
                  <a:moveTo>
                    <a:pt x="812800" y="0"/>
                  </a:moveTo>
                  <a:lnTo>
                    <a:pt x="0" y="0"/>
                  </a:lnTo>
                </a:path>
              </a:pathLst>
            </a:custGeom>
            <a:ln w="142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5" name="object 195" descr=""/>
          <p:cNvSpPr txBox="1"/>
          <p:nvPr/>
        </p:nvSpPr>
        <p:spPr>
          <a:xfrm>
            <a:off x="2506662" y="5367527"/>
            <a:ext cx="15367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solidFill>
                  <a:srgbClr val="000080"/>
                </a:solidFill>
                <a:latin typeface="Arial"/>
                <a:cs typeface="Arial"/>
              </a:rPr>
              <a:t>ig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6" name="object 196" descr=""/>
          <p:cNvSpPr txBox="1"/>
          <p:nvPr/>
        </p:nvSpPr>
        <p:spPr>
          <a:xfrm>
            <a:off x="3333750" y="5367527"/>
            <a:ext cx="23622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solidFill>
                  <a:srgbClr val="000080"/>
                </a:solidFill>
                <a:latin typeface="Arial"/>
                <a:cs typeface="Arial"/>
              </a:rPr>
              <a:t>Rg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4313" y="1590123"/>
            <a:ext cx="73304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latin typeface="Calibri"/>
                <a:cs typeface="Calibri"/>
              </a:rPr>
              <a:t>Característica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entrada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amplificador: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impedancia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entrada,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Zin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05077" y="2321579"/>
            <a:ext cx="22688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7C00"/>
                </a:solidFill>
                <a:latin typeface="Calibri"/>
                <a:cs typeface="Calibri"/>
              </a:rPr>
              <a:t>Excitación</a:t>
            </a:r>
            <a:r>
              <a:rPr dirty="0" sz="2000" spc="-35" b="1">
                <a:solidFill>
                  <a:srgbClr val="FF7C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7C00"/>
                </a:solidFill>
                <a:latin typeface="Calibri"/>
                <a:cs typeface="Calibri"/>
              </a:rPr>
              <a:t>en</a:t>
            </a:r>
            <a:r>
              <a:rPr dirty="0" sz="2000" spc="-15" b="1">
                <a:solidFill>
                  <a:srgbClr val="FF7C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7C00"/>
                </a:solidFill>
                <a:latin typeface="Calibri"/>
                <a:cs typeface="Calibri"/>
              </a:rPr>
              <a:t>Tensión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77313" y="2995771"/>
            <a:ext cx="233680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20000"/>
              </a:lnSpc>
              <a:spcBef>
                <a:spcPts val="95"/>
              </a:spcBef>
            </a:pPr>
            <a:r>
              <a:rPr dirty="0" sz="2000" spc="-10">
                <a:latin typeface="Calibri"/>
                <a:cs typeface="Calibri"/>
              </a:rPr>
              <a:t>Interesa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Zin&gt;&gt;Rg</a:t>
            </a:r>
            <a:r>
              <a:rPr dirty="0" sz="2000" spc="-10">
                <a:latin typeface="Times New Roman"/>
                <a:cs typeface="Times New Roman"/>
              </a:rPr>
              <a:t>≈50</a:t>
            </a:r>
            <a:r>
              <a:rPr dirty="0" sz="2000" spc="-10">
                <a:latin typeface="Symbol"/>
                <a:cs typeface="Symbol"/>
              </a:rPr>
              <a:t>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Caso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ideal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0">
                <a:latin typeface="Symbol"/>
                <a:cs typeface="Symbol"/>
              </a:rPr>
              <a:t>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6095" y="4515947"/>
            <a:ext cx="24498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7C00"/>
                </a:solidFill>
                <a:latin typeface="Calibri"/>
                <a:cs typeface="Calibri"/>
              </a:rPr>
              <a:t>Excitación</a:t>
            </a:r>
            <a:r>
              <a:rPr dirty="0" sz="2000" spc="-35" b="1">
                <a:solidFill>
                  <a:srgbClr val="FF7C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7C00"/>
                </a:solidFill>
                <a:latin typeface="Calibri"/>
                <a:cs typeface="Calibri"/>
              </a:rPr>
              <a:t>en</a:t>
            </a:r>
            <a:r>
              <a:rPr dirty="0" sz="2000" spc="-15" b="1">
                <a:solidFill>
                  <a:srgbClr val="FF7C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7C00"/>
                </a:solidFill>
                <a:latin typeface="Calibri"/>
                <a:cs typeface="Calibri"/>
              </a:rPr>
              <a:t>Corriente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878331" y="4827465"/>
            <a:ext cx="2421890" cy="751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19000"/>
              </a:lnSpc>
              <a:spcBef>
                <a:spcPts val="95"/>
              </a:spcBef>
            </a:pPr>
            <a:r>
              <a:rPr dirty="0" sz="2000" spc="-10">
                <a:latin typeface="Calibri"/>
                <a:cs typeface="Calibri"/>
              </a:rPr>
              <a:t>Interesa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Zin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&lt;&lt;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Rg</a:t>
            </a:r>
            <a:r>
              <a:rPr dirty="0" sz="2000" spc="-10">
                <a:latin typeface="Times New Roman"/>
                <a:cs typeface="Times New Roman"/>
              </a:rPr>
              <a:t>≈M</a:t>
            </a:r>
            <a:r>
              <a:rPr dirty="0" sz="2000" spc="-10">
                <a:latin typeface="Symbol"/>
                <a:cs typeface="Symbol"/>
              </a:rPr>
              <a:t>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Caso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ideal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98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2140" y="1016000"/>
            <a:ext cx="20256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Amplificación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2498613" y="3296699"/>
            <a:ext cx="109855" cy="237490"/>
            <a:chOff x="2498613" y="3296699"/>
            <a:chExt cx="109855" cy="237490"/>
          </a:xfrm>
        </p:grpSpPr>
        <p:sp>
          <p:nvSpPr>
            <p:cNvPr id="10" name="object 10" descr=""/>
            <p:cNvSpPr/>
            <p:nvPr/>
          </p:nvSpPr>
          <p:spPr>
            <a:xfrm>
              <a:off x="2504702" y="3493673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4" h="22860">
                  <a:moveTo>
                    <a:pt x="48712" y="22501"/>
                  </a:moveTo>
                  <a:lnTo>
                    <a:pt x="0" y="0"/>
                  </a:lnTo>
                </a:path>
              </a:pathLst>
            </a:custGeom>
            <a:ln w="1141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498613" y="348804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04703" y="3459921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0" y="33751"/>
                  </a:moveTo>
                  <a:lnTo>
                    <a:pt x="97424" y="0"/>
                  </a:lnTo>
                </a:path>
              </a:pathLst>
            </a:custGeom>
            <a:ln w="113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596038" y="345429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504703" y="3426170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97424" y="33751"/>
                  </a:moveTo>
                  <a:lnTo>
                    <a:pt x="0" y="0"/>
                  </a:lnTo>
                </a:path>
              </a:pathLst>
            </a:custGeom>
            <a:ln w="113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498614" y="342054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504703" y="3392418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0" y="33751"/>
                  </a:moveTo>
                  <a:lnTo>
                    <a:pt x="97424" y="0"/>
                  </a:lnTo>
                </a:path>
              </a:pathLst>
            </a:custGeom>
            <a:ln w="113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596038" y="338679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504703" y="3358666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97424" y="33751"/>
                  </a:moveTo>
                  <a:lnTo>
                    <a:pt x="0" y="0"/>
                  </a:lnTo>
                </a:path>
              </a:pathLst>
            </a:custGeom>
            <a:ln w="113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498614" y="335304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504703" y="3324915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0" y="33751"/>
                  </a:moveTo>
                  <a:lnTo>
                    <a:pt x="97424" y="0"/>
                  </a:lnTo>
                </a:path>
              </a:pathLst>
            </a:custGeom>
            <a:ln w="113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596039" y="331928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553416" y="3302414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4" h="22860">
                  <a:moveTo>
                    <a:pt x="48712" y="22501"/>
                  </a:moveTo>
                  <a:lnTo>
                    <a:pt x="0" y="0"/>
                  </a:lnTo>
                </a:path>
              </a:pathLst>
            </a:custGeom>
            <a:ln w="1141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547327" y="329678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553416" y="351617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11250"/>
                  </a:moveTo>
                  <a:lnTo>
                    <a:pt x="0" y="0"/>
                  </a:lnTo>
                </a:path>
              </a:pathLst>
            </a:custGeom>
            <a:ln w="121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547327" y="351054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2723388" y="3289713"/>
            <a:ext cx="2355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solidFill>
                  <a:srgbClr val="000080"/>
                </a:solidFill>
                <a:latin typeface="Arial"/>
                <a:cs typeface="Arial"/>
              </a:rPr>
              <a:t>Zin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341788" y="3000375"/>
            <a:ext cx="3978275" cy="1054100"/>
            <a:chOff x="341788" y="3000375"/>
            <a:chExt cx="3978275" cy="1054100"/>
          </a:xfrm>
        </p:grpSpPr>
        <p:sp>
          <p:nvSpPr>
            <p:cNvPr id="28" name="object 28" descr=""/>
            <p:cNvSpPr/>
            <p:nvPr/>
          </p:nvSpPr>
          <p:spPr>
            <a:xfrm>
              <a:off x="2553416" y="3189908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05"/>
                  </a:moveTo>
                  <a:lnTo>
                    <a:pt x="0" y="0"/>
                  </a:lnTo>
                </a:path>
              </a:pathLst>
            </a:custGeom>
            <a:ln w="121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553417" y="3527425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05"/>
                  </a:lnTo>
                </a:path>
              </a:pathLst>
            </a:custGeom>
            <a:ln w="121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700953" y="3189908"/>
              <a:ext cx="852805" cy="0"/>
            </a:xfrm>
            <a:custGeom>
              <a:avLst/>
              <a:gdLst/>
              <a:ahLst/>
              <a:cxnLst/>
              <a:rect l="l" t="t" r="r" b="b"/>
              <a:pathLst>
                <a:path w="852805" h="0">
                  <a:moveTo>
                    <a:pt x="852463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694864" y="318428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553417" y="3639930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05"/>
                  </a:lnTo>
                </a:path>
              </a:pathLst>
            </a:custGeom>
            <a:ln w="1217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547328" y="374681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700953" y="3752435"/>
              <a:ext cx="852805" cy="0"/>
            </a:xfrm>
            <a:custGeom>
              <a:avLst/>
              <a:gdLst/>
              <a:ahLst/>
              <a:cxnLst/>
              <a:rect l="l" t="t" r="r" b="b"/>
              <a:pathLst>
                <a:path w="852805" h="0">
                  <a:moveTo>
                    <a:pt x="852463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694864" y="374681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3316" y="3150299"/>
              <a:ext cx="133726" cy="67967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652242" y="3752435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 h="0">
                  <a:moveTo>
                    <a:pt x="0" y="0"/>
                  </a:moveTo>
                  <a:lnTo>
                    <a:pt x="48712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694865" y="374681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579174" y="3718684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60" h="56514">
                  <a:moveTo>
                    <a:pt x="0" y="28126"/>
                  </a:moveTo>
                  <a:lnTo>
                    <a:pt x="2378" y="17138"/>
                  </a:lnTo>
                  <a:lnTo>
                    <a:pt x="8879" y="8203"/>
                  </a:lnTo>
                  <a:lnTo>
                    <a:pt x="18551" y="2197"/>
                  </a:lnTo>
                  <a:lnTo>
                    <a:pt x="30445" y="0"/>
                  </a:lnTo>
                  <a:lnTo>
                    <a:pt x="42338" y="2197"/>
                  </a:lnTo>
                  <a:lnTo>
                    <a:pt x="52010" y="8203"/>
                  </a:lnTo>
                  <a:lnTo>
                    <a:pt x="58511" y="17138"/>
                  </a:lnTo>
                  <a:lnTo>
                    <a:pt x="60890" y="28126"/>
                  </a:lnTo>
                  <a:lnTo>
                    <a:pt x="58511" y="39113"/>
                  </a:lnTo>
                  <a:lnTo>
                    <a:pt x="52010" y="48049"/>
                  </a:lnTo>
                  <a:lnTo>
                    <a:pt x="42338" y="54055"/>
                  </a:lnTo>
                  <a:lnTo>
                    <a:pt x="30445" y="56252"/>
                  </a:lnTo>
                  <a:lnTo>
                    <a:pt x="18551" y="54055"/>
                  </a:lnTo>
                  <a:lnTo>
                    <a:pt x="8879" y="48049"/>
                  </a:lnTo>
                  <a:lnTo>
                    <a:pt x="2378" y="39113"/>
                  </a:lnTo>
                  <a:lnTo>
                    <a:pt x="0" y="28126"/>
                  </a:lnTo>
                  <a:close/>
                </a:path>
              </a:pathLst>
            </a:custGeom>
            <a:ln w="116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233206" y="3009900"/>
              <a:ext cx="2077085" cy="1035050"/>
            </a:xfrm>
            <a:custGeom>
              <a:avLst/>
              <a:gdLst/>
              <a:ahLst/>
              <a:cxnLst/>
              <a:rect l="l" t="t" r="r" b="b"/>
              <a:pathLst>
                <a:path w="2077085" h="1035050">
                  <a:moveTo>
                    <a:pt x="0" y="0"/>
                  </a:moveTo>
                  <a:lnTo>
                    <a:pt x="2076856" y="0"/>
                  </a:lnTo>
                  <a:lnTo>
                    <a:pt x="2076856" y="1035050"/>
                  </a:lnTo>
                  <a:lnTo>
                    <a:pt x="0" y="103505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96539" y="3414300"/>
              <a:ext cx="60960" cy="33655"/>
            </a:xfrm>
            <a:custGeom>
              <a:avLst/>
              <a:gdLst/>
              <a:ahLst/>
              <a:cxnLst/>
              <a:rect l="l" t="t" r="r" b="b"/>
              <a:pathLst>
                <a:path w="60959" h="33654">
                  <a:moveTo>
                    <a:pt x="60587" y="32120"/>
                  </a:moveTo>
                  <a:lnTo>
                    <a:pt x="60782" y="30815"/>
                  </a:lnTo>
                  <a:lnTo>
                    <a:pt x="60891" y="29476"/>
                  </a:lnTo>
                  <a:lnTo>
                    <a:pt x="60891" y="28126"/>
                  </a:lnTo>
                  <a:lnTo>
                    <a:pt x="58513" y="17138"/>
                  </a:lnTo>
                  <a:lnTo>
                    <a:pt x="52012" y="8203"/>
                  </a:lnTo>
                  <a:lnTo>
                    <a:pt x="42339" y="2197"/>
                  </a:lnTo>
                  <a:lnTo>
                    <a:pt x="30445" y="0"/>
                  </a:lnTo>
                  <a:lnTo>
                    <a:pt x="18552" y="2197"/>
                  </a:lnTo>
                  <a:lnTo>
                    <a:pt x="8879" y="8203"/>
                  </a:lnTo>
                  <a:lnTo>
                    <a:pt x="2378" y="17138"/>
                  </a:lnTo>
                  <a:lnTo>
                    <a:pt x="0" y="28126"/>
                  </a:lnTo>
                  <a:lnTo>
                    <a:pt x="0" y="30016"/>
                  </a:lnTo>
                  <a:lnTo>
                    <a:pt x="194" y="31861"/>
                  </a:lnTo>
                  <a:lnTo>
                    <a:pt x="572" y="33650"/>
                  </a:lnTo>
                </a:path>
              </a:pathLst>
            </a:custGeom>
            <a:ln w="1146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70182" y="3446439"/>
              <a:ext cx="60325" cy="24130"/>
            </a:xfrm>
            <a:custGeom>
              <a:avLst/>
              <a:gdLst/>
              <a:ahLst/>
              <a:cxnLst/>
              <a:rect l="l" t="t" r="r" b="b"/>
              <a:pathLst>
                <a:path w="60325" h="24129">
                  <a:moveTo>
                    <a:pt x="0" y="1507"/>
                  </a:moveTo>
                  <a:lnTo>
                    <a:pt x="3737" y="10502"/>
                  </a:lnTo>
                  <a:lnTo>
                    <a:pt x="10392" y="17664"/>
                  </a:lnTo>
                  <a:lnTo>
                    <a:pt x="19319" y="22399"/>
                  </a:lnTo>
                  <a:lnTo>
                    <a:pt x="29873" y="24109"/>
                  </a:lnTo>
                  <a:lnTo>
                    <a:pt x="40798" y="22269"/>
                  </a:lnTo>
                  <a:lnTo>
                    <a:pt x="49945" y="17193"/>
                  </a:lnTo>
                  <a:lnTo>
                    <a:pt x="56591" y="9548"/>
                  </a:lnTo>
                  <a:lnTo>
                    <a:pt x="60015" y="0"/>
                  </a:lnTo>
                </a:path>
              </a:pathLst>
            </a:custGeom>
            <a:ln w="113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47820" y="3335544"/>
              <a:ext cx="231775" cy="213995"/>
            </a:xfrm>
            <a:custGeom>
              <a:avLst/>
              <a:gdLst/>
              <a:ahLst/>
              <a:cxnLst/>
              <a:rect l="l" t="t" r="r" b="b"/>
              <a:pathLst>
                <a:path w="231775" h="213995">
                  <a:moveTo>
                    <a:pt x="0" y="106880"/>
                  </a:moveTo>
                  <a:lnTo>
                    <a:pt x="9038" y="65129"/>
                  </a:lnTo>
                  <a:lnTo>
                    <a:pt x="33743" y="31172"/>
                  </a:lnTo>
                  <a:lnTo>
                    <a:pt x="70500" y="8349"/>
                  </a:lnTo>
                  <a:lnTo>
                    <a:pt x="115694" y="0"/>
                  </a:lnTo>
                  <a:lnTo>
                    <a:pt x="160889" y="8349"/>
                  </a:lnTo>
                  <a:lnTo>
                    <a:pt x="197646" y="31172"/>
                  </a:lnTo>
                  <a:lnTo>
                    <a:pt x="222351" y="65129"/>
                  </a:lnTo>
                  <a:lnTo>
                    <a:pt x="231389" y="106880"/>
                  </a:lnTo>
                  <a:lnTo>
                    <a:pt x="222351" y="148631"/>
                  </a:lnTo>
                  <a:lnTo>
                    <a:pt x="197646" y="182587"/>
                  </a:lnTo>
                  <a:lnTo>
                    <a:pt x="160889" y="205410"/>
                  </a:lnTo>
                  <a:lnTo>
                    <a:pt x="115694" y="213760"/>
                  </a:lnTo>
                  <a:lnTo>
                    <a:pt x="70500" y="205410"/>
                  </a:lnTo>
                  <a:lnTo>
                    <a:pt x="33743" y="182587"/>
                  </a:lnTo>
                  <a:lnTo>
                    <a:pt x="9038" y="148631"/>
                  </a:lnTo>
                  <a:lnTo>
                    <a:pt x="0" y="106880"/>
                  </a:lnTo>
                  <a:close/>
                </a:path>
              </a:pathLst>
            </a:custGeom>
            <a:ln w="11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69604" y="3358045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0"/>
                  </a:moveTo>
                  <a:lnTo>
                    <a:pt x="0" y="22501"/>
                  </a:lnTo>
                </a:path>
              </a:pathLst>
            </a:custGeom>
            <a:ln w="121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63515" y="337492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57426" y="3369296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 h="0">
                  <a:moveTo>
                    <a:pt x="0" y="0"/>
                  </a:moveTo>
                  <a:lnTo>
                    <a:pt x="24356" y="0"/>
                  </a:lnTo>
                </a:path>
              </a:pathLst>
            </a:custGeom>
            <a:ln w="112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75694" y="336367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57426" y="351555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 h="0">
                  <a:moveTo>
                    <a:pt x="0" y="0"/>
                  </a:moveTo>
                  <a:lnTo>
                    <a:pt x="24356" y="0"/>
                  </a:lnTo>
                </a:path>
              </a:pathLst>
            </a:custGeom>
            <a:ln w="112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75694" y="350992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69604" y="3223039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05"/>
                  </a:moveTo>
                  <a:lnTo>
                    <a:pt x="0" y="0"/>
                  </a:lnTo>
                </a:path>
              </a:pathLst>
            </a:custGeom>
            <a:ln w="121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69604" y="3560555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05"/>
                  </a:lnTo>
                </a:path>
              </a:pathLst>
            </a:custGeom>
            <a:ln w="121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041989" y="3223039"/>
              <a:ext cx="24765" cy="45085"/>
            </a:xfrm>
            <a:custGeom>
              <a:avLst/>
              <a:gdLst/>
              <a:ahLst/>
              <a:cxnLst/>
              <a:rect l="l" t="t" r="r" b="b"/>
              <a:pathLst>
                <a:path w="24765" h="45085">
                  <a:moveTo>
                    <a:pt x="24356" y="0"/>
                  </a:moveTo>
                  <a:lnTo>
                    <a:pt x="0" y="45002"/>
                  </a:lnTo>
                </a:path>
              </a:pathLst>
            </a:custGeom>
            <a:ln w="119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35900" y="326241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005454" y="3178037"/>
              <a:ext cx="36830" cy="90170"/>
            </a:xfrm>
            <a:custGeom>
              <a:avLst/>
              <a:gdLst/>
              <a:ahLst/>
              <a:cxnLst/>
              <a:rect l="l" t="t" r="r" b="b"/>
              <a:pathLst>
                <a:path w="36830" h="90170">
                  <a:moveTo>
                    <a:pt x="36535" y="90004"/>
                  </a:moveTo>
                  <a:lnTo>
                    <a:pt x="0" y="0"/>
                  </a:lnTo>
                </a:path>
              </a:pathLst>
            </a:custGeom>
            <a:ln w="120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99364" y="317241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68918" y="3178037"/>
              <a:ext cx="36830" cy="90170"/>
            </a:xfrm>
            <a:custGeom>
              <a:avLst/>
              <a:gdLst/>
              <a:ahLst/>
              <a:cxnLst/>
              <a:rect l="l" t="t" r="r" b="b"/>
              <a:pathLst>
                <a:path w="36830" h="90170">
                  <a:moveTo>
                    <a:pt x="36535" y="0"/>
                  </a:moveTo>
                  <a:lnTo>
                    <a:pt x="0" y="90004"/>
                  </a:lnTo>
                </a:path>
              </a:pathLst>
            </a:custGeom>
            <a:ln w="120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62829" y="326241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32383" y="3178037"/>
              <a:ext cx="36830" cy="90170"/>
            </a:xfrm>
            <a:custGeom>
              <a:avLst/>
              <a:gdLst/>
              <a:ahLst/>
              <a:cxnLst/>
              <a:rect l="l" t="t" r="r" b="b"/>
              <a:pathLst>
                <a:path w="36830" h="90170">
                  <a:moveTo>
                    <a:pt x="36535" y="90004"/>
                  </a:moveTo>
                  <a:lnTo>
                    <a:pt x="0" y="0"/>
                  </a:lnTo>
                </a:path>
              </a:pathLst>
            </a:custGeom>
            <a:ln w="120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926294" y="317241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95848" y="3178037"/>
              <a:ext cx="36830" cy="90170"/>
            </a:xfrm>
            <a:custGeom>
              <a:avLst/>
              <a:gdLst/>
              <a:ahLst/>
              <a:cxnLst/>
              <a:rect l="l" t="t" r="r" b="b"/>
              <a:pathLst>
                <a:path w="36830" h="90170">
                  <a:moveTo>
                    <a:pt x="36535" y="0"/>
                  </a:moveTo>
                  <a:lnTo>
                    <a:pt x="0" y="90004"/>
                  </a:lnTo>
                </a:path>
              </a:pathLst>
            </a:custGeom>
            <a:ln w="120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89759" y="326241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59313" y="3178037"/>
              <a:ext cx="36830" cy="90170"/>
            </a:xfrm>
            <a:custGeom>
              <a:avLst/>
              <a:gdLst/>
              <a:ahLst/>
              <a:cxnLst/>
              <a:rect l="l" t="t" r="r" b="b"/>
              <a:pathLst>
                <a:path w="36830" h="90170">
                  <a:moveTo>
                    <a:pt x="36535" y="90004"/>
                  </a:moveTo>
                  <a:lnTo>
                    <a:pt x="0" y="0"/>
                  </a:lnTo>
                </a:path>
              </a:pathLst>
            </a:custGeom>
            <a:ln w="120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53224" y="317241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34956" y="3178037"/>
              <a:ext cx="24765" cy="45085"/>
            </a:xfrm>
            <a:custGeom>
              <a:avLst/>
              <a:gdLst/>
              <a:ahLst/>
              <a:cxnLst/>
              <a:rect l="l" t="t" r="r" b="b"/>
              <a:pathLst>
                <a:path w="24765" h="45085">
                  <a:moveTo>
                    <a:pt x="24356" y="0"/>
                  </a:moveTo>
                  <a:lnTo>
                    <a:pt x="0" y="45002"/>
                  </a:lnTo>
                </a:path>
              </a:pathLst>
            </a:custGeom>
            <a:ln w="119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28867" y="321741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066346" y="322303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178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60256" y="321741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/>
          <p:nvPr/>
        </p:nvSpPr>
        <p:spPr>
          <a:xfrm>
            <a:off x="5524442" y="4304846"/>
            <a:ext cx="927735" cy="0"/>
          </a:xfrm>
          <a:custGeom>
            <a:avLst/>
            <a:gdLst/>
            <a:ahLst/>
            <a:cxnLst/>
            <a:rect l="l" t="t" r="r" b="b"/>
            <a:pathLst>
              <a:path w="927735" h="0">
                <a:moveTo>
                  <a:pt x="0" y="0"/>
                </a:moveTo>
                <a:lnTo>
                  <a:pt x="927148" y="0"/>
                </a:lnTo>
              </a:path>
            </a:pathLst>
          </a:custGeom>
          <a:ln w="13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4948754" y="4273585"/>
            <a:ext cx="990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i="1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5703133" y="4479819"/>
            <a:ext cx="7080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1505" algn="l"/>
              </a:tabLst>
            </a:pPr>
            <a:r>
              <a:rPr dirty="0" sz="1200" spc="-25" i="1">
                <a:latin typeface="Times New Roman"/>
                <a:cs typeface="Times New Roman"/>
              </a:rPr>
              <a:t>in</a:t>
            </a:r>
            <a:r>
              <a:rPr dirty="0" sz="1200" i="1">
                <a:latin typeface="Times New Roman"/>
                <a:cs typeface="Times New Roman"/>
              </a:rPr>
              <a:t>	</a:t>
            </a:r>
            <a:r>
              <a:rPr dirty="0" sz="1200" spc="-50" i="1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790182" y="3993108"/>
            <a:ext cx="374650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4905" sz="3075" spc="89" i="1">
                <a:latin typeface="Times New Roman"/>
                <a:cs typeface="Times New Roman"/>
              </a:rPr>
              <a:t>Z</a:t>
            </a:r>
            <a:r>
              <a:rPr dirty="0" sz="1200" spc="60" i="1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4826623" y="4094162"/>
            <a:ext cx="663575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04165" algn="l"/>
              </a:tabLst>
            </a:pPr>
            <a:r>
              <a:rPr dirty="0" sz="2050" spc="30" i="1">
                <a:latin typeface="Times New Roman"/>
                <a:cs typeface="Times New Roman"/>
              </a:rPr>
              <a:t>v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100">
                <a:latin typeface="Symbol"/>
                <a:cs typeface="Symbol"/>
              </a:rPr>
              <a:t></a:t>
            </a:r>
            <a:r>
              <a:rPr dirty="0" sz="2050" spc="-25">
                <a:latin typeface="Times New Roman"/>
                <a:cs typeface="Times New Roman"/>
              </a:rPr>
              <a:t> </a:t>
            </a:r>
            <a:r>
              <a:rPr dirty="0" sz="2050" spc="30" i="1">
                <a:latin typeface="Times New Roman"/>
                <a:cs typeface="Times New Roman"/>
              </a:rPr>
              <a:t>v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6510391" y="4094162"/>
            <a:ext cx="371475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 spc="100">
                <a:latin typeface="Symbol"/>
                <a:cs typeface="Symbol"/>
              </a:rPr>
              <a:t></a:t>
            </a:r>
            <a:r>
              <a:rPr dirty="0" sz="2050" spc="-25">
                <a:latin typeface="Times New Roman"/>
                <a:cs typeface="Times New Roman"/>
              </a:rPr>
              <a:t> </a:t>
            </a:r>
            <a:r>
              <a:rPr dirty="0" sz="2050" spc="30" i="1">
                <a:latin typeface="Times New Roman"/>
                <a:cs typeface="Times New Roman"/>
              </a:rPr>
              <a:t>v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5534087" y="4300396"/>
            <a:ext cx="796925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9890" algn="l"/>
              </a:tabLst>
            </a:pPr>
            <a:r>
              <a:rPr dirty="0" sz="2050" spc="60" i="1">
                <a:latin typeface="Times New Roman"/>
                <a:cs typeface="Times New Roman"/>
              </a:rPr>
              <a:t>Z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100">
                <a:latin typeface="Symbol"/>
                <a:cs typeface="Symbol"/>
              </a:rPr>
              <a:t></a:t>
            </a:r>
            <a:r>
              <a:rPr dirty="0" sz="2050" spc="-25">
                <a:latin typeface="Times New Roman"/>
                <a:cs typeface="Times New Roman"/>
              </a:rPr>
              <a:t> </a:t>
            </a:r>
            <a:r>
              <a:rPr dirty="0" sz="2050" spc="75" i="1">
                <a:latin typeface="Times New Roman"/>
                <a:cs typeface="Times New Roman"/>
              </a:rPr>
              <a:t>R</a:t>
            </a:r>
            <a:endParaRPr sz="2050">
              <a:latin typeface="Times New Roman"/>
              <a:cs typeface="Times New Roman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7376142" y="2263297"/>
            <a:ext cx="98425" cy="187325"/>
            <a:chOff x="7376142" y="2263297"/>
            <a:chExt cx="98425" cy="187325"/>
          </a:xfrm>
        </p:grpSpPr>
        <p:sp>
          <p:nvSpPr>
            <p:cNvPr id="76" name="object 76" descr=""/>
            <p:cNvSpPr/>
            <p:nvPr/>
          </p:nvSpPr>
          <p:spPr>
            <a:xfrm>
              <a:off x="7381598" y="2418246"/>
              <a:ext cx="43815" cy="17780"/>
            </a:xfrm>
            <a:custGeom>
              <a:avLst/>
              <a:gdLst/>
              <a:ahLst/>
              <a:cxnLst/>
              <a:rect l="l" t="t" r="r" b="b"/>
              <a:pathLst>
                <a:path w="43815" h="17780">
                  <a:moveTo>
                    <a:pt x="43569" y="17669"/>
                  </a:moveTo>
                  <a:lnTo>
                    <a:pt x="0" y="0"/>
                  </a:lnTo>
                </a:path>
              </a:pathLst>
            </a:custGeom>
            <a:ln w="91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376151" y="2413829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381596" y="2391742"/>
              <a:ext cx="87630" cy="26670"/>
            </a:xfrm>
            <a:custGeom>
              <a:avLst/>
              <a:gdLst/>
              <a:ahLst/>
              <a:cxnLst/>
              <a:rect l="l" t="t" r="r" b="b"/>
              <a:pathLst>
                <a:path w="87629" h="26669">
                  <a:moveTo>
                    <a:pt x="0" y="26504"/>
                  </a:moveTo>
                  <a:lnTo>
                    <a:pt x="87138" y="0"/>
                  </a:lnTo>
                </a:path>
              </a:pathLst>
            </a:custGeom>
            <a:ln w="900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463287" y="2387325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381594" y="2365239"/>
              <a:ext cx="87630" cy="26670"/>
            </a:xfrm>
            <a:custGeom>
              <a:avLst/>
              <a:gdLst/>
              <a:ahLst/>
              <a:cxnLst/>
              <a:rect l="l" t="t" r="r" b="b"/>
              <a:pathLst>
                <a:path w="87629" h="26669">
                  <a:moveTo>
                    <a:pt x="87138" y="26504"/>
                  </a:moveTo>
                  <a:lnTo>
                    <a:pt x="0" y="0"/>
                  </a:lnTo>
                </a:path>
              </a:pathLst>
            </a:custGeom>
            <a:ln w="900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376146" y="2360822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381591" y="2338735"/>
              <a:ext cx="87630" cy="26670"/>
            </a:xfrm>
            <a:custGeom>
              <a:avLst/>
              <a:gdLst/>
              <a:ahLst/>
              <a:cxnLst/>
              <a:rect l="l" t="t" r="r" b="b"/>
              <a:pathLst>
                <a:path w="87629" h="26669">
                  <a:moveTo>
                    <a:pt x="0" y="26504"/>
                  </a:moveTo>
                  <a:lnTo>
                    <a:pt x="87138" y="0"/>
                  </a:lnTo>
                </a:path>
              </a:pathLst>
            </a:custGeom>
            <a:ln w="900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463283" y="2334318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381589" y="2312231"/>
              <a:ext cx="87630" cy="26670"/>
            </a:xfrm>
            <a:custGeom>
              <a:avLst/>
              <a:gdLst/>
              <a:ahLst/>
              <a:cxnLst/>
              <a:rect l="l" t="t" r="r" b="b"/>
              <a:pathLst>
                <a:path w="87629" h="26669">
                  <a:moveTo>
                    <a:pt x="87138" y="26504"/>
                  </a:moveTo>
                  <a:lnTo>
                    <a:pt x="0" y="0"/>
                  </a:lnTo>
                </a:path>
              </a:pathLst>
            </a:custGeom>
            <a:ln w="900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376142" y="2307814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381587" y="2285728"/>
              <a:ext cx="87630" cy="26670"/>
            </a:xfrm>
            <a:custGeom>
              <a:avLst/>
              <a:gdLst/>
              <a:ahLst/>
              <a:cxnLst/>
              <a:rect l="l" t="t" r="r" b="b"/>
              <a:pathLst>
                <a:path w="87629" h="26669">
                  <a:moveTo>
                    <a:pt x="0" y="26504"/>
                  </a:moveTo>
                  <a:lnTo>
                    <a:pt x="87138" y="0"/>
                  </a:lnTo>
                </a:path>
              </a:pathLst>
            </a:custGeom>
            <a:ln w="900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463278" y="2281311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425154" y="2268059"/>
              <a:ext cx="43815" cy="17780"/>
            </a:xfrm>
            <a:custGeom>
              <a:avLst/>
              <a:gdLst/>
              <a:ahLst/>
              <a:cxnLst/>
              <a:rect l="l" t="t" r="r" b="b"/>
              <a:pathLst>
                <a:path w="43815" h="17780">
                  <a:moveTo>
                    <a:pt x="43569" y="17669"/>
                  </a:moveTo>
                  <a:lnTo>
                    <a:pt x="0" y="0"/>
                  </a:lnTo>
                </a:path>
              </a:pathLst>
            </a:custGeom>
            <a:ln w="91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419706" y="2263642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425151" y="2435921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89">
                  <a:moveTo>
                    <a:pt x="0" y="8834"/>
                  </a:moveTo>
                  <a:lnTo>
                    <a:pt x="0" y="0"/>
                  </a:lnTo>
                </a:path>
              </a:pathLst>
            </a:custGeom>
            <a:ln w="108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7419704" y="2431504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 txBox="1"/>
          <p:nvPr/>
        </p:nvSpPr>
        <p:spPr>
          <a:xfrm>
            <a:off x="7575836" y="2255361"/>
            <a:ext cx="21336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45">
                <a:solidFill>
                  <a:srgbClr val="000080"/>
                </a:solidFill>
                <a:latin typeface="Arial"/>
                <a:cs typeface="Arial"/>
              </a:rPr>
              <a:t>Zin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93" name="object 93" descr=""/>
          <p:cNvGrpSpPr/>
          <p:nvPr/>
        </p:nvGrpSpPr>
        <p:grpSpPr>
          <a:xfrm>
            <a:off x="6548811" y="2028825"/>
            <a:ext cx="2457450" cy="831850"/>
            <a:chOff x="6548811" y="2028825"/>
            <a:chExt cx="2457450" cy="831850"/>
          </a:xfrm>
        </p:grpSpPr>
        <p:sp>
          <p:nvSpPr>
            <p:cNvPr id="94" name="object 94" descr=""/>
            <p:cNvSpPr/>
            <p:nvPr/>
          </p:nvSpPr>
          <p:spPr>
            <a:xfrm>
              <a:off x="7425148" y="2179713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w="0" h="88900">
                  <a:moveTo>
                    <a:pt x="0" y="88347"/>
                  </a:moveTo>
                  <a:lnTo>
                    <a:pt x="0" y="0"/>
                  </a:lnTo>
                </a:path>
              </a:pathLst>
            </a:custGeom>
            <a:ln w="108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425147" y="2444757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w="0" h="88900">
                  <a:moveTo>
                    <a:pt x="0" y="0"/>
                  </a:moveTo>
                  <a:lnTo>
                    <a:pt x="0" y="88347"/>
                  </a:lnTo>
                </a:path>
              </a:pathLst>
            </a:custGeom>
            <a:ln w="108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662680" y="2179714"/>
              <a:ext cx="762635" cy="0"/>
            </a:xfrm>
            <a:custGeom>
              <a:avLst/>
              <a:gdLst/>
              <a:ahLst/>
              <a:cxnLst/>
              <a:rect l="l" t="t" r="r" b="b"/>
              <a:pathLst>
                <a:path w="762634" h="0">
                  <a:moveTo>
                    <a:pt x="762465" y="0"/>
                  </a:moveTo>
                  <a:lnTo>
                    <a:pt x="0" y="0"/>
                  </a:lnTo>
                </a:path>
              </a:pathLst>
            </a:custGeom>
            <a:ln w="883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6657233" y="2175297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7425144" y="2533106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w="0" h="88900">
                  <a:moveTo>
                    <a:pt x="0" y="0"/>
                  </a:moveTo>
                  <a:lnTo>
                    <a:pt x="0" y="88347"/>
                  </a:lnTo>
                </a:path>
              </a:pathLst>
            </a:custGeom>
            <a:ln w="1089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7419696" y="2617037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662675" y="2621455"/>
              <a:ext cx="762635" cy="0"/>
            </a:xfrm>
            <a:custGeom>
              <a:avLst/>
              <a:gdLst/>
              <a:ahLst/>
              <a:cxnLst/>
              <a:rect l="l" t="t" r="r" b="b"/>
              <a:pathLst>
                <a:path w="762634" h="0">
                  <a:moveTo>
                    <a:pt x="762465" y="0"/>
                  </a:moveTo>
                  <a:lnTo>
                    <a:pt x="0" y="0"/>
                  </a:lnTo>
                </a:path>
              </a:pathLst>
            </a:custGeom>
            <a:ln w="883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657228" y="2617038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619104" y="2179716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0" y="0"/>
                  </a:moveTo>
                  <a:lnTo>
                    <a:pt x="43569" y="0"/>
                  </a:lnTo>
                </a:path>
              </a:pathLst>
            </a:custGeom>
            <a:ln w="88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657226" y="2175299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553747" y="2153213"/>
              <a:ext cx="54610" cy="44450"/>
            </a:xfrm>
            <a:custGeom>
              <a:avLst/>
              <a:gdLst/>
              <a:ahLst/>
              <a:cxnLst/>
              <a:rect l="l" t="t" r="r" b="b"/>
              <a:pathLst>
                <a:path w="54609" h="44450">
                  <a:moveTo>
                    <a:pt x="0" y="22086"/>
                  </a:moveTo>
                  <a:lnTo>
                    <a:pt x="2127" y="13458"/>
                  </a:lnTo>
                  <a:lnTo>
                    <a:pt x="7941" y="6441"/>
                  </a:lnTo>
                  <a:lnTo>
                    <a:pt x="16593" y="1725"/>
                  </a:lnTo>
                  <a:lnTo>
                    <a:pt x="27230" y="0"/>
                  </a:lnTo>
                  <a:lnTo>
                    <a:pt x="37868" y="1725"/>
                  </a:lnTo>
                  <a:lnTo>
                    <a:pt x="46519" y="6441"/>
                  </a:lnTo>
                  <a:lnTo>
                    <a:pt x="52334" y="13458"/>
                  </a:lnTo>
                  <a:lnTo>
                    <a:pt x="54461" y="22086"/>
                  </a:lnTo>
                  <a:lnTo>
                    <a:pt x="52334" y="30715"/>
                  </a:lnTo>
                  <a:lnTo>
                    <a:pt x="46519" y="37732"/>
                  </a:lnTo>
                  <a:lnTo>
                    <a:pt x="37868" y="42448"/>
                  </a:lnTo>
                  <a:lnTo>
                    <a:pt x="27230" y="44173"/>
                  </a:lnTo>
                  <a:lnTo>
                    <a:pt x="16593" y="42448"/>
                  </a:lnTo>
                  <a:lnTo>
                    <a:pt x="7941" y="37732"/>
                  </a:lnTo>
                  <a:lnTo>
                    <a:pt x="2127" y="30715"/>
                  </a:lnTo>
                  <a:lnTo>
                    <a:pt x="0" y="22086"/>
                  </a:lnTo>
                  <a:close/>
                </a:path>
              </a:pathLst>
            </a:custGeom>
            <a:ln w="96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619100" y="2621457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0" y="0"/>
                  </a:moveTo>
                  <a:lnTo>
                    <a:pt x="43569" y="0"/>
                  </a:lnTo>
                </a:path>
              </a:pathLst>
            </a:custGeom>
            <a:ln w="88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657222" y="2617040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0" y="4417"/>
                  </a:moveTo>
                  <a:lnTo>
                    <a:pt x="1595" y="7540"/>
                  </a:lnTo>
                  <a:lnTo>
                    <a:pt x="5446" y="8834"/>
                  </a:lnTo>
                  <a:lnTo>
                    <a:pt x="9297" y="7540"/>
                  </a:lnTo>
                  <a:lnTo>
                    <a:pt x="10892" y="4417"/>
                  </a:lnTo>
                  <a:lnTo>
                    <a:pt x="9297" y="1293"/>
                  </a:lnTo>
                  <a:lnTo>
                    <a:pt x="5446" y="0"/>
                  </a:lnTo>
                  <a:lnTo>
                    <a:pt x="1595" y="1293"/>
                  </a:lnTo>
                  <a:lnTo>
                    <a:pt x="0" y="441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6553743" y="2594953"/>
              <a:ext cx="54610" cy="44450"/>
            </a:xfrm>
            <a:custGeom>
              <a:avLst/>
              <a:gdLst/>
              <a:ahLst/>
              <a:cxnLst/>
              <a:rect l="l" t="t" r="r" b="b"/>
              <a:pathLst>
                <a:path w="54609" h="44450">
                  <a:moveTo>
                    <a:pt x="0" y="22086"/>
                  </a:moveTo>
                  <a:lnTo>
                    <a:pt x="2127" y="13458"/>
                  </a:lnTo>
                  <a:lnTo>
                    <a:pt x="7941" y="6441"/>
                  </a:lnTo>
                  <a:lnTo>
                    <a:pt x="16593" y="1725"/>
                  </a:lnTo>
                  <a:lnTo>
                    <a:pt x="27230" y="0"/>
                  </a:lnTo>
                  <a:lnTo>
                    <a:pt x="37868" y="1725"/>
                  </a:lnTo>
                  <a:lnTo>
                    <a:pt x="46519" y="6441"/>
                  </a:lnTo>
                  <a:lnTo>
                    <a:pt x="52334" y="13458"/>
                  </a:lnTo>
                  <a:lnTo>
                    <a:pt x="54461" y="22086"/>
                  </a:lnTo>
                  <a:lnTo>
                    <a:pt x="52334" y="30715"/>
                  </a:lnTo>
                  <a:lnTo>
                    <a:pt x="46519" y="37732"/>
                  </a:lnTo>
                  <a:lnTo>
                    <a:pt x="37868" y="42448"/>
                  </a:lnTo>
                  <a:lnTo>
                    <a:pt x="27230" y="44173"/>
                  </a:lnTo>
                  <a:lnTo>
                    <a:pt x="16593" y="42448"/>
                  </a:lnTo>
                  <a:lnTo>
                    <a:pt x="7941" y="37732"/>
                  </a:lnTo>
                  <a:lnTo>
                    <a:pt x="2127" y="30715"/>
                  </a:lnTo>
                  <a:lnTo>
                    <a:pt x="0" y="22086"/>
                  </a:lnTo>
                  <a:close/>
                </a:path>
              </a:pathLst>
            </a:custGeom>
            <a:ln w="96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7138758" y="2038350"/>
              <a:ext cx="1858010" cy="812800"/>
            </a:xfrm>
            <a:custGeom>
              <a:avLst/>
              <a:gdLst/>
              <a:ahLst/>
              <a:cxnLst/>
              <a:rect l="l" t="t" r="r" b="b"/>
              <a:pathLst>
                <a:path w="1858009" h="812800">
                  <a:moveTo>
                    <a:pt x="0" y="0"/>
                  </a:moveTo>
                  <a:lnTo>
                    <a:pt x="1857603" y="0"/>
                  </a:lnTo>
                  <a:lnTo>
                    <a:pt x="185760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9" name="object 109" descr=""/>
          <p:cNvGrpSpPr/>
          <p:nvPr/>
        </p:nvGrpSpPr>
        <p:grpSpPr>
          <a:xfrm>
            <a:off x="2485914" y="5346162"/>
            <a:ext cx="109855" cy="237490"/>
            <a:chOff x="2485914" y="5346162"/>
            <a:chExt cx="109855" cy="237490"/>
          </a:xfrm>
        </p:grpSpPr>
        <p:sp>
          <p:nvSpPr>
            <p:cNvPr id="110" name="object 110" descr=""/>
            <p:cNvSpPr/>
            <p:nvPr/>
          </p:nvSpPr>
          <p:spPr>
            <a:xfrm>
              <a:off x="2492003" y="5543136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4" h="22860">
                  <a:moveTo>
                    <a:pt x="48712" y="22501"/>
                  </a:moveTo>
                  <a:lnTo>
                    <a:pt x="0" y="0"/>
                  </a:lnTo>
                </a:path>
              </a:pathLst>
            </a:custGeom>
            <a:ln w="1141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485914" y="553751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492003" y="5509385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0" y="33751"/>
                  </a:moveTo>
                  <a:lnTo>
                    <a:pt x="97424" y="0"/>
                  </a:lnTo>
                </a:path>
              </a:pathLst>
            </a:custGeom>
            <a:ln w="113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583338" y="550375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2492003" y="5475633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97424" y="33751"/>
                  </a:moveTo>
                  <a:lnTo>
                    <a:pt x="0" y="0"/>
                  </a:lnTo>
                </a:path>
              </a:pathLst>
            </a:custGeom>
            <a:ln w="113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2485914" y="547000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2492003" y="5441881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0" y="33751"/>
                  </a:moveTo>
                  <a:lnTo>
                    <a:pt x="97424" y="0"/>
                  </a:lnTo>
                </a:path>
              </a:pathLst>
            </a:custGeom>
            <a:ln w="113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583338" y="543625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492003" y="5408130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97424" y="33751"/>
                  </a:moveTo>
                  <a:lnTo>
                    <a:pt x="0" y="0"/>
                  </a:lnTo>
                </a:path>
              </a:pathLst>
            </a:custGeom>
            <a:ln w="113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485914" y="540250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2492003" y="5374378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0" y="33751"/>
                  </a:moveTo>
                  <a:lnTo>
                    <a:pt x="97424" y="0"/>
                  </a:lnTo>
                </a:path>
              </a:pathLst>
            </a:custGeom>
            <a:ln w="113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2583338" y="536875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2540715" y="5351877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4" h="22860">
                  <a:moveTo>
                    <a:pt x="48712" y="22501"/>
                  </a:moveTo>
                  <a:lnTo>
                    <a:pt x="0" y="0"/>
                  </a:lnTo>
                </a:path>
              </a:pathLst>
            </a:custGeom>
            <a:ln w="1141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2534626" y="534625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540715" y="5565637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11250"/>
                  </a:moveTo>
                  <a:lnTo>
                    <a:pt x="0" y="0"/>
                  </a:lnTo>
                </a:path>
              </a:pathLst>
            </a:custGeom>
            <a:ln w="121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2534626" y="556001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6" name="object 126" descr=""/>
          <p:cNvSpPr txBox="1"/>
          <p:nvPr/>
        </p:nvSpPr>
        <p:spPr>
          <a:xfrm>
            <a:off x="2710686" y="5339177"/>
            <a:ext cx="2355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solidFill>
                  <a:srgbClr val="000080"/>
                </a:solidFill>
                <a:latin typeface="Arial"/>
                <a:cs typeface="Arial"/>
              </a:rPr>
              <a:t>Zin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27" name="object 127" descr=""/>
          <p:cNvGrpSpPr/>
          <p:nvPr/>
        </p:nvGrpSpPr>
        <p:grpSpPr>
          <a:xfrm>
            <a:off x="1560614" y="5049837"/>
            <a:ext cx="2746375" cy="1054100"/>
            <a:chOff x="1560614" y="5049837"/>
            <a:chExt cx="2746375" cy="1054100"/>
          </a:xfrm>
        </p:grpSpPr>
        <p:sp>
          <p:nvSpPr>
            <p:cNvPr id="128" name="object 128" descr=""/>
            <p:cNvSpPr/>
            <p:nvPr/>
          </p:nvSpPr>
          <p:spPr>
            <a:xfrm>
              <a:off x="2540715" y="5239371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05"/>
                  </a:moveTo>
                  <a:lnTo>
                    <a:pt x="0" y="0"/>
                  </a:lnTo>
                </a:path>
              </a:pathLst>
            </a:custGeom>
            <a:ln w="121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2540715" y="5576888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05"/>
                  </a:lnTo>
                </a:path>
              </a:pathLst>
            </a:custGeom>
            <a:ln w="121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688252" y="5239371"/>
              <a:ext cx="852805" cy="0"/>
            </a:xfrm>
            <a:custGeom>
              <a:avLst/>
              <a:gdLst/>
              <a:ahLst/>
              <a:cxnLst/>
              <a:rect l="l" t="t" r="r" b="b"/>
              <a:pathLst>
                <a:path w="852805" h="0">
                  <a:moveTo>
                    <a:pt x="852463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1682163" y="523374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2540715" y="5689393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05"/>
                  </a:lnTo>
                </a:path>
              </a:pathLst>
            </a:custGeom>
            <a:ln w="1217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2534626" y="579627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688252" y="5801899"/>
              <a:ext cx="852805" cy="0"/>
            </a:xfrm>
            <a:custGeom>
              <a:avLst/>
              <a:gdLst/>
              <a:ahLst/>
              <a:cxnLst/>
              <a:rect l="l" t="t" r="r" b="b"/>
              <a:pathLst>
                <a:path w="852805" h="0">
                  <a:moveTo>
                    <a:pt x="852463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682163" y="579627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6" name="object 13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0614" y="5199763"/>
              <a:ext cx="133726" cy="67967"/>
            </a:xfrm>
            <a:prstGeom prst="rect">
              <a:avLst/>
            </a:prstGeom>
          </p:spPr>
        </p:pic>
        <p:sp>
          <p:nvSpPr>
            <p:cNvPr id="137" name="object 137" descr=""/>
            <p:cNvSpPr/>
            <p:nvPr/>
          </p:nvSpPr>
          <p:spPr>
            <a:xfrm>
              <a:off x="1639539" y="5801899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 h="0">
                  <a:moveTo>
                    <a:pt x="0" y="0"/>
                  </a:moveTo>
                  <a:lnTo>
                    <a:pt x="48712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682163" y="579627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566471" y="5768147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60" h="56514">
                  <a:moveTo>
                    <a:pt x="0" y="28126"/>
                  </a:moveTo>
                  <a:lnTo>
                    <a:pt x="2378" y="17138"/>
                  </a:lnTo>
                  <a:lnTo>
                    <a:pt x="8879" y="8203"/>
                  </a:lnTo>
                  <a:lnTo>
                    <a:pt x="18551" y="2197"/>
                  </a:lnTo>
                  <a:lnTo>
                    <a:pt x="30445" y="0"/>
                  </a:lnTo>
                  <a:lnTo>
                    <a:pt x="42338" y="2197"/>
                  </a:lnTo>
                  <a:lnTo>
                    <a:pt x="52010" y="8203"/>
                  </a:lnTo>
                  <a:lnTo>
                    <a:pt x="58511" y="17138"/>
                  </a:lnTo>
                  <a:lnTo>
                    <a:pt x="60890" y="28126"/>
                  </a:lnTo>
                  <a:lnTo>
                    <a:pt x="58511" y="39113"/>
                  </a:lnTo>
                  <a:lnTo>
                    <a:pt x="52010" y="48049"/>
                  </a:lnTo>
                  <a:lnTo>
                    <a:pt x="42338" y="54055"/>
                  </a:lnTo>
                  <a:lnTo>
                    <a:pt x="30445" y="56252"/>
                  </a:lnTo>
                  <a:lnTo>
                    <a:pt x="18551" y="54055"/>
                  </a:lnTo>
                  <a:lnTo>
                    <a:pt x="8879" y="48049"/>
                  </a:lnTo>
                  <a:lnTo>
                    <a:pt x="2378" y="39113"/>
                  </a:lnTo>
                  <a:lnTo>
                    <a:pt x="0" y="28126"/>
                  </a:lnTo>
                  <a:close/>
                </a:path>
              </a:pathLst>
            </a:custGeom>
            <a:ln w="116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2220506" y="5059362"/>
              <a:ext cx="2077085" cy="1035050"/>
            </a:xfrm>
            <a:custGeom>
              <a:avLst/>
              <a:gdLst/>
              <a:ahLst/>
              <a:cxnLst/>
              <a:rect l="l" t="t" r="r" b="b"/>
              <a:pathLst>
                <a:path w="2077085" h="1035050">
                  <a:moveTo>
                    <a:pt x="0" y="0"/>
                  </a:moveTo>
                  <a:lnTo>
                    <a:pt x="2076856" y="0"/>
                  </a:lnTo>
                  <a:lnTo>
                    <a:pt x="2076856" y="1035050"/>
                  </a:lnTo>
                  <a:lnTo>
                    <a:pt x="0" y="103505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8037" y="5182044"/>
              <a:ext cx="481222" cy="677100"/>
            </a:xfrm>
            <a:prstGeom prst="rect">
              <a:avLst/>
            </a:prstGeom>
          </p:spPr>
        </p:pic>
      </p:grpSp>
      <p:sp>
        <p:nvSpPr>
          <p:cNvPr id="142" name="object 142" descr=""/>
          <p:cNvSpPr/>
          <p:nvPr/>
        </p:nvSpPr>
        <p:spPr>
          <a:xfrm>
            <a:off x="5514385" y="6177091"/>
            <a:ext cx="928369" cy="0"/>
          </a:xfrm>
          <a:custGeom>
            <a:avLst/>
            <a:gdLst/>
            <a:ahLst/>
            <a:cxnLst/>
            <a:rect l="l" t="t" r="r" b="b"/>
            <a:pathLst>
              <a:path w="928370" h="0">
                <a:moveTo>
                  <a:pt x="0" y="0"/>
                </a:moveTo>
                <a:lnTo>
                  <a:pt x="927943" y="0"/>
                </a:lnTo>
              </a:path>
            </a:pathLst>
          </a:custGeom>
          <a:ln w="13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 txBox="1"/>
          <p:nvPr/>
        </p:nvSpPr>
        <p:spPr>
          <a:xfrm>
            <a:off x="5799010" y="5766915"/>
            <a:ext cx="331470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050" spc="45" i="1">
                <a:latin typeface="Times New Roman"/>
                <a:cs typeface="Times New Roman"/>
              </a:rPr>
              <a:t>R</a:t>
            </a:r>
            <a:r>
              <a:rPr dirty="0" baseline="-25462" sz="1800" spc="67" i="1">
                <a:latin typeface="Times New Roman"/>
                <a:cs typeface="Times New Roman"/>
              </a:rPr>
              <a:t>g</a:t>
            </a:r>
            <a:endParaRPr baseline="-25462" sz="1800">
              <a:latin typeface="Times New Roman"/>
              <a:cs typeface="Times New Roman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4987399" y="6145856"/>
            <a:ext cx="99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i="1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5498777" y="6172612"/>
            <a:ext cx="928369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050" spc="85" i="1">
                <a:latin typeface="Times New Roman"/>
                <a:cs typeface="Times New Roman"/>
              </a:rPr>
              <a:t>Z</a:t>
            </a:r>
            <a:r>
              <a:rPr dirty="0" baseline="-25462" sz="1800" spc="127" i="1">
                <a:latin typeface="Times New Roman"/>
                <a:cs typeface="Times New Roman"/>
              </a:rPr>
              <a:t>in</a:t>
            </a:r>
            <a:r>
              <a:rPr dirty="0" baseline="-25462" sz="1800" spc="494" i="1">
                <a:latin typeface="Times New Roman"/>
                <a:cs typeface="Times New Roman"/>
              </a:rPr>
              <a:t> </a:t>
            </a:r>
            <a:r>
              <a:rPr dirty="0" sz="2050" spc="100">
                <a:latin typeface="Symbol"/>
                <a:cs typeface="Symbol"/>
              </a:rPr>
              <a:t></a:t>
            </a:r>
            <a:r>
              <a:rPr dirty="0" sz="2050" spc="-25">
                <a:latin typeface="Times New Roman"/>
                <a:cs typeface="Times New Roman"/>
              </a:rPr>
              <a:t> </a:t>
            </a:r>
            <a:r>
              <a:rPr dirty="0" sz="2050" spc="45" i="1">
                <a:latin typeface="Times New Roman"/>
                <a:cs typeface="Times New Roman"/>
              </a:rPr>
              <a:t>R</a:t>
            </a:r>
            <a:r>
              <a:rPr dirty="0" baseline="-25462" sz="1800" spc="67" i="1">
                <a:latin typeface="Times New Roman"/>
                <a:cs typeface="Times New Roman"/>
              </a:rPr>
              <a:t>g</a:t>
            </a:r>
            <a:endParaRPr baseline="-25462" sz="1800">
              <a:latin typeface="Times New Roman"/>
              <a:cs typeface="Times New Roman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4915984" y="5966732"/>
            <a:ext cx="561340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54000" algn="l"/>
              </a:tabLst>
            </a:pPr>
            <a:r>
              <a:rPr dirty="0" sz="2050" spc="-50" i="1">
                <a:latin typeface="Times New Roman"/>
                <a:cs typeface="Times New Roman"/>
              </a:rPr>
              <a:t>i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100">
                <a:latin typeface="Symbol"/>
                <a:cs typeface="Symbol"/>
              </a:rPr>
              <a:t></a:t>
            </a:r>
            <a:r>
              <a:rPr dirty="0" sz="2050" spc="-60">
                <a:latin typeface="Times New Roman"/>
                <a:cs typeface="Times New Roman"/>
              </a:rPr>
              <a:t> </a:t>
            </a:r>
            <a:r>
              <a:rPr dirty="0" sz="2050" spc="-50" i="1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6501379" y="5966732"/>
            <a:ext cx="320040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 spc="100">
                <a:latin typeface="Symbol"/>
                <a:cs typeface="Symbol"/>
              </a:rPr>
              <a:t></a:t>
            </a:r>
            <a:r>
              <a:rPr dirty="0" sz="2050" spc="-60">
                <a:latin typeface="Times New Roman"/>
                <a:cs typeface="Times New Roman"/>
              </a:rPr>
              <a:t> </a:t>
            </a:r>
            <a:r>
              <a:rPr dirty="0" sz="2050" spc="-50" i="1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48" name="object 148" descr=""/>
          <p:cNvSpPr txBox="1"/>
          <p:nvPr/>
        </p:nvSpPr>
        <p:spPr>
          <a:xfrm>
            <a:off x="91553" y="3322844"/>
            <a:ext cx="10477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0">
                <a:solidFill>
                  <a:srgbClr val="000080"/>
                </a:solidFill>
                <a:latin typeface="Arial"/>
                <a:cs typeface="Arial"/>
              </a:rPr>
              <a:t>v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9" name="object 149" descr=""/>
          <p:cNvSpPr txBox="1"/>
          <p:nvPr/>
        </p:nvSpPr>
        <p:spPr>
          <a:xfrm>
            <a:off x="822256" y="2951576"/>
            <a:ext cx="2184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solidFill>
                  <a:srgbClr val="000080"/>
                </a:solidFill>
                <a:latin typeface="Arial"/>
                <a:cs typeface="Arial"/>
              </a:rPr>
              <a:t>Rg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50" name="object 150" descr=""/>
          <p:cNvGrpSpPr/>
          <p:nvPr/>
        </p:nvGrpSpPr>
        <p:grpSpPr>
          <a:xfrm>
            <a:off x="347820" y="3183430"/>
            <a:ext cx="1211580" cy="709295"/>
            <a:chOff x="347820" y="3183430"/>
            <a:chExt cx="1211580" cy="709295"/>
          </a:xfrm>
        </p:grpSpPr>
        <p:sp>
          <p:nvSpPr>
            <p:cNvPr id="151" name="object 151" descr=""/>
            <p:cNvSpPr/>
            <p:nvPr/>
          </p:nvSpPr>
          <p:spPr>
            <a:xfrm>
              <a:off x="713172" y="3223039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19" h="0">
                  <a:moveTo>
                    <a:pt x="121783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1078524" y="3223039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19" h="0">
                  <a:moveTo>
                    <a:pt x="0" y="0"/>
                  </a:moveTo>
                  <a:lnTo>
                    <a:pt x="121783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347820" y="378556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567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585299" y="377994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384356" y="3819318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5" h="0">
                  <a:moveTo>
                    <a:pt x="0" y="0"/>
                  </a:moveTo>
                  <a:lnTo>
                    <a:pt x="170497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548764" y="381369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20891" y="3853070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 h="0">
                  <a:moveTo>
                    <a:pt x="97427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14802" y="384744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457426" y="3886821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 h="0">
                  <a:moveTo>
                    <a:pt x="0" y="0"/>
                  </a:moveTo>
                  <a:lnTo>
                    <a:pt x="24356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475693" y="388119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469604" y="3673061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05"/>
                  </a:lnTo>
                </a:path>
              </a:pathLst>
            </a:custGeom>
            <a:ln w="1217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463515" y="377994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69604" y="322303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567" y="0"/>
                  </a:lnTo>
                </a:path>
              </a:pathLst>
            </a:custGeom>
            <a:ln w="1125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707083" y="321741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469604" y="3673061"/>
              <a:ext cx="974725" cy="0"/>
            </a:xfrm>
            <a:custGeom>
              <a:avLst/>
              <a:gdLst/>
              <a:ahLst/>
              <a:cxnLst/>
              <a:rect l="l" t="t" r="r" b="b"/>
              <a:pathLst>
                <a:path w="974725" h="0">
                  <a:moveTo>
                    <a:pt x="0" y="0"/>
                  </a:moveTo>
                  <a:lnTo>
                    <a:pt x="974271" y="0"/>
                  </a:lnTo>
                </a:path>
              </a:pathLst>
            </a:custGeom>
            <a:ln w="1125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1437786" y="366743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445248" y="3650560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89">
                  <a:moveTo>
                    <a:pt x="28412" y="33751"/>
                  </a:moveTo>
                  <a:lnTo>
                    <a:pt x="8122" y="33751"/>
                  </a:lnTo>
                  <a:lnTo>
                    <a:pt x="0" y="26247"/>
                  </a:lnTo>
                  <a:lnTo>
                    <a:pt x="0" y="16875"/>
                  </a:lnTo>
                  <a:lnTo>
                    <a:pt x="0" y="7504"/>
                  </a:lnTo>
                  <a:lnTo>
                    <a:pt x="8122" y="0"/>
                  </a:lnTo>
                  <a:lnTo>
                    <a:pt x="28412" y="0"/>
                  </a:lnTo>
                  <a:lnTo>
                    <a:pt x="36535" y="7504"/>
                  </a:lnTo>
                  <a:lnTo>
                    <a:pt x="36535" y="26247"/>
                  </a:lnTo>
                  <a:lnTo>
                    <a:pt x="28412" y="33751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445248" y="3650560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89">
                  <a:moveTo>
                    <a:pt x="0" y="16875"/>
                  </a:moveTo>
                  <a:lnTo>
                    <a:pt x="0" y="7504"/>
                  </a:lnTo>
                  <a:lnTo>
                    <a:pt x="8122" y="0"/>
                  </a:lnTo>
                  <a:lnTo>
                    <a:pt x="18267" y="0"/>
                  </a:lnTo>
                  <a:lnTo>
                    <a:pt x="28412" y="0"/>
                  </a:lnTo>
                  <a:lnTo>
                    <a:pt x="36535" y="7504"/>
                  </a:lnTo>
                  <a:lnTo>
                    <a:pt x="36535" y="16875"/>
                  </a:lnTo>
                  <a:lnTo>
                    <a:pt x="36535" y="26247"/>
                  </a:lnTo>
                  <a:lnTo>
                    <a:pt x="28412" y="33751"/>
                  </a:lnTo>
                  <a:lnTo>
                    <a:pt x="18267" y="33751"/>
                  </a:lnTo>
                  <a:lnTo>
                    <a:pt x="8122" y="33751"/>
                  </a:lnTo>
                  <a:lnTo>
                    <a:pt x="0" y="26247"/>
                  </a:lnTo>
                  <a:lnTo>
                    <a:pt x="0" y="16875"/>
                  </a:lnTo>
                  <a:close/>
                </a:path>
              </a:pathLst>
            </a:custGeom>
            <a:ln w="11677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0308" y="3183430"/>
              <a:ext cx="359030" cy="67967"/>
            </a:xfrm>
            <a:prstGeom prst="rect">
              <a:avLst/>
            </a:prstGeom>
          </p:spPr>
        </p:pic>
        <p:sp>
          <p:nvSpPr>
            <p:cNvPr id="170" name="object 170" descr=""/>
            <p:cNvSpPr/>
            <p:nvPr/>
          </p:nvSpPr>
          <p:spPr>
            <a:xfrm>
              <a:off x="1443876" y="3673061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 h="0">
                  <a:moveTo>
                    <a:pt x="48713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1437787" y="366743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3" y="9602"/>
                  </a:lnTo>
                  <a:lnTo>
                    <a:pt x="6089" y="11250"/>
                  </a:lnTo>
                  <a:lnTo>
                    <a:pt x="10394" y="9602"/>
                  </a:lnTo>
                  <a:lnTo>
                    <a:pt x="12178" y="5625"/>
                  </a:lnTo>
                  <a:lnTo>
                    <a:pt x="10394" y="1647"/>
                  </a:lnTo>
                  <a:lnTo>
                    <a:pt x="6089" y="0"/>
                  </a:lnTo>
                  <a:lnTo>
                    <a:pt x="1783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1492589" y="3639309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59" h="56514">
                  <a:moveTo>
                    <a:pt x="0" y="28126"/>
                  </a:moveTo>
                  <a:lnTo>
                    <a:pt x="2378" y="17138"/>
                  </a:lnTo>
                  <a:lnTo>
                    <a:pt x="8879" y="8203"/>
                  </a:lnTo>
                  <a:lnTo>
                    <a:pt x="18552" y="2197"/>
                  </a:lnTo>
                  <a:lnTo>
                    <a:pt x="30445" y="0"/>
                  </a:lnTo>
                  <a:lnTo>
                    <a:pt x="42339" y="2197"/>
                  </a:lnTo>
                  <a:lnTo>
                    <a:pt x="52012" y="8203"/>
                  </a:lnTo>
                  <a:lnTo>
                    <a:pt x="58513" y="17138"/>
                  </a:lnTo>
                  <a:lnTo>
                    <a:pt x="60891" y="28126"/>
                  </a:lnTo>
                  <a:lnTo>
                    <a:pt x="58513" y="39113"/>
                  </a:lnTo>
                  <a:lnTo>
                    <a:pt x="52012" y="48049"/>
                  </a:lnTo>
                  <a:lnTo>
                    <a:pt x="42339" y="54055"/>
                  </a:lnTo>
                  <a:lnTo>
                    <a:pt x="30445" y="56252"/>
                  </a:lnTo>
                  <a:lnTo>
                    <a:pt x="18552" y="54055"/>
                  </a:lnTo>
                  <a:lnTo>
                    <a:pt x="8879" y="48049"/>
                  </a:lnTo>
                  <a:lnTo>
                    <a:pt x="2378" y="39113"/>
                  </a:lnTo>
                  <a:lnTo>
                    <a:pt x="0" y="28126"/>
                  </a:lnTo>
                  <a:close/>
                </a:path>
              </a:pathLst>
            </a:custGeom>
            <a:ln w="116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3" name="object 173" descr=""/>
          <p:cNvGrpSpPr/>
          <p:nvPr/>
        </p:nvGrpSpPr>
        <p:grpSpPr>
          <a:xfrm>
            <a:off x="189801" y="5035860"/>
            <a:ext cx="1218565" cy="1045844"/>
            <a:chOff x="189801" y="5035860"/>
            <a:chExt cx="1218565" cy="1045844"/>
          </a:xfrm>
        </p:grpSpPr>
        <p:sp>
          <p:nvSpPr>
            <p:cNvPr id="174" name="object 174" descr=""/>
            <p:cNvSpPr/>
            <p:nvPr/>
          </p:nvSpPr>
          <p:spPr>
            <a:xfrm>
              <a:off x="317557" y="546893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426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11462" y="546331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17557" y="5468937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60" h="56514">
                  <a:moveTo>
                    <a:pt x="0" y="0"/>
                  </a:moveTo>
                  <a:lnTo>
                    <a:pt x="60948" y="56213"/>
                  </a:lnTo>
                </a:path>
              </a:pathLst>
            </a:custGeom>
            <a:ln w="11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72411" y="551952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256608" y="5468937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60" h="56514">
                  <a:moveTo>
                    <a:pt x="60948" y="0"/>
                  </a:moveTo>
                  <a:lnTo>
                    <a:pt x="0" y="56213"/>
                  </a:lnTo>
                </a:path>
              </a:pathLst>
            </a:custGeom>
            <a:ln w="11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250513" y="551952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95659" y="5412724"/>
              <a:ext cx="231775" cy="213995"/>
            </a:xfrm>
            <a:custGeom>
              <a:avLst/>
              <a:gdLst/>
              <a:ahLst/>
              <a:cxnLst/>
              <a:rect l="l" t="t" r="r" b="b"/>
              <a:pathLst>
                <a:path w="231775" h="213995">
                  <a:moveTo>
                    <a:pt x="0" y="106804"/>
                  </a:moveTo>
                  <a:lnTo>
                    <a:pt x="9046" y="65083"/>
                  </a:lnTo>
                  <a:lnTo>
                    <a:pt x="33774" y="31150"/>
                  </a:lnTo>
                  <a:lnTo>
                    <a:pt x="70565" y="8343"/>
                  </a:lnTo>
                  <a:lnTo>
                    <a:pt x="115802" y="0"/>
                  </a:lnTo>
                  <a:lnTo>
                    <a:pt x="161038" y="8343"/>
                  </a:lnTo>
                  <a:lnTo>
                    <a:pt x="197830" y="31150"/>
                  </a:lnTo>
                  <a:lnTo>
                    <a:pt x="222558" y="65083"/>
                  </a:lnTo>
                  <a:lnTo>
                    <a:pt x="231604" y="106804"/>
                  </a:lnTo>
                  <a:lnTo>
                    <a:pt x="222558" y="148526"/>
                  </a:lnTo>
                  <a:lnTo>
                    <a:pt x="197830" y="182459"/>
                  </a:lnTo>
                  <a:lnTo>
                    <a:pt x="161038" y="205266"/>
                  </a:lnTo>
                  <a:lnTo>
                    <a:pt x="115802" y="213609"/>
                  </a:lnTo>
                  <a:lnTo>
                    <a:pt x="70565" y="205266"/>
                  </a:lnTo>
                  <a:lnTo>
                    <a:pt x="33774" y="182459"/>
                  </a:lnTo>
                  <a:lnTo>
                    <a:pt x="9046" y="148526"/>
                  </a:lnTo>
                  <a:lnTo>
                    <a:pt x="0" y="106804"/>
                  </a:lnTo>
                  <a:close/>
                </a:path>
              </a:pathLst>
            </a:custGeom>
            <a:ln w="116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305367" y="5446452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379" y="0"/>
                  </a:moveTo>
                  <a:lnTo>
                    <a:pt x="0" y="0"/>
                  </a:lnTo>
                </a:path>
              </a:pathLst>
            </a:custGeom>
            <a:ln w="112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299272" y="544083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305367" y="5615091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379" y="0"/>
                  </a:moveTo>
                  <a:lnTo>
                    <a:pt x="0" y="0"/>
                  </a:lnTo>
                </a:path>
              </a:pathLst>
            </a:custGeom>
            <a:ln w="112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299272" y="560947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317557" y="5603849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485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311462" y="559822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17557" y="563757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426"/>
                  </a:lnTo>
                </a:path>
              </a:pathLst>
            </a:custGeom>
            <a:ln w="121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317557" y="5300298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426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1048941" y="5423967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4" h="22860">
                  <a:moveTo>
                    <a:pt x="0" y="0"/>
                  </a:moveTo>
                  <a:lnTo>
                    <a:pt x="48758" y="22485"/>
                  </a:lnTo>
                </a:path>
              </a:pathLst>
            </a:custGeom>
            <a:ln w="114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1091605" y="544083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1000182" y="5446452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90" h="34289">
                  <a:moveTo>
                    <a:pt x="97517" y="0"/>
                  </a:moveTo>
                  <a:lnTo>
                    <a:pt x="0" y="33727"/>
                  </a:lnTo>
                </a:path>
              </a:pathLst>
            </a:custGeom>
            <a:ln w="113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994087" y="547455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1000182" y="5480180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90" h="34289">
                  <a:moveTo>
                    <a:pt x="0" y="0"/>
                  </a:moveTo>
                  <a:lnTo>
                    <a:pt x="97517" y="33727"/>
                  </a:lnTo>
                </a:path>
              </a:pathLst>
            </a:custGeom>
            <a:ln w="113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1091605" y="550828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1000182" y="5513908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90" h="34289">
                  <a:moveTo>
                    <a:pt x="97517" y="0"/>
                  </a:moveTo>
                  <a:lnTo>
                    <a:pt x="0" y="33727"/>
                  </a:lnTo>
                </a:path>
              </a:pathLst>
            </a:custGeom>
            <a:ln w="113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994087" y="554201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1000182" y="5547636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90" h="34289">
                  <a:moveTo>
                    <a:pt x="0" y="0"/>
                  </a:moveTo>
                  <a:lnTo>
                    <a:pt x="97517" y="33727"/>
                  </a:lnTo>
                </a:path>
              </a:pathLst>
            </a:custGeom>
            <a:ln w="113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1091605" y="557574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000182" y="5581364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90" h="34289">
                  <a:moveTo>
                    <a:pt x="97517" y="0"/>
                  </a:moveTo>
                  <a:lnTo>
                    <a:pt x="0" y="33727"/>
                  </a:lnTo>
                </a:path>
              </a:pathLst>
            </a:custGeom>
            <a:ln w="113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994087" y="560947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1000182" y="5615091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4" h="22860">
                  <a:moveTo>
                    <a:pt x="0" y="0"/>
                  </a:moveTo>
                  <a:lnTo>
                    <a:pt x="48758" y="22485"/>
                  </a:lnTo>
                </a:path>
              </a:pathLst>
            </a:custGeom>
            <a:ln w="114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042846" y="563195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048941" y="541272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0"/>
                  </a:moveTo>
                  <a:lnTo>
                    <a:pt x="0" y="11242"/>
                  </a:lnTo>
                </a:path>
              </a:pathLst>
            </a:custGeom>
            <a:ln w="121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042846" y="541834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1048941" y="563757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426"/>
                  </a:lnTo>
                </a:path>
              </a:pathLst>
            </a:custGeom>
            <a:ln w="121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048941" y="5300298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426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317557" y="5075446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w="0" h="225425">
                  <a:moveTo>
                    <a:pt x="0" y="224852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311462" y="506982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317557" y="5075446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731519" h="0">
                  <a:moveTo>
                    <a:pt x="0" y="0"/>
                  </a:moveTo>
                  <a:lnTo>
                    <a:pt x="731384" y="0"/>
                  </a:lnTo>
                </a:path>
              </a:pathLst>
            </a:custGeom>
            <a:ln w="1124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042846" y="506982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024561" y="5052960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30" h="34289">
                  <a:moveTo>
                    <a:pt x="28438" y="33727"/>
                  </a:moveTo>
                  <a:lnTo>
                    <a:pt x="8130" y="33727"/>
                  </a:lnTo>
                  <a:lnTo>
                    <a:pt x="0" y="26229"/>
                  </a:lnTo>
                  <a:lnTo>
                    <a:pt x="0" y="16863"/>
                  </a:lnTo>
                  <a:lnTo>
                    <a:pt x="0" y="7498"/>
                  </a:lnTo>
                  <a:lnTo>
                    <a:pt x="8130" y="0"/>
                  </a:lnTo>
                  <a:lnTo>
                    <a:pt x="28438" y="0"/>
                  </a:lnTo>
                  <a:lnTo>
                    <a:pt x="36569" y="7498"/>
                  </a:lnTo>
                  <a:lnTo>
                    <a:pt x="36569" y="26229"/>
                  </a:lnTo>
                  <a:lnTo>
                    <a:pt x="28438" y="33727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024561" y="5052960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30" h="34289">
                  <a:moveTo>
                    <a:pt x="0" y="16863"/>
                  </a:moveTo>
                  <a:lnTo>
                    <a:pt x="0" y="7498"/>
                  </a:lnTo>
                  <a:lnTo>
                    <a:pt x="8130" y="0"/>
                  </a:lnTo>
                  <a:lnTo>
                    <a:pt x="18284" y="0"/>
                  </a:lnTo>
                  <a:lnTo>
                    <a:pt x="28438" y="0"/>
                  </a:lnTo>
                  <a:lnTo>
                    <a:pt x="36569" y="7498"/>
                  </a:lnTo>
                  <a:lnTo>
                    <a:pt x="36569" y="16863"/>
                  </a:lnTo>
                  <a:lnTo>
                    <a:pt x="36569" y="26229"/>
                  </a:lnTo>
                  <a:lnTo>
                    <a:pt x="28438" y="33727"/>
                  </a:lnTo>
                  <a:lnTo>
                    <a:pt x="18284" y="33727"/>
                  </a:lnTo>
                  <a:lnTo>
                    <a:pt x="8130" y="33727"/>
                  </a:lnTo>
                  <a:lnTo>
                    <a:pt x="0" y="26229"/>
                  </a:lnTo>
                  <a:lnTo>
                    <a:pt x="0" y="16863"/>
                  </a:lnTo>
                  <a:close/>
                </a:path>
              </a:pathLst>
            </a:custGeom>
            <a:ln w="11677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048941" y="597485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243794" y="0"/>
                  </a:moveTo>
                  <a:lnTo>
                    <a:pt x="0" y="0"/>
                  </a:lnTo>
                </a:path>
              </a:pathLst>
            </a:custGeom>
            <a:ln w="1124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042846" y="596923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024561" y="5952370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30" h="34289">
                  <a:moveTo>
                    <a:pt x="28438" y="33727"/>
                  </a:moveTo>
                  <a:lnTo>
                    <a:pt x="8130" y="33727"/>
                  </a:lnTo>
                  <a:lnTo>
                    <a:pt x="0" y="26229"/>
                  </a:lnTo>
                  <a:lnTo>
                    <a:pt x="0" y="16863"/>
                  </a:lnTo>
                  <a:lnTo>
                    <a:pt x="0" y="7498"/>
                  </a:lnTo>
                  <a:lnTo>
                    <a:pt x="8130" y="0"/>
                  </a:lnTo>
                  <a:lnTo>
                    <a:pt x="28438" y="0"/>
                  </a:lnTo>
                  <a:lnTo>
                    <a:pt x="36569" y="7498"/>
                  </a:lnTo>
                  <a:lnTo>
                    <a:pt x="36569" y="26229"/>
                  </a:lnTo>
                  <a:lnTo>
                    <a:pt x="28438" y="33727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1024561" y="5952370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30" h="34289">
                  <a:moveTo>
                    <a:pt x="0" y="16863"/>
                  </a:moveTo>
                  <a:lnTo>
                    <a:pt x="0" y="7498"/>
                  </a:lnTo>
                  <a:lnTo>
                    <a:pt x="8130" y="0"/>
                  </a:lnTo>
                  <a:lnTo>
                    <a:pt x="18284" y="0"/>
                  </a:lnTo>
                  <a:lnTo>
                    <a:pt x="28438" y="0"/>
                  </a:lnTo>
                  <a:lnTo>
                    <a:pt x="36569" y="7498"/>
                  </a:lnTo>
                  <a:lnTo>
                    <a:pt x="36569" y="16863"/>
                  </a:lnTo>
                  <a:lnTo>
                    <a:pt x="36569" y="26229"/>
                  </a:lnTo>
                  <a:lnTo>
                    <a:pt x="28438" y="33727"/>
                  </a:lnTo>
                  <a:lnTo>
                    <a:pt x="18284" y="33727"/>
                  </a:lnTo>
                  <a:lnTo>
                    <a:pt x="8130" y="33727"/>
                  </a:lnTo>
                  <a:lnTo>
                    <a:pt x="0" y="26229"/>
                  </a:lnTo>
                  <a:lnTo>
                    <a:pt x="0" y="16863"/>
                  </a:lnTo>
                  <a:close/>
                </a:path>
              </a:pathLst>
            </a:custGeom>
            <a:ln w="11677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1048941" y="5750003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w="0" h="225425">
                  <a:moveTo>
                    <a:pt x="0" y="224852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1042846" y="574438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9" name="object 2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659" y="5744382"/>
              <a:ext cx="249889" cy="269822"/>
            </a:xfrm>
            <a:prstGeom prst="rect">
              <a:avLst/>
            </a:prstGeom>
          </p:spPr>
        </p:pic>
        <p:sp>
          <p:nvSpPr>
            <p:cNvPr id="220" name="object 220" descr=""/>
            <p:cNvSpPr/>
            <p:nvPr/>
          </p:nvSpPr>
          <p:spPr>
            <a:xfrm>
              <a:off x="268798" y="6042311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 h="0">
                  <a:moveTo>
                    <a:pt x="97517" y="0"/>
                  </a:moveTo>
                  <a:lnTo>
                    <a:pt x="0" y="0"/>
                  </a:lnTo>
                </a:path>
              </a:pathLst>
            </a:custGeom>
            <a:ln w="112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262703" y="603669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305367" y="607603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0" y="0"/>
                  </a:moveTo>
                  <a:lnTo>
                    <a:pt x="24379" y="0"/>
                  </a:lnTo>
                </a:path>
              </a:pathLst>
            </a:custGeom>
            <a:ln w="112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323652" y="607041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1292736" y="5075446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 h="0">
                  <a:moveTo>
                    <a:pt x="48758" y="0"/>
                  </a:moveTo>
                  <a:lnTo>
                    <a:pt x="0" y="0"/>
                  </a:lnTo>
                </a:path>
              </a:pathLst>
            </a:custGeom>
            <a:ln w="112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1286641" y="506982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341495" y="5041718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59" h="56514">
                  <a:moveTo>
                    <a:pt x="0" y="28106"/>
                  </a:moveTo>
                  <a:lnTo>
                    <a:pt x="2380" y="17126"/>
                  </a:lnTo>
                  <a:lnTo>
                    <a:pt x="8887" y="8197"/>
                  </a:lnTo>
                  <a:lnTo>
                    <a:pt x="18569" y="2195"/>
                  </a:lnTo>
                  <a:lnTo>
                    <a:pt x="30474" y="0"/>
                  </a:lnTo>
                  <a:lnTo>
                    <a:pt x="42378" y="2195"/>
                  </a:lnTo>
                  <a:lnTo>
                    <a:pt x="52060" y="8197"/>
                  </a:lnTo>
                  <a:lnTo>
                    <a:pt x="58568" y="17126"/>
                  </a:lnTo>
                  <a:lnTo>
                    <a:pt x="60948" y="28106"/>
                  </a:lnTo>
                  <a:lnTo>
                    <a:pt x="58568" y="39086"/>
                  </a:lnTo>
                  <a:lnTo>
                    <a:pt x="52060" y="48015"/>
                  </a:lnTo>
                  <a:lnTo>
                    <a:pt x="42378" y="54017"/>
                  </a:lnTo>
                  <a:lnTo>
                    <a:pt x="30474" y="56213"/>
                  </a:lnTo>
                  <a:lnTo>
                    <a:pt x="18569" y="54017"/>
                  </a:lnTo>
                  <a:lnTo>
                    <a:pt x="8887" y="48015"/>
                  </a:lnTo>
                  <a:lnTo>
                    <a:pt x="2380" y="39086"/>
                  </a:lnTo>
                  <a:lnTo>
                    <a:pt x="0" y="28106"/>
                  </a:lnTo>
                  <a:close/>
                </a:path>
              </a:pathLst>
            </a:custGeom>
            <a:ln w="116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048941" y="5075446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w="0" h="225425">
                  <a:moveTo>
                    <a:pt x="0" y="224852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1042846" y="506982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1048941" y="507544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794" y="0"/>
                  </a:lnTo>
                </a:path>
              </a:pathLst>
            </a:custGeom>
            <a:ln w="1124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1286641" y="506982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1292736" y="5974855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 h="0">
                  <a:moveTo>
                    <a:pt x="48758" y="0"/>
                  </a:moveTo>
                  <a:lnTo>
                    <a:pt x="0" y="0"/>
                  </a:lnTo>
                </a:path>
              </a:pathLst>
            </a:custGeom>
            <a:ln w="112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1286641" y="596923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1341495" y="5941127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59" h="56514">
                  <a:moveTo>
                    <a:pt x="0" y="28106"/>
                  </a:moveTo>
                  <a:lnTo>
                    <a:pt x="2380" y="17126"/>
                  </a:lnTo>
                  <a:lnTo>
                    <a:pt x="8887" y="8197"/>
                  </a:lnTo>
                  <a:lnTo>
                    <a:pt x="18569" y="2195"/>
                  </a:lnTo>
                  <a:lnTo>
                    <a:pt x="30474" y="0"/>
                  </a:lnTo>
                  <a:lnTo>
                    <a:pt x="42378" y="2195"/>
                  </a:lnTo>
                  <a:lnTo>
                    <a:pt x="52060" y="8197"/>
                  </a:lnTo>
                  <a:lnTo>
                    <a:pt x="58568" y="17126"/>
                  </a:lnTo>
                  <a:lnTo>
                    <a:pt x="60948" y="28106"/>
                  </a:lnTo>
                  <a:lnTo>
                    <a:pt x="58568" y="39086"/>
                  </a:lnTo>
                  <a:lnTo>
                    <a:pt x="52060" y="48015"/>
                  </a:lnTo>
                  <a:lnTo>
                    <a:pt x="42378" y="54017"/>
                  </a:lnTo>
                  <a:lnTo>
                    <a:pt x="30474" y="56213"/>
                  </a:lnTo>
                  <a:lnTo>
                    <a:pt x="18569" y="54017"/>
                  </a:lnTo>
                  <a:lnTo>
                    <a:pt x="8887" y="48015"/>
                  </a:lnTo>
                  <a:lnTo>
                    <a:pt x="2380" y="39086"/>
                  </a:lnTo>
                  <a:lnTo>
                    <a:pt x="0" y="28106"/>
                  </a:lnTo>
                  <a:close/>
                </a:path>
              </a:pathLst>
            </a:custGeom>
            <a:ln w="116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317557" y="5974855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731519" h="0">
                  <a:moveTo>
                    <a:pt x="731384" y="0"/>
                  </a:moveTo>
                  <a:lnTo>
                    <a:pt x="0" y="0"/>
                  </a:lnTo>
                </a:path>
              </a:pathLst>
            </a:custGeom>
            <a:ln w="1124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311462" y="596923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1"/>
                  </a:moveTo>
                  <a:lnTo>
                    <a:pt x="1785" y="9596"/>
                  </a:lnTo>
                  <a:lnTo>
                    <a:pt x="6094" y="11242"/>
                  </a:lnTo>
                  <a:lnTo>
                    <a:pt x="10404" y="9596"/>
                  </a:lnTo>
                  <a:lnTo>
                    <a:pt x="12189" y="5621"/>
                  </a:lnTo>
                  <a:lnTo>
                    <a:pt x="10404" y="1646"/>
                  </a:lnTo>
                  <a:lnTo>
                    <a:pt x="6094" y="0"/>
                  </a:lnTo>
                  <a:lnTo>
                    <a:pt x="1785" y="1646"/>
                  </a:lnTo>
                  <a:lnTo>
                    <a:pt x="0" y="56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6" name="object 236" descr=""/>
          <p:cNvSpPr txBox="1"/>
          <p:nvPr/>
        </p:nvSpPr>
        <p:spPr>
          <a:xfrm>
            <a:off x="487702" y="5400024"/>
            <a:ext cx="609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0">
                <a:solidFill>
                  <a:srgbClr val="000080"/>
                </a:solidFill>
                <a:latin typeface="Arial"/>
                <a:cs typeface="Arial"/>
              </a:rPr>
              <a:t>i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7" name="object 237" descr=""/>
          <p:cNvSpPr txBox="1"/>
          <p:nvPr/>
        </p:nvSpPr>
        <p:spPr>
          <a:xfrm>
            <a:off x="1231276" y="5400024"/>
            <a:ext cx="2184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solidFill>
                  <a:srgbClr val="000080"/>
                </a:solidFill>
                <a:latin typeface="Arial"/>
                <a:cs typeface="Arial"/>
              </a:rPr>
              <a:t>Rg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8" name="object 238" descr=""/>
          <p:cNvSpPr txBox="1"/>
          <p:nvPr/>
        </p:nvSpPr>
        <p:spPr>
          <a:xfrm>
            <a:off x="2312352" y="3203448"/>
            <a:ext cx="16319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0" b="1">
                <a:latin typeface="Times New Roman"/>
                <a:cs typeface="Times New Roman"/>
              </a:rPr>
              <a:t>+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 spc="-35" b="1">
                <a:latin typeface="Times New Roman"/>
                <a:cs typeface="Times New Roman"/>
              </a:rPr>
              <a:t>Ve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9" name="object 239" descr=""/>
          <p:cNvSpPr txBox="1"/>
          <p:nvPr/>
        </p:nvSpPr>
        <p:spPr>
          <a:xfrm>
            <a:off x="2312352" y="3538825"/>
            <a:ext cx="4699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0" b="1"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4427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99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1016000"/>
            <a:ext cx="20256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Amplificación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7513" y="1634574"/>
            <a:ext cx="7131050" cy="10623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latin typeface="Calibri"/>
                <a:cs typeface="Calibri"/>
              </a:rPr>
              <a:t>Característica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salida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amplificador: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impedancia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salida,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Z</a:t>
            </a:r>
            <a:r>
              <a:rPr dirty="0" baseline="-21367" sz="1950" spc="-37" b="1">
                <a:latin typeface="Calibri"/>
                <a:cs typeface="Calibri"/>
              </a:rPr>
              <a:t>0</a:t>
            </a:r>
            <a:endParaRPr baseline="-21367"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tabLst>
                <a:tab pos="4622800" algn="l"/>
              </a:tabLst>
            </a:pPr>
            <a:r>
              <a:rPr dirty="0" sz="2000" b="1">
                <a:solidFill>
                  <a:srgbClr val="FF7C00"/>
                </a:solidFill>
                <a:latin typeface="Calibri"/>
                <a:cs typeface="Calibri"/>
              </a:rPr>
              <a:t>Generador</a:t>
            </a:r>
            <a:r>
              <a:rPr dirty="0" sz="2000" spc="-65" b="1">
                <a:solidFill>
                  <a:srgbClr val="FF7C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7C00"/>
                </a:solidFill>
                <a:latin typeface="Calibri"/>
                <a:cs typeface="Calibri"/>
              </a:rPr>
              <a:t>de</a:t>
            </a:r>
            <a:r>
              <a:rPr dirty="0" sz="2000" spc="-80" b="1">
                <a:solidFill>
                  <a:srgbClr val="FF7C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7C00"/>
                </a:solidFill>
                <a:latin typeface="Calibri"/>
                <a:cs typeface="Calibri"/>
              </a:rPr>
              <a:t>tensión</a:t>
            </a:r>
            <a:r>
              <a:rPr dirty="0" sz="2000" b="1">
                <a:solidFill>
                  <a:srgbClr val="FF7C00"/>
                </a:solidFill>
                <a:latin typeface="Calibri"/>
                <a:cs typeface="Calibri"/>
              </a:rPr>
              <a:t>	Generador</a:t>
            </a:r>
            <a:r>
              <a:rPr dirty="0" sz="2000" spc="-65" b="1">
                <a:solidFill>
                  <a:srgbClr val="FF7C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7C00"/>
                </a:solidFill>
                <a:latin typeface="Calibri"/>
                <a:cs typeface="Calibri"/>
              </a:rPr>
              <a:t>de</a:t>
            </a:r>
            <a:r>
              <a:rPr dirty="0" sz="2000" spc="-80" b="1">
                <a:solidFill>
                  <a:srgbClr val="FF7C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7C00"/>
                </a:solidFill>
                <a:latin typeface="Calibri"/>
                <a:cs typeface="Calibri"/>
              </a:rPr>
              <a:t>corriente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0213" y="5594340"/>
            <a:ext cx="1833245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21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Interesa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baseline="-21367" sz="1950" spc="-15">
                <a:latin typeface="Calibri"/>
                <a:cs typeface="Calibri"/>
              </a:rPr>
              <a:t>0</a:t>
            </a:r>
            <a:r>
              <a:rPr dirty="0" sz="2000" spc="-10">
                <a:latin typeface="Calibri"/>
                <a:cs typeface="Calibri"/>
              </a:rPr>
              <a:t>&lt;&lt;R</a:t>
            </a:r>
            <a:r>
              <a:rPr dirty="0" baseline="-21367" sz="1950" spc="-15">
                <a:latin typeface="Calibri"/>
                <a:cs typeface="Calibri"/>
              </a:rPr>
              <a:t>L </a:t>
            </a:r>
            <a:r>
              <a:rPr dirty="0" sz="2000">
                <a:latin typeface="Calibri"/>
                <a:cs typeface="Calibri"/>
              </a:rPr>
              <a:t>Caso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ideal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baseline="-21367" sz="1950">
                <a:latin typeface="Calibri"/>
                <a:cs typeface="Calibri"/>
              </a:rPr>
              <a:t>0</a:t>
            </a:r>
            <a:r>
              <a:rPr dirty="0" baseline="-21367" sz="195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77889" y="5594535"/>
            <a:ext cx="1769745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-635">
              <a:lnSpc>
                <a:spcPct val="121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Interesa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baseline="-21367" sz="1950" spc="-15">
                <a:latin typeface="Calibri"/>
                <a:cs typeface="Calibri"/>
              </a:rPr>
              <a:t>0</a:t>
            </a:r>
            <a:r>
              <a:rPr dirty="0" sz="2000" spc="-10">
                <a:latin typeface="Calibri"/>
                <a:cs typeface="Calibri"/>
              </a:rPr>
              <a:t>&gt;&gt;R</a:t>
            </a:r>
            <a:r>
              <a:rPr dirty="0" baseline="-21367" sz="1950" spc="-15">
                <a:latin typeface="Calibri"/>
                <a:cs typeface="Calibri"/>
              </a:rPr>
              <a:t>L </a:t>
            </a:r>
            <a:r>
              <a:rPr dirty="0" sz="2000">
                <a:latin typeface="Calibri"/>
                <a:cs typeface="Calibri"/>
              </a:rPr>
              <a:t>Caso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ideal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baseline="-21367" sz="1950">
                <a:latin typeface="Calibri"/>
                <a:cs typeface="Calibri"/>
              </a:rPr>
              <a:t>0</a:t>
            </a:r>
            <a:r>
              <a:rPr dirty="0" baseline="-21367" sz="1950" spc="187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=</a:t>
            </a:r>
            <a:r>
              <a:rPr dirty="0" sz="2000" spc="-25">
                <a:latin typeface="Symbol"/>
                <a:cs typeface="Symbol"/>
              </a:rPr>
              <a:t></a:t>
            </a:r>
            <a:endParaRPr sz="2000">
              <a:latin typeface="Symbol"/>
              <a:cs typeface="Symbo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505340" y="3502747"/>
            <a:ext cx="182880" cy="743585"/>
            <a:chOff x="2505340" y="3502747"/>
            <a:chExt cx="182880" cy="743585"/>
          </a:xfrm>
        </p:grpSpPr>
        <p:sp>
          <p:nvSpPr>
            <p:cNvPr id="8" name="object 8" descr=""/>
            <p:cNvSpPr/>
            <p:nvPr/>
          </p:nvSpPr>
          <p:spPr>
            <a:xfrm>
              <a:off x="2584348" y="3958711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4" h="22860">
                  <a:moveTo>
                    <a:pt x="48764" y="22505"/>
                  </a:moveTo>
                  <a:lnTo>
                    <a:pt x="0" y="0"/>
                  </a:lnTo>
                </a:path>
              </a:pathLst>
            </a:custGeom>
            <a:ln w="114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578252" y="395308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584348" y="3924953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0" y="33757"/>
                  </a:moveTo>
                  <a:lnTo>
                    <a:pt x="97529" y="0"/>
                  </a:lnTo>
                </a:path>
              </a:pathLst>
            </a:custGeom>
            <a:ln w="113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675782" y="391932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84348" y="3891195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97529" y="33757"/>
                  </a:moveTo>
                  <a:lnTo>
                    <a:pt x="0" y="0"/>
                  </a:lnTo>
                </a:path>
              </a:pathLst>
            </a:custGeom>
            <a:ln w="113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578252" y="388556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584348" y="3857437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0" y="33757"/>
                  </a:moveTo>
                  <a:lnTo>
                    <a:pt x="97529" y="0"/>
                  </a:lnTo>
                </a:path>
              </a:pathLst>
            </a:custGeom>
            <a:ln w="113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75782" y="385181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584348" y="3823680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97529" y="33757"/>
                  </a:moveTo>
                  <a:lnTo>
                    <a:pt x="0" y="0"/>
                  </a:lnTo>
                </a:path>
              </a:pathLst>
            </a:custGeom>
            <a:ln w="113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578252" y="381805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584348" y="3789922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0" y="33757"/>
                  </a:moveTo>
                  <a:lnTo>
                    <a:pt x="97529" y="0"/>
                  </a:lnTo>
                </a:path>
              </a:pathLst>
            </a:custGeom>
            <a:ln w="113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675782" y="378429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633113" y="3767417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4" h="22860">
                  <a:moveTo>
                    <a:pt x="48764" y="22505"/>
                  </a:moveTo>
                  <a:lnTo>
                    <a:pt x="0" y="0"/>
                  </a:lnTo>
                </a:path>
              </a:pathLst>
            </a:custGeom>
            <a:ln w="114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27017" y="376179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33113" y="3981216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11252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627017" y="397558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633113" y="3654891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25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633113" y="3992469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25"/>
                  </a:lnTo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584348" y="3542366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 h="0">
                  <a:moveTo>
                    <a:pt x="0" y="0"/>
                  </a:moveTo>
                  <a:lnTo>
                    <a:pt x="48764" y="0"/>
                  </a:lnTo>
                </a:path>
              </a:pathLst>
            </a:custGeom>
            <a:ln w="112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627017" y="353673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511201" y="3508608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60" h="56514">
                  <a:moveTo>
                    <a:pt x="0" y="28131"/>
                  </a:moveTo>
                  <a:lnTo>
                    <a:pt x="2380" y="17142"/>
                  </a:lnTo>
                  <a:lnTo>
                    <a:pt x="8888" y="8204"/>
                  </a:lnTo>
                  <a:lnTo>
                    <a:pt x="18571" y="2197"/>
                  </a:lnTo>
                  <a:lnTo>
                    <a:pt x="30477" y="0"/>
                  </a:lnTo>
                  <a:lnTo>
                    <a:pt x="42383" y="2197"/>
                  </a:lnTo>
                  <a:lnTo>
                    <a:pt x="52067" y="8204"/>
                  </a:lnTo>
                  <a:lnTo>
                    <a:pt x="58575" y="17142"/>
                  </a:lnTo>
                  <a:lnTo>
                    <a:pt x="60955" y="28131"/>
                  </a:lnTo>
                  <a:lnTo>
                    <a:pt x="58575" y="39120"/>
                  </a:lnTo>
                  <a:lnTo>
                    <a:pt x="52067" y="48058"/>
                  </a:lnTo>
                  <a:lnTo>
                    <a:pt x="42383" y="54065"/>
                  </a:lnTo>
                  <a:lnTo>
                    <a:pt x="30477" y="56262"/>
                  </a:lnTo>
                  <a:lnTo>
                    <a:pt x="18571" y="54065"/>
                  </a:lnTo>
                  <a:lnTo>
                    <a:pt x="8888" y="48058"/>
                  </a:lnTo>
                  <a:lnTo>
                    <a:pt x="2380" y="39120"/>
                  </a:lnTo>
                  <a:lnTo>
                    <a:pt x="0" y="28131"/>
                  </a:lnTo>
                  <a:close/>
                </a:path>
              </a:pathLst>
            </a:custGeom>
            <a:ln w="116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584348" y="4217520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 h="0">
                  <a:moveTo>
                    <a:pt x="0" y="0"/>
                  </a:moveTo>
                  <a:lnTo>
                    <a:pt x="48764" y="0"/>
                  </a:lnTo>
                </a:path>
              </a:pathLst>
            </a:custGeom>
            <a:ln w="112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627017" y="421189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511201" y="4183763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60" h="56514">
                  <a:moveTo>
                    <a:pt x="0" y="28131"/>
                  </a:moveTo>
                  <a:lnTo>
                    <a:pt x="2380" y="17142"/>
                  </a:lnTo>
                  <a:lnTo>
                    <a:pt x="8888" y="8204"/>
                  </a:lnTo>
                  <a:lnTo>
                    <a:pt x="18571" y="2197"/>
                  </a:lnTo>
                  <a:lnTo>
                    <a:pt x="30477" y="0"/>
                  </a:lnTo>
                  <a:lnTo>
                    <a:pt x="42383" y="2197"/>
                  </a:lnTo>
                  <a:lnTo>
                    <a:pt x="52067" y="8204"/>
                  </a:lnTo>
                  <a:lnTo>
                    <a:pt x="58575" y="17142"/>
                  </a:lnTo>
                  <a:lnTo>
                    <a:pt x="60955" y="28131"/>
                  </a:lnTo>
                  <a:lnTo>
                    <a:pt x="58575" y="39120"/>
                  </a:lnTo>
                  <a:lnTo>
                    <a:pt x="52067" y="48058"/>
                  </a:lnTo>
                  <a:lnTo>
                    <a:pt x="42383" y="54065"/>
                  </a:lnTo>
                  <a:lnTo>
                    <a:pt x="30477" y="56262"/>
                  </a:lnTo>
                  <a:lnTo>
                    <a:pt x="18571" y="54065"/>
                  </a:lnTo>
                  <a:lnTo>
                    <a:pt x="8888" y="48058"/>
                  </a:lnTo>
                  <a:lnTo>
                    <a:pt x="2380" y="39120"/>
                  </a:lnTo>
                  <a:lnTo>
                    <a:pt x="0" y="28131"/>
                  </a:lnTo>
                  <a:close/>
                </a:path>
              </a:pathLst>
            </a:custGeom>
            <a:ln w="116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633113" y="4104995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25"/>
                  </a:lnTo>
                </a:path>
              </a:pathLst>
            </a:custGeom>
            <a:ln w="1219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627017" y="421189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633113" y="3542366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25"/>
                  </a:lnTo>
                </a:path>
              </a:pathLst>
            </a:custGeom>
            <a:ln w="1219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627017" y="364926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2742325" y="3754718"/>
            <a:ext cx="2184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7313753" y="3628035"/>
            <a:ext cx="109855" cy="237490"/>
            <a:chOff x="7313753" y="3628035"/>
            <a:chExt cx="109855" cy="237490"/>
          </a:xfrm>
        </p:grpSpPr>
        <p:sp>
          <p:nvSpPr>
            <p:cNvPr id="38" name="object 38" descr=""/>
            <p:cNvSpPr/>
            <p:nvPr/>
          </p:nvSpPr>
          <p:spPr>
            <a:xfrm>
              <a:off x="7319859" y="3825361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60">
                  <a:moveTo>
                    <a:pt x="48764" y="22505"/>
                  </a:moveTo>
                  <a:lnTo>
                    <a:pt x="0" y="0"/>
                  </a:lnTo>
                </a:path>
              </a:pathLst>
            </a:custGeom>
            <a:ln w="114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313763" y="381973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319857" y="3791603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90" h="34289">
                  <a:moveTo>
                    <a:pt x="0" y="33757"/>
                  </a:moveTo>
                  <a:lnTo>
                    <a:pt x="97529" y="0"/>
                  </a:lnTo>
                </a:path>
              </a:pathLst>
            </a:custGeom>
            <a:ln w="113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411290" y="378597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319855" y="3757846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90" h="34289">
                  <a:moveTo>
                    <a:pt x="97529" y="33757"/>
                  </a:moveTo>
                  <a:lnTo>
                    <a:pt x="0" y="0"/>
                  </a:lnTo>
                </a:path>
              </a:pathLst>
            </a:custGeom>
            <a:ln w="113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313758" y="375221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319853" y="3724088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90" h="34289">
                  <a:moveTo>
                    <a:pt x="0" y="33757"/>
                  </a:moveTo>
                  <a:lnTo>
                    <a:pt x="97529" y="0"/>
                  </a:lnTo>
                </a:path>
              </a:pathLst>
            </a:custGeom>
            <a:ln w="113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411285" y="371846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319849" y="3690330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90" h="34289">
                  <a:moveTo>
                    <a:pt x="97529" y="33757"/>
                  </a:moveTo>
                  <a:lnTo>
                    <a:pt x="0" y="0"/>
                  </a:lnTo>
                </a:path>
              </a:pathLst>
            </a:custGeom>
            <a:ln w="113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313753" y="368470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319847" y="3656572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90" h="34289">
                  <a:moveTo>
                    <a:pt x="0" y="33757"/>
                  </a:moveTo>
                  <a:lnTo>
                    <a:pt x="97529" y="0"/>
                  </a:lnTo>
                </a:path>
              </a:pathLst>
            </a:custGeom>
            <a:ln w="113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411280" y="365094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368610" y="3634067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60">
                  <a:moveTo>
                    <a:pt x="48764" y="22505"/>
                  </a:moveTo>
                  <a:lnTo>
                    <a:pt x="0" y="0"/>
                  </a:lnTo>
                </a:path>
              </a:pathLst>
            </a:custGeom>
            <a:ln w="114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362514" y="362844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368609" y="3847866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11252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362512" y="384224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7477818" y="3621366"/>
            <a:ext cx="2184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6913422" y="3369396"/>
            <a:ext cx="584835" cy="790575"/>
            <a:chOff x="6913422" y="3369396"/>
            <a:chExt cx="584835" cy="790575"/>
          </a:xfrm>
        </p:grpSpPr>
        <p:sp>
          <p:nvSpPr>
            <p:cNvPr id="56" name="object 56" descr=""/>
            <p:cNvSpPr/>
            <p:nvPr/>
          </p:nvSpPr>
          <p:spPr>
            <a:xfrm>
              <a:off x="7368606" y="3521541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25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368606" y="3859118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25"/>
                  </a:lnTo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319840" y="3409015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 h="0">
                  <a:moveTo>
                    <a:pt x="0" y="0"/>
                  </a:moveTo>
                  <a:lnTo>
                    <a:pt x="48764" y="0"/>
                  </a:lnTo>
                </a:path>
              </a:pathLst>
            </a:custGeom>
            <a:ln w="112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362508" y="340338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246691" y="3375257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59" h="56514">
                  <a:moveTo>
                    <a:pt x="0" y="28131"/>
                  </a:moveTo>
                  <a:lnTo>
                    <a:pt x="2380" y="17142"/>
                  </a:lnTo>
                  <a:lnTo>
                    <a:pt x="8888" y="8204"/>
                  </a:lnTo>
                  <a:lnTo>
                    <a:pt x="18571" y="2197"/>
                  </a:lnTo>
                  <a:lnTo>
                    <a:pt x="30477" y="0"/>
                  </a:lnTo>
                  <a:lnTo>
                    <a:pt x="42383" y="2197"/>
                  </a:lnTo>
                  <a:lnTo>
                    <a:pt x="52067" y="8204"/>
                  </a:lnTo>
                  <a:lnTo>
                    <a:pt x="58575" y="17142"/>
                  </a:lnTo>
                  <a:lnTo>
                    <a:pt x="60955" y="28131"/>
                  </a:lnTo>
                  <a:lnTo>
                    <a:pt x="58575" y="39120"/>
                  </a:lnTo>
                  <a:lnTo>
                    <a:pt x="52067" y="48058"/>
                  </a:lnTo>
                  <a:lnTo>
                    <a:pt x="42383" y="54065"/>
                  </a:lnTo>
                  <a:lnTo>
                    <a:pt x="30477" y="56262"/>
                  </a:lnTo>
                  <a:lnTo>
                    <a:pt x="18571" y="54065"/>
                  </a:lnTo>
                  <a:lnTo>
                    <a:pt x="8888" y="48058"/>
                  </a:lnTo>
                  <a:lnTo>
                    <a:pt x="2380" y="39120"/>
                  </a:lnTo>
                  <a:lnTo>
                    <a:pt x="0" y="28131"/>
                  </a:lnTo>
                  <a:close/>
                </a:path>
              </a:pathLst>
            </a:custGeom>
            <a:ln w="116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319837" y="4084169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 h="0">
                  <a:moveTo>
                    <a:pt x="0" y="0"/>
                  </a:moveTo>
                  <a:lnTo>
                    <a:pt x="48764" y="0"/>
                  </a:lnTo>
                </a:path>
              </a:pathLst>
            </a:custGeom>
            <a:ln w="112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362505" y="407854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246688" y="4050411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59" h="56514">
                  <a:moveTo>
                    <a:pt x="0" y="28131"/>
                  </a:moveTo>
                  <a:lnTo>
                    <a:pt x="2380" y="17142"/>
                  </a:lnTo>
                  <a:lnTo>
                    <a:pt x="8888" y="8204"/>
                  </a:lnTo>
                  <a:lnTo>
                    <a:pt x="18571" y="2197"/>
                  </a:lnTo>
                  <a:lnTo>
                    <a:pt x="30477" y="0"/>
                  </a:lnTo>
                  <a:lnTo>
                    <a:pt x="42383" y="2197"/>
                  </a:lnTo>
                  <a:lnTo>
                    <a:pt x="52067" y="8204"/>
                  </a:lnTo>
                  <a:lnTo>
                    <a:pt x="58575" y="17142"/>
                  </a:lnTo>
                  <a:lnTo>
                    <a:pt x="60955" y="28131"/>
                  </a:lnTo>
                  <a:lnTo>
                    <a:pt x="58575" y="39120"/>
                  </a:lnTo>
                  <a:lnTo>
                    <a:pt x="52067" y="48058"/>
                  </a:lnTo>
                  <a:lnTo>
                    <a:pt x="42383" y="54065"/>
                  </a:lnTo>
                  <a:lnTo>
                    <a:pt x="30477" y="56262"/>
                  </a:lnTo>
                  <a:lnTo>
                    <a:pt x="18571" y="54065"/>
                  </a:lnTo>
                  <a:lnTo>
                    <a:pt x="8888" y="48058"/>
                  </a:lnTo>
                  <a:lnTo>
                    <a:pt x="2380" y="39120"/>
                  </a:lnTo>
                  <a:lnTo>
                    <a:pt x="0" y="28131"/>
                  </a:lnTo>
                  <a:close/>
                </a:path>
              </a:pathLst>
            </a:custGeom>
            <a:ln w="116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368599" y="3971643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25"/>
                  </a:lnTo>
                </a:path>
              </a:pathLst>
            </a:custGeom>
            <a:ln w="1219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362502" y="407854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368597" y="3409014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25"/>
                  </a:lnTo>
                </a:path>
              </a:pathLst>
            </a:custGeom>
            <a:ln w="1219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362501" y="351591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6"/>
                  </a:moveTo>
                  <a:lnTo>
                    <a:pt x="1785" y="9604"/>
                  </a:lnTo>
                  <a:lnTo>
                    <a:pt x="6095" y="11252"/>
                  </a:lnTo>
                  <a:lnTo>
                    <a:pt x="10405" y="9604"/>
                  </a:lnTo>
                  <a:lnTo>
                    <a:pt x="12191" y="5626"/>
                  </a:lnTo>
                  <a:lnTo>
                    <a:pt x="10405" y="1647"/>
                  </a:lnTo>
                  <a:lnTo>
                    <a:pt x="6095" y="0"/>
                  </a:lnTo>
                  <a:lnTo>
                    <a:pt x="1785" y="1647"/>
                  </a:lnTo>
                  <a:lnTo>
                    <a:pt x="0" y="5626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3422" y="3451898"/>
              <a:ext cx="584733" cy="707881"/>
            </a:xfrm>
            <a:prstGeom prst="rect">
              <a:avLst/>
            </a:prstGeom>
          </p:spPr>
        </p:pic>
      </p:grpSp>
      <p:grpSp>
        <p:nvGrpSpPr>
          <p:cNvPr id="69" name="object 69" descr=""/>
          <p:cNvGrpSpPr/>
          <p:nvPr/>
        </p:nvGrpSpPr>
        <p:grpSpPr>
          <a:xfrm>
            <a:off x="996249" y="3551412"/>
            <a:ext cx="1218565" cy="720725"/>
            <a:chOff x="996249" y="3551412"/>
            <a:chExt cx="1218565" cy="720725"/>
          </a:xfrm>
        </p:grpSpPr>
        <p:sp>
          <p:nvSpPr>
            <p:cNvPr id="70" name="object 70" descr=""/>
            <p:cNvSpPr/>
            <p:nvPr/>
          </p:nvSpPr>
          <p:spPr>
            <a:xfrm>
              <a:off x="1050873" y="3793714"/>
              <a:ext cx="60960" cy="33655"/>
            </a:xfrm>
            <a:custGeom>
              <a:avLst/>
              <a:gdLst/>
              <a:ahLst/>
              <a:cxnLst/>
              <a:rect l="l" t="t" r="r" b="b"/>
              <a:pathLst>
                <a:path w="60959" h="33654">
                  <a:moveTo>
                    <a:pt x="60643" y="32120"/>
                  </a:moveTo>
                  <a:lnTo>
                    <a:pt x="60838" y="30815"/>
                  </a:lnTo>
                  <a:lnTo>
                    <a:pt x="60948" y="29476"/>
                  </a:lnTo>
                  <a:lnTo>
                    <a:pt x="60948" y="28126"/>
                  </a:lnTo>
                  <a:lnTo>
                    <a:pt x="58568" y="17138"/>
                  </a:lnTo>
                  <a:lnTo>
                    <a:pt x="52060" y="8203"/>
                  </a:lnTo>
                  <a:lnTo>
                    <a:pt x="42378" y="2197"/>
                  </a:lnTo>
                  <a:lnTo>
                    <a:pt x="30474" y="0"/>
                  </a:lnTo>
                  <a:lnTo>
                    <a:pt x="18569" y="2197"/>
                  </a:lnTo>
                  <a:lnTo>
                    <a:pt x="8887" y="8203"/>
                  </a:lnTo>
                  <a:lnTo>
                    <a:pt x="2380" y="17138"/>
                  </a:lnTo>
                  <a:lnTo>
                    <a:pt x="0" y="28126"/>
                  </a:lnTo>
                  <a:lnTo>
                    <a:pt x="0" y="30016"/>
                  </a:lnTo>
                  <a:lnTo>
                    <a:pt x="195" y="31861"/>
                  </a:lnTo>
                  <a:lnTo>
                    <a:pt x="572" y="33650"/>
                  </a:lnTo>
                </a:path>
              </a:pathLst>
            </a:custGeom>
            <a:ln w="1146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124584" y="3825852"/>
              <a:ext cx="60325" cy="24130"/>
            </a:xfrm>
            <a:custGeom>
              <a:avLst/>
              <a:gdLst/>
              <a:ahLst/>
              <a:cxnLst/>
              <a:rect l="l" t="t" r="r" b="b"/>
              <a:pathLst>
                <a:path w="60325" h="24129">
                  <a:moveTo>
                    <a:pt x="0" y="1507"/>
                  </a:moveTo>
                  <a:lnTo>
                    <a:pt x="3741" y="10502"/>
                  </a:lnTo>
                  <a:lnTo>
                    <a:pt x="10402" y="17664"/>
                  </a:lnTo>
                  <a:lnTo>
                    <a:pt x="19337" y="22399"/>
                  </a:lnTo>
                  <a:lnTo>
                    <a:pt x="29901" y="24109"/>
                  </a:lnTo>
                  <a:lnTo>
                    <a:pt x="40836" y="22269"/>
                  </a:lnTo>
                  <a:lnTo>
                    <a:pt x="49991" y="17193"/>
                  </a:lnTo>
                  <a:lnTo>
                    <a:pt x="56644" y="9548"/>
                  </a:lnTo>
                  <a:lnTo>
                    <a:pt x="60071" y="0"/>
                  </a:lnTo>
                </a:path>
              </a:pathLst>
            </a:custGeom>
            <a:ln w="113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002109" y="3714956"/>
              <a:ext cx="231775" cy="213995"/>
            </a:xfrm>
            <a:custGeom>
              <a:avLst/>
              <a:gdLst/>
              <a:ahLst/>
              <a:cxnLst/>
              <a:rect l="l" t="t" r="r" b="b"/>
              <a:pathLst>
                <a:path w="231775" h="213995">
                  <a:moveTo>
                    <a:pt x="0" y="106880"/>
                  </a:moveTo>
                  <a:lnTo>
                    <a:pt x="9046" y="65129"/>
                  </a:lnTo>
                  <a:lnTo>
                    <a:pt x="33774" y="31172"/>
                  </a:lnTo>
                  <a:lnTo>
                    <a:pt x="70565" y="8349"/>
                  </a:lnTo>
                  <a:lnTo>
                    <a:pt x="115802" y="0"/>
                  </a:lnTo>
                  <a:lnTo>
                    <a:pt x="161038" y="8349"/>
                  </a:lnTo>
                  <a:lnTo>
                    <a:pt x="197830" y="31172"/>
                  </a:lnTo>
                  <a:lnTo>
                    <a:pt x="222558" y="65129"/>
                  </a:lnTo>
                  <a:lnTo>
                    <a:pt x="231604" y="106880"/>
                  </a:lnTo>
                  <a:lnTo>
                    <a:pt x="222558" y="148631"/>
                  </a:lnTo>
                  <a:lnTo>
                    <a:pt x="197830" y="182587"/>
                  </a:lnTo>
                  <a:lnTo>
                    <a:pt x="161038" y="205410"/>
                  </a:lnTo>
                  <a:lnTo>
                    <a:pt x="115802" y="213760"/>
                  </a:lnTo>
                  <a:lnTo>
                    <a:pt x="70565" y="205410"/>
                  </a:lnTo>
                  <a:lnTo>
                    <a:pt x="33774" y="182587"/>
                  </a:lnTo>
                  <a:lnTo>
                    <a:pt x="9046" y="148631"/>
                  </a:lnTo>
                  <a:lnTo>
                    <a:pt x="0" y="106880"/>
                  </a:lnTo>
                  <a:close/>
                </a:path>
              </a:pathLst>
            </a:custGeom>
            <a:ln w="116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124007" y="3737457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0"/>
                  </a:moveTo>
                  <a:lnTo>
                    <a:pt x="0" y="22501"/>
                  </a:lnTo>
                </a:path>
              </a:pathLst>
            </a:custGeom>
            <a:ln w="121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117912" y="375433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111817" y="374870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 h="0">
                  <a:moveTo>
                    <a:pt x="0" y="0"/>
                  </a:moveTo>
                  <a:lnTo>
                    <a:pt x="24379" y="0"/>
                  </a:lnTo>
                </a:path>
              </a:pathLst>
            </a:custGeom>
            <a:ln w="112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130102" y="374308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111818" y="389496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 h="0">
                  <a:moveTo>
                    <a:pt x="0" y="0"/>
                  </a:moveTo>
                  <a:lnTo>
                    <a:pt x="24379" y="0"/>
                  </a:lnTo>
                </a:path>
              </a:pathLst>
            </a:custGeom>
            <a:ln w="112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130102" y="388934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124008" y="3602451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05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124008" y="3939968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05"/>
                  </a:lnTo>
                </a:path>
              </a:pathLst>
            </a:custGeom>
            <a:ln w="121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696925" y="3602451"/>
              <a:ext cx="24765" cy="45085"/>
            </a:xfrm>
            <a:custGeom>
              <a:avLst/>
              <a:gdLst/>
              <a:ahLst/>
              <a:cxnLst/>
              <a:rect l="l" t="t" r="r" b="b"/>
              <a:pathLst>
                <a:path w="24764" h="45085">
                  <a:moveTo>
                    <a:pt x="24379" y="0"/>
                  </a:moveTo>
                  <a:lnTo>
                    <a:pt x="0" y="45002"/>
                  </a:lnTo>
                </a:path>
              </a:pathLst>
            </a:custGeom>
            <a:ln w="119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690831" y="364182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660356" y="3557449"/>
              <a:ext cx="36830" cy="90170"/>
            </a:xfrm>
            <a:custGeom>
              <a:avLst/>
              <a:gdLst/>
              <a:ahLst/>
              <a:cxnLst/>
              <a:rect l="l" t="t" r="r" b="b"/>
              <a:pathLst>
                <a:path w="36830" h="90170">
                  <a:moveTo>
                    <a:pt x="36569" y="90004"/>
                  </a:moveTo>
                  <a:lnTo>
                    <a:pt x="0" y="0"/>
                  </a:lnTo>
                </a:path>
              </a:pathLst>
            </a:custGeom>
            <a:ln w="120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654262" y="355182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623787" y="3557449"/>
              <a:ext cx="36830" cy="90170"/>
            </a:xfrm>
            <a:custGeom>
              <a:avLst/>
              <a:gdLst/>
              <a:ahLst/>
              <a:cxnLst/>
              <a:rect l="l" t="t" r="r" b="b"/>
              <a:pathLst>
                <a:path w="36830" h="90170">
                  <a:moveTo>
                    <a:pt x="36569" y="0"/>
                  </a:moveTo>
                  <a:lnTo>
                    <a:pt x="0" y="90004"/>
                  </a:lnTo>
                </a:path>
              </a:pathLst>
            </a:custGeom>
            <a:ln w="120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617693" y="364182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587218" y="3557449"/>
              <a:ext cx="36830" cy="90170"/>
            </a:xfrm>
            <a:custGeom>
              <a:avLst/>
              <a:gdLst/>
              <a:ahLst/>
              <a:cxnLst/>
              <a:rect l="l" t="t" r="r" b="b"/>
              <a:pathLst>
                <a:path w="36830" h="90170">
                  <a:moveTo>
                    <a:pt x="36569" y="90004"/>
                  </a:moveTo>
                  <a:lnTo>
                    <a:pt x="0" y="0"/>
                  </a:lnTo>
                </a:path>
              </a:pathLst>
            </a:custGeom>
            <a:ln w="120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581123" y="355182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550649" y="3557449"/>
              <a:ext cx="36830" cy="90170"/>
            </a:xfrm>
            <a:custGeom>
              <a:avLst/>
              <a:gdLst/>
              <a:ahLst/>
              <a:cxnLst/>
              <a:rect l="l" t="t" r="r" b="b"/>
              <a:pathLst>
                <a:path w="36830" h="90170">
                  <a:moveTo>
                    <a:pt x="36569" y="0"/>
                  </a:moveTo>
                  <a:lnTo>
                    <a:pt x="0" y="90004"/>
                  </a:lnTo>
                </a:path>
              </a:pathLst>
            </a:custGeom>
            <a:ln w="120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544554" y="364182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514080" y="3557449"/>
              <a:ext cx="36830" cy="90170"/>
            </a:xfrm>
            <a:custGeom>
              <a:avLst/>
              <a:gdLst/>
              <a:ahLst/>
              <a:cxnLst/>
              <a:rect l="l" t="t" r="r" b="b"/>
              <a:pathLst>
                <a:path w="36830" h="90170">
                  <a:moveTo>
                    <a:pt x="36569" y="90004"/>
                  </a:moveTo>
                  <a:lnTo>
                    <a:pt x="0" y="0"/>
                  </a:lnTo>
                </a:path>
              </a:pathLst>
            </a:custGeom>
            <a:ln w="120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507985" y="355182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489701" y="3557449"/>
              <a:ext cx="24765" cy="45085"/>
            </a:xfrm>
            <a:custGeom>
              <a:avLst/>
              <a:gdLst/>
              <a:ahLst/>
              <a:cxnLst/>
              <a:rect l="l" t="t" r="r" b="b"/>
              <a:pathLst>
                <a:path w="24765" h="45085">
                  <a:moveTo>
                    <a:pt x="24379" y="0"/>
                  </a:moveTo>
                  <a:lnTo>
                    <a:pt x="0" y="45002"/>
                  </a:lnTo>
                </a:path>
              </a:pathLst>
            </a:custGeom>
            <a:ln w="119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483606" y="359682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721306" y="360245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189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715211" y="359682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367804" y="3602451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19" h="0">
                  <a:moveTo>
                    <a:pt x="121897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733496" y="3602451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19" h="0">
                  <a:moveTo>
                    <a:pt x="0" y="0"/>
                  </a:moveTo>
                  <a:lnTo>
                    <a:pt x="121897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002112" y="416497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794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239812" y="415935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038682" y="4198730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5" h="0">
                  <a:moveTo>
                    <a:pt x="0" y="0"/>
                  </a:moveTo>
                  <a:lnTo>
                    <a:pt x="170656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203243" y="419310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075251" y="4232481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 h="0">
                  <a:moveTo>
                    <a:pt x="97517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069156" y="422685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111820" y="426623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 h="0">
                  <a:moveTo>
                    <a:pt x="0" y="0"/>
                  </a:moveTo>
                  <a:lnTo>
                    <a:pt x="24379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130105" y="426060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124010" y="360245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794" y="0"/>
                  </a:lnTo>
                </a:path>
              </a:pathLst>
            </a:custGeom>
            <a:ln w="1125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361710" y="359682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124011" y="4052473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05"/>
                  </a:lnTo>
                </a:path>
              </a:pathLst>
            </a:custGeom>
            <a:ln w="1218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117916" y="415935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099190" y="3602451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 h="0">
                  <a:moveTo>
                    <a:pt x="48758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093095" y="359682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147949" y="3568699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60" h="56514">
                  <a:moveTo>
                    <a:pt x="0" y="28126"/>
                  </a:moveTo>
                  <a:lnTo>
                    <a:pt x="2380" y="17138"/>
                  </a:lnTo>
                  <a:lnTo>
                    <a:pt x="8887" y="8203"/>
                  </a:lnTo>
                  <a:lnTo>
                    <a:pt x="18569" y="2197"/>
                  </a:lnTo>
                  <a:lnTo>
                    <a:pt x="30474" y="0"/>
                  </a:lnTo>
                  <a:lnTo>
                    <a:pt x="42378" y="2197"/>
                  </a:lnTo>
                  <a:lnTo>
                    <a:pt x="52060" y="8203"/>
                  </a:lnTo>
                  <a:lnTo>
                    <a:pt x="58568" y="17138"/>
                  </a:lnTo>
                  <a:lnTo>
                    <a:pt x="60948" y="28126"/>
                  </a:lnTo>
                  <a:lnTo>
                    <a:pt x="58568" y="39113"/>
                  </a:lnTo>
                  <a:lnTo>
                    <a:pt x="52060" y="48049"/>
                  </a:lnTo>
                  <a:lnTo>
                    <a:pt x="42378" y="54055"/>
                  </a:lnTo>
                  <a:lnTo>
                    <a:pt x="30474" y="56252"/>
                  </a:lnTo>
                  <a:lnTo>
                    <a:pt x="18569" y="54055"/>
                  </a:lnTo>
                  <a:lnTo>
                    <a:pt x="8887" y="48049"/>
                  </a:lnTo>
                  <a:lnTo>
                    <a:pt x="2380" y="39113"/>
                  </a:lnTo>
                  <a:lnTo>
                    <a:pt x="0" y="28126"/>
                  </a:lnTo>
                  <a:close/>
                </a:path>
              </a:pathLst>
            </a:custGeom>
            <a:ln w="116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855395" y="360245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794" y="0"/>
                  </a:lnTo>
                </a:path>
              </a:pathLst>
            </a:custGeom>
            <a:ln w="1125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2093095" y="359682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124012" y="4052473"/>
              <a:ext cx="975360" cy="0"/>
            </a:xfrm>
            <a:custGeom>
              <a:avLst/>
              <a:gdLst/>
              <a:ahLst/>
              <a:cxnLst/>
              <a:rect l="l" t="t" r="r" b="b"/>
              <a:pathLst>
                <a:path w="975360" h="0">
                  <a:moveTo>
                    <a:pt x="0" y="0"/>
                  </a:moveTo>
                  <a:lnTo>
                    <a:pt x="975178" y="0"/>
                  </a:lnTo>
                </a:path>
              </a:pathLst>
            </a:custGeom>
            <a:ln w="1125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093096" y="404684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099632" y="4029972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30" h="34289">
                  <a:moveTo>
                    <a:pt x="28438" y="33751"/>
                  </a:moveTo>
                  <a:lnTo>
                    <a:pt x="8130" y="33751"/>
                  </a:lnTo>
                  <a:lnTo>
                    <a:pt x="0" y="26247"/>
                  </a:lnTo>
                  <a:lnTo>
                    <a:pt x="0" y="16875"/>
                  </a:lnTo>
                  <a:lnTo>
                    <a:pt x="0" y="7504"/>
                  </a:lnTo>
                  <a:lnTo>
                    <a:pt x="8130" y="0"/>
                  </a:lnTo>
                  <a:lnTo>
                    <a:pt x="28438" y="0"/>
                  </a:lnTo>
                  <a:lnTo>
                    <a:pt x="36569" y="7504"/>
                  </a:lnTo>
                  <a:lnTo>
                    <a:pt x="36569" y="26247"/>
                  </a:lnTo>
                  <a:lnTo>
                    <a:pt x="28438" y="33751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099632" y="4029972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30" h="34289">
                  <a:moveTo>
                    <a:pt x="0" y="16875"/>
                  </a:moveTo>
                  <a:lnTo>
                    <a:pt x="0" y="7504"/>
                  </a:lnTo>
                  <a:lnTo>
                    <a:pt x="8130" y="0"/>
                  </a:lnTo>
                  <a:lnTo>
                    <a:pt x="18284" y="0"/>
                  </a:lnTo>
                  <a:lnTo>
                    <a:pt x="28438" y="0"/>
                  </a:lnTo>
                  <a:lnTo>
                    <a:pt x="36569" y="7504"/>
                  </a:lnTo>
                  <a:lnTo>
                    <a:pt x="36569" y="16875"/>
                  </a:lnTo>
                  <a:lnTo>
                    <a:pt x="36569" y="26247"/>
                  </a:lnTo>
                  <a:lnTo>
                    <a:pt x="28438" y="33751"/>
                  </a:lnTo>
                  <a:lnTo>
                    <a:pt x="18284" y="33751"/>
                  </a:lnTo>
                  <a:lnTo>
                    <a:pt x="8130" y="33751"/>
                  </a:lnTo>
                  <a:lnTo>
                    <a:pt x="0" y="26247"/>
                  </a:lnTo>
                  <a:lnTo>
                    <a:pt x="0" y="16875"/>
                  </a:lnTo>
                  <a:close/>
                </a:path>
              </a:pathLst>
            </a:custGeom>
            <a:ln w="1168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2099191" y="4052473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 h="0">
                  <a:moveTo>
                    <a:pt x="48758" y="0"/>
                  </a:moveTo>
                  <a:lnTo>
                    <a:pt x="0" y="0"/>
                  </a:lnTo>
                </a:path>
              </a:pathLst>
            </a:custGeom>
            <a:ln w="112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2093096" y="404684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2"/>
                  </a:lnTo>
                  <a:lnTo>
                    <a:pt x="6094" y="11250"/>
                  </a:lnTo>
                  <a:lnTo>
                    <a:pt x="10404" y="9602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2147950" y="4018721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60" h="56514">
                  <a:moveTo>
                    <a:pt x="0" y="28126"/>
                  </a:moveTo>
                  <a:lnTo>
                    <a:pt x="2380" y="17138"/>
                  </a:lnTo>
                  <a:lnTo>
                    <a:pt x="8887" y="8203"/>
                  </a:lnTo>
                  <a:lnTo>
                    <a:pt x="18569" y="2197"/>
                  </a:lnTo>
                  <a:lnTo>
                    <a:pt x="30474" y="0"/>
                  </a:lnTo>
                  <a:lnTo>
                    <a:pt x="42378" y="2197"/>
                  </a:lnTo>
                  <a:lnTo>
                    <a:pt x="52060" y="8203"/>
                  </a:lnTo>
                  <a:lnTo>
                    <a:pt x="58568" y="17138"/>
                  </a:lnTo>
                  <a:lnTo>
                    <a:pt x="60948" y="28126"/>
                  </a:lnTo>
                  <a:lnTo>
                    <a:pt x="58568" y="39113"/>
                  </a:lnTo>
                  <a:lnTo>
                    <a:pt x="52060" y="48049"/>
                  </a:lnTo>
                  <a:lnTo>
                    <a:pt x="42378" y="54055"/>
                  </a:lnTo>
                  <a:lnTo>
                    <a:pt x="30474" y="56252"/>
                  </a:lnTo>
                  <a:lnTo>
                    <a:pt x="18569" y="54055"/>
                  </a:lnTo>
                  <a:lnTo>
                    <a:pt x="8887" y="48049"/>
                  </a:lnTo>
                  <a:lnTo>
                    <a:pt x="2380" y="39113"/>
                  </a:lnTo>
                  <a:lnTo>
                    <a:pt x="0" y="28126"/>
                  </a:lnTo>
                  <a:close/>
                </a:path>
              </a:pathLst>
            </a:custGeom>
            <a:ln w="116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" name="object 123" descr=""/>
          <p:cNvSpPr txBox="1"/>
          <p:nvPr/>
        </p:nvSpPr>
        <p:spPr>
          <a:xfrm>
            <a:off x="745615" y="3702258"/>
            <a:ext cx="1619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0">
                <a:solidFill>
                  <a:srgbClr val="000080"/>
                </a:solidFill>
                <a:latin typeface="Arial"/>
                <a:cs typeface="Arial"/>
              </a:rPr>
              <a:t>v0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1477002" y="3330990"/>
            <a:ext cx="2184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solidFill>
                  <a:srgbClr val="000080"/>
                </a:solidFill>
                <a:latin typeface="Arial"/>
                <a:cs typeface="Arial"/>
              </a:rPr>
              <a:t>R0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25" name="object 125" descr=""/>
          <p:cNvGrpSpPr/>
          <p:nvPr/>
        </p:nvGrpSpPr>
        <p:grpSpPr>
          <a:xfrm>
            <a:off x="5574605" y="3302479"/>
            <a:ext cx="1218565" cy="1047115"/>
            <a:chOff x="5574605" y="3302479"/>
            <a:chExt cx="1218565" cy="1047115"/>
          </a:xfrm>
        </p:grpSpPr>
        <p:sp>
          <p:nvSpPr>
            <p:cNvPr id="126" name="object 126" descr=""/>
            <p:cNvSpPr/>
            <p:nvPr/>
          </p:nvSpPr>
          <p:spPr>
            <a:xfrm>
              <a:off x="5702357" y="3735898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10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5696263" y="373027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5702359" y="3735897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60" h="56514">
                  <a:moveTo>
                    <a:pt x="0" y="0"/>
                  </a:moveTo>
                  <a:lnTo>
                    <a:pt x="60948" y="56255"/>
                  </a:lnTo>
                </a:path>
              </a:pathLst>
            </a:custGeom>
            <a:ln w="116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5757214" y="378652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5641412" y="3735896"/>
              <a:ext cx="60960" cy="56515"/>
            </a:xfrm>
            <a:custGeom>
              <a:avLst/>
              <a:gdLst/>
              <a:ahLst/>
              <a:cxnLst/>
              <a:rect l="l" t="t" r="r" b="b"/>
              <a:pathLst>
                <a:path w="60960" h="56514">
                  <a:moveTo>
                    <a:pt x="60948" y="0"/>
                  </a:moveTo>
                  <a:lnTo>
                    <a:pt x="0" y="56255"/>
                  </a:lnTo>
                </a:path>
              </a:pathLst>
            </a:custGeom>
            <a:ln w="116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5635318" y="378652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5580465" y="3679641"/>
              <a:ext cx="231775" cy="213995"/>
            </a:xfrm>
            <a:custGeom>
              <a:avLst/>
              <a:gdLst/>
              <a:ahLst/>
              <a:cxnLst/>
              <a:rect l="l" t="t" r="r" b="b"/>
              <a:pathLst>
                <a:path w="231775" h="213995">
                  <a:moveTo>
                    <a:pt x="0" y="106884"/>
                  </a:moveTo>
                  <a:lnTo>
                    <a:pt x="9046" y="65131"/>
                  </a:lnTo>
                  <a:lnTo>
                    <a:pt x="33774" y="31173"/>
                  </a:lnTo>
                  <a:lnTo>
                    <a:pt x="70565" y="8350"/>
                  </a:lnTo>
                  <a:lnTo>
                    <a:pt x="115802" y="0"/>
                  </a:lnTo>
                  <a:lnTo>
                    <a:pt x="161038" y="8350"/>
                  </a:lnTo>
                  <a:lnTo>
                    <a:pt x="197830" y="31173"/>
                  </a:lnTo>
                  <a:lnTo>
                    <a:pt x="222558" y="65131"/>
                  </a:lnTo>
                  <a:lnTo>
                    <a:pt x="231604" y="106884"/>
                  </a:lnTo>
                  <a:lnTo>
                    <a:pt x="222558" y="148637"/>
                  </a:lnTo>
                  <a:lnTo>
                    <a:pt x="197830" y="182595"/>
                  </a:lnTo>
                  <a:lnTo>
                    <a:pt x="161038" y="205419"/>
                  </a:lnTo>
                  <a:lnTo>
                    <a:pt x="115802" y="213769"/>
                  </a:lnTo>
                  <a:lnTo>
                    <a:pt x="70565" y="205419"/>
                  </a:lnTo>
                  <a:lnTo>
                    <a:pt x="33774" y="182595"/>
                  </a:lnTo>
                  <a:lnTo>
                    <a:pt x="9046" y="148637"/>
                  </a:lnTo>
                  <a:lnTo>
                    <a:pt x="0" y="106884"/>
                  </a:lnTo>
                  <a:close/>
                </a:path>
              </a:pathLst>
            </a:custGeom>
            <a:ln w="116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5690173" y="371339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379" y="0"/>
                  </a:moveTo>
                  <a:lnTo>
                    <a:pt x="0" y="0"/>
                  </a:lnTo>
                </a:path>
              </a:pathLst>
            </a:custGeom>
            <a:ln w="112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5684079" y="370776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5690175" y="3882157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24379" y="0"/>
                  </a:moveTo>
                  <a:lnTo>
                    <a:pt x="0" y="0"/>
                  </a:lnTo>
                </a:path>
              </a:pathLst>
            </a:custGeom>
            <a:ln w="112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5684081" y="387653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5702366" y="3870906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502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5696272" y="386528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5702369" y="390465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10"/>
                  </a:lnTo>
                </a:path>
              </a:pathLst>
            </a:custGeom>
            <a:ln w="121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5702369" y="3567126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10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6433754" y="3690887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60">
                  <a:moveTo>
                    <a:pt x="0" y="0"/>
                  </a:moveTo>
                  <a:lnTo>
                    <a:pt x="48758" y="22502"/>
                  </a:lnTo>
                </a:path>
              </a:pathLst>
            </a:custGeom>
            <a:ln w="11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6476419" y="370776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6384997" y="3713388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97517" y="0"/>
                  </a:moveTo>
                  <a:lnTo>
                    <a:pt x="0" y="33753"/>
                  </a:lnTo>
                </a:path>
              </a:pathLst>
            </a:custGeom>
            <a:ln w="113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6378903" y="374151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6384999" y="3747140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0" y="0"/>
                  </a:moveTo>
                  <a:lnTo>
                    <a:pt x="97517" y="33753"/>
                  </a:lnTo>
                </a:path>
              </a:pathLst>
            </a:custGeom>
            <a:ln w="113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6476422" y="377526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6385000" y="3780893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97517" y="0"/>
                  </a:moveTo>
                  <a:lnTo>
                    <a:pt x="0" y="33753"/>
                  </a:lnTo>
                </a:path>
              </a:pathLst>
            </a:custGeom>
            <a:ln w="113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6378906" y="380902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6385002" y="3814645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0" y="0"/>
                  </a:moveTo>
                  <a:lnTo>
                    <a:pt x="97517" y="33753"/>
                  </a:lnTo>
                </a:path>
              </a:pathLst>
            </a:custGeom>
            <a:ln w="113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6476425" y="384277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6385003" y="3848397"/>
              <a:ext cx="97790" cy="34290"/>
            </a:xfrm>
            <a:custGeom>
              <a:avLst/>
              <a:gdLst/>
              <a:ahLst/>
              <a:cxnLst/>
              <a:rect l="l" t="t" r="r" b="b"/>
              <a:pathLst>
                <a:path w="97789" h="34289">
                  <a:moveTo>
                    <a:pt x="97517" y="0"/>
                  </a:moveTo>
                  <a:lnTo>
                    <a:pt x="0" y="33753"/>
                  </a:lnTo>
                </a:path>
              </a:pathLst>
            </a:custGeom>
            <a:ln w="113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6378909" y="387652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6385005" y="388214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60">
                  <a:moveTo>
                    <a:pt x="0" y="0"/>
                  </a:moveTo>
                  <a:lnTo>
                    <a:pt x="48758" y="22502"/>
                  </a:lnTo>
                </a:path>
              </a:pathLst>
            </a:custGeom>
            <a:ln w="11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6427670" y="389902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6433765" y="36796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0"/>
                  </a:moveTo>
                  <a:lnTo>
                    <a:pt x="0" y="11251"/>
                  </a:lnTo>
                </a:path>
              </a:pathLst>
            </a:custGeom>
            <a:ln w="121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6427671" y="368525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6433768" y="3904649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510"/>
                  </a:lnTo>
                </a:path>
              </a:pathLst>
            </a:custGeom>
            <a:ln w="121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6433769" y="3567118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510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5702385" y="3342098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w="0" h="225425">
                  <a:moveTo>
                    <a:pt x="0" y="225020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696291" y="333647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6433771" y="4017158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w="0" h="225425">
                  <a:moveTo>
                    <a:pt x="0" y="225020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6427677" y="401153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5702388" y="4017157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w="0" h="225425">
                  <a:moveTo>
                    <a:pt x="0" y="225020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5696294" y="401153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5678011" y="4219674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89">
                  <a:moveTo>
                    <a:pt x="28438" y="33753"/>
                  </a:moveTo>
                  <a:lnTo>
                    <a:pt x="8130" y="33753"/>
                  </a:lnTo>
                  <a:lnTo>
                    <a:pt x="0" y="26248"/>
                  </a:lnTo>
                  <a:lnTo>
                    <a:pt x="0" y="16876"/>
                  </a:lnTo>
                  <a:lnTo>
                    <a:pt x="0" y="7504"/>
                  </a:lnTo>
                  <a:lnTo>
                    <a:pt x="8130" y="0"/>
                  </a:lnTo>
                  <a:lnTo>
                    <a:pt x="28438" y="0"/>
                  </a:lnTo>
                  <a:lnTo>
                    <a:pt x="36569" y="7504"/>
                  </a:lnTo>
                  <a:lnTo>
                    <a:pt x="36569" y="26248"/>
                  </a:lnTo>
                  <a:lnTo>
                    <a:pt x="28438" y="3375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5678011" y="4219674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89">
                  <a:moveTo>
                    <a:pt x="0" y="16876"/>
                  </a:moveTo>
                  <a:lnTo>
                    <a:pt x="0" y="7504"/>
                  </a:lnTo>
                  <a:lnTo>
                    <a:pt x="8130" y="0"/>
                  </a:lnTo>
                  <a:lnTo>
                    <a:pt x="18284" y="0"/>
                  </a:lnTo>
                  <a:lnTo>
                    <a:pt x="28438" y="0"/>
                  </a:lnTo>
                  <a:lnTo>
                    <a:pt x="36569" y="7504"/>
                  </a:lnTo>
                  <a:lnTo>
                    <a:pt x="36569" y="16876"/>
                  </a:lnTo>
                  <a:lnTo>
                    <a:pt x="36569" y="26248"/>
                  </a:lnTo>
                  <a:lnTo>
                    <a:pt x="28438" y="33753"/>
                  </a:lnTo>
                  <a:lnTo>
                    <a:pt x="18284" y="33753"/>
                  </a:lnTo>
                  <a:lnTo>
                    <a:pt x="8130" y="33753"/>
                  </a:lnTo>
                  <a:lnTo>
                    <a:pt x="0" y="26248"/>
                  </a:lnTo>
                  <a:lnTo>
                    <a:pt x="0" y="16876"/>
                  </a:lnTo>
                  <a:close/>
                </a:path>
              </a:pathLst>
            </a:custGeom>
            <a:ln w="1168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6433775" y="424217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243794" y="0"/>
                  </a:moveTo>
                  <a:lnTo>
                    <a:pt x="0" y="0"/>
                  </a:lnTo>
                </a:path>
              </a:pathLst>
            </a:custGeom>
            <a:ln w="1125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6427681" y="423655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6409397" y="4219673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89">
                  <a:moveTo>
                    <a:pt x="28438" y="33753"/>
                  </a:moveTo>
                  <a:lnTo>
                    <a:pt x="8130" y="33753"/>
                  </a:lnTo>
                  <a:lnTo>
                    <a:pt x="0" y="26248"/>
                  </a:lnTo>
                  <a:lnTo>
                    <a:pt x="0" y="16876"/>
                  </a:lnTo>
                  <a:lnTo>
                    <a:pt x="0" y="7504"/>
                  </a:lnTo>
                  <a:lnTo>
                    <a:pt x="8130" y="0"/>
                  </a:lnTo>
                  <a:lnTo>
                    <a:pt x="28438" y="0"/>
                  </a:lnTo>
                  <a:lnTo>
                    <a:pt x="36569" y="7504"/>
                  </a:lnTo>
                  <a:lnTo>
                    <a:pt x="36569" y="26248"/>
                  </a:lnTo>
                  <a:lnTo>
                    <a:pt x="28438" y="3375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6409397" y="4219673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89">
                  <a:moveTo>
                    <a:pt x="0" y="16876"/>
                  </a:moveTo>
                  <a:lnTo>
                    <a:pt x="0" y="7504"/>
                  </a:lnTo>
                  <a:lnTo>
                    <a:pt x="8130" y="0"/>
                  </a:lnTo>
                  <a:lnTo>
                    <a:pt x="18284" y="0"/>
                  </a:lnTo>
                  <a:lnTo>
                    <a:pt x="28438" y="0"/>
                  </a:lnTo>
                  <a:lnTo>
                    <a:pt x="36569" y="7504"/>
                  </a:lnTo>
                  <a:lnTo>
                    <a:pt x="36569" y="16876"/>
                  </a:lnTo>
                  <a:lnTo>
                    <a:pt x="36569" y="26248"/>
                  </a:lnTo>
                  <a:lnTo>
                    <a:pt x="28438" y="33753"/>
                  </a:lnTo>
                  <a:lnTo>
                    <a:pt x="18284" y="33753"/>
                  </a:lnTo>
                  <a:lnTo>
                    <a:pt x="8130" y="33753"/>
                  </a:lnTo>
                  <a:lnTo>
                    <a:pt x="0" y="26248"/>
                  </a:lnTo>
                  <a:lnTo>
                    <a:pt x="0" y="16876"/>
                  </a:lnTo>
                  <a:close/>
                </a:path>
              </a:pathLst>
            </a:custGeom>
            <a:ln w="1168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5702393" y="3342094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731520" h="0">
                  <a:moveTo>
                    <a:pt x="0" y="0"/>
                  </a:moveTo>
                  <a:lnTo>
                    <a:pt x="731384" y="0"/>
                  </a:lnTo>
                </a:path>
              </a:pathLst>
            </a:custGeom>
            <a:ln w="1125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6427683" y="333646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3" name="object 17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1479" y="3302479"/>
              <a:ext cx="121663" cy="67975"/>
            </a:xfrm>
            <a:prstGeom prst="rect">
              <a:avLst/>
            </a:prstGeom>
          </p:spPr>
        </p:pic>
        <p:sp>
          <p:nvSpPr>
            <p:cNvPr id="174" name="object 174" descr=""/>
            <p:cNvSpPr/>
            <p:nvPr/>
          </p:nvSpPr>
          <p:spPr>
            <a:xfrm>
              <a:off x="5580500" y="424217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794" y="0"/>
                  </a:lnTo>
                </a:path>
              </a:pathLst>
            </a:custGeom>
            <a:ln w="112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818201" y="423654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617071" y="4275924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 h="0">
                  <a:moveTo>
                    <a:pt x="0" y="0"/>
                  </a:moveTo>
                  <a:lnTo>
                    <a:pt x="170656" y="0"/>
                  </a:lnTo>
                </a:path>
              </a:pathLst>
            </a:custGeom>
            <a:ln w="112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5781633" y="427029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5653642" y="4309677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 h="0">
                  <a:moveTo>
                    <a:pt x="97517" y="0"/>
                  </a:moveTo>
                  <a:lnTo>
                    <a:pt x="0" y="0"/>
                  </a:lnTo>
                </a:path>
              </a:pathLst>
            </a:custGeom>
            <a:ln w="112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5647548" y="430405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5690213" y="434342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0" y="0"/>
                  </a:moveTo>
                  <a:lnTo>
                    <a:pt x="24379" y="0"/>
                  </a:lnTo>
                </a:path>
              </a:pathLst>
            </a:custGeom>
            <a:ln w="112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5708498" y="433780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6433788" y="3342089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w="0" h="225425">
                  <a:moveTo>
                    <a:pt x="0" y="225020"/>
                  </a:moveTo>
                  <a:lnTo>
                    <a:pt x="0" y="0"/>
                  </a:lnTo>
                </a:path>
              </a:pathLst>
            </a:custGeom>
            <a:ln w="1218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6427694" y="333646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6409410" y="3319586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89">
                  <a:moveTo>
                    <a:pt x="28438" y="33753"/>
                  </a:moveTo>
                  <a:lnTo>
                    <a:pt x="8130" y="33753"/>
                  </a:lnTo>
                  <a:lnTo>
                    <a:pt x="0" y="26248"/>
                  </a:lnTo>
                  <a:lnTo>
                    <a:pt x="0" y="16876"/>
                  </a:lnTo>
                  <a:lnTo>
                    <a:pt x="0" y="7504"/>
                  </a:lnTo>
                  <a:lnTo>
                    <a:pt x="8130" y="0"/>
                  </a:lnTo>
                  <a:lnTo>
                    <a:pt x="28438" y="0"/>
                  </a:lnTo>
                  <a:lnTo>
                    <a:pt x="36569" y="7504"/>
                  </a:lnTo>
                  <a:lnTo>
                    <a:pt x="36569" y="26248"/>
                  </a:lnTo>
                  <a:lnTo>
                    <a:pt x="28438" y="3375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6409410" y="3319586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89">
                  <a:moveTo>
                    <a:pt x="0" y="16876"/>
                  </a:moveTo>
                  <a:lnTo>
                    <a:pt x="0" y="7504"/>
                  </a:lnTo>
                  <a:lnTo>
                    <a:pt x="8130" y="0"/>
                  </a:lnTo>
                  <a:lnTo>
                    <a:pt x="18284" y="0"/>
                  </a:lnTo>
                  <a:lnTo>
                    <a:pt x="28438" y="0"/>
                  </a:lnTo>
                  <a:lnTo>
                    <a:pt x="36569" y="7504"/>
                  </a:lnTo>
                  <a:lnTo>
                    <a:pt x="36569" y="16876"/>
                  </a:lnTo>
                  <a:lnTo>
                    <a:pt x="36569" y="26248"/>
                  </a:lnTo>
                  <a:lnTo>
                    <a:pt x="28438" y="33753"/>
                  </a:lnTo>
                  <a:lnTo>
                    <a:pt x="18284" y="33753"/>
                  </a:lnTo>
                  <a:lnTo>
                    <a:pt x="8130" y="33753"/>
                  </a:lnTo>
                  <a:lnTo>
                    <a:pt x="0" y="26248"/>
                  </a:lnTo>
                  <a:lnTo>
                    <a:pt x="0" y="16876"/>
                  </a:lnTo>
                  <a:close/>
                </a:path>
              </a:pathLst>
            </a:custGeom>
            <a:ln w="1168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1491" y="4202554"/>
              <a:ext cx="121663" cy="67975"/>
            </a:xfrm>
            <a:prstGeom prst="rect">
              <a:avLst/>
            </a:prstGeom>
          </p:spPr>
        </p:pic>
        <p:sp>
          <p:nvSpPr>
            <p:cNvPr id="187" name="object 187" descr=""/>
            <p:cNvSpPr/>
            <p:nvPr/>
          </p:nvSpPr>
          <p:spPr>
            <a:xfrm>
              <a:off x="5702409" y="4242166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731520" h="0">
                  <a:moveTo>
                    <a:pt x="731384" y="0"/>
                  </a:moveTo>
                  <a:lnTo>
                    <a:pt x="0" y="0"/>
                  </a:lnTo>
                </a:path>
              </a:pathLst>
            </a:custGeom>
            <a:ln w="1125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5696315" y="423654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6433795" y="334208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243794" y="0"/>
                  </a:moveTo>
                  <a:lnTo>
                    <a:pt x="0" y="0"/>
                  </a:lnTo>
                </a:path>
              </a:pathLst>
            </a:custGeom>
            <a:ln w="1125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6427701" y="333645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5625"/>
                  </a:moveTo>
                  <a:lnTo>
                    <a:pt x="1785" y="9603"/>
                  </a:lnTo>
                  <a:lnTo>
                    <a:pt x="6094" y="11251"/>
                  </a:lnTo>
                  <a:lnTo>
                    <a:pt x="10404" y="9603"/>
                  </a:lnTo>
                  <a:lnTo>
                    <a:pt x="12189" y="5625"/>
                  </a:lnTo>
                  <a:lnTo>
                    <a:pt x="10404" y="1647"/>
                  </a:lnTo>
                  <a:lnTo>
                    <a:pt x="6094" y="0"/>
                  </a:lnTo>
                  <a:lnTo>
                    <a:pt x="1785" y="1647"/>
                  </a:lnTo>
                  <a:lnTo>
                    <a:pt x="0" y="56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1" name="object 191" descr=""/>
          <p:cNvSpPr txBox="1"/>
          <p:nvPr/>
        </p:nvSpPr>
        <p:spPr>
          <a:xfrm>
            <a:off x="5872512" y="3666938"/>
            <a:ext cx="1517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solidFill>
                  <a:srgbClr val="000080"/>
                </a:solidFill>
                <a:latin typeface="Arial"/>
                <a:cs typeface="Arial"/>
              </a:rPr>
              <a:t>i0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2" name="object 192" descr=""/>
          <p:cNvSpPr txBox="1"/>
          <p:nvPr/>
        </p:nvSpPr>
        <p:spPr>
          <a:xfrm>
            <a:off x="6616103" y="3666930"/>
            <a:ext cx="2184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solidFill>
                  <a:srgbClr val="000080"/>
                </a:solidFill>
                <a:latin typeface="Arial"/>
                <a:cs typeface="Arial"/>
              </a:rPr>
              <a:t>R0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3" name="object 193" descr=""/>
          <p:cNvSpPr/>
          <p:nvPr/>
        </p:nvSpPr>
        <p:spPr>
          <a:xfrm>
            <a:off x="1431127" y="4967566"/>
            <a:ext cx="888365" cy="0"/>
          </a:xfrm>
          <a:custGeom>
            <a:avLst/>
            <a:gdLst/>
            <a:ahLst/>
            <a:cxnLst/>
            <a:rect l="l" t="t" r="r" b="b"/>
            <a:pathLst>
              <a:path w="888364" h="0">
                <a:moveTo>
                  <a:pt x="0" y="0"/>
                </a:moveTo>
                <a:lnTo>
                  <a:pt x="8882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 descr=""/>
          <p:cNvSpPr txBox="1"/>
          <p:nvPr/>
        </p:nvSpPr>
        <p:spPr>
          <a:xfrm>
            <a:off x="2723207" y="4932923"/>
            <a:ext cx="10922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5" name="object 195" descr=""/>
          <p:cNvSpPr txBox="1"/>
          <p:nvPr/>
        </p:nvSpPr>
        <p:spPr>
          <a:xfrm>
            <a:off x="1421342" y="4958982"/>
            <a:ext cx="88963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050" spc="55" i="1">
                <a:latin typeface="Times New Roman"/>
                <a:cs typeface="Times New Roman"/>
              </a:rPr>
              <a:t>R</a:t>
            </a:r>
            <a:r>
              <a:rPr dirty="0" baseline="-23148" sz="1800" spc="82">
                <a:latin typeface="Times New Roman"/>
                <a:cs typeface="Times New Roman"/>
              </a:rPr>
              <a:t>0</a:t>
            </a:r>
            <a:r>
              <a:rPr dirty="0" baseline="-23148" sz="1800" spc="450">
                <a:latin typeface="Times New Roman"/>
                <a:cs typeface="Times New Roman"/>
              </a:rPr>
              <a:t> </a:t>
            </a:r>
            <a:r>
              <a:rPr dirty="0" sz="2050" spc="100">
                <a:latin typeface="Symbol"/>
                <a:cs typeface="Symbol"/>
              </a:rPr>
              <a:t></a:t>
            </a:r>
            <a:r>
              <a:rPr dirty="0" sz="2050" spc="-20">
                <a:latin typeface="Times New Roman"/>
                <a:cs typeface="Times New Roman"/>
              </a:rPr>
              <a:t> </a:t>
            </a:r>
            <a:r>
              <a:rPr dirty="0" sz="2050" spc="65" i="1">
                <a:latin typeface="Times New Roman"/>
                <a:cs typeface="Times New Roman"/>
              </a:rPr>
              <a:t>R</a:t>
            </a:r>
            <a:r>
              <a:rPr dirty="0" baseline="-23148" sz="1800" spc="97" i="1">
                <a:latin typeface="Times New Roman"/>
                <a:cs typeface="Times New Roman"/>
              </a:rPr>
              <a:t>L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196" name="object 196" descr=""/>
          <p:cNvSpPr txBox="1"/>
          <p:nvPr/>
        </p:nvSpPr>
        <p:spPr>
          <a:xfrm>
            <a:off x="567385" y="4757365"/>
            <a:ext cx="829944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050" spc="95" i="1">
                <a:latin typeface="Times New Roman"/>
                <a:cs typeface="Times New Roman"/>
              </a:rPr>
              <a:t>v</a:t>
            </a:r>
            <a:r>
              <a:rPr dirty="0" baseline="-23148" sz="1800" spc="142" i="1">
                <a:latin typeface="Times New Roman"/>
                <a:cs typeface="Times New Roman"/>
              </a:rPr>
              <a:t>L</a:t>
            </a:r>
            <a:r>
              <a:rPr dirty="0" baseline="-23148" sz="1800" spc="719" i="1">
                <a:latin typeface="Times New Roman"/>
                <a:cs typeface="Times New Roman"/>
              </a:rPr>
              <a:t> </a:t>
            </a:r>
            <a:r>
              <a:rPr dirty="0" sz="2050" spc="100">
                <a:latin typeface="Symbol"/>
                <a:cs typeface="Symbol"/>
              </a:rPr>
              <a:t></a:t>
            </a:r>
            <a:r>
              <a:rPr dirty="0" sz="2050" spc="-25">
                <a:latin typeface="Times New Roman"/>
                <a:cs typeface="Times New Roman"/>
              </a:rPr>
              <a:t> </a:t>
            </a:r>
            <a:r>
              <a:rPr dirty="0" sz="2050" spc="35" i="1">
                <a:latin typeface="Times New Roman"/>
                <a:cs typeface="Times New Roman"/>
              </a:rPr>
              <a:t>v</a:t>
            </a:r>
            <a:r>
              <a:rPr dirty="0" baseline="-23148" sz="1800" spc="52">
                <a:latin typeface="Times New Roman"/>
                <a:cs typeface="Times New Roman"/>
              </a:rPr>
              <a:t>0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197" name="object 197" descr=""/>
          <p:cNvSpPr txBox="1"/>
          <p:nvPr/>
        </p:nvSpPr>
        <p:spPr>
          <a:xfrm>
            <a:off x="2378195" y="4757365"/>
            <a:ext cx="37211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100">
                <a:latin typeface="Symbol"/>
                <a:cs typeface="Symbol"/>
              </a:rPr>
              <a:t></a:t>
            </a:r>
            <a:r>
              <a:rPr dirty="0" sz="2050" spc="-25">
                <a:latin typeface="Times New Roman"/>
                <a:cs typeface="Times New Roman"/>
              </a:rPr>
              <a:t> </a:t>
            </a:r>
            <a:r>
              <a:rPr dirty="0" sz="2050" spc="30" i="1">
                <a:latin typeface="Times New Roman"/>
                <a:cs typeface="Times New Roman"/>
              </a:rPr>
              <a:t>v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98" name="object 198" descr=""/>
          <p:cNvSpPr txBox="1"/>
          <p:nvPr/>
        </p:nvSpPr>
        <p:spPr>
          <a:xfrm>
            <a:off x="1694816" y="4595521"/>
            <a:ext cx="34353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050" spc="65" i="1">
                <a:latin typeface="Times New Roman"/>
                <a:cs typeface="Times New Roman"/>
              </a:rPr>
              <a:t>R</a:t>
            </a:r>
            <a:r>
              <a:rPr dirty="0" baseline="-23148" sz="1800" spc="97" i="1">
                <a:latin typeface="Times New Roman"/>
                <a:cs typeface="Times New Roman"/>
              </a:rPr>
              <a:t>L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199" name="object 199" descr=""/>
          <p:cNvSpPr/>
          <p:nvPr/>
        </p:nvSpPr>
        <p:spPr>
          <a:xfrm>
            <a:off x="5807203" y="4999316"/>
            <a:ext cx="888365" cy="0"/>
          </a:xfrm>
          <a:custGeom>
            <a:avLst/>
            <a:gdLst/>
            <a:ahLst/>
            <a:cxnLst/>
            <a:rect l="l" t="t" r="r" b="b"/>
            <a:pathLst>
              <a:path w="888365" h="0">
                <a:moveTo>
                  <a:pt x="0" y="0"/>
                </a:moveTo>
                <a:lnTo>
                  <a:pt x="8883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 txBox="1"/>
          <p:nvPr/>
        </p:nvSpPr>
        <p:spPr>
          <a:xfrm>
            <a:off x="7044272" y="4964672"/>
            <a:ext cx="10922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1" name="object 201" descr=""/>
          <p:cNvSpPr txBox="1"/>
          <p:nvPr/>
        </p:nvSpPr>
        <p:spPr>
          <a:xfrm>
            <a:off x="5989754" y="5166291"/>
            <a:ext cx="10922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2" name="object 202" descr=""/>
          <p:cNvSpPr txBox="1"/>
          <p:nvPr/>
        </p:nvSpPr>
        <p:spPr>
          <a:xfrm>
            <a:off x="6081360" y="4626584"/>
            <a:ext cx="327025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050" spc="30" i="1">
                <a:latin typeface="Times New Roman"/>
                <a:cs typeface="Times New Roman"/>
              </a:rPr>
              <a:t>R</a:t>
            </a:r>
            <a:r>
              <a:rPr dirty="0" baseline="-23148" sz="1800" spc="44">
                <a:latin typeface="Times New Roman"/>
                <a:cs typeface="Times New Roman"/>
              </a:rPr>
              <a:t>0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203" name="object 203" descr=""/>
          <p:cNvSpPr txBox="1"/>
          <p:nvPr/>
        </p:nvSpPr>
        <p:spPr>
          <a:xfrm>
            <a:off x="5049199" y="4789114"/>
            <a:ext cx="72390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050" spc="65" i="1">
                <a:latin typeface="Times New Roman"/>
                <a:cs typeface="Times New Roman"/>
              </a:rPr>
              <a:t>i</a:t>
            </a:r>
            <a:r>
              <a:rPr dirty="0" baseline="-23148" sz="1800" spc="97" i="1">
                <a:latin typeface="Times New Roman"/>
                <a:cs typeface="Times New Roman"/>
              </a:rPr>
              <a:t>L</a:t>
            </a:r>
            <a:r>
              <a:rPr dirty="0" baseline="-23148" sz="1800" spc="712" i="1">
                <a:latin typeface="Times New Roman"/>
                <a:cs typeface="Times New Roman"/>
              </a:rPr>
              <a:t> </a:t>
            </a:r>
            <a:r>
              <a:rPr dirty="0" sz="2050" spc="100">
                <a:latin typeface="Symbol"/>
                <a:cs typeface="Symbol"/>
              </a:rPr>
              <a:t></a:t>
            </a:r>
            <a:r>
              <a:rPr dirty="0" sz="2050" spc="-65">
                <a:latin typeface="Times New Roman"/>
                <a:cs typeface="Times New Roman"/>
              </a:rPr>
              <a:t> </a:t>
            </a:r>
            <a:r>
              <a:rPr dirty="0" sz="2050" spc="-25" i="1">
                <a:latin typeface="Times New Roman"/>
                <a:cs typeface="Times New Roman"/>
              </a:rPr>
              <a:t>i</a:t>
            </a:r>
            <a:r>
              <a:rPr dirty="0" baseline="-23148" sz="1800" spc="-37">
                <a:latin typeface="Times New Roman"/>
                <a:cs typeface="Times New Roman"/>
              </a:rPr>
              <a:t>0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204" name="object 204" descr=""/>
          <p:cNvSpPr txBox="1"/>
          <p:nvPr/>
        </p:nvSpPr>
        <p:spPr>
          <a:xfrm>
            <a:off x="6754379" y="4789114"/>
            <a:ext cx="32004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100">
                <a:latin typeface="Symbol"/>
                <a:cs typeface="Symbol"/>
              </a:rPr>
              <a:t></a:t>
            </a:r>
            <a:r>
              <a:rPr dirty="0" sz="2050" spc="-60">
                <a:latin typeface="Times New Roman"/>
                <a:cs typeface="Times New Roman"/>
              </a:rPr>
              <a:t> </a:t>
            </a:r>
            <a:r>
              <a:rPr dirty="0" sz="2050" spc="-50" i="1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5" name="object 205" descr=""/>
          <p:cNvSpPr txBox="1"/>
          <p:nvPr/>
        </p:nvSpPr>
        <p:spPr>
          <a:xfrm>
            <a:off x="6543472" y="5166291"/>
            <a:ext cx="11874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15" i="1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6" name="object 206" descr=""/>
          <p:cNvSpPr txBox="1"/>
          <p:nvPr/>
        </p:nvSpPr>
        <p:spPr>
          <a:xfrm>
            <a:off x="5822822" y="4990732"/>
            <a:ext cx="74676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9725" algn="l"/>
              </a:tabLst>
            </a:pPr>
            <a:r>
              <a:rPr dirty="0" sz="2050" spc="75" i="1">
                <a:latin typeface="Times New Roman"/>
                <a:cs typeface="Times New Roman"/>
              </a:rPr>
              <a:t>R</a:t>
            </a:r>
            <a:r>
              <a:rPr dirty="0" sz="2050" i="1">
                <a:latin typeface="Times New Roman"/>
                <a:cs typeface="Times New Roman"/>
              </a:rPr>
              <a:t>	</a:t>
            </a:r>
            <a:r>
              <a:rPr dirty="0" sz="2050" spc="100">
                <a:latin typeface="Symbol"/>
                <a:cs typeface="Symbol"/>
              </a:rPr>
              <a:t></a:t>
            </a:r>
            <a:r>
              <a:rPr dirty="0" sz="2050" spc="-25">
                <a:latin typeface="Times New Roman"/>
                <a:cs typeface="Times New Roman"/>
              </a:rPr>
              <a:t> </a:t>
            </a:r>
            <a:r>
              <a:rPr dirty="0" sz="2050" spc="75" i="1">
                <a:latin typeface="Times New Roman"/>
                <a:cs typeface="Times New Roman"/>
              </a:rPr>
              <a:t>R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7" name="object 207" descr=""/>
          <p:cNvSpPr txBox="1"/>
          <p:nvPr/>
        </p:nvSpPr>
        <p:spPr>
          <a:xfrm>
            <a:off x="2328227" y="3660647"/>
            <a:ext cx="21399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</a:pPr>
            <a:r>
              <a:rPr dirty="0" sz="1100" spc="-50" b="1">
                <a:latin typeface="Times New Roman"/>
                <a:cs typeface="Times New Roman"/>
              </a:rPr>
              <a:t>+ </a:t>
            </a:r>
            <a:r>
              <a:rPr dirty="0" sz="1100" spc="-25" b="1">
                <a:latin typeface="Times New Roman"/>
                <a:cs typeface="Times New Roman"/>
              </a:rPr>
              <a:t>V</a:t>
            </a:r>
            <a:r>
              <a:rPr dirty="0" baseline="-19841" sz="1050" spc="-37" b="1">
                <a:latin typeface="Times New Roman"/>
                <a:cs typeface="Times New Roman"/>
              </a:rPr>
              <a:t>L</a:t>
            </a:r>
            <a:endParaRPr baseline="-19841" sz="1050">
              <a:latin typeface="Times New Roman"/>
              <a:cs typeface="Times New Roman"/>
            </a:endParaRPr>
          </a:p>
        </p:txBody>
      </p:sp>
      <p:sp>
        <p:nvSpPr>
          <p:cNvPr id="208" name="object 208" descr=""/>
          <p:cNvSpPr txBox="1"/>
          <p:nvPr/>
        </p:nvSpPr>
        <p:spPr>
          <a:xfrm>
            <a:off x="2353627" y="3995927"/>
            <a:ext cx="469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0" b="1"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۠耀ۜ��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Joaquín Vaquero López</dc:creator>
  <dc:title>Componentes Electrónicos</dc:title>
  <dcterms:created xsi:type="dcterms:W3CDTF">2024-10-11T10:40:13Z</dcterms:created>
  <dcterms:modified xsi:type="dcterms:W3CDTF">2024-10-11T10:40:13Z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2024-10-09T00:00:00Z</vt:filetime>
  </property>
  <property fmtid="{D5CDD505-2E9C-101B-9397-08002B2CF9AE}" pid="3" name="Creator">
    <vt:lpwstr>Acrobat PDFMaker 23 para PowerPoint</vt:lpwstr>
  </property>
  <property fmtid="{D5CDD505-2E9C-101B-9397-08002B2CF9AE}" pid="4" name="LastSaved">
    <vt:filetime>2024-10-11T00:00:00Z</vt:filetime>
  </property>
  <property fmtid="{D5CDD505-2E9C-101B-9397-08002B2CF9AE}" pid="5" name="Producer">
    <vt:lpwstr>Adobe PDF Library 23.6.96</vt:lpwstr>
  </property>
</Properties>
</file>