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65175"/>
          </a:xfrm>
          <a:custGeom>
            <a:avLst/>
            <a:gdLst/>
            <a:ahLst/>
            <a:cxnLst/>
            <a:rect l="l" t="t" r="r" b="b"/>
            <a:pathLst>
              <a:path w="9144000" h="765175">
                <a:moveTo>
                  <a:pt x="9143632" y="0"/>
                </a:moveTo>
                <a:lnTo>
                  <a:pt x="8149361" y="0"/>
                </a:lnTo>
                <a:lnTo>
                  <a:pt x="8149361" y="9410"/>
                </a:lnTo>
                <a:lnTo>
                  <a:pt x="8142745" y="52412"/>
                </a:lnTo>
                <a:lnTo>
                  <a:pt x="8134921" y="95580"/>
                </a:lnTo>
                <a:lnTo>
                  <a:pt x="8125815" y="138722"/>
                </a:lnTo>
                <a:lnTo>
                  <a:pt x="8115313" y="181610"/>
                </a:lnTo>
                <a:lnTo>
                  <a:pt x="8103324" y="224053"/>
                </a:lnTo>
                <a:lnTo>
                  <a:pt x="8089735" y="265849"/>
                </a:lnTo>
                <a:lnTo>
                  <a:pt x="8074457" y="306781"/>
                </a:lnTo>
                <a:lnTo>
                  <a:pt x="8057401" y="346646"/>
                </a:lnTo>
                <a:lnTo>
                  <a:pt x="8038452" y="385229"/>
                </a:lnTo>
                <a:lnTo>
                  <a:pt x="8017523" y="422338"/>
                </a:lnTo>
                <a:lnTo>
                  <a:pt x="7994523" y="457758"/>
                </a:lnTo>
                <a:lnTo>
                  <a:pt x="7969326" y="491274"/>
                </a:lnTo>
                <a:lnTo>
                  <a:pt x="7941856" y="522693"/>
                </a:lnTo>
                <a:lnTo>
                  <a:pt x="7911998" y="551802"/>
                </a:lnTo>
                <a:lnTo>
                  <a:pt x="7879677" y="578396"/>
                </a:lnTo>
                <a:lnTo>
                  <a:pt x="7844764" y="602259"/>
                </a:lnTo>
                <a:lnTo>
                  <a:pt x="7807198" y="623201"/>
                </a:lnTo>
                <a:lnTo>
                  <a:pt x="7766837" y="641007"/>
                </a:lnTo>
                <a:lnTo>
                  <a:pt x="7723619" y="655472"/>
                </a:lnTo>
                <a:lnTo>
                  <a:pt x="7677429" y="666381"/>
                </a:lnTo>
                <a:lnTo>
                  <a:pt x="7628166" y="673531"/>
                </a:lnTo>
                <a:lnTo>
                  <a:pt x="7575740" y="676719"/>
                </a:lnTo>
                <a:lnTo>
                  <a:pt x="7520051" y="675728"/>
                </a:lnTo>
                <a:lnTo>
                  <a:pt x="5801030" y="675728"/>
                </a:lnTo>
                <a:lnTo>
                  <a:pt x="5801030" y="676452"/>
                </a:lnTo>
                <a:lnTo>
                  <a:pt x="0" y="676452"/>
                </a:lnTo>
                <a:lnTo>
                  <a:pt x="0" y="764641"/>
                </a:lnTo>
                <a:lnTo>
                  <a:pt x="5801030" y="764641"/>
                </a:lnTo>
                <a:lnTo>
                  <a:pt x="9143632" y="764641"/>
                </a:lnTo>
                <a:lnTo>
                  <a:pt x="9143632" y="0"/>
                </a:lnTo>
                <a:close/>
              </a:path>
            </a:pathLst>
          </a:custGeom>
          <a:solidFill>
            <a:srgbClr val="0095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43923" y="0"/>
            <a:ext cx="100330" cy="765175"/>
          </a:xfrm>
          <a:custGeom>
            <a:avLst/>
            <a:gdLst/>
            <a:ahLst/>
            <a:cxnLst/>
            <a:rect l="l" t="t" r="r" b="b"/>
            <a:pathLst>
              <a:path w="100329" h="765175">
                <a:moveTo>
                  <a:pt x="100075" y="0"/>
                </a:moveTo>
                <a:lnTo>
                  <a:pt x="0" y="0"/>
                </a:lnTo>
                <a:lnTo>
                  <a:pt x="0" y="764997"/>
                </a:lnTo>
                <a:lnTo>
                  <a:pt x="100075" y="764997"/>
                </a:lnTo>
                <a:lnTo>
                  <a:pt x="100075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65175"/>
          </a:xfrm>
          <a:custGeom>
            <a:avLst/>
            <a:gdLst/>
            <a:ahLst/>
            <a:cxnLst/>
            <a:rect l="l" t="t" r="r" b="b"/>
            <a:pathLst>
              <a:path w="9144000" h="765175">
                <a:moveTo>
                  <a:pt x="9143632" y="0"/>
                </a:moveTo>
                <a:lnTo>
                  <a:pt x="8149361" y="0"/>
                </a:lnTo>
                <a:lnTo>
                  <a:pt x="8149361" y="9410"/>
                </a:lnTo>
                <a:lnTo>
                  <a:pt x="8142745" y="52412"/>
                </a:lnTo>
                <a:lnTo>
                  <a:pt x="8134921" y="95580"/>
                </a:lnTo>
                <a:lnTo>
                  <a:pt x="8125815" y="138722"/>
                </a:lnTo>
                <a:lnTo>
                  <a:pt x="8115313" y="181610"/>
                </a:lnTo>
                <a:lnTo>
                  <a:pt x="8103324" y="224053"/>
                </a:lnTo>
                <a:lnTo>
                  <a:pt x="8089735" y="265849"/>
                </a:lnTo>
                <a:lnTo>
                  <a:pt x="8074457" y="306781"/>
                </a:lnTo>
                <a:lnTo>
                  <a:pt x="8057401" y="346646"/>
                </a:lnTo>
                <a:lnTo>
                  <a:pt x="8038452" y="385229"/>
                </a:lnTo>
                <a:lnTo>
                  <a:pt x="8017523" y="422338"/>
                </a:lnTo>
                <a:lnTo>
                  <a:pt x="7994523" y="457758"/>
                </a:lnTo>
                <a:lnTo>
                  <a:pt x="7969326" y="491274"/>
                </a:lnTo>
                <a:lnTo>
                  <a:pt x="7941856" y="522693"/>
                </a:lnTo>
                <a:lnTo>
                  <a:pt x="7911998" y="551802"/>
                </a:lnTo>
                <a:lnTo>
                  <a:pt x="7879677" y="578396"/>
                </a:lnTo>
                <a:lnTo>
                  <a:pt x="7844764" y="602259"/>
                </a:lnTo>
                <a:lnTo>
                  <a:pt x="7807198" y="623201"/>
                </a:lnTo>
                <a:lnTo>
                  <a:pt x="7766837" y="641007"/>
                </a:lnTo>
                <a:lnTo>
                  <a:pt x="7723619" y="655472"/>
                </a:lnTo>
                <a:lnTo>
                  <a:pt x="7677429" y="666381"/>
                </a:lnTo>
                <a:lnTo>
                  <a:pt x="7628166" y="673531"/>
                </a:lnTo>
                <a:lnTo>
                  <a:pt x="7575740" y="676719"/>
                </a:lnTo>
                <a:lnTo>
                  <a:pt x="7520051" y="675728"/>
                </a:lnTo>
                <a:lnTo>
                  <a:pt x="5801030" y="675728"/>
                </a:lnTo>
                <a:lnTo>
                  <a:pt x="5801030" y="676452"/>
                </a:lnTo>
                <a:lnTo>
                  <a:pt x="0" y="676452"/>
                </a:lnTo>
                <a:lnTo>
                  <a:pt x="0" y="764641"/>
                </a:lnTo>
                <a:lnTo>
                  <a:pt x="5801030" y="764641"/>
                </a:lnTo>
                <a:lnTo>
                  <a:pt x="9143632" y="764641"/>
                </a:lnTo>
                <a:lnTo>
                  <a:pt x="9143632" y="0"/>
                </a:lnTo>
                <a:close/>
              </a:path>
            </a:pathLst>
          </a:custGeom>
          <a:solidFill>
            <a:srgbClr val="0095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43923" y="0"/>
            <a:ext cx="100330" cy="765175"/>
          </a:xfrm>
          <a:custGeom>
            <a:avLst/>
            <a:gdLst/>
            <a:ahLst/>
            <a:cxnLst/>
            <a:rect l="l" t="t" r="r" b="b"/>
            <a:pathLst>
              <a:path w="100329" h="765175">
                <a:moveTo>
                  <a:pt x="100075" y="0"/>
                </a:moveTo>
                <a:lnTo>
                  <a:pt x="0" y="0"/>
                </a:lnTo>
                <a:lnTo>
                  <a:pt x="0" y="764997"/>
                </a:lnTo>
                <a:lnTo>
                  <a:pt x="100075" y="764997"/>
                </a:lnTo>
                <a:lnTo>
                  <a:pt x="100075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39" y="816165"/>
            <a:ext cx="876744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31309" y="1433998"/>
            <a:ext cx="6300470" cy="1434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26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3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41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4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44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45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4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53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54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55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74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75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7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77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78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Relationship Id="rId3" Type="http://schemas.openxmlformats.org/officeDocument/2006/relationships/image" Target="../media/image80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Relationship Id="rId3" Type="http://schemas.openxmlformats.org/officeDocument/2006/relationships/image" Target="../media/image83.png"/><Relationship Id="rId4" Type="http://schemas.openxmlformats.org/officeDocument/2006/relationships/image" Target="../media/image84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Relationship Id="rId3" Type="http://schemas.openxmlformats.org/officeDocument/2006/relationships/image" Target="../media/image87.png"/><Relationship Id="rId4" Type="http://schemas.openxmlformats.org/officeDocument/2006/relationships/image" Target="../media/image88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Relationship Id="rId3" Type="http://schemas.openxmlformats.org/officeDocument/2006/relationships/image" Target="../media/image89.jpg"/><Relationship Id="rId4" Type="http://schemas.openxmlformats.org/officeDocument/2006/relationships/image" Target="../media/image90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Relationship Id="rId3" Type="http://schemas.openxmlformats.org/officeDocument/2006/relationships/hyperlink" Target="https://creativecommons.org/licenses/by-sa/4.0/deed.es" TargetMode="External"/><Relationship Id="rId4" Type="http://schemas.openxmlformats.org/officeDocument/2006/relationships/hyperlink" Target="mailto:belen.arredondo@urjc.es" TargetMode="External"/><Relationship Id="rId5" Type="http://schemas.openxmlformats.org/officeDocument/2006/relationships/hyperlink" Target="mailto:beatriz.romero@urjc.es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77214" y="3973240"/>
            <a:ext cx="4719320" cy="972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165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©2023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Autoras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Beatriz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Romero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Belén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Arredondo</a:t>
            </a:r>
            <a:endParaRPr sz="1400">
              <a:latin typeface="Arial"/>
              <a:cs typeface="Arial"/>
            </a:endParaRPr>
          </a:p>
          <a:p>
            <a:pPr algn="r" marL="1670685" marR="5080" indent="102235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Algunos</a:t>
            </a:r>
            <a:r>
              <a:rPr dirty="0" sz="1200" spc="-4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derechos</a:t>
            </a:r>
            <a:r>
              <a:rPr dirty="0" sz="1200" spc="-4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959595"/>
                </a:solidFill>
                <a:latin typeface="Arial"/>
                <a:cs typeface="Arial"/>
              </a:rPr>
              <a:t>reservados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Este</a:t>
            </a:r>
            <a:r>
              <a:rPr dirty="0" sz="1200" spc="-2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documento</a:t>
            </a:r>
            <a:r>
              <a:rPr dirty="0" sz="1200" spc="-4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se</a:t>
            </a:r>
            <a:r>
              <a:rPr dirty="0" sz="1200" spc="-2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distribuye</a:t>
            </a:r>
            <a:r>
              <a:rPr dirty="0" sz="1200" spc="-3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bajo</a:t>
            </a:r>
            <a:r>
              <a:rPr dirty="0" sz="1200" spc="-3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la</a:t>
            </a:r>
            <a:r>
              <a:rPr dirty="0" sz="1200" spc="-1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959595"/>
                </a:solidFill>
                <a:latin typeface="Arial"/>
                <a:cs typeface="Arial"/>
              </a:rPr>
              <a:t>licencia</a:t>
            </a:r>
            <a:endParaRPr sz="1200">
              <a:latin typeface="Arial"/>
              <a:cs typeface="Arial"/>
            </a:endParaRPr>
          </a:p>
          <a:p>
            <a:pPr algn="r" marL="12700" marR="5715" indent="60960">
              <a:lnSpc>
                <a:spcPct val="100000"/>
              </a:lnSpc>
            </a:pPr>
            <a:r>
              <a:rPr dirty="0" sz="1200" spc="-10">
                <a:solidFill>
                  <a:srgbClr val="959595"/>
                </a:solidFill>
                <a:latin typeface="Arial"/>
                <a:cs typeface="Arial"/>
              </a:rPr>
              <a:t>“Atribución-Compartir</a:t>
            </a:r>
            <a:r>
              <a:rPr dirty="0" sz="1200" spc="-2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Igual</a:t>
            </a:r>
            <a:r>
              <a:rPr dirty="0" sz="1200" spc="-1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4.0</a:t>
            </a:r>
            <a:r>
              <a:rPr dirty="0" sz="1200" spc="-1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Internacional”</a:t>
            </a:r>
            <a:r>
              <a:rPr dirty="0" sz="1200" spc="-2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de</a:t>
            </a:r>
            <a:r>
              <a:rPr dirty="0" sz="1200" spc="-1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Creative </a:t>
            </a:r>
            <a:r>
              <a:rPr dirty="0" sz="1200" spc="-10">
                <a:solidFill>
                  <a:srgbClr val="959595"/>
                </a:solidFill>
                <a:latin typeface="Arial"/>
                <a:cs typeface="Arial"/>
              </a:rPr>
              <a:t>Commons,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disponible</a:t>
            </a:r>
            <a:r>
              <a:rPr dirty="0" sz="1200" spc="5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59595"/>
                </a:solidFill>
                <a:latin typeface="Arial"/>
                <a:cs typeface="Arial"/>
              </a:rPr>
              <a:t>en</a:t>
            </a:r>
            <a:r>
              <a:rPr dirty="0" sz="1200" spc="11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959595"/>
                </a:solidFill>
                <a:latin typeface="Arial"/>
                <a:cs typeface="Arial"/>
              </a:rPr>
              <a:t>https://creativecommons.org/licenses/by-sa/4.0/deed.es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5541" y="1195590"/>
            <a:ext cx="8280400" cy="2377440"/>
          </a:xfrm>
          <a:prstGeom prst="rect">
            <a:avLst/>
          </a:prstGeom>
          <a:solidFill>
            <a:srgbClr val="0095C7"/>
          </a:solidFill>
        </p:spPr>
        <p:txBody>
          <a:bodyPr wrap="square" lIns="0" tIns="181610" rIns="0" bIns="0" rtlCol="0" vert="horz">
            <a:spAutoFit/>
          </a:bodyPr>
          <a:lstStyle/>
          <a:p>
            <a:pPr algn="ctr" marR="272415">
              <a:lnSpc>
                <a:spcPct val="100000"/>
              </a:lnSpc>
              <a:spcBef>
                <a:spcPts val="1430"/>
              </a:spcBef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PROBLEMAS</a:t>
            </a:r>
            <a:r>
              <a:rPr dirty="0" sz="26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TECNOLOGÍA</a:t>
            </a:r>
            <a:r>
              <a:rPr dirty="0" sz="26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ELECTRÓNICA</a:t>
            </a:r>
            <a:endParaRPr sz="2600">
              <a:latin typeface="Calibri"/>
              <a:cs typeface="Calibri"/>
            </a:endParaRPr>
          </a:p>
          <a:p>
            <a:pPr algn="ctr" marL="1049655" marR="1321435">
              <a:lnSpc>
                <a:spcPct val="100699"/>
              </a:lnSpc>
              <a:spcBef>
                <a:spcPts val="3100"/>
              </a:spcBef>
            </a:pP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Grado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Ingeniería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Tecnologías</a:t>
            </a:r>
            <a:r>
              <a:rPr dirty="0" sz="2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alibri"/>
                <a:cs typeface="Calibri"/>
              </a:rPr>
              <a:t>Industriales (2023/2024)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671115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792" y="892564"/>
            <a:ext cx="7841615" cy="511175"/>
          </a:xfrm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910"/>
              </a:lnSpc>
              <a:spcBef>
                <a:spcPts val="16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14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7</a:t>
            </a:r>
            <a:r>
              <a:rPr dirty="0"/>
              <a:t>.</a:t>
            </a:r>
            <a:r>
              <a:rPr dirty="0" spc="140"/>
              <a:t> </a:t>
            </a:r>
            <a:r>
              <a:rPr dirty="0"/>
              <a:t>El</a:t>
            </a:r>
            <a:r>
              <a:rPr dirty="0" spc="140"/>
              <a:t> </a:t>
            </a:r>
            <a:r>
              <a:rPr dirty="0"/>
              <a:t>circuito</a:t>
            </a:r>
            <a:r>
              <a:rPr dirty="0" spc="140"/>
              <a:t> </a:t>
            </a:r>
            <a:r>
              <a:rPr dirty="0"/>
              <a:t>de</a:t>
            </a:r>
            <a:r>
              <a:rPr dirty="0" spc="135"/>
              <a:t> </a:t>
            </a:r>
            <a:r>
              <a:rPr dirty="0"/>
              <a:t>la</a:t>
            </a:r>
            <a:r>
              <a:rPr dirty="0" spc="140"/>
              <a:t> </a:t>
            </a:r>
            <a:r>
              <a:rPr dirty="0"/>
              <a:t>figura</a:t>
            </a:r>
            <a:r>
              <a:rPr dirty="0" spc="135"/>
              <a:t> </a:t>
            </a:r>
            <a:r>
              <a:rPr dirty="0"/>
              <a:t>es</a:t>
            </a:r>
            <a:r>
              <a:rPr dirty="0" spc="145"/>
              <a:t> </a:t>
            </a:r>
            <a:r>
              <a:rPr dirty="0"/>
              <a:t>un</a:t>
            </a:r>
            <a:r>
              <a:rPr dirty="0" spc="135"/>
              <a:t> </a:t>
            </a:r>
            <a:r>
              <a:rPr dirty="0"/>
              <a:t>amplificador</a:t>
            </a:r>
            <a:r>
              <a:rPr dirty="0" spc="140"/>
              <a:t> </a:t>
            </a:r>
            <a:r>
              <a:rPr dirty="0"/>
              <a:t>de</a:t>
            </a:r>
            <a:r>
              <a:rPr dirty="0" spc="135"/>
              <a:t> </a:t>
            </a:r>
            <a:r>
              <a:rPr dirty="0"/>
              <a:t>instrumentación.</a:t>
            </a:r>
            <a:r>
              <a:rPr dirty="0" spc="145"/>
              <a:t> </a:t>
            </a:r>
            <a:r>
              <a:rPr dirty="0"/>
              <a:t>Hallar</a:t>
            </a:r>
            <a:r>
              <a:rPr dirty="0" spc="135"/>
              <a:t> </a:t>
            </a:r>
            <a:r>
              <a:rPr dirty="0" spc="-25"/>
              <a:t>su </a:t>
            </a:r>
            <a:r>
              <a:rPr dirty="0"/>
              <a:t>función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 spc="-10"/>
              <a:t>transferencia.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1068941" y="2042238"/>
            <a:ext cx="3423285" cy="1381760"/>
            <a:chOff x="1068941" y="2042238"/>
            <a:chExt cx="3423285" cy="1381760"/>
          </a:xfrm>
        </p:grpSpPr>
        <p:sp>
          <p:nvSpPr>
            <p:cNvPr id="7" name="object 7" descr=""/>
            <p:cNvSpPr/>
            <p:nvPr/>
          </p:nvSpPr>
          <p:spPr>
            <a:xfrm>
              <a:off x="1115533" y="2067401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0" y="0"/>
                  </a:moveTo>
                  <a:lnTo>
                    <a:pt x="28521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72751" y="204604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0" y="17794"/>
                  </a:moveTo>
                  <a:lnTo>
                    <a:pt x="0" y="7907"/>
                  </a:lnTo>
                  <a:lnTo>
                    <a:pt x="7921" y="0"/>
                  </a:lnTo>
                  <a:lnTo>
                    <a:pt x="17825" y="0"/>
                  </a:lnTo>
                  <a:lnTo>
                    <a:pt x="27730" y="0"/>
                  </a:lnTo>
                  <a:lnTo>
                    <a:pt x="35651" y="7907"/>
                  </a:lnTo>
                  <a:lnTo>
                    <a:pt x="35651" y="17794"/>
                  </a:lnTo>
                  <a:lnTo>
                    <a:pt x="35651" y="27681"/>
                  </a:lnTo>
                  <a:lnTo>
                    <a:pt x="27730" y="35589"/>
                  </a:lnTo>
                  <a:lnTo>
                    <a:pt x="17825" y="35589"/>
                  </a:lnTo>
                  <a:lnTo>
                    <a:pt x="7921" y="35589"/>
                  </a:lnTo>
                  <a:lnTo>
                    <a:pt x="0" y="27681"/>
                  </a:lnTo>
                  <a:lnTo>
                    <a:pt x="0" y="17794"/>
                  </a:lnTo>
                  <a:close/>
                </a:path>
              </a:pathLst>
            </a:custGeom>
            <a:ln w="71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15533" y="334860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0" y="0"/>
                  </a:moveTo>
                  <a:lnTo>
                    <a:pt x="28521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72751" y="3327254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0" y="17794"/>
                  </a:moveTo>
                  <a:lnTo>
                    <a:pt x="0" y="7907"/>
                  </a:lnTo>
                  <a:lnTo>
                    <a:pt x="7921" y="0"/>
                  </a:lnTo>
                  <a:lnTo>
                    <a:pt x="17825" y="0"/>
                  </a:lnTo>
                  <a:lnTo>
                    <a:pt x="27730" y="0"/>
                  </a:lnTo>
                  <a:lnTo>
                    <a:pt x="35651" y="7907"/>
                  </a:lnTo>
                  <a:lnTo>
                    <a:pt x="35651" y="17794"/>
                  </a:lnTo>
                  <a:lnTo>
                    <a:pt x="35651" y="27681"/>
                  </a:lnTo>
                  <a:lnTo>
                    <a:pt x="27730" y="35589"/>
                  </a:lnTo>
                  <a:lnTo>
                    <a:pt x="17825" y="35589"/>
                  </a:lnTo>
                  <a:lnTo>
                    <a:pt x="7921" y="35589"/>
                  </a:lnTo>
                  <a:lnTo>
                    <a:pt x="0" y="27681"/>
                  </a:lnTo>
                  <a:lnTo>
                    <a:pt x="0" y="17794"/>
                  </a:lnTo>
                  <a:close/>
                </a:path>
              </a:pathLst>
            </a:custGeom>
            <a:ln w="71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24032" y="2850361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28521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452554" y="282900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0" y="17794"/>
                  </a:moveTo>
                  <a:lnTo>
                    <a:pt x="0" y="7907"/>
                  </a:lnTo>
                  <a:lnTo>
                    <a:pt x="7921" y="0"/>
                  </a:lnTo>
                  <a:lnTo>
                    <a:pt x="17825" y="0"/>
                  </a:lnTo>
                  <a:lnTo>
                    <a:pt x="27730" y="0"/>
                  </a:lnTo>
                  <a:lnTo>
                    <a:pt x="35651" y="7907"/>
                  </a:lnTo>
                  <a:lnTo>
                    <a:pt x="35651" y="17794"/>
                  </a:lnTo>
                  <a:lnTo>
                    <a:pt x="35651" y="27681"/>
                  </a:lnTo>
                  <a:lnTo>
                    <a:pt x="27730" y="35589"/>
                  </a:lnTo>
                  <a:lnTo>
                    <a:pt x="17825" y="35589"/>
                  </a:lnTo>
                  <a:lnTo>
                    <a:pt x="7921" y="35589"/>
                  </a:lnTo>
                  <a:lnTo>
                    <a:pt x="0" y="27681"/>
                  </a:lnTo>
                  <a:lnTo>
                    <a:pt x="0" y="17794"/>
                  </a:lnTo>
                  <a:close/>
                </a:path>
              </a:pathLst>
            </a:custGeom>
            <a:ln w="71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461430" y="3348607"/>
              <a:ext cx="36195" cy="71755"/>
            </a:xfrm>
            <a:custGeom>
              <a:avLst/>
              <a:gdLst/>
              <a:ahLst/>
              <a:cxnLst/>
              <a:rect l="l" t="t" r="r" b="b"/>
              <a:pathLst>
                <a:path w="36195" h="71754">
                  <a:moveTo>
                    <a:pt x="0" y="71178"/>
                  </a:moveTo>
                  <a:lnTo>
                    <a:pt x="35651" y="0"/>
                  </a:lnTo>
                </a:path>
              </a:pathLst>
            </a:custGeom>
            <a:ln w="71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97082" y="3348607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 h="0">
                  <a:moveTo>
                    <a:pt x="0" y="0"/>
                  </a:moveTo>
                  <a:lnTo>
                    <a:pt x="142607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604038" y="3348607"/>
              <a:ext cx="36195" cy="71755"/>
            </a:xfrm>
            <a:custGeom>
              <a:avLst/>
              <a:gdLst/>
              <a:ahLst/>
              <a:cxnLst/>
              <a:rect l="l" t="t" r="r" b="b"/>
              <a:pathLst>
                <a:path w="36195" h="71754">
                  <a:moveTo>
                    <a:pt x="35651" y="0"/>
                  </a:moveTo>
                  <a:lnTo>
                    <a:pt x="0" y="71178"/>
                  </a:lnTo>
                </a:path>
              </a:pathLst>
            </a:custGeom>
            <a:ln w="71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532734" y="3348607"/>
              <a:ext cx="36195" cy="71755"/>
            </a:xfrm>
            <a:custGeom>
              <a:avLst/>
              <a:gdLst/>
              <a:ahLst/>
              <a:cxnLst/>
              <a:rect l="l" t="t" r="r" b="b"/>
              <a:pathLst>
                <a:path w="36195" h="71754">
                  <a:moveTo>
                    <a:pt x="0" y="71178"/>
                  </a:moveTo>
                  <a:lnTo>
                    <a:pt x="35651" y="0"/>
                  </a:lnTo>
                </a:path>
              </a:pathLst>
            </a:custGeom>
            <a:ln w="71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35702" y="2565648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5" h="28575">
                  <a:moveTo>
                    <a:pt x="14260" y="0"/>
                  </a:moveTo>
                  <a:lnTo>
                    <a:pt x="0" y="28471"/>
                  </a:lnTo>
                </a:path>
              </a:pathLst>
            </a:custGeom>
            <a:ln w="71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814311" y="253717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792920" y="253717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0"/>
                  </a:moveTo>
                  <a:lnTo>
                    <a:pt x="0" y="56942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771529" y="253717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750138" y="253717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0"/>
                  </a:moveTo>
                  <a:lnTo>
                    <a:pt x="0" y="56942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728747" y="253717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714486" y="2537177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5" h="28575">
                  <a:moveTo>
                    <a:pt x="14260" y="0"/>
                  </a:moveTo>
                  <a:lnTo>
                    <a:pt x="0" y="28471"/>
                  </a:lnTo>
                </a:path>
              </a:pathLst>
            </a:custGeom>
            <a:ln w="71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849963" y="256564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 h="0">
                  <a:moveTo>
                    <a:pt x="7130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643182" y="256564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 h="0">
                  <a:moveTo>
                    <a:pt x="0" y="0"/>
                  </a:moveTo>
                  <a:lnTo>
                    <a:pt x="71303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857093" y="256564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 h="0">
                  <a:moveTo>
                    <a:pt x="71303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835702" y="2850361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5" h="28575">
                  <a:moveTo>
                    <a:pt x="14260" y="0"/>
                  </a:moveTo>
                  <a:lnTo>
                    <a:pt x="0" y="28471"/>
                  </a:lnTo>
                </a:path>
              </a:pathLst>
            </a:custGeom>
            <a:ln w="71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814311" y="2821889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792920" y="2821889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0"/>
                  </a:moveTo>
                  <a:lnTo>
                    <a:pt x="0" y="56942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771529" y="2821889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750138" y="2821889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0"/>
                  </a:moveTo>
                  <a:lnTo>
                    <a:pt x="0" y="56942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728747" y="2821889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714486" y="2821889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5" h="28575">
                  <a:moveTo>
                    <a:pt x="14260" y="0"/>
                  </a:moveTo>
                  <a:lnTo>
                    <a:pt x="0" y="28471"/>
                  </a:lnTo>
                </a:path>
              </a:pathLst>
            </a:custGeom>
            <a:ln w="71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849963" y="285036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 h="0">
                  <a:moveTo>
                    <a:pt x="7130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903183" y="2019112"/>
            <a:ext cx="104139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latin typeface="Arial"/>
                <a:cs typeface="Arial"/>
              </a:rPr>
              <a:t>V2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03183" y="3300318"/>
            <a:ext cx="104139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latin typeface="Arial"/>
                <a:cs typeface="Arial"/>
              </a:rPr>
              <a:t>V1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701786" y="2624127"/>
            <a:ext cx="186055" cy="173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580"/>
              </a:lnSpc>
              <a:spcBef>
                <a:spcPts val="105"/>
              </a:spcBef>
            </a:pPr>
            <a:r>
              <a:rPr dirty="0" sz="500" spc="-25">
                <a:solidFill>
                  <a:srgbClr val="000080"/>
                </a:solidFill>
                <a:latin typeface="Arial"/>
                <a:cs typeface="Arial"/>
              </a:rPr>
              <a:t>Rb</a:t>
            </a:r>
            <a:endParaRPr sz="500">
              <a:latin typeface="Arial"/>
              <a:cs typeface="Arial"/>
            </a:endParaRPr>
          </a:p>
          <a:p>
            <a:pPr marL="83820">
              <a:lnSpc>
                <a:spcPts val="580"/>
              </a:lnSpc>
            </a:pPr>
            <a:r>
              <a:rPr dirty="0" sz="500" spc="-25">
                <a:solidFill>
                  <a:srgbClr val="000080"/>
                </a:solidFill>
                <a:latin typeface="Arial"/>
                <a:cs typeface="Arial"/>
              </a:rPr>
              <a:t>Rb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1639372" y="2846551"/>
            <a:ext cx="364490" cy="577215"/>
            <a:chOff x="1639372" y="2846551"/>
            <a:chExt cx="364490" cy="577215"/>
          </a:xfrm>
        </p:grpSpPr>
        <p:sp>
          <p:nvSpPr>
            <p:cNvPr id="39" name="object 39" descr=""/>
            <p:cNvSpPr/>
            <p:nvPr/>
          </p:nvSpPr>
          <p:spPr>
            <a:xfrm>
              <a:off x="1643182" y="2850361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 h="0">
                  <a:moveTo>
                    <a:pt x="0" y="0"/>
                  </a:moveTo>
                  <a:lnTo>
                    <a:pt x="71303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857093" y="2850361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 h="0">
                  <a:moveTo>
                    <a:pt x="71303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714486" y="3135073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w="0" h="285114">
                  <a:moveTo>
                    <a:pt x="0" y="284712"/>
                  </a:moveTo>
                  <a:lnTo>
                    <a:pt x="0" y="0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714486" y="3135073"/>
              <a:ext cx="285750" cy="142875"/>
            </a:xfrm>
            <a:custGeom>
              <a:avLst/>
              <a:gdLst/>
              <a:ahLst/>
              <a:cxnLst/>
              <a:rect l="l" t="t" r="r" b="b"/>
              <a:pathLst>
                <a:path w="285750" h="142875">
                  <a:moveTo>
                    <a:pt x="0" y="0"/>
                  </a:moveTo>
                  <a:lnTo>
                    <a:pt x="285215" y="142356"/>
                  </a:lnTo>
                </a:path>
              </a:pathLst>
            </a:custGeom>
            <a:ln w="71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714486" y="3277429"/>
              <a:ext cx="285750" cy="142875"/>
            </a:xfrm>
            <a:custGeom>
              <a:avLst/>
              <a:gdLst/>
              <a:ahLst/>
              <a:cxnLst/>
              <a:rect l="l" t="t" r="r" b="b"/>
              <a:pathLst>
                <a:path w="285750" h="142875">
                  <a:moveTo>
                    <a:pt x="285215" y="0"/>
                  </a:moveTo>
                  <a:lnTo>
                    <a:pt x="0" y="142356"/>
                  </a:lnTo>
                </a:path>
              </a:pathLst>
            </a:custGeom>
            <a:ln w="71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785790" y="3135073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4">
                  <a:moveTo>
                    <a:pt x="0" y="0"/>
                  </a:moveTo>
                  <a:lnTo>
                    <a:pt x="0" y="35589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785790" y="338419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35589"/>
                  </a:moveTo>
                  <a:lnTo>
                    <a:pt x="0" y="0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 rot="10800000">
            <a:off x="1729185" y="3317578"/>
            <a:ext cx="74924" cy="6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0"/>
              </a:lnSpc>
            </a:pPr>
            <a:r>
              <a:rPr dirty="0" sz="500" spc="-5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endParaRPr sz="500">
              <a:latin typeface="Courier New"/>
              <a:cs typeface="Courier New"/>
            </a:endParaRPr>
          </a:p>
        </p:txBody>
      </p:sp>
      <p:sp>
        <p:nvSpPr>
          <p:cNvPr id="47" name="object 47" descr=""/>
          <p:cNvSpPr txBox="1"/>
          <p:nvPr/>
        </p:nvSpPr>
        <p:spPr>
          <a:xfrm rot="10800000">
            <a:off x="1729185" y="3175237"/>
            <a:ext cx="74924" cy="6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0"/>
              </a:lnSpc>
            </a:pPr>
            <a:r>
              <a:rPr dirty="0" sz="500" spc="-5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endParaRPr sz="500">
              <a:latin typeface="Courier New"/>
              <a:cs typeface="Courier New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1857094" y="3135073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5">
                <a:moveTo>
                  <a:pt x="0" y="0"/>
                </a:moveTo>
                <a:lnTo>
                  <a:pt x="0" y="71178"/>
                </a:lnTo>
              </a:path>
            </a:pathLst>
          </a:custGeom>
          <a:ln w="713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857094" y="3348608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4">
                <a:moveTo>
                  <a:pt x="0" y="71178"/>
                </a:moveTo>
                <a:lnTo>
                  <a:pt x="0" y="0"/>
                </a:lnTo>
              </a:path>
            </a:pathLst>
          </a:custGeom>
          <a:ln w="713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2022652" y="2937310"/>
            <a:ext cx="114935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000080"/>
                </a:solidFill>
                <a:latin typeface="Arial"/>
                <a:cs typeface="Arial"/>
              </a:rPr>
              <a:t>U1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1500574" y="3348608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4" h="0">
                <a:moveTo>
                  <a:pt x="0" y="0"/>
                </a:moveTo>
                <a:lnTo>
                  <a:pt x="213911" y="0"/>
                </a:lnTo>
              </a:path>
            </a:pathLst>
          </a:custGeom>
          <a:ln w="711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1616221" y="3264729"/>
            <a:ext cx="61594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1500574" y="3206251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4" h="0">
                <a:moveTo>
                  <a:pt x="0" y="0"/>
                </a:moveTo>
                <a:lnTo>
                  <a:pt x="213911" y="0"/>
                </a:lnTo>
              </a:path>
            </a:pathLst>
          </a:custGeom>
          <a:ln w="711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1616221" y="3122373"/>
            <a:ext cx="61594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1999701" y="3277429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4" h="0">
                <a:moveTo>
                  <a:pt x="213911" y="0"/>
                </a:moveTo>
                <a:lnTo>
                  <a:pt x="0" y="0"/>
                </a:lnTo>
              </a:path>
            </a:pathLst>
          </a:custGeom>
          <a:ln w="711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 txBox="1"/>
          <p:nvPr/>
        </p:nvSpPr>
        <p:spPr>
          <a:xfrm>
            <a:off x="2036913" y="3193550"/>
            <a:ext cx="61594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707864" y="3407085"/>
            <a:ext cx="168910" cy="23939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ts val="580"/>
              </a:lnSpc>
              <a:spcBef>
                <a:spcPts val="55"/>
              </a:spcBef>
            </a:pPr>
            <a:r>
              <a:rPr dirty="0" u="sng" sz="500" spc="46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7</a:t>
            </a:r>
            <a:r>
              <a:rPr dirty="0" u="sng" sz="50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500">
              <a:latin typeface="Arial"/>
              <a:cs typeface="Arial"/>
            </a:endParaRPr>
          </a:p>
          <a:p>
            <a:pPr marL="33655">
              <a:lnSpc>
                <a:spcPts val="580"/>
              </a:lnSpc>
            </a:pPr>
            <a:r>
              <a:rPr dirty="0" u="sng" sz="500" spc="3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50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707864" y="2908838"/>
            <a:ext cx="168910" cy="23939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ts val="580"/>
              </a:lnSpc>
              <a:spcBef>
                <a:spcPts val="55"/>
              </a:spcBef>
              <a:tabLst>
                <a:tab pos="226060" algn="l"/>
              </a:tabLst>
            </a:pPr>
            <a:r>
              <a:rPr dirty="0" u="sng" sz="500" spc="229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4</a:t>
            </a:r>
            <a:r>
              <a:rPr dirty="0" u="sng" sz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80"/>
              </a:lnSpc>
            </a:pPr>
            <a:r>
              <a:rPr dirty="0" u="sng" sz="500" spc="229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8</a:t>
            </a:r>
            <a:r>
              <a:rPr dirty="0" u="sng" sz="50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500">
              <a:latin typeface="Arial"/>
              <a:cs typeface="Arial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1835703" y="36119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5651" y="0"/>
                </a:lnTo>
                <a:lnTo>
                  <a:pt x="35651" y="35589"/>
                </a:lnTo>
                <a:lnTo>
                  <a:pt x="0" y="35589"/>
                </a:lnTo>
                <a:lnTo>
                  <a:pt x="0" y="0"/>
                </a:lnTo>
                <a:close/>
              </a:path>
            </a:pathLst>
          </a:custGeom>
          <a:ln w="7124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0" name="object 60" descr=""/>
          <p:cNvGrpSpPr/>
          <p:nvPr/>
        </p:nvGrpSpPr>
        <p:grpSpPr>
          <a:xfrm>
            <a:off x="1468243" y="2633016"/>
            <a:ext cx="407034" cy="306705"/>
            <a:chOff x="1468243" y="2633016"/>
            <a:chExt cx="407034" cy="306705"/>
          </a:xfrm>
        </p:grpSpPr>
        <p:sp>
          <p:nvSpPr>
            <p:cNvPr id="61" name="object 61" descr=""/>
            <p:cNvSpPr/>
            <p:nvPr/>
          </p:nvSpPr>
          <p:spPr>
            <a:xfrm>
              <a:off x="1835703" y="290018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0" y="0"/>
                  </a:moveTo>
                  <a:lnTo>
                    <a:pt x="35651" y="0"/>
                  </a:lnTo>
                  <a:lnTo>
                    <a:pt x="35651" y="35589"/>
                  </a:lnTo>
                  <a:lnTo>
                    <a:pt x="0" y="35589"/>
                  </a:lnTo>
                  <a:lnTo>
                    <a:pt x="0" y="0"/>
                  </a:lnTo>
                  <a:close/>
                </a:path>
              </a:pathLst>
            </a:custGeom>
            <a:ln w="712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500575" y="2643943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5">
                  <a:moveTo>
                    <a:pt x="0" y="0"/>
                  </a:moveTo>
                  <a:lnTo>
                    <a:pt x="28521" y="14235"/>
                  </a:lnTo>
                </a:path>
              </a:pathLst>
            </a:custGeom>
            <a:ln w="71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472053" y="2658179"/>
              <a:ext cx="57150" cy="21590"/>
            </a:xfrm>
            <a:custGeom>
              <a:avLst/>
              <a:gdLst/>
              <a:ahLst/>
              <a:cxnLst/>
              <a:rect l="l" t="t" r="r" b="b"/>
              <a:pathLst>
                <a:path w="57150" h="21589">
                  <a:moveTo>
                    <a:pt x="57043" y="0"/>
                  </a:moveTo>
                  <a:lnTo>
                    <a:pt x="0" y="21353"/>
                  </a:lnTo>
                </a:path>
              </a:pathLst>
            </a:custGeom>
            <a:ln w="7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472053" y="2679532"/>
              <a:ext cx="57150" cy="21590"/>
            </a:xfrm>
            <a:custGeom>
              <a:avLst/>
              <a:gdLst/>
              <a:ahLst/>
              <a:cxnLst/>
              <a:rect l="l" t="t" r="r" b="b"/>
              <a:pathLst>
                <a:path w="57150" h="21589">
                  <a:moveTo>
                    <a:pt x="0" y="0"/>
                  </a:moveTo>
                  <a:lnTo>
                    <a:pt x="57043" y="21353"/>
                  </a:lnTo>
                </a:path>
              </a:pathLst>
            </a:custGeom>
            <a:ln w="7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472053" y="2700886"/>
              <a:ext cx="57150" cy="21590"/>
            </a:xfrm>
            <a:custGeom>
              <a:avLst/>
              <a:gdLst/>
              <a:ahLst/>
              <a:cxnLst/>
              <a:rect l="l" t="t" r="r" b="b"/>
              <a:pathLst>
                <a:path w="57150" h="21589">
                  <a:moveTo>
                    <a:pt x="57043" y="0"/>
                  </a:moveTo>
                  <a:lnTo>
                    <a:pt x="0" y="21353"/>
                  </a:lnTo>
                </a:path>
              </a:pathLst>
            </a:custGeom>
            <a:ln w="7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472053" y="2722239"/>
              <a:ext cx="57150" cy="21590"/>
            </a:xfrm>
            <a:custGeom>
              <a:avLst/>
              <a:gdLst/>
              <a:ahLst/>
              <a:cxnLst/>
              <a:rect l="l" t="t" r="r" b="b"/>
              <a:pathLst>
                <a:path w="57150" h="21589">
                  <a:moveTo>
                    <a:pt x="0" y="0"/>
                  </a:moveTo>
                  <a:lnTo>
                    <a:pt x="57043" y="21353"/>
                  </a:lnTo>
                </a:path>
              </a:pathLst>
            </a:custGeom>
            <a:ln w="7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472053" y="2743593"/>
              <a:ext cx="57150" cy="21590"/>
            </a:xfrm>
            <a:custGeom>
              <a:avLst/>
              <a:gdLst/>
              <a:ahLst/>
              <a:cxnLst/>
              <a:rect l="l" t="t" r="r" b="b"/>
              <a:pathLst>
                <a:path w="57150" h="21589">
                  <a:moveTo>
                    <a:pt x="57043" y="0"/>
                  </a:moveTo>
                  <a:lnTo>
                    <a:pt x="0" y="21353"/>
                  </a:lnTo>
                </a:path>
              </a:pathLst>
            </a:custGeom>
            <a:ln w="7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472053" y="2764946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5">
                  <a:moveTo>
                    <a:pt x="0" y="0"/>
                  </a:moveTo>
                  <a:lnTo>
                    <a:pt x="28521" y="14235"/>
                  </a:lnTo>
                </a:path>
              </a:pathLst>
            </a:custGeom>
            <a:ln w="71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500575" y="2636826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7117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1345267" y="2624126"/>
            <a:ext cx="114935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000080"/>
                </a:solidFill>
                <a:latin typeface="Arial"/>
                <a:cs typeface="Arial"/>
              </a:rPr>
              <a:t>Ra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71" name="object 71" descr=""/>
          <p:cNvGrpSpPr/>
          <p:nvPr/>
        </p:nvGrpSpPr>
        <p:grpSpPr>
          <a:xfrm>
            <a:off x="1496765" y="2561837"/>
            <a:ext cx="1790700" cy="392430"/>
            <a:chOff x="1496765" y="2561837"/>
            <a:chExt cx="1790700" cy="392430"/>
          </a:xfrm>
        </p:grpSpPr>
        <p:sp>
          <p:nvSpPr>
            <p:cNvPr id="72" name="object 72" descr=""/>
            <p:cNvSpPr/>
            <p:nvPr/>
          </p:nvSpPr>
          <p:spPr>
            <a:xfrm>
              <a:off x="1500575" y="2779182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w="0" h="71755">
                  <a:moveTo>
                    <a:pt x="0" y="71178"/>
                  </a:moveTo>
                  <a:lnTo>
                    <a:pt x="0" y="0"/>
                  </a:lnTo>
                </a:path>
              </a:pathLst>
            </a:custGeom>
            <a:ln w="71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500575" y="2565647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w="0" h="71755">
                  <a:moveTo>
                    <a:pt x="0" y="0"/>
                  </a:moveTo>
                  <a:lnTo>
                    <a:pt x="0" y="71178"/>
                  </a:lnTo>
                </a:path>
              </a:pathLst>
            </a:custGeom>
            <a:ln w="71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261780" y="2921538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4" h="28575">
                  <a:moveTo>
                    <a:pt x="14260" y="0"/>
                  </a:moveTo>
                  <a:lnTo>
                    <a:pt x="0" y="28471"/>
                  </a:lnTo>
                </a:path>
              </a:pathLst>
            </a:custGeom>
            <a:ln w="71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240389" y="289306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218998" y="289306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0"/>
                  </a:moveTo>
                  <a:lnTo>
                    <a:pt x="0" y="56942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197607" y="289306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176215" y="289306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0"/>
                  </a:moveTo>
                  <a:lnTo>
                    <a:pt x="0" y="56942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154824" y="289306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140564" y="2893067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5" h="28575">
                  <a:moveTo>
                    <a:pt x="14260" y="0"/>
                  </a:moveTo>
                  <a:lnTo>
                    <a:pt x="0" y="28471"/>
                  </a:lnTo>
                </a:path>
              </a:pathLst>
            </a:custGeom>
            <a:ln w="71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276041" y="292153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130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 txBox="1"/>
          <p:nvPr/>
        </p:nvSpPr>
        <p:spPr>
          <a:xfrm>
            <a:off x="3127863" y="2980016"/>
            <a:ext cx="114935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3065450" y="2917728"/>
            <a:ext cx="535305" cy="221615"/>
            <a:chOff x="3065450" y="2917728"/>
            <a:chExt cx="535305" cy="221615"/>
          </a:xfrm>
        </p:grpSpPr>
        <p:sp>
          <p:nvSpPr>
            <p:cNvPr id="84" name="object 84" descr=""/>
            <p:cNvSpPr/>
            <p:nvPr/>
          </p:nvSpPr>
          <p:spPr>
            <a:xfrm>
              <a:off x="3069260" y="292153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 h="0">
                  <a:moveTo>
                    <a:pt x="0" y="0"/>
                  </a:moveTo>
                  <a:lnTo>
                    <a:pt x="71303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283171" y="292153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 h="0">
                  <a:moveTo>
                    <a:pt x="71303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568387" y="2999834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5">
                  <a:moveTo>
                    <a:pt x="0" y="0"/>
                  </a:moveTo>
                  <a:lnTo>
                    <a:pt x="28521" y="14235"/>
                  </a:lnTo>
                </a:path>
              </a:pathLst>
            </a:custGeom>
            <a:ln w="71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539865" y="3014070"/>
              <a:ext cx="57150" cy="21590"/>
            </a:xfrm>
            <a:custGeom>
              <a:avLst/>
              <a:gdLst/>
              <a:ahLst/>
              <a:cxnLst/>
              <a:rect l="l" t="t" r="r" b="b"/>
              <a:pathLst>
                <a:path w="57150" h="21589">
                  <a:moveTo>
                    <a:pt x="57043" y="0"/>
                  </a:moveTo>
                  <a:lnTo>
                    <a:pt x="0" y="21353"/>
                  </a:lnTo>
                </a:path>
              </a:pathLst>
            </a:custGeom>
            <a:ln w="7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539865" y="3035423"/>
              <a:ext cx="57150" cy="21590"/>
            </a:xfrm>
            <a:custGeom>
              <a:avLst/>
              <a:gdLst/>
              <a:ahLst/>
              <a:cxnLst/>
              <a:rect l="l" t="t" r="r" b="b"/>
              <a:pathLst>
                <a:path w="57150" h="21589">
                  <a:moveTo>
                    <a:pt x="0" y="0"/>
                  </a:moveTo>
                  <a:lnTo>
                    <a:pt x="57043" y="21353"/>
                  </a:lnTo>
                </a:path>
              </a:pathLst>
            </a:custGeom>
            <a:ln w="7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539865" y="3056776"/>
              <a:ext cx="57150" cy="21590"/>
            </a:xfrm>
            <a:custGeom>
              <a:avLst/>
              <a:gdLst/>
              <a:ahLst/>
              <a:cxnLst/>
              <a:rect l="l" t="t" r="r" b="b"/>
              <a:pathLst>
                <a:path w="57150" h="21589">
                  <a:moveTo>
                    <a:pt x="57043" y="0"/>
                  </a:moveTo>
                  <a:lnTo>
                    <a:pt x="0" y="21353"/>
                  </a:lnTo>
                </a:path>
              </a:pathLst>
            </a:custGeom>
            <a:ln w="7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539865" y="3078130"/>
              <a:ext cx="57150" cy="21590"/>
            </a:xfrm>
            <a:custGeom>
              <a:avLst/>
              <a:gdLst/>
              <a:ahLst/>
              <a:cxnLst/>
              <a:rect l="l" t="t" r="r" b="b"/>
              <a:pathLst>
                <a:path w="57150" h="21589">
                  <a:moveTo>
                    <a:pt x="0" y="0"/>
                  </a:moveTo>
                  <a:lnTo>
                    <a:pt x="57043" y="21353"/>
                  </a:lnTo>
                </a:path>
              </a:pathLst>
            </a:custGeom>
            <a:ln w="7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539865" y="3099483"/>
              <a:ext cx="57150" cy="21590"/>
            </a:xfrm>
            <a:custGeom>
              <a:avLst/>
              <a:gdLst/>
              <a:ahLst/>
              <a:cxnLst/>
              <a:rect l="l" t="t" r="r" b="b"/>
              <a:pathLst>
                <a:path w="57150" h="21589">
                  <a:moveTo>
                    <a:pt x="57043" y="0"/>
                  </a:moveTo>
                  <a:lnTo>
                    <a:pt x="0" y="21353"/>
                  </a:lnTo>
                </a:path>
              </a:pathLst>
            </a:custGeom>
            <a:ln w="71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539865" y="3120837"/>
              <a:ext cx="28575" cy="14604"/>
            </a:xfrm>
            <a:custGeom>
              <a:avLst/>
              <a:gdLst/>
              <a:ahLst/>
              <a:cxnLst/>
              <a:rect l="l" t="t" r="r" b="b"/>
              <a:pathLst>
                <a:path w="28575" h="14605">
                  <a:moveTo>
                    <a:pt x="0" y="0"/>
                  </a:moveTo>
                  <a:lnTo>
                    <a:pt x="28521" y="14235"/>
                  </a:lnTo>
                </a:path>
              </a:pathLst>
            </a:custGeom>
            <a:ln w="71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568387" y="2992716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7117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 txBox="1"/>
          <p:nvPr/>
        </p:nvSpPr>
        <p:spPr>
          <a:xfrm>
            <a:off x="3413079" y="3051195"/>
            <a:ext cx="114935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500">
              <a:latin typeface="Arial"/>
              <a:cs typeface="Arial"/>
            </a:endParaRPr>
          </a:p>
        </p:txBody>
      </p:sp>
      <p:sp>
        <p:nvSpPr>
          <p:cNvPr id="95" name="object 95" descr=""/>
          <p:cNvSpPr/>
          <p:nvPr/>
        </p:nvSpPr>
        <p:spPr>
          <a:xfrm>
            <a:off x="3568387" y="3135072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5">
                <a:moveTo>
                  <a:pt x="0" y="71178"/>
                </a:moveTo>
                <a:lnTo>
                  <a:pt x="0" y="0"/>
                </a:lnTo>
              </a:path>
            </a:pathLst>
          </a:custGeom>
          <a:ln w="713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6" name="object 96" descr=""/>
          <p:cNvGrpSpPr/>
          <p:nvPr/>
        </p:nvGrpSpPr>
        <p:grpSpPr>
          <a:xfrm>
            <a:off x="1710676" y="1992412"/>
            <a:ext cx="2218055" cy="1004569"/>
            <a:chOff x="1710676" y="1992412"/>
            <a:chExt cx="2218055" cy="1004569"/>
          </a:xfrm>
        </p:grpSpPr>
        <p:sp>
          <p:nvSpPr>
            <p:cNvPr id="97" name="object 97" descr=""/>
            <p:cNvSpPr/>
            <p:nvPr/>
          </p:nvSpPr>
          <p:spPr>
            <a:xfrm>
              <a:off x="3568387" y="2921538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w="0" h="71755">
                  <a:moveTo>
                    <a:pt x="0" y="0"/>
                  </a:moveTo>
                  <a:lnTo>
                    <a:pt x="0" y="71178"/>
                  </a:lnTo>
                </a:path>
              </a:pathLst>
            </a:custGeom>
            <a:ln w="71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832211" y="2138579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4" h="28575">
                  <a:moveTo>
                    <a:pt x="14260" y="0"/>
                  </a:moveTo>
                  <a:lnTo>
                    <a:pt x="0" y="28471"/>
                  </a:lnTo>
                </a:path>
              </a:pathLst>
            </a:custGeom>
            <a:ln w="71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810820" y="211010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789428" y="211010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0"/>
                  </a:moveTo>
                  <a:lnTo>
                    <a:pt x="0" y="56942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768037" y="211010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3746646" y="211010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0"/>
                  </a:moveTo>
                  <a:lnTo>
                    <a:pt x="0" y="56942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725255" y="2110107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710994" y="2110107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4" h="28575">
                  <a:moveTo>
                    <a:pt x="14260" y="0"/>
                  </a:moveTo>
                  <a:lnTo>
                    <a:pt x="0" y="28471"/>
                  </a:lnTo>
                </a:path>
              </a:pathLst>
            </a:custGeom>
            <a:ln w="71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846472" y="213857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130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639691" y="2138579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 h="0">
                  <a:moveTo>
                    <a:pt x="0" y="0"/>
                  </a:moveTo>
                  <a:lnTo>
                    <a:pt x="71303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853602" y="2138579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 h="0">
                  <a:moveTo>
                    <a:pt x="71303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714486" y="1996222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w="0" h="285114">
                  <a:moveTo>
                    <a:pt x="0" y="0"/>
                  </a:moveTo>
                  <a:lnTo>
                    <a:pt x="0" y="284712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714486" y="2138579"/>
              <a:ext cx="285750" cy="142875"/>
            </a:xfrm>
            <a:custGeom>
              <a:avLst/>
              <a:gdLst/>
              <a:ahLst/>
              <a:cxnLst/>
              <a:rect l="l" t="t" r="r" b="b"/>
              <a:pathLst>
                <a:path w="285750" h="142875">
                  <a:moveTo>
                    <a:pt x="0" y="142356"/>
                  </a:moveTo>
                  <a:lnTo>
                    <a:pt x="285215" y="0"/>
                  </a:lnTo>
                </a:path>
              </a:pathLst>
            </a:custGeom>
            <a:ln w="71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714486" y="1996222"/>
              <a:ext cx="285750" cy="142875"/>
            </a:xfrm>
            <a:custGeom>
              <a:avLst/>
              <a:gdLst/>
              <a:ahLst/>
              <a:cxnLst/>
              <a:rect l="l" t="t" r="r" b="b"/>
              <a:pathLst>
                <a:path w="285750" h="142875">
                  <a:moveTo>
                    <a:pt x="285215" y="142356"/>
                  </a:moveTo>
                  <a:lnTo>
                    <a:pt x="0" y="0"/>
                  </a:lnTo>
                </a:path>
              </a:pathLst>
            </a:custGeom>
            <a:ln w="71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785790" y="224534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4">
                  <a:moveTo>
                    <a:pt x="0" y="35589"/>
                  </a:moveTo>
                  <a:lnTo>
                    <a:pt x="0" y="0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785790" y="199622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4">
                  <a:moveTo>
                    <a:pt x="0" y="0"/>
                  </a:moveTo>
                  <a:lnTo>
                    <a:pt x="0" y="35589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" name="object 113" descr=""/>
          <p:cNvSpPr txBox="1"/>
          <p:nvPr/>
        </p:nvSpPr>
        <p:spPr>
          <a:xfrm>
            <a:off x="3698294" y="1962170"/>
            <a:ext cx="114935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500">
              <a:latin typeface="Arial"/>
              <a:cs typeface="Arial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1723177" y="2168570"/>
            <a:ext cx="64135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endParaRPr sz="500">
              <a:latin typeface="Courier New"/>
              <a:cs typeface="Courier New"/>
            </a:endParaRPr>
          </a:p>
        </p:txBody>
      </p:sp>
      <p:sp>
        <p:nvSpPr>
          <p:cNvPr id="115" name="object 115" descr=""/>
          <p:cNvSpPr/>
          <p:nvPr/>
        </p:nvSpPr>
        <p:spPr>
          <a:xfrm>
            <a:off x="1857094" y="2209757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5">
                <a:moveTo>
                  <a:pt x="0" y="71178"/>
                </a:moveTo>
                <a:lnTo>
                  <a:pt x="0" y="0"/>
                </a:lnTo>
              </a:path>
            </a:pathLst>
          </a:custGeom>
          <a:ln w="713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1857094" y="1996222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5">
                <a:moveTo>
                  <a:pt x="0" y="0"/>
                </a:moveTo>
                <a:lnTo>
                  <a:pt x="0" y="71178"/>
                </a:lnTo>
              </a:path>
            </a:pathLst>
          </a:custGeom>
          <a:ln w="713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 txBox="1"/>
          <p:nvPr/>
        </p:nvSpPr>
        <p:spPr>
          <a:xfrm>
            <a:off x="2051175" y="1855402"/>
            <a:ext cx="114935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000080"/>
                </a:solidFill>
                <a:latin typeface="Arial"/>
                <a:cs typeface="Arial"/>
              </a:rPr>
              <a:t>U1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 descr=""/>
          <p:cNvSpPr/>
          <p:nvPr/>
        </p:nvSpPr>
        <p:spPr>
          <a:xfrm>
            <a:off x="1500575" y="2067400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4" h="0">
                <a:moveTo>
                  <a:pt x="0" y="0"/>
                </a:moveTo>
                <a:lnTo>
                  <a:pt x="213911" y="0"/>
                </a:lnTo>
              </a:path>
            </a:pathLst>
          </a:custGeom>
          <a:ln w="711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 txBox="1"/>
          <p:nvPr/>
        </p:nvSpPr>
        <p:spPr>
          <a:xfrm>
            <a:off x="1590822" y="1983522"/>
            <a:ext cx="222250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500">
                <a:latin typeface="Arial"/>
                <a:cs typeface="Arial"/>
              </a:rPr>
              <a:t>3</a:t>
            </a:r>
            <a:r>
              <a:rPr dirty="0" sz="500" spc="420">
                <a:latin typeface="Arial"/>
                <a:cs typeface="Arial"/>
              </a:rPr>
              <a:t> </a:t>
            </a:r>
            <a:r>
              <a:rPr dirty="0" baseline="-38888" sz="750" spc="-75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endParaRPr baseline="-38888" sz="750">
              <a:latin typeface="Courier New"/>
              <a:cs typeface="Courier New"/>
            </a:endParaRPr>
          </a:p>
        </p:txBody>
      </p:sp>
      <p:sp>
        <p:nvSpPr>
          <p:cNvPr id="120" name="object 120" descr=""/>
          <p:cNvSpPr/>
          <p:nvPr/>
        </p:nvSpPr>
        <p:spPr>
          <a:xfrm>
            <a:off x="1500575" y="2209756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4" h="0">
                <a:moveTo>
                  <a:pt x="0" y="0"/>
                </a:moveTo>
                <a:lnTo>
                  <a:pt x="213911" y="0"/>
                </a:lnTo>
              </a:path>
            </a:pathLst>
          </a:custGeom>
          <a:ln w="711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 txBox="1"/>
          <p:nvPr/>
        </p:nvSpPr>
        <p:spPr>
          <a:xfrm>
            <a:off x="1616222" y="2125878"/>
            <a:ext cx="61594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 descr=""/>
          <p:cNvSpPr/>
          <p:nvPr/>
        </p:nvSpPr>
        <p:spPr>
          <a:xfrm>
            <a:off x="1999702" y="2138577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4" h="0">
                <a:moveTo>
                  <a:pt x="213911" y="0"/>
                </a:moveTo>
                <a:lnTo>
                  <a:pt x="0" y="0"/>
                </a:lnTo>
              </a:path>
            </a:pathLst>
          </a:custGeom>
          <a:ln w="711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 txBox="1"/>
          <p:nvPr/>
        </p:nvSpPr>
        <p:spPr>
          <a:xfrm>
            <a:off x="2036914" y="2054700"/>
            <a:ext cx="61594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1707866" y="1769987"/>
            <a:ext cx="168910" cy="23939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ts val="580"/>
              </a:lnSpc>
              <a:spcBef>
                <a:spcPts val="55"/>
              </a:spcBef>
              <a:tabLst>
                <a:tab pos="226060" algn="l"/>
              </a:tabLst>
            </a:pPr>
            <a:r>
              <a:rPr dirty="0" u="sng" sz="500" spc="229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7</a:t>
            </a:r>
            <a:r>
              <a:rPr dirty="0" u="sng" sz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80"/>
              </a:lnSpc>
            </a:pPr>
            <a:r>
              <a:rPr dirty="0" u="sng" sz="500" spc="229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50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1707866" y="2268234"/>
            <a:ext cx="168910" cy="23939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ts val="580"/>
              </a:lnSpc>
              <a:spcBef>
                <a:spcPts val="55"/>
              </a:spcBef>
            </a:pPr>
            <a:r>
              <a:rPr dirty="0" u="sng" sz="500" spc="46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4</a:t>
            </a:r>
            <a:r>
              <a:rPr dirty="0" u="sng" sz="50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500">
              <a:latin typeface="Arial"/>
              <a:cs typeface="Arial"/>
            </a:endParaRPr>
          </a:p>
          <a:p>
            <a:pPr marL="33655">
              <a:lnSpc>
                <a:spcPts val="580"/>
              </a:lnSpc>
            </a:pPr>
            <a:r>
              <a:rPr dirty="0" u="sng" sz="500" spc="3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8</a:t>
            </a:r>
            <a:r>
              <a:rPr dirty="0" u="sng" sz="50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 descr=""/>
          <p:cNvSpPr/>
          <p:nvPr/>
        </p:nvSpPr>
        <p:spPr>
          <a:xfrm>
            <a:off x="1835704" y="176133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0" y="0"/>
                </a:moveTo>
                <a:lnTo>
                  <a:pt x="35651" y="0"/>
                </a:lnTo>
                <a:lnTo>
                  <a:pt x="35651" y="35589"/>
                </a:lnTo>
                <a:lnTo>
                  <a:pt x="0" y="35589"/>
                </a:lnTo>
                <a:lnTo>
                  <a:pt x="0" y="0"/>
                </a:lnTo>
                <a:close/>
              </a:path>
            </a:pathLst>
          </a:custGeom>
          <a:ln w="7124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7" name="object 127" descr=""/>
          <p:cNvGrpSpPr/>
          <p:nvPr/>
        </p:nvGrpSpPr>
        <p:grpSpPr>
          <a:xfrm>
            <a:off x="1831893" y="2469305"/>
            <a:ext cx="2239645" cy="527685"/>
            <a:chOff x="1831893" y="2469305"/>
            <a:chExt cx="2239645" cy="527685"/>
          </a:xfrm>
        </p:grpSpPr>
        <p:sp>
          <p:nvSpPr>
            <p:cNvPr id="128" name="object 128" descr=""/>
            <p:cNvSpPr/>
            <p:nvPr/>
          </p:nvSpPr>
          <p:spPr>
            <a:xfrm>
              <a:off x="1835703" y="247311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0" y="0"/>
                  </a:moveTo>
                  <a:lnTo>
                    <a:pt x="35651" y="0"/>
                  </a:lnTo>
                  <a:lnTo>
                    <a:pt x="35651" y="35589"/>
                  </a:lnTo>
                  <a:lnTo>
                    <a:pt x="0" y="35589"/>
                  </a:lnTo>
                  <a:lnTo>
                    <a:pt x="0" y="0"/>
                  </a:lnTo>
                  <a:close/>
                </a:path>
              </a:pathLst>
            </a:custGeom>
            <a:ln w="712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3782299" y="2708002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w="0" h="285114">
                  <a:moveTo>
                    <a:pt x="0" y="284712"/>
                  </a:moveTo>
                  <a:lnTo>
                    <a:pt x="0" y="0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782299" y="2708002"/>
              <a:ext cx="285750" cy="142875"/>
            </a:xfrm>
            <a:custGeom>
              <a:avLst/>
              <a:gdLst/>
              <a:ahLst/>
              <a:cxnLst/>
              <a:rect l="l" t="t" r="r" b="b"/>
              <a:pathLst>
                <a:path w="285750" h="142875">
                  <a:moveTo>
                    <a:pt x="0" y="0"/>
                  </a:moveTo>
                  <a:lnTo>
                    <a:pt x="285215" y="142356"/>
                  </a:lnTo>
                </a:path>
              </a:pathLst>
            </a:custGeom>
            <a:ln w="71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782299" y="2850359"/>
              <a:ext cx="285750" cy="142875"/>
            </a:xfrm>
            <a:custGeom>
              <a:avLst/>
              <a:gdLst/>
              <a:ahLst/>
              <a:cxnLst/>
              <a:rect l="l" t="t" r="r" b="b"/>
              <a:pathLst>
                <a:path w="285750" h="142875">
                  <a:moveTo>
                    <a:pt x="285215" y="0"/>
                  </a:moveTo>
                  <a:lnTo>
                    <a:pt x="0" y="142356"/>
                  </a:lnTo>
                </a:path>
              </a:pathLst>
            </a:custGeom>
            <a:ln w="71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3853603" y="270800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4">
                  <a:moveTo>
                    <a:pt x="0" y="0"/>
                  </a:moveTo>
                  <a:lnTo>
                    <a:pt x="0" y="35589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853603" y="295712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4">
                  <a:moveTo>
                    <a:pt x="0" y="35589"/>
                  </a:moveTo>
                  <a:lnTo>
                    <a:pt x="0" y="0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4" name="object 134" descr=""/>
          <p:cNvSpPr txBox="1"/>
          <p:nvPr/>
        </p:nvSpPr>
        <p:spPr>
          <a:xfrm rot="10800000">
            <a:off x="3796997" y="2890508"/>
            <a:ext cx="74924" cy="6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0"/>
              </a:lnSpc>
            </a:pPr>
            <a:r>
              <a:rPr dirty="0" sz="500" spc="-5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endParaRPr sz="500">
              <a:latin typeface="Courier New"/>
              <a:cs typeface="Courier New"/>
            </a:endParaRPr>
          </a:p>
        </p:txBody>
      </p:sp>
      <p:sp>
        <p:nvSpPr>
          <p:cNvPr id="135" name="object 135" descr=""/>
          <p:cNvSpPr txBox="1"/>
          <p:nvPr/>
        </p:nvSpPr>
        <p:spPr>
          <a:xfrm rot="10800000">
            <a:off x="3796997" y="2748166"/>
            <a:ext cx="74924" cy="6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0"/>
              </a:lnSpc>
            </a:pPr>
            <a:r>
              <a:rPr dirty="0" sz="500" spc="-5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endParaRPr sz="500">
              <a:latin typeface="Courier New"/>
              <a:cs typeface="Courier New"/>
            </a:endParaRPr>
          </a:p>
        </p:txBody>
      </p:sp>
      <p:sp>
        <p:nvSpPr>
          <p:cNvPr id="136" name="object 136" descr=""/>
          <p:cNvSpPr/>
          <p:nvPr/>
        </p:nvSpPr>
        <p:spPr>
          <a:xfrm>
            <a:off x="3924906" y="2708002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5">
                <a:moveTo>
                  <a:pt x="0" y="0"/>
                </a:moveTo>
                <a:lnTo>
                  <a:pt x="0" y="71178"/>
                </a:lnTo>
              </a:path>
            </a:pathLst>
          </a:custGeom>
          <a:ln w="713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/>
          <p:nvPr/>
        </p:nvSpPr>
        <p:spPr>
          <a:xfrm>
            <a:off x="3924906" y="2921537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5">
                <a:moveTo>
                  <a:pt x="0" y="71178"/>
                </a:moveTo>
                <a:lnTo>
                  <a:pt x="0" y="0"/>
                </a:lnTo>
              </a:path>
            </a:pathLst>
          </a:custGeom>
          <a:ln w="713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 txBox="1"/>
          <p:nvPr/>
        </p:nvSpPr>
        <p:spPr>
          <a:xfrm>
            <a:off x="4090466" y="2510239"/>
            <a:ext cx="114935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000080"/>
                </a:solidFill>
                <a:latin typeface="Arial"/>
                <a:cs typeface="Arial"/>
              </a:rPr>
              <a:t>U1</a:t>
            </a:r>
            <a:endParaRPr sz="500">
              <a:latin typeface="Arial"/>
              <a:cs typeface="Arial"/>
            </a:endParaRPr>
          </a:p>
        </p:txBody>
      </p:sp>
      <p:sp>
        <p:nvSpPr>
          <p:cNvPr id="139" name="object 139" descr=""/>
          <p:cNvSpPr/>
          <p:nvPr/>
        </p:nvSpPr>
        <p:spPr>
          <a:xfrm>
            <a:off x="3568387" y="2921537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 h="0">
                <a:moveTo>
                  <a:pt x="0" y="0"/>
                </a:moveTo>
                <a:lnTo>
                  <a:pt x="213911" y="0"/>
                </a:lnTo>
              </a:path>
            </a:pathLst>
          </a:custGeom>
          <a:ln w="711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 txBox="1"/>
          <p:nvPr/>
        </p:nvSpPr>
        <p:spPr>
          <a:xfrm>
            <a:off x="3684035" y="2837658"/>
            <a:ext cx="61594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sp>
        <p:nvSpPr>
          <p:cNvPr id="141" name="object 141" descr=""/>
          <p:cNvSpPr/>
          <p:nvPr/>
        </p:nvSpPr>
        <p:spPr>
          <a:xfrm>
            <a:off x="3568387" y="2779180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 h="0">
                <a:moveTo>
                  <a:pt x="0" y="0"/>
                </a:moveTo>
                <a:lnTo>
                  <a:pt x="213911" y="0"/>
                </a:lnTo>
              </a:path>
            </a:pathLst>
          </a:custGeom>
          <a:ln w="711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 txBox="1"/>
          <p:nvPr/>
        </p:nvSpPr>
        <p:spPr>
          <a:xfrm>
            <a:off x="3696735" y="2695303"/>
            <a:ext cx="48895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43" name="object 143" descr=""/>
          <p:cNvSpPr/>
          <p:nvPr/>
        </p:nvSpPr>
        <p:spPr>
          <a:xfrm>
            <a:off x="4067514" y="2850359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 h="0">
                <a:moveTo>
                  <a:pt x="213911" y="0"/>
                </a:moveTo>
                <a:lnTo>
                  <a:pt x="0" y="0"/>
                </a:lnTo>
              </a:path>
            </a:pathLst>
          </a:custGeom>
          <a:ln w="711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 txBox="1"/>
          <p:nvPr/>
        </p:nvSpPr>
        <p:spPr>
          <a:xfrm>
            <a:off x="4104727" y="2766480"/>
            <a:ext cx="61594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3775678" y="2980015"/>
            <a:ext cx="168910" cy="23939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ts val="580"/>
              </a:lnSpc>
              <a:spcBef>
                <a:spcPts val="55"/>
              </a:spcBef>
            </a:pPr>
            <a:r>
              <a:rPr dirty="0" u="sng" sz="500" spc="46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7</a:t>
            </a:r>
            <a:r>
              <a:rPr dirty="0" u="sng" sz="50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500">
              <a:latin typeface="Arial"/>
              <a:cs typeface="Arial"/>
            </a:endParaRPr>
          </a:p>
          <a:p>
            <a:pPr marL="33655">
              <a:lnSpc>
                <a:spcPts val="580"/>
              </a:lnSpc>
            </a:pPr>
            <a:r>
              <a:rPr dirty="0" u="sng" sz="500" spc="3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50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500">
              <a:latin typeface="Arial"/>
              <a:cs typeface="Arial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3775678" y="2481768"/>
            <a:ext cx="168910" cy="23939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ts val="580"/>
              </a:lnSpc>
              <a:spcBef>
                <a:spcPts val="55"/>
              </a:spcBef>
              <a:tabLst>
                <a:tab pos="226060" algn="l"/>
              </a:tabLst>
            </a:pPr>
            <a:r>
              <a:rPr dirty="0" u="sng" sz="500" spc="229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4</a:t>
            </a:r>
            <a:r>
              <a:rPr dirty="0" u="sng" sz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80"/>
              </a:lnSpc>
            </a:pPr>
            <a:r>
              <a:rPr dirty="0" u="sng" sz="500" spc="229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5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8</a:t>
            </a:r>
            <a:r>
              <a:rPr dirty="0" u="sng" sz="50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500">
              <a:latin typeface="Arial"/>
              <a:cs typeface="Arial"/>
            </a:endParaRPr>
          </a:p>
        </p:txBody>
      </p:sp>
      <p:sp>
        <p:nvSpPr>
          <p:cNvPr id="147" name="object 147" descr=""/>
          <p:cNvSpPr/>
          <p:nvPr/>
        </p:nvSpPr>
        <p:spPr>
          <a:xfrm>
            <a:off x="3903516" y="247311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0"/>
                </a:moveTo>
                <a:lnTo>
                  <a:pt x="35651" y="0"/>
                </a:lnTo>
                <a:lnTo>
                  <a:pt x="35651" y="35589"/>
                </a:lnTo>
                <a:lnTo>
                  <a:pt x="0" y="35589"/>
                </a:lnTo>
                <a:lnTo>
                  <a:pt x="0" y="0"/>
                </a:lnTo>
                <a:close/>
              </a:path>
            </a:pathLst>
          </a:custGeom>
          <a:ln w="7124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8" name="object 148" descr=""/>
          <p:cNvGrpSpPr/>
          <p:nvPr/>
        </p:nvGrpSpPr>
        <p:grpSpPr>
          <a:xfrm>
            <a:off x="1140247" y="2063589"/>
            <a:ext cx="3288029" cy="1289050"/>
            <a:chOff x="1140247" y="2063589"/>
            <a:chExt cx="3288029" cy="1289050"/>
          </a:xfrm>
        </p:grpSpPr>
        <p:sp>
          <p:nvSpPr>
            <p:cNvPr id="149" name="object 149" descr=""/>
            <p:cNvSpPr/>
            <p:nvPr/>
          </p:nvSpPr>
          <p:spPr>
            <a:xfrm>
              <a:off x="3903516" y="318489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0" y="0"/>
                  </a:moveTo>
                  <a:lnTo>
                    <a:pt x="35651" y="0"/>
                  </a:lnTo>
                  <a:lnTo>
                    <a:pt x="35651" y="35589"/>
                  </a:lnTo>
                  <a:lnTo>
                    <a:pt x="0" y="35589"/>
                  </a:lnTo>
                  <a:lnTo>
                    <a:pt x="0" y="0"/>
                  </a:lnTo>
                  <a:close/>
                </a:path>
              </a:pathLst>
            </a:custGeom>
            <a:ln w="712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333085" y="2138577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4" h="28575">
                  <a:moveTo>
                    <a:pt x="14260" y="0"/>
                  </a:moveTo>
                  <a:lnTo>
                    <a:pt x="0" y="28471"/>
                  </a:lnTo>
                </a:path>
              </a:pathLst>
            </a:custGeom>
            <a:ln w="71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311694" y="2110106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290303" y="2110106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0"/>
                  </a:moveTo>
                  <a:lnTo>
                    <a:pt x="0" y="56942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268912" y="2110106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3247521" y="2110106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0"/>
                  </a:moveTo>
                  <a:lnTo>
                    <a:pt x="0" y="56942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3226129" y="2110106"/>
              <a:ext cx="21590" cy="57150"/>
            </a:xfrm>
            <a:custGeom>
              <a:avLst/>
              <a:gdLst/>
              <a:ahLst/>
              <a:cxnLst/>
              <a:rect l="l" t="t" r="r" b="b"/>
              <a:pathLst>
                <a:path w="21589" h="57150">
                  <a:moveTo>
                    <a:pt x="21391" y="56942"/>
                  </a:moveTo>
                  <a:lnTo>
                    <a:pt x="0" y="0"/>
                  </a:lnTo>
                </a:path>
              </a:pathLst>
            </a:custGeom>
            <a:ln w="71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211869" y="2110106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5" h="28575">
                  <a:moveTo>
                    <a:pt x="14260" y="0"/>
                  </a:moveTo>
                  <a:lnTo>
                    <a:pt x="0" y="28471"/>
                  </a:lnTo>
                </a:path>
              </a:pathLst>
            </a:custGeom>
            <a:ln w="71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3347346" y="2138577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7130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3140565" y="2138577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 h="0">
                  <a:moveTo>
                    <a:pt x="0" y="0"/>
                  </a:moveTo>
                  <a:lnTo>
                    <a:pt x="71303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3354476" y="2138577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 h="0">
                  <a:moveTo>
                    <a:pt x="71303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144057" y="2067399"/>
              <a:ext cx="356870" cy="0"/>
            </a:xfrm>
            <a:custGeom>
              <a:avLst/>
              <a:gdLst/>
              <a:ahLst/>
              <a:cxnLst/>
              <a:rect l="l" t="t" r="r" b="b"/>
              <a:pathLst>
                <a:path w="356869" h="0">
                  <a:moveTo>
                    <a:pt x="0" y="0"/>
                  </a:moveTo>
                  <a:lnTo>
                    <a:pt x="356519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1500576" y="2209755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w="0" h="356235">
                  <a:moveTo>
                    <a:pt x="0" y="0"/>
                  </a:moveTo>
                  <a:lnTo>
                    <a:pt x="0" y="355890"/>
                  </a:lnTo>
                </a:path>
              </a:pathLst>
            </a:custGeom>
            <a:ln w="713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1486315" y="2551410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635" y="21353"/>
                  </a:move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lnTo>
                    <a:pt x="0" y="4747"/>
                  </a:lnTo>
                  <a:lnTo>
                    <a:pt x="475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6605"/>
                  </a:lnTo>
                  <a:lnTo>
                    <a:pt x="16635" y="2135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1486315" y="2551410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0" y="10676"/>
                  </a:moveTo>
                  <a:lnTo>
                    <a:pt x="0" y="4747"/>
                  </a:lnTo>
                  <a:lnTo>
                    <a:pt x="4755" y="0"/>
                  </a:lnTo>
                  <a:lnTo>
                    <a:pt x="1069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0676"/>
                  </a:lnTo>
                  <a:lnTo>
                    <a:pt x="21391" y="16605"/>
                  </a:lnTo>
                  <a:lnTo>
                    <a:pt x="16635" y="21353"/>
                  </a:lnTo>
                  <a:lnTo>
                    <a:pt x="10695" y="21353"/>
                  </a:ln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close/>
                </a:path>
              </a:pathLst>
            </a:custGeom>
            <a:ln w="712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1500576" y="2565646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 h="0">
                  <a:moveTo>
                    <a:pt x="142607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1500576" y="2850358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w="0" h="356235">
                  <a:moveTo>
                    <a:pt x="0" y="0"/>
                  </a:moveTo>
                  <a:lnTo>
                    <a:pt x="0" y="355890"/>
                  </a:lnTo>
                </a:path>
              </a:pathLst>
            </a:custGeom>
            <a:ln w="713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1486315" y="2836123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635" y="21353"/>
                  </a:move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lnTo>
                    <a:pt x="0" y="4747"/>
                  </a:lnTo>
                  <a:lnTo>
                    <a:pt x="475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6605"/>
                  </a:lnTo>
                  <a:lnTo>
                    <a:pt x="16635" y="2135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1486315" y="2836123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0" y="10676"/>
                  </a:moveTo>
                  <a:lnTo>
                    <a:pt x="0" y="4747"/>
                  </a:lnTo>
                  <a:lnTo>
                    <a:pt x="4755" y="0"/>
                  </a:lnTo>
                  <a:lnTo>
                    <a:pt x="1069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0676"/>
                  </a:lnTo>
                  <a:lnTo>
                    <a:pt x="21391" y="16605"/>
                  </a:lnTo>
                  <a:lnTo>
                    <a:pt x="16635" y="21353"/>
                  </a:lnTo>
                  <a:lnTo>
                    <a:pt x="10695" y="21353"/>
                  </a:ln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close/>
                </a:path>
              </a:pathLst>
            </a:custGeom>
            <a:ln w="712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928399" y="2850358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 h="0">
                  <a:moveTo>
                    <a:pt x="0" y="0"/>
                  </a:moveTo>
                  <a:lnTo>
                    <a:pt x="285215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1144057" y="3348605"/>
              <a:ext cx="356870" cy="0"/>
            </a:xfrm>
            <a:custGeom>
              <a:avLst/>
              <a:gdLst/>
              <a:ahLst/>
              <a:cxnLst/>
              <a:rect l="l" t="t" r="r" b="b"/>
              <a:pathLst>
                <a:path w="356869" h="0">
                  <a:moveTo>
                    <a:pt x="0" y="0"/>
                  </a:moveTo>
                  <a:lnTo>
                    <a:pt x="356519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2213615" y="2850358"/>
              <a:ext cx="0" cy="427355"/>
            </a:xfrm>
            <a:custGeom>
              <a:avLst/>
              <a:gdLst/>
              <a:ahLst/>
              <a:cxnLst/>
              <a:rect l="l" t="t" r="r" b="b"/>
              <a:pathLst>
                <a:path w="0" h="427354">
                  <a:moveTo>
                    <a:pt x="0" y="0"/>
                  </a:moveTo>
                  <a:lnTo>
                    <a:pt x="0" y="427068"/>
                  </a:lnTo>
                </a:path>
              </a:pathLst>
            </a:custGeom>
            <a:ln w="713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500576" y="2850358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 h="0">
                  <a:moveTo>
                    <a:pt x="142607" y="0"/>
                  </a:moveTo>
                  <a:lnTo>
                    <a:pt x="0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2213615" y="3277427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80" h="0">
                  <a:moveTo>
                    <a:pt x="0" y="0"/>
                  </a:moveTo>
                  <a:lnTo>
                    <a:pt x="855646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2199354" y="326319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635" y="21353"/>
                  </a:move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lnTo>
                    <a:pt x="0" y="4747"/>
                  </a:lnTo>
                  <a:lnTo>
                    <a:pt x="475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6605"/>
                  </a:lnTo>
                  <a:lnTo>
                    <a:pt x="16635" y="2135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2199354" y="326319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0" y="10676"/>
                  </a:moveTo>
                  <a:lnTo>
                    <a:pt x="0" y="4747"/>
                  </a:lnTo>
                  <a:lnTo>
                    <a:pt x="4755" y="0"/>
                  </a:lnTo>
                  <a:lnTo>
                    <a:pt x="1069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0676"/>
                  </a:lnTo>
                  <a:lnTo>
                    <a:pt x="21391" y="16605"/>
                  </a:lnTo>
                  <a:lnTo>
                    <a:pt x="16635" y="21353"/>
                  </a:lnTo>
                  <a:lnTo>
                    <a:pt x="10695" y="21353"/>
                  </a:ln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close/>
                </a:path>
              </a:pathLst>
            </a:custGeom>
            <a:ln w="712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069261" y="2921536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w="0" h="356235">
                  <a:moveTo>
                    <a:pt x="0" y="355890"/>
                  </a:moveTo>
                  <a:lnTo>
                    <a:pt x="0" y="0"/>
                  </a:lnTo>
                </a:path>
              </a:pathLst>
            </a:custGeom>
            <a:ln w="713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354476" y="2921536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5" h="0">
                  <a:moveTo>
                    <a:pt x="0" y="0"/>
                  </a:moveTo>
                  <a:lnTo>
                    <a:pt x="213911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4281427" y="2138577"/>
              <a:ext cx="0" cy="711835"/>
            </a:xfrm>
            <a:custGeom>
              <a:avLst/>
              <a:gdLst/>
              <a:ahLst/>
              <a:cxnLst/>
              <a:rect l="l" t="t" r="r" b="b"/>
              <a:pathLst>
                <a:path w="0" h="711835">
                  <a:moveTo>
                    <a:pt x="0" y="0"/>
                  </a:moveTo>
                  <a:lnTo>
                    <a:pt x="0" y="711781"/>
                  </a:lnTo>
                </a:path>
              </a:pathLst>
            </a:custGeom>
            <a:ln w="713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4267166" y="2836123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635" y="21353"/>
                  </a:move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lnTo>
                    <a:pt x="0" y="4747"/>
                  </a:lnTo>
                  <a:lnTo>
                    <a:pt x="475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6605"/>
                  </a:lnTo>
                  <a:lnTo>
                    <a:pt x="16635" y="2135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267166" y="2836123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0" y="10676"/>
                  </a:moveTo>
                  <a:lnTo>
                    <a:pt x="0" y="4747"/>
                  </a:lnTo>
                  <a:lnTo>
                    <a:pt x="4755" y="0"/>
                  </a:lnTo>
                  <a:lnTo>
                    <a:pt x="1069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0676"/>
                  </a:lnTo>
                  <a:lnTo>
                    <a:pt x="21391" y="16605"/>
                  </a:lnTo>
                  <a:lnTo>
                    <a:pt x="16635" y="21353"/>
                  </a:lnTo>
                  <a:lnTo>
                    <a:pt x="10695" y="21353"/>
                  </a:ln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close/>
                </a:path>
              </a:pathLst>
            </a:custGeom>
            <a:ln w="712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928399" y="2565646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4" h="0">
                  <a:moveTo>
                    <a:pt x="0" y="0"/>
                  </a:moveTo>
                  <a:lnTo>
                    <a:pt x="213911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3425780" y="2138577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5" h="0">
                  <a:moveTo>
                    <a:pt x="0" y="0"/>
                  </a:moveTo>
                  <a:lnTo>
                    <a:pt x="213911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2142311" y="2138577"/>
              <a:ext cx="0" cy="427355"/>
            </a:xfrm>
            <a:custGeom>
              <a:avLst/>
              <a:gdLst/>
              <a:ahLst/>
              <a:cxnLst/>
              <a:rect l="l" t="t" r="r" b="b"/>
              <a:pathLst>
                <a:path w="0" h="427355">
                  <a:moveTo>
                    <a:pt x="0" y="427068"/>
                  </a:moveTo>
                  <a:lnTo>
                    <a:pt x="0" y="0"/>
                  </a:lnTo>
                </a:path>
              </a:pathLst>
            </a:custGeom>
            <a:ln w="713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142311" y="2138577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 h="0">
                  <a:moveTo>
                    <a:pt x="0" y="0"/>
                  </a:moveTo>
                  <a:lnTo>
                    <a:pt x="71303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2199354" y="2124342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635" y="21353"/>
                  </a:move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lnTo>
                    <a:pt x="0" y="4747"/>
                  </a:lnTo>
                  <a:lnTo>
                    <a:pt x="475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6605"/>
                  </a:lnTo>
                  <a:lnTo>
                    <a:pt x="16635" y="2135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2199354" y="2124342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0" y="10676"/>
                  </a:moveTo>
                  <a:lnTo>
                    <a:pt x="0" y="4747"/>
                  </a:lnTo>
                  <a:lnTo>
                    <a:pt x="4755" y="0"/>
                  </a:lnTo>
                  <a:lnTo>
                    <a:pt x="1069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0676"/>
                  </a:lnTo>
                  <a:lnTo>
                    <a:pt x="21391" y="16605"/>
                  </a:lnTo>
                  <a:lnTo>
                    <a:pt x="16635" y="21353"/>
                  </a:lnTo>
                  <a:lnTo>
                    <a:pt x="10695" y="21353"/>
                  </a:ln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close/>
                </a:path>
              </a:pathLst>
            </a:custGeom>
            <a:ln w="712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213615" y="2138577"/>
              <a:ext cx="927100" cy="0"/>
            </a:xfrm>
            <a:custGeom>
              <a:avLst/>
              <a:gdLst/>
              <a:ahLst/>
              <a:cxnLst/>
              <a:rect l="l" t="t" r="r" b="b"/>
              <a:pathLst>
                <a:path w="927100" h="0">
                  <a:moveTo>
                    <a:pt x="0" y="0"/>
                  </a:moveTo>
                  <a:lnTo>
                    <a:pt x="926950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126304" y="2124342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635" y="21353"/>
                  </a:move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lnTo>
                    <a:pt x="0" y="4747"/>
                  </a:lnTo>
                  <a:lnTo>
                    <a:pt x="475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6605"/>
                  </a:lnTo>
                  <a:lnTo>
                    <a:pt x="16635" y="2135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3126304" y="2124342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0" y="10676"/>
                  </a:moveTo>
                  <a:lnTo>
                    <a:pt x="0" y="4747"/>
                  </a:lnTo>
                  <a:lnTo>
                    <a:pt x="4755" y="0"/>
                  </a:lnTo>
                  <a:lnTo>
                    <a:pt x="10695" y="0"/>
                  </a:lnTo>
                  <a:lnTo>
                    <a:pt x="16635" y="0"/>
                  </a:lnTo>
                  <a:lnTo>
                    <a:pt x="21391" y="4747"/>
                  </a:lnTo>
                  <a:lnTo>
                    <a:pt x="21391" y="10676"/>
                  </a:lnTo>
                  <a:lnTo>
                    <a:pt x="21391" y="16605"/>
                  </a:lnTo>
                  <a:lnTo>
                    <a:pt x="16635" y="21353"/>
                  </a:lnTo>
                  <a:lnTo>
                    <a:pt x="10695" y="21353"/>
                  </a:lnTo>
                  <a:lnTo>
                    <a:pt x="4755" y="21353"/>
                  </a:lnTo>
                  <a:lnTo>
                    <a:pt x="0" y="16605"/>
                  </a:lnTo>
                  <a:lnTo>
                    <a:pt x="0" y="10676"/>
                  </a:lnTo>
                  <a:close/>
                </a:path>
              </a:pathLst>
            </a:custGeom>
            <a:ln w="712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3924907" y="2138577"/>
              <a:ext cx="356870" cy="0"/>
            </a:xfrm>
            <a:custGeom>
              <a:avLst/>
              <a:gdLst/>
              <a:ahLst/>
              <a:cxnLst/>
              <a:rect l="l" t="t" r="r" b="b"/>
              <a:pathLst>
                <a:path w="356870" h="0">
                  <a:moveTo>
                    <a:pt x="0" y="0"/>
                  </a:moveTo>
                  <a:lnTo>
                    <a:pt x="356519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3568388" y="3206249"/>
              <a:ext cx="0" cy="142875"/>
            </a:xfrm>
            <a:custGeom>
              <a:avLst/>
              <a:gdLst/>
              <a:ahLst/>
              <a:cxnLst/>
              <a:rect l="l" t="t" r="r" b="b"/>
              <a:pathLst>
                <a:path w="0" h="142875">
                  <a:moveTo>
                    <a:pt x="0" y="0"/>
                  </a:moveTo>
                  <a:lnTo>
                    <a:pt x="0" y="142356"/>
                  </a:lnTo>
                </a:path>
              </a:pathLst>
            </a:custGeom>
            <a:ln w="713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4281427" y="2850358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 h="0">
                  <a:moveTo>
                    <a:pt x="0" y="0"/>
                  </a:moveTo>
                  <a:lnTo>
                    <a:pt x="142607" y="0"/>
                  </a:lnTo>
                </a:path>
              </a:pathLst>
            </a:custGeom>
            <a:ln w="71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497084" y="2138577"/>
              <a:ext cx="71755" cy="640715"/>
            </a:xfrm>
            <a:custGeom>
              <a:avLst/>
              <a:gdLst/>
              <a:ahLst/>
              <a:cxnLst/>
              <a:rect l="l" t="t" r="r" b="b"/>
              <a:pathLst>
                <a:path w="71754" h="640714">
                  <a:moveTo>
                    <a:pt x="0" y="640603"/>
                  </a:moveTo>
                  <a:lnTo>
                    <a:pt x="0" y="0"/>
                  </a:lnTo>
                </a:path>
                <a:path w="71754" h="640714">
                  <a:moveTo>
                    <a:pt x="0" y="640603"/>
                  </a:moveTo>
                  <a:lnTo>
                    <a:pt x="71303" y="640603"/>
                  </a:lnTo>
                </a:path>
              </a:pathLst>
            </a:custGeom>
            <a:ln w="712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2192299" y="2492438"/>
              <a:ext cx="102235" cy="583565"/>
            </a:xfrm>
            <a:custGeom>
              <a:avLst/>
              <a:gdLst/>
              <a:ahLst/>
              <a:cxnLst/>
              <a:rect l="l" t="t" r="r" b="b"/>
              <a:pathLst>
                <a:path w="102235" h="583564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  <a:path w="102235" h="583564">
                  <a:moveTo>
                    <a:pt x="101650" y="507212"/>
                  </a:moveTo>
                  <a:lnTo>
                    <a:pt x="25450" y="507212"/>
                  </a:lnTo>
                  <a:lnTo>
                    <a:pt x="63550" y="583412"/>
                  </a:lnTo>
                  <a:lnTo>
                    <a:pt x="101650" y="507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1335397" y="2518624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w="0" h="250825">
                  <a:moveTo>
                    <a:pt x="0" y="0"/>
                  </a:moveTo>
                  <a:lnTo>
                    <a:pt x="0" y="25082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1297301" y="27567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2347131" y="3236572"/>
              <a:ext cx="572770" cy="0"/>
            </a:xfrm>
            <a:custGeom>
              <a:avLst/>
              <a:gdLst/>
              <a:ahLst/>
              <a:cxnLst/>
              <a:rect l="l" t="t" r="r" b="b"/>
              <a:pathLst>
                <a:path w="572769" h="0">
                  <a:moveTo>
                    <a:pt x="0" y="0"/>
                  </a:moveTo>
                  <a:lnTo>
                    <a:pt x="572300" y="0"/>
                  </a:lnTo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2906726" y="319847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2861656" y="2228536"/>
              <a:ext cx="400050" cy="0"/>
            </a:xfrm>
            <a:custGeom>
              <a:avLst/>
              <a:gdLst/>
              <a:ahLst/>
              <a:cxnLst/>
              <a:rect l="l" t="t" r="r" b="b"/>
              <a:pathLst>
                <a:path w="400050" h="0">
                  <a:moveTo>
                    <a:pt x="0" y="0"/>
                  </a:moveTo>
                  <a:lnTo>
                    <a:pt x="399516" y="0"/>
                  </a:lnTo>
                </a:path>
              </a:pathLst>
            </a:custGeom>
            <a:ln w="9525">
              <a:solidFill>
                <a:srgbClr val="0095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3248480" y="219043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0" name="object 200" descr=""/>
          <p:cNvSpPr txBox="1"/>
          <p:nvPr/>
        </p:nvSpPr>
        <p:spPr>
          <a:xfrm>
            <a:off x="3199169" y="1962167"/>
            <a:ext cx="114935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500">
              <a:latin typeface="Arial"/>
              <a:cs typeface="Arial"/>
            </a:endParaRPr>
          </a:p>
        </p:txBody>
      </p:sp>
      <p:sp>
        <p:nvSpPr>
          <p:cNvPr id="201" name="object 201" descr=""/>
          <p:cNvSpPr/>
          <p:nvPr/>
        </p:nvSpPr>
        <p:spPr>
          <a:xfrm>
            <a:off x="2255853" y="2761513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825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 descr=""/>
          <p:cNvSpPr/>
          <p:nvPr/>
        </p:nvSpPr>
        <p:spPr>
          <a:xfrm>
            <a:off x="2230399" y="2254307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825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 txBox="1"/>
          <p:nvPr/>
        </p:nvSpPr>
        <p:spPr>
          <a:xfrm>
            <a:off x="2277169" y="2234219"/>
            <a:ext cx="50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204" name="object 204" descr=""/>
          <p:cNvSpPr txBox="1"/>
          <p:nvPr/>
        </p:nvSpPr>
        <p:spPr>
          <a:xfrm>
            <a:off x="1218065" y="2543400"/>
            <a:ext cx="50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205" name="object 205" descr=""/>
          <p:cNvSpPr txBox="1"/>
          <p:nvPr/>
        </p:nvSpPr>
        <p:spPr>
          <a:xfrm>
            <a:off x="2307710" y="2738525"/>
            <a:ext cx="5524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0"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6" name="object 206" descr=""/>
          <p:cNvSpPr txBox="1"/>
          <p:nvPr/>
        </p:nvSpPr>
        <p:spPr>
          <a:xfrm>
            <a:off x="3606515" y="3073172"/>
            <a:ext cx="67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AF50"/>
                </a:solidFill>
                <a:latin typeface="Cambria Math"/>
                <a:cs typeface="Cambria Math"/>
              </a:rPr>
              <a:t>i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07" name="object 207" descr=""/>
          <p:cNvSpPr txBox="1"/>
          <p:nvPr/>
        </p:nvSpPr>
        <p:spPr>
          <a:xfrm>
            <a:off x="3650711" y="3137957"/>
            <a:ext cx="958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 i="1">
                <a:solidFill>
                  <a:srgbClr val="00AF50"/>
                </a:solidFill>
                <a:latin typeface="Cambria Math"/>
                <a:cs typeface="Cambria Math"/>
              </a:rPr>
              <a:t>2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208" name="object 208" descr=""/>
          <p:cNvSpPr txBox="1"/>
          <p:nvPr/>
        </p:nvSpPr>
        <p:spPr>
          <a:xfrm>
            <a:off x="2066014" y="1947033"/>
            <a:ext cx="2292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Arial"/>
                <a:cs typeface="Arial"/>
              </a:rPr>
              <a:t>V02</a:t>
            </a:r>
            <a:endParaRPr sz="900">
              <a:latin typeface="Arial"/>
              <a:cs typeface="Arial"/>
            </a:endParaRPr>
          </a:p>
        </p:txBody>
      </p:sp>
      <p:sp>
        <p:nvSpPr>
          <p:cNvPr id="209" name="object 209" descr=""/>
          <p:cNvSpPr txBox="1"/>
          <p:nvPr/>
        </p:nvSpPr>
        <p:spPr>
          <a:xfrm>
            <a:off x="2082702" y="3258739"/>
            <a:ext cx="2292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Arial"/>
                <a:cs typeface="Arial"/>
              </a:rPr>
              <a:t>V01</a:t>
            </a:r>
            <a:endParaRPr sz="900">
              <a:latin typeface="Arial"/>
              <a:cs typeface="Arial"/>
            </a:endParaRPr>
          </a:p>
        </p:txBody>
      </p:sp>
      <p:sp>
        <p:nvSpPr>
          <p:cNvPr id="210" name="object 210" descr=""/>
          <p:cNvSpPr txBox="1"/>
          <p:nvPr/>
        </p:nvSpPr>
        <p:spPr>
          <a:xfrm>
            <a:off x="4651357" y="1701393"/>
            <a:ext cx="20129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Arial"/>
                <a:cs typeface="Arial"/>
              </a:rPr>
              <a:t>i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circula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por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</a:t>
            </a:r>
            <a:r>
              <a:rPr dirty="0" baseline="-19841" sz="1050">
                <a:latin typeface="Arial"/>
                <a:cs typeface="Arial"/>
              </a:rPr>
              <a:t>b</a:t>
            </a:r>
            <a:r>
              <a:rPr dirty="0" sz="1050">
                <a:latin typeface="Arial"/>
                <a:cs typeface="Arial"/>
              </a:rPr>
              <a:t>,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por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</a:t>
            </a:r>
            <a:r>
              <a:rPr dirty="0" baseline="-19841" sz="1050">
                <a:latin typeface="Arial"/>
                <a:cs typeface="Arial"/>
              </a:rPr>
              <a:t>a</a:t>
            </a:r>
            <a:r>
              <a:rPr dirty="0" baseline="-19841" sz="1050" spc="112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y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por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</a:t>
            </a:r>
            <a:r>
              <a:rPr dirty="0" baseline="-19841" sz="1050">
                <a:latin typeface="Arial"/>
                <a:cs typeface="Arial"/>
              </a:rPr>
              <a:t>b</a:t>
            </a:r>
            <a:r>
              <a:rPr dirty="0" baseline="-19841" sz="1050" spc="127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i.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1" name="object 211" descr=""/>
          <p:cNvSpPr txBox="1"/>
          <p:nvPr/>
        </p:nvSpPr>
        <p:spPr>
          <a:xfrm>
            <a:off x="4676768" y="1861389"/>
            <a:ext cx="42748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7165" algn="l"/>
              </a:tabLst>
            </a:pPr>
            <a:r>
              <a:rPr dirty="0" sz="1050" spc="-5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dirty="0" sz="1050">
                <a:solidFill>
                  <a:srgbClr val="00AFEF"/>
                </a:solidFill>
                <a:latin typeface="Arial"/>
                <a:cs typeface="Arial"/>
              </a:rPr>
              <a:t>	</a:t>
            </a:r>
            <a:r>
              <a:rPr dirty="0" sz="1050">
                <a:latin typeface="Arial"/>
                <a:cs typeface="Arial"/>
              </a:rPr>
              <a:t>circula</a:t>
            </a:r>
            <a:r>
              <a:rPr dirty="0" sz="1050" spc="35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desde</a:t>
            </a:r>
            <a:r>
              <a:rPr dirty="0" sz="1050" spc="3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la</a:t>
            </a:r>
            <a:r>
              <a:rPr dirty="0" sz="1050" spc="3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salida</a:t>
            </a:r>
            <a:r>
              <a:rPr dirty="0" sz="1050" spc="3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del</a:t>
            </a:r>
            <a:r>
              <a:rPr dirty="0" sz="1050" spc="3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2º</a:t>
            </a:r>
            <a:r>
              <a:rPr dirty="0" sz="1050" spc="3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operacional,</a:t>
            </a:r>
            <a:r>
              <a:rPr dirty="0" sz="1050" spc="3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</a:t>
            </a:r>
            <a:r>
              <a:rPr dirty="0" sz="1050" spc="3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la</a:t>
            </a:r>
            <a:r>
              <a:rPr dirty="0" sz="1050" spc="3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salida</a:t>
            </a:r>
            <a:r>
              <a:rPr dirty="0" sz="1050" spc="35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del</a:t>
            </a:r>
            <a:r>
              <a:rPr dirty="0" sz="1050" spc="355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3er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2" name="object 212" descr=""/>
          <p:cNvSpPr txBox="1"/>
          <p:nvPr/>
        </p:nvSpPr>
        <p:spPr>
          <a:xfrm>
            <a:off x="4676476" y="1939137"/>
            <a:ext cx="758190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180">
              <a:lnSpc>
                <a:spcPts val="750"/>
              </a:lnSpc>
              <a:spcBef>
                <a:spcPts val="95"/>
              </a:spcBef>
            </a:pPr>
            <a:r>
              <a:rPr dirty="0" sz="700" spc="-50">
                <a:solidFill>
                  <a:srgbClr val="00AFEF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50" spc="-10">
                <a:latin typeface="Arial"/>
                <a:cs typeface="Arial"/>
              </a:rPr>
              <a:t>operacional.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3" name="object 213" descr=""/>
          <p:cNvSpPr txBox="1"/>
          <p:nvPr/>
        </p:nvSpPr>
        <p:spPr>
          <a:xfrm>
            <a:off x="4676476" y="2181405"/>
            <a:ext cx="27209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dirty="0" sz="1050" spc="35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circula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desde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la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salida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del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AO1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hasta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tierra.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4" name="object 214" descr=""/>
          <p:cNvSpPr txBox="1"/>
          <p:nvPr/>
        </p:nvSpPr>
        <p:spPr>
          <a:xfrm>
            <a:off x="4528540" y="2259177"/>
            <a:ext cx="4448175" cy="681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1135">
              <a:lnSpc>
                <a:spcPts val="750"/>
              </a:lnSpc>
              <a:spcBef>
                <a:spcPts val="95"/>
              </a:spcBef>
            </a:pPr>
            <a:r>
              <a:rPr dirty="0" sz="700" spc="-50">
                <a:solidFill>
                  <a:srgbClr val="00AF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160655">
              <a:lnSpc>
                <a:spcPts val="1170"/>
              </a:lnSpc>
            </a:pPr>
            <a:r>
              <a:rPr dirty="0" sz="1050">
                <a:latin typeface="Arial"/>
                <a:cs typeface="Arial"/>
              </a:rPr>
              <a:t>Llamaremos</a:t>
            </a:r>
            <a:r>
              <a:rPr dirty="0" sz="1050" spc="-5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v</a:t>
            </a:r>
            <a:r>
              <a:rPr dirty="0" baseline="-19841" sz="1050">
                <a:latin typeface="Arial"/>
                <a:cs typeface="Arial"/>
              </a:rPr>
              <a:t>01</a:t>
            </a:r>
            <a:r>
              <a:rPr dirty="0" baseline="-19841" sz="1050" spc="16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y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v</a:t>
            </a:r>
            <a:r>
              <a:rPr dirty="0" baseline="-19841" sz="1050">
                <a:latin typeface="Arial"/>
                <a:cs typeface="Arial"/>
              </a:rPr>
              <a:t>02</a:t>
            </a:r>
            <a:r>
              <a:rPr dirty="0" baseline="-19841" sz="1050" spc="157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las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salidas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los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AO1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y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AO2.</a:t>
            </a:r>
            <a:endParaRPr sz="1050">
              <a:latin typeface="Arial"/>
              <a:cs typeface="Arial"/>
            </a:endParaRPr>
          </a:p>
          <a:p>
            <a:pPr marL="160020" marR="30480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Aplicando</a:t>
            </a:r>
            <a:r>
              <a:rPr dirty="0" sz="1050" spc="36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las</a:t>
            </a:r>
            <a:r>
              <a:rPr dirty="0" sz="1050" spc="3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leyes</a:t>
            </a:r>
            <a:r>
              <a:rPr dirty="0" sz="1050" spc="36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</a:t>
            </a:r>
            <a:r>
              <a:rPr dirty="0" sz="1050" spc="36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Kirchhoff</a:t>
            </a:r>
            <a:r>
              <a:rPr dirty="0" sz="1050" spc="3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</a:t>
            </a:r>
            <a:r>
              <a:rPr dirty="0" sz="1050" spc="3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la</a:t>
            </a:r>
            <a:r>
              <a:rPr dirty="0" sz="1050" spc="3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parte</a:t>
            </a:r>
            <a:r>
              <a:rPr dirty="0" sz="1050" spc="36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izquierda</a:t>
            </a:r>
            <a:r>
              <a:rPr dirty="0" sz="1050" spc="36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del</a:t>
            </a:r>
            <a:r>
              <a:rPr dirty="0" sz="1050" spc="37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circuito </a:t>
            </a:r>
            <a:r>
              <a:rPr dirty="0" sz="1050">
                <a:latin typeface="Arial"/>
                <a:cs typeface="Arial"/>
              </a:rPr>
              <a:t>(formada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por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los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AO1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y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AO2)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tenemos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que:</a:t>
            </a:r>
            <a:endParaRPr sz="10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500" spc="-20">
                <a:latin typeface="Arial"/>
                <a:cs typeface="Arial"/>
              </a:rPr>
              <a:t>Vout</a:t>
            </a:r>
            <a:endParaRPr sz="500">
              <a:latin typeface="Arial"/>
              <a:cs typeface="Arial"/>
            </a:endParaRPr>
          </a:p>
        </p:txBody>
      </p:sp>
      <p:sp>
        <p:nvSpPr>
          <p:cNvPr id="215" name="object 215" descr=""/>
          <p:cNvSpPr txBox="1"/>
          <p:nvPr/>
        </p:nvSpPr>
        <p:spPr>
          <a:xfrm>
            <a:off x="176629" y="4134551"/>
            <a:ext cx="52235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Arial"/>
                <a:cs typeface="Arial"/>
              </a:rPr>
              <a:t>Si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aplicamos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las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leyes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Kirchhoff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la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parte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derecha,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y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teniendo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en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cuenta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que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v+=v-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 spc="-50"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6" name="object 216" descr=""/>
          <p:cNvSpPr txBox="1"/>
          <p:nvPr/>
        </p:nvSpPr>
        <p:spPr>
          <a:xfrm>
            <a:off x="3343760" y="5115879"/>
            <a:ext cx="9791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Expresando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7" name="object 217" descr=""/>
          <p:cNvSpPr txBox="1"/>
          <p:nvPr/>
        </p:nvSpPr>
        <p:spPr>
          <a:xfrm>
            <a:off x="4290164" y="5202747"/>
            <a:ext cx="1663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out</a:t>
            </a:r>
            <a:endParaRPr sz="800">
              <a:latin typeface="Arial"/>
              <a:cs typeface="Arial"/>
            </a:endParaRPr>
          </a:p>
        </p:txBody>
      </p:sp>
      <p:sp>
        <p:nvSpPr>
          <p:cNvPr id="218" name="object 218" descr=""/>
          <p:cNvSpPr txBox="1"/>
          <p:nvPr/>
        </p:nvSpPr>
        <p:spPr>
          <a:xfrm>
            <a:off x="4449167" y="5115879"/>
            <a:ext cx="2679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función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</a:t>
            </a:r>
            <a:r>
              <a:rPr dirty="0" baseline="-20833" sz="1200">
                <a:latin typeface="Arial"/>
                <a:cs typeface="Arial"/>
              </a:rPr>
              <a:t>1</a:t>
            </a:r>
            <a:r>
              <a:rPr dirty="0" baseline="-20833" sz="1200" spc="187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</a:t>
            </a:r>
            <a:r>
              <a:rPr dirty="0" baseline="-20833" sz="1200">
                <a:latin typeface="Arial"/>
                <a:cs typeface="Arial"/>
              </a:rPr>
              <a:t>2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tenemos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que: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9" name="object 219" descr=""/>
          <p:cNvSpPr txBox="1"/>
          <p:nvPr/>
        </p:nvSpPr>
        <p:spPr>
          <a:xfrm>
            <a:off x="5269842" y="5521689"/>
            <a:ext cx="504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1574" sz="1800" spc="-434">
                <a:latin typeface="Cambria Math"/>
                <a:cs typeface="Cambria Math"/>
              </a:rPr>
              <a:t>𝑉𝑉</a:t>
            </a:r>
            <a:r>
              <a:rPr dirty="0" sz="850" spc="-290">
                <a:latin typeface="Cambria Math"/>
                <a:cs typeface="Cambria Math"/>
              </a:rPr>
              <a:t>𝑜𝑜𝑜𝑜𝑜𝑜</a:t>
            </a:r>
            <a:r>
              <a:rPr dirty="0" sz="850" spc="225">
                <a:latin typeface="Cambria Math"/>
                <a:cs typeface="Cambria Math"/>
              </a:rPr>
              <a:t> </a:t>
            </a:r>
            <a:r>
              <a:rPr dirty="0" baseline="11574" sz="1800" spc="-89">
                <a:latin typeface="Cambria Math"/>
                <a:cs typeface="Cambria Math"/>
              </a:rPr>
              <a:t>=</a:t>
            </a:r>
            <a:endParaRPr baseline="11574" sz="1800">
              <a:latin typeface="Cambria Math"/>
              <a:cs typeface="Cambria Math"/>
            </a:endParaRPr>
          </a:p>
        </p:txBody>
      </p:sp>
      <p:sp>
        <p:nvSpPr>
          <p:cNvPr id="220" name="object 220" descr=""/>
          <p:cNvSpPr/>
          <p:nvPr/>
        </p:nvSpPr>
        <p:spPr>
          <a:xfrm>
            <a:off x="5778817" y="5542686"/>
            <a:ext cx="908050" cy="141605"/>
          </a:xfrm>
          <a:custGeom>
            <a:avLst/>
            <a:gdLst/>
            <a:ahLst/>
            <a:cxnLst/>
            <a:rect l="l" t="t" r="r" b="b"/>
            <a:pathLst>
              <a:path w="908050" h="141604">
                <a:moveTo>
                  <a:pt x="166128" y="64858"/>
                </a:moveTo>
                <a:lnTo>
                  <a:pt x="0" y="64858"/>
                </a:lnTo>
                <a:lnTo>
                  <a:pt x="0" y="75526"/>
                </a:lnTo>
                <a:lnTo>
                  <a:pt x="166128" y="75526"/>
                </a:lnTo>
                <a:lnTo>
                  <a:pt x="166128" y="64858"/>
                </a:lnTo>
                <a:close/>
              </a:path>
              <a:path w="908050" h="141604">
                <a:moveTo>
                  <a:pt x="250913" y="5727"/>
                </a:moveTo>
                <a:lnTo>
                  <a:pt x="248907" y="0"/>
                </a:lnTo>
                <a:lnTo>
                  <a:pt x="238671" y="3695"/>
                </a:lnTo>
                <a:lnTo>
                  <a:pt x="229704" y="9055"/>
                </a:lnTo>
                <a:lnTo>
                  <a:pt x="206794" y="45720"/>
                </a:lnTo>
                <a:lnTo>
                  <a:pt x="203936" y="69875"/>
                </a:lnTo>
                <a:lnTo>
                  <a:pt x="203885" y="70624"/>
                </a:lnTo>
                <a:lnTo>
                  <a:pt x="215493" y="116497"/>
                </a:lnTo>
                <a:lnTo>
                  <a:pt x="248907" y="141160"/>
                </a:lnTo>
                <a:lnTo>
                  <a:pt x="250685" y="135432"/>
                </a:lnTo>
                <a:lnTo>
                  <a:pt x="242646" y="131876"/>
                </a:lnTo>
                <a:lnTo>
                  <a:pt x="235712" y="126923"/>
                </a:lnTo>
                <a:lnTo>
                  <a:pt x="217284" y="82334"/>
                </a:lnTo>
                <a:lnTo>
                  <a:pt x="216801" y="70624"/>
                </a:lnTo>
                <a:lnTo>
                  <a:pt x="216763" y="69875"/>
                </a:lnTo>
                <a:lnTo>
                  <a:pt x="225132" y="28092"/>
                </a:lnTo>
                <a:lnTo>
                  <a:pt x="242773" y="9283"/>
                </a:lnTo>
                <a:lnTo>
                  <a:pt x="250913" y="5727"/>
                </a:lnTo>
                <a:close/>
              </a:path>
              <a:path w="908050" h="141604">
                <a:moveTo>
                  <a:pt x="907859" y="70624"/>
                </a:moveTo>
                <a:lnTo>
                  <a:pt x="896213" y="24739"/>
                </a:lnTo>
                <a:lnTo>
                  <a:pt x="862838" y="0"/>
                </a:lnTo>
                <a:lnTo>
                  <a:pt x="860831" y="5727"/>
                </a:lnTo>
                <a:lnTo>
                  <a:pt x="869010" y="9283"/>
                </a:lnTo>
                <a:lnTo>
                  <a:pt x="876033" y="14185"/>
                </a:lnTo>
                <a:lnTo>
                  <a:pt x="894448" y="57683"/>
                </a:lnTo>
                <a:lnTo>
                  <a:pt x="894981" y="69875"/>
                </a:lnTo>
                <a:lnTo>
                  <a:pt x="894461" y="82334"/>
                </a:lnTo>
                <a:lnTo>
                  <a:pt x="881888" y="120561"/>
                </a:lnTo>
                <a:lnTo>
                  <a:pt x="861047" y="135432"/>
                </a:lnTo>
                <a:lnTo>
                  <a:pt x="862838" y="141160"/>
                </a:lnTo>
                <a:lnTo>
                  <a:pt x="896251" y="116497"/>
                </a:lnTo>
                <a:lnTo>
                  <a:pt x="907135" y="83591"/>
                </a:lnTo>
                <a:lnTo>
                  <a:pt x="907859" y="70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 descr=""/>
          <p:cNvSpPr txBox="1"/>
          <p:nvPr/>
        </p:nvSpPr>
        <p:spPr>
          <a:xfrm>
            <a:off x="5995226" y="5521689"/>
            <a:ext cx="674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1574" sz="1800" spc="-405">
                <a:solidFill>
                  <a:srgbClr val="6F2F9F"/>
                </a:solidFill>
                <a:latin typeface="Cambria Math"/>
                <a:cs typeface="Cambria Math"/>
              </a:rPr>
              <a:t>𝑉𝑉</a:t>
            </a:r>
            <a:r>
              <a:rPr dirty="0" sz="850" spc="-270">
                <a:solidFill>
                  <a:srgbClr val="6F2F9F"/>
                </a:solidFill>
                <a:latin typeface="Cambria Math"/>
                <a:cs typeface="Cambria Math"/>
              </a:rPr>
              <a:t>0𝑅</a:t>
            </a:r>
            <a:r>
              <a:rPr dirty="0" sz="850" spc="120">
                <a:solidFill>
                  <a:srgbClr val="6F2F9F"/>
                </a:solidFill>
                <a:latin typeface="Cambria Math"/>
                <a:cs typeface="Cambria Math"/>
              </a:rPr>
              <a:t> </a:t>
            </a:r>
            <a:r>
              <a:rPr dirty="0" baseline="11574" sz="1800">
                <a:solidFill>
                  <a:srgbClr val="6F2F9F"/>
                </a:solidFill>
                <a:latin typeface="Cambria Math"/>
                <a:cs typeface="Cambria Math"/>
              </a:rPr>
              <a:t>−</a:t>
            </a:r>
            <a:r>
              <a:rPr dirty="0" baseline="11574" sz="1800" spc="22">
                <a:solidFill>
                  <a:srgbClr val="6F2F9F"/>
                </a:solidFill>
                <a:latin typeface="Cambria Math"/>
                <a:cs typeface="Cambria Math"/>
              </a:rPr>
              <a:t> </a:t>
            </a:r>
            <a:r>
              <a:rPr dirty="0" baseline="11574" sz="1800" spc="-412">
                <a:solidFill>
                  <a:srgbClr val="6F2F9F"/>
                </a:solidFill>
                <a:latin typeface="Cambria Math"/>
                <a:cs typeface="Cambria Math"/>
              </a:rPr>
              <a:t>𝑉𝑉</a:t>
            </a:r>
            <a:r>
              <a:rPr dirty="0" sz="850" spc="-275">
                <a:solidFill>
                  <a:srgbClr val="6F2F9F"/>
                </a:solidFill>
                <a:latin typeface="Cambria Math"/>
                <a:cs typeface="Cambria Math"/>
              </a:rPr>
              <a:t>02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22" name="object 222" descr=""/>
          <p:cNvSpPr/>
          <p:nvPr/>
        </p:nvSpPr>
        <p:spPr>
          <a:xfrm>
            <a:off x="6900481" y="5426862"/>
            <a:ext cx="927100" cy="191770"/>
          </a:xfrm>
          <a:custGeom>
            <a:avLst/>
            <a:gdLst/>
            <a:ahLst/>
            <a:cxnLst/>
            <a:rect l="l" t="t" r="r" b="b"/>
            <a:pathLst>
              <a:path w="927100" h="191770">
                <a:moveTo>
                  <a:pt x="166116" y="180682"/>
                </a:moveTo>
                <a:lnTo>
                  <a:pt x="0" y="180682"/>
                </a:lnTo>
                <a:lnTo>
                  <a:pt x="0" y="191350"/>
                </a:lnTo>
                <a:lnTo>
                  <a:pt x="166116" y="191350"/>
                </a:lnTo>
                <a:lnTo>
                  <a:pt x="166116" y="180682"/>
                </a:lnTo>
                <a:close/>
              </a:path>
              <a:path w="927100" h="191770">
                <a:moveTo>
                  <a:pt x="250926" y="5727"/>
                </a:moveTo>
                <a:lnTo>
                  <a:pt x="248920" y="0"/>
                </a:lnTo>
                <a:lnTo>
                  <a:pt x="238671" y="3695"/>
                </a:lnTo>
                <a:lnTo>
                  <a:pt x="229704" y="9055"/>
                </a:lnTo>
                <a:lnTo>
                  <a:pt x="206806" y="45720"/>
                </a:lnTo>
                <a:lnTo>
                  <a:pt x="203898" y="70624"/>
                </a:lnTo>
                <a:lnTo>
                  <a:pt x="204546" y="82334"/>
                </a:lnTo>
                <a:lnTo>
                  <a:pt x="221945" y="125145"/>
                </a:lnTo>
                <a:lnTo>
                  <a:pt x="248920" y="141160"/>
                </a:lnTo>
                <a:lnTo>
                  <a:pt x="250698" y="135432"/>
                </a:lnTo>
                <a:lnTo>
                  <a:pt x="242646" y="131876"/>
                </a:lnTo>
                <a:lnTo>
                  <a:pt x="235712" y="126923"/>
                </a:lnTo>
                <a:lnTo>
                  <a:pt x="217284" y="82334"/>
                </a:lnTo>
                <a:lnTo>
                  <a:pt x="216763" y="69875"/>
                </a:lnTo>
                <a:lnTo>
                  <a:pt x="217284" y="57835"/>
                </a:lnTo>
                <a:lnTo>
                  <a:pt x="229882" y="20459"/>
                </a:lnTo>
                <a:lnTo>
                  <a:pt x="242773" y="9283"/>
                </a:lnTo>
                <a:lnTo>
                  <a:pt x="250926" y="5727"/>
                </a:lnTo>
                <a:close/>
              </a:path>
              <a:path w="927100" h="191770">
                <a:moveTo>
                  <a:pt x="913968" y="70624"/>
                </a:moveTo>
                <a:lnTo>
                  <a:pt x="902322" y="24739"/>
                </a:lnTo>
                <a:lnTo>
                  <a:pt x="868946" y="0"/>
                </a:lnTo>
                <a:lnTo>
                  <a:pt x="866940" y="5727"/>
                </a:lnTo>
                <a:lnTo>
                  <a:pt x="875106" y="9283"/>
                </a:lnTo>
                <a:lnTo>
                  <a:pt x="882129" y="14185"/>
                </a:lnTo>
                <a:lnTo>
                  <a:pt x="900544" y="57683"/>
                </a:lnTo>
                <a:lnTo>
                  <a:pt x="900569" y="57835"/>
                </a:lnTo>
                <a:lnTo>
                  <a:pt x="896378" y="103797"/>
                </a:lnTo>
                <a:lnTo>
                  <a:pt x="867156" y="135432"/>
                </a:lnTo>
                <a:lnTo>
                  <a:pt x="868946" y="141160"/>
                </a:lnTo>
                <a:lnTo>
                  <a:pt x="902360" y="116497"/>
                </a:lnTo>
                <a:lnTo>
                  <a:pt x="913231" y="83591"/>
                </a:lnTo>
                <a:lnTo>
                  <a:pt x="913968" y="70624"/>
                </a:lnTo>
                <a:close/>
              </a:path>
              <a:path w="927100" h="191770">
                <a:moveTo>
                  <a:pt x="926592" y="180682"/>
                </a:moveTo>
                <a:lnTo>
                  <a:pt x="190500" y="180682"/>
                </a:lnTo>
                <a:lnTo>
                  <a:pt x="190500" y="191350"/>
                </a:lnTo>
                <a:lnTo>
                  <a:pt x="926592" y="191350"/>
                </a:lnTo>
                <a:lnTo>
                  <a:pt x="926592" y="180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 txBox="1"/>
          <p:nvPr/>
        </p:nvSpPr>
        <p:spPr>
          <a:xfrm>
            <a:off x="5859082" y="5664944"/>
            <a:ext cx="121158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34110" algn="l"/>
              </a:tabLst>
            </a:pPr>
            <a:r>
              <a:rPr dirty="0" sz="850" spc="-50">
                <a:latin typeface="Cambria Math"/>
                <a:cs typeface="Cambria Math"/>
              </a:rPr>
              <a:t>𝑅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𝑅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24" name="object 224" descr=""/>
          <p:cNvSpPr txBox="1"/>
          <p:nvPr/>
        </p:nvSpPr>
        <p:spPr>
          <a:xfrm>
            <a:off x="5728018" y="5340332"/>
            <a:ext cx="2078355" cy="4616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75"/>
              </a:spcBef>
              <a:tabLst>
                <a:tab pos="1172210" algn="l"/>
              </a:tabLst>
            </a:pP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2</a:t>
            </a:r>
            <a:r>
              <a:rPr dirty="0" baseline="-16339" sz="1275" spc="277">
                <a:latin typeface="Cambria Math"/>
                <a:cs typeface="Cambria Math"/>
              </a:rPr>
              <a:t>  </a:t>
            </a:r>
            <a:r>
              <a:rPr dirty="0" sz="1200" spc="-300">
                <a:latin typeface="Cambria Math"/>
                <a:cs typeface="Cambria Math"/>
              </a:rPr>
              <a:t>𝑅𝑅</a:t>
            </a:r>
            <a:r>
              <a:rPr dirty="0" baseline="-16339" sz="1275" spc="-450">
                <a:latin typeface="Cambria Math"/>
                <a:cs typeface="Cambria Math"/>
              </a:rPr>
              <a:t>𝑎𝑎</a:t>
            </a:r>
            <a:r>
              <a:rPr dirty="0" baseline="-16339" sz="1275" spc="209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 </a:t>
            </a:r>
            <a:r>
              <a:rPr dirty="0" sz="1200" spc="-160">
                <a:latin typeface="Cambria Math"/>
                <a:cs typeface="Cambria Math"/>
              </a:rPr>
              <a:t>2𝑅𝑅</a:t>
            </a:r>
            <a:r>
              <a:rPr dirty="0" baseline="-16339" sz="1275" spc="-240">
                <a:latin typeface="Cambria Math"/>
                <a:cs typeface="Cambria Math"/>
              </a:rPr>
              <a:t>𝑏𝑏</a:t>
            </a:r>
            <a:endParaRPr baseline="-16339" sz="1275">
              <a:latin typeface="Cambria Math"/>
              <a:cs typeface="Cambria Math"/>
            </a:endParaRPr>
          </a:p>
          <a:p>
            <a:pPr marL="52069">
              <a:lnSpc>
                <a:spcPct val="100000"/>
              </a:lnSpc>
              <a:spcBef>
                <a:spcPts val="275"/>
              </a:spcBef>
            </a:pPr>
            <a:r>
              <a:rPr dirty="0" sz="1200" spc="-420"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25" name="object 225" descr=""/>
          <p:cNvSpPr txBox="1"/>
          <p:nvPr/>
        </p:nvSpPr>
        <p:spPr>
          <a:xfrm>
            <a:off x="6730810" y="5491208"/>
            <a:ext cx="752475" cy="310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20"/>
              </a:lnSpc>
              <a:spcBef>
                <a:spcPts val="100"/>
              </a:spcBef>
            </a:pPr>
            <a:r>
              <a:rPr dirty="0" sz="1200" spc="-5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  <a:p>
            <a:pPr marL="170815">
              <a:lnSpc>
                <a:spcPts val="1120"/>
              </a:lnSpc>
              <a:tabLst>
                <a:tab pos="641985" algn="l"/>
              </a:tabLst>
            </a:pPr>
            <a:r>
              <a:rPr dirty="0" sz="1200" spc="-420">
                <a:latin typeface="Cambria Math"/>
                <a:cs typeface="Cambria Math"/>
              </a:rPr>
              <a:t>𝑅𝑅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sz="1200" spc="-409"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26" name="object 226" descr=""/>
          <p:cNvSpPr txBox="1"/>
          <p:nvPr/>
        </p:nvSpPr>
        <p:spPr>
          <a:xfrm>
            <a:off x="7454710" y="5664944"/>
            <a:ext cx="9525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175">
                <a:latin typeface="Cambria Math"/>
                <a:cs typeface="Cambria Math"/>
              </a:rPr>
              <a:t>𝑎𝑎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27" name="object 227" descr=""/>
          <p:cNvSpPr txBox="1"/>
          <p:nvPr/>
        </p:nvSpPr>
        <p:spPr>
          <a:xfrm>
            <a:off x="7814882" y="5491208"/>
            <a:ext cx="685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190">
                <a:latin typeface="Cambria Math"/>
                <a:cs typeface="Cambria Math"/>
              </a:rPr>
              <a:t>(𝑣𝑣</a:t>
            </a:r>
            <a:r>
              <a:rPr dirty="0" baseline="-16339" sz="1275" spc="-284">
                <a:latin typeface="Cambria Math"/>
                <a:cs typeface="Cambria Math"/>
              </a:rPr>
              <a:t>𝑅</a:t>
            </a:r>
            <a:r>
              <a:rPr dirty="0" baseline="-16339" sz="1275" spc="187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10">
                <a:latin typeface="Cambria Math"/>
                <a:cs typeface="Cambria Math"/>
              </a:rPr>
              <a:t> </a:t>
            </a:r>
            <a:r>
              <a:rPr dirty="0" sz="1200" spc="-80">
                <a:latin typeface="Cambria Math"/>
                <a:cs typeface="Cambria Math"/>
              </a:rPr>
              <a:t>𝑣𝑣</a:t>
            </a:r>
            <a:r>
              <a:rPr dirty="0" baseline="-16339" sz="1275" spc="-120">
                <a:latin typeface="Cambria Math"/>
                <a:cs typeface="Cambria Math"/>
              </a:rPr>
              <a:t>2</a:t>
            </a:r>
            <a:r>
              <a:rPr dirty="0" sz="1200" spc="-80">
                <a:latin typeface="Cambria Math"/>
                <a:cs typeface="Cambria Math"/>
              </a:rPr>
              <a:t>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28" name="object 228" descr=""/>
          <p:cNvSpPr txBox="1"/>
          <p:nvPr/>
        </p:nvSpPr>
        <p:spPr>
          <a:xfrm>
            <a:off x="4751153" y="3104692"/>
            <a:ext cx="2609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20">
                <a:latin typeface="Cambria Math"/>
                <a:cs typeface="Cambria Math"/>
              </a:rPr>
              <a:t>𝑖𝑖</a:t>
            </a:r>
            <a:r>
              <a:rPr dirty="0" sz="1350" spc="12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29" name="object 229" descr=""/>
          <p:cNvSpPr/>
          <p:nvPr/>
        </p:nvSpPr>
        <p:spPr>
          <a:xfrm>
            <a:off x="5047312" y="3236267"/>
            <a:ext cx="730250" cy="10795"/>
          </a:xfrm>
          <a:custGeom>
            <a:avLst/>
            <a:gdLst/>
            <a:ahLst/>
            <a:cxnLst/>
            <a:rect l="l" t="t" r="r" b="b"/>
            <a:pathLst>
              <a:path w="730250" h="10794">
                <a:moveTo>
                  <a:pt x="730008" y="0"/>
                </a:moveTo>
                <a:lnTo>
                  <a:pt x="364998" y="0"/>
                </a:lnTo>
                <a:lnTo>
                  <a:pt x="0" y="0"/>
                </a:lnTo>
                <a:lnTo>
                  <a:pt x="0" y="10668"/>
                </a:lnTo>
                <a:lnTo>
                  <a:pt x="730008" y="10668"/>
                </a:lnTo>
                <a:lnTo>
                  <a:pt x="730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 descr=""/>
          <p:cNvSpPr txBox="1"/>
          <p:nvPr/>
        </p:nvSpPr>
        <p:spPr>
          <a:xfrm>
            <a:off x="5009217" y="3008680"/>
            <a:ext cx="7994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2345" sz="2025" spc="-262">
                <a:latin typeface="Cambria Math"/>
                <a:cs typeface="Cambria Math"/>
              </a:rPr>
              <a:t>𝑣𝑣</a:t>
            </a:r>
            <a:r>
              <a:rPr dirty="0" sz="950" spc="-175">
                <a:latin typeface="Cambria Math"/>
                <a:cs typeface="Cambria Math"/>
              </a:rPr>
              <a:t>−2</a:t>
            </a:r>
            <a:r>
              <a:rPr dirty="0" sz="950" spc="135">
                <a:latin typeface="Cambria Math"/>
                <a:cs typeface="Cambria Math"/>
              </a:rPr>
              <a:t> </a:t>
            </a:r>
            <a:r>
              <a:rPr dirty="0" baseline="12345" sz="2025">
                <a:latin typeface="Cambria Math"/>
                <a:cs typeface="Cambria Math"/>
              </a:rPr>
              <a:t>−</a:t>
            </a:r>
            <a:r>
              <a:rPr dirty="0" baseline="12345" sz="2025" spc="-7">
                <a:latin typeface="Cambria Math"/>
                <a:cs typeface="Cambria Math"/>
              </a:rPr>
              <a:t> </a:t>
            </a:r>
            <a:r>
              <a:rPr dirty="0" baseline="12345" sz="2025" spc="-202">
                <a:latin typeface="Cambria Math"/>
                <a:cs typeface="Cambria Math"/>
              </a:rPr>
              <a:t>𝑣𝑣</a:t>
            </a:r>
            <a:r>
              <a:rPr dirty="0" sz="950" spc="-135">
                <a:latin typeface="Cambria Math"/>
                <a:cs typeface="Cambria Math"/>
              </a:rPr>
              <a:t>−𝑅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231" name="object 231" descr=""/>
          <p:cNvSpPr txBox="1"/>
          <p:nvPr/>
        </p:nvSpPr>
        <p:spPr>
          <a:xfrm>
            <a:off x="5277441" y="3220516"/>
            <a:ext cx="2609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55">
                <a:latin typeface="Cambria Math"/>
                <a:cs typeface="Cambria Math"/>
              </a:rPr>
              <a:t>𝑅𝑅</a:t>
            </a:r>
            <a:r>
              <a:rPr dirty="0" baseline="-17543" sz="1425" spc="-532">
                <a:latin typeface="Cambria Math"/>
                <a:cs typeface="Cambria Math"/>
              </a:rPr>
              <a:t>𝑎𝑎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232" name="object 232" descr=""/>
          <p:cNvSpPr txBox="1"/>
          <p:nvPr/>
        </p:nvSpPr>
        <p:spPr>
          <a:xfrm>
            <a:off x="5811857" y="3104692"/>
            <a:ext cx="15430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33" name="object 233" descr=""/>
          <p:cNvSpPr/>
          <p:nvPr/>
        </p:nvSpPr>
        <p:spPr>
          <a:xfrm>
            <a:off x="6001349" y="3236267"/>
            <a:ext cx="546100" cy="10795"/>
          </a:xfrm>
          <a:custGeom>
            <a:avLst/>
            <a:gdLst/>
            <a:ahLst/>
            <a:cxnLst/>
            <a:rect l="l" t="t" r="r" b="b"/>
            <a:pathLst>
              <a:path w="546100" h="10794">
                <a:moveTo>
                  <a:pt x="545579" y="0"/>
                </a:moveTo>
                <a:lnTo>
                  <a:pt x="272783" y="0"/>
                </a:lnTo>
                <a:lnTo>
                  <a:pt x="0" y="0"/>
                </a:lnTo>
                <a:lnTo>
                  <a:pt x="0" y="10668"/>
                </a:lnTo>
                <a:lnTo>
                  <a:pt x="545579" y="10668"/>
                </a:lnTo>
                <a:lnTo>
                  <a:pt x="545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 descr=""/>
          <p:cNvSpPr txBox="1"/>
          <p:nvPr/>
        </p:nvSpPr>
        <p:spPr>
          <a:xfrm>
            <a:off x="5963241" y="2973628"/>
            <a:ext cx="61214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40">
                <a:latin typeface="Cambria Math"/>
                <a:cs typeface="Cambria Math"/>
              </a:rPr>
              <a:t>𝑣𝑣</a:t>
            </a:r>
            <a:r>
              <a:rPr dirty="0" baseline="-17543" sz="1425" spc="-359">
                <a:latin typeface="Cambria Math"/>
                <a:cs typeface="Cambria Math"/>
              </a:rPr>
              <a:t>2</a:t>
            </a:r>
            <a:r>
              <a:rPr dirty="0" baseline="-17543" sz="1425" spc="23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305">
                <a:latin typeface="Cambria Math"/>
                <a:cs typeface="Cambria Math"/>
              </a:rPr>
              <a:t>𝑣𝑣</a:t>
            </a:r>
            <a:r>
              <a:rPr dirty="0" baseline="-17543" sz="1425" spc="-457">
                <a:latin typeface="Cambria Math"/>
                <a:cs typeface="Cambria Math"/>
              </a:rPr>
              <a:t>𝑅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235" name="object 235" descr=""/>
          <p:cNvSpPr txBox="1"/>
          <p:nvPr/>
        </p:nvSpPr>
        <p:spPr>
          <a:xfrm>
            <a:off x="6138501" y="3220516"/>
            <a:ext cx="2609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55">
                <a:latin typeface="Cambria Math"/>
                <a:cs typeface="Cambria Math"/>
              </a:rPr>
              <a:t>𝑅𝑅</a:t>
            </a:r>
            <a:r>
              <a:rPr dirty="0" baseline="-17543" sz="1425" spc="-532">
                <a:latin typeface="Cambria Math"/>
                <a:cs typeface="Cambria Math"/>
              </a:rPr>
              <a:t>𝑎𝑎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236" name="object 236" descr=""/>
          <p:cNvSpPr txBox="1"/>
          <p:nvPr/>
        </p:nvSpPr>
        <p:spPr>
          <a:xfrm>
            <a:off x="6849805" y="3105809"/>
            <a:ext cx="1905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Aplicando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cortocircuito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virtual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(v+=v-</a:t>
            </a:r>
            <a:r>
              <a:rPr dirty="0" sz="900" spc="-5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237" name="object 237" descr=""/>
          <p:cNvSpPr txBox="1"/>
          <p:nvPr/>
        </p:nvSpPr>
        <p:spPr>
          <a:xfrm>
            <a:off x="3027282" y="3672345"/>
            <a:ext cx="1205865" cy="324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8925">
              <a:lnSpc>
                <a:spcPts val="1175"/>
              </a:lnSpc>
              <a:spcBef>
                <a:spcPts val="100"/>
              </a:spcBef>
              <a:tabLst>
                <a:tab pos="1167130" algn="l"/>
              </a:tabLst>
            </a:pPr>
            <a:r>
              <a:rPr dirty="0" u="sng" sz="1200" spc="229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none" sz="1200" spc="-254">
                <a:latin typeface="Cambria Math"/>
                <a:cs typeface="Cambria Math"/>
              </a:rPr>
              <a:t>𝑉𝑉</a:t>
            </a:r>
            <a:r>
              <a:rPr dirty="0" u="sng" baseline="-16339" sz="1275" spc="-38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02</a:t>
            </a:r>
            <a:r>
              <a:rPr dirty="0" u="sng" baseline="-16339" sz="1275" spc="20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−</a:t>
            </a:r>
            <a:r>
              <a:rPr dirty="0" u="sng" sz="1200" spc="1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sz="1200" spc="-290">
                <a:latin typeface="Cambria Math"/>
                <a:cs typeface="Cambria Math"/>
              </a:rPr>
              <a:t>𝑉𝑉</a:t>
            </a:r>
            <a:r>
              <a:rPr dirty="0" u="sng" baseline="-16339" sz="1275" spc="-434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</a:t>
            </a:r>
            <a:r>
              <a:rPr dirty="0" u="none" baseline="-16339" sz="1275" spc="-434">
                <a:latin typeface="Cambria Math"/>
                <a:cs typeface="Cambria Math"/>
              </a:rPr>
              <a:t>𝑅</a:t>
            </a:r>
            <a:r>
              <a:rPr dirty="0" u="none" baseline="-16339" sz="1275">
                <a:latin typeface="Cambria Math"/>
                <a:cs typeface="Cambria Math"/>
              </a:rPr>
              <a:t>	</a:t>
            </a:r>
            <a:endParaRPr baseline="-16339" sz="1275">
              <a:latin typeface="Cambria Math"/>
              <a:cs typeface="Cambria Math"/>
            </a:endParaRPr>
          </a:p>
          <a:p>
            <a:pPr marL="38100">
              <a:lnSpc>
                <a:spcPts val="1175"/>
              </a:lnSpc>
            </a:pPr>
            <a:r>
              <a:rPr dirty="0" sz="1200" spc="-195">
                <a:latin typeface="Cambria Math"/>
                <a:cs typeface="Cambria Math"/>
              </a:rPr>
              <a:t>𝑖𝑖</a:t>
            </a:r>
            <a:r>
              <a:rPr dirty="0" sz="1200" spc="110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4199238" y="3702825"/>
            <a:ext cx="832485" cy="294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6215">
              <a:lnSpc>
                <a:spcPts val="1055"/>
              </a:lnSpc>
              <a:spcBef>
                <a:spcPts val="100"/>
              </a:spcBef>
            </a:pPr>
            <a:r>
              <a:rPr dirty="0" baseline="11574" sz="1800" spc="-382">
                <a:latin typeface="Cambria Math"/>
                <a:cs typeface="Cambria Math"/>
              </a:rPr>
              <a:t>𝑉𝑉</a:t>
            </a:r>
            <a:r>
              <a:rPr dirty="0" u="sng" sz="850" spc="-254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02</a:t>
            </a:r>
            <a:r>
              <a:rPr dirty="0" u="sng" sz="850" spc="13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baseline="11574" sz="18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− </a:t>
            </a:r>
            <a:r>
              <a:rPr dirty="0" u="none" baseline="11574" sz="1800" spc="-434">
                <a:latin typeface="Cambria Math"/>
                <a:cs typeface="Cambria Math"/>
              </a:rPr>
              <a:t>𝑉𝑉</a:t>
            </a:r>
            <a:r>
              <a:rPr dirty="0" u="sng" sz="850" spc="-29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0𝑅</a:t>
            </a:r>
            <a:endParaRPr sz="850">
              <a:latin typeface="Cambria Math"/>
              <a:cs typeface="Cambria Math"/>
            </a:endParaRPr>
          </a:p>
          <a:p>
            <a:pPr marL="38100">
              <a:lnSpc>
                <a:spcPts val="1055"/>
              </a:lnSpc>
            </a:pPr>
            <a:r>
              <a:rPr dirty="0" sz="1200" spc="-5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3278742" y="3890278"/>
            <a:ext cx="1753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13790" algn="l"/>
              </a:tabLst>
            </a:pPr>
            <a:r>
              <a:rPr dirty="0" sz="1200" spc="-300">
                <a:latin typeface="Cambria Math"/>
                <a:cs typeface="Cambria Math"/>
              </a:rPr>
              <a:t>𝑅𝑅</a:t>
            </a:r>
            <a:r>
              <a:rPr dirty="0" baseline="-16339" sz="1275" spc="-450">
                <a:latin typeface="Cambria Math"/>
                <a:cs typeface="Cambria Math"/>
              </a:rPr>
              <a:t>𝑏𝑏</a:t>
            </a:r>
            <a:r>
              <a:rPr dirty="0" baseline="-16339" sz="1275" spc="22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300">
                <a:latin typeface="Cambria Math"/>
                <a:cs typeface="Cambria Math"/>
              </a:rPr>
              <a:t>𝑅𝑅</a:t>
            </a:r>
            <a:r>
              <a:rPr dirty="0" baseline="-16339" sz="1275" spc="-450">
                <a:latin typeface="Cambria Math"/>
                <a:cs typeface="Cambria Math"/>
              </a:rPr>
              <a:t>𝑎𝑎</a:t>
            </a:r>
            <a:r>
              <a:rPr dirty="0" baseline="-16339" sz="1275" spc="22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 </a:t>
            </a:r>
            <a:r>
              <a:rPr dirty="0" sz="1200" spc="-320">
                <a:latin typeface="Cambria Math"/>
                <a:cs typeface="Cambria Math"/>
              </a:rPr>
              <a:t>𝑅𝑅</a:t>
            </a:r>
            <a:r>
              <a:rPr dirty="0" baseline="-16339" sz="1275" spc="-480">
                <a:latin typeface="Cambria Math"/>
                <a:cs typeface="Cambria Math"/>
              </a:rPr>
              <a:t>𝑏𝑏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245">
                <a:latin typeface="Cambria Math"/>
                <a:cs typeface="Cambria Math"/>
              </a:rPr>
              <a:t>2𝑅𝑅</a:t>
            </a:r>
            <a:r>
              <a:rPr dirty="0" baseline="-16339" sz="1275" spc="-367">
                <a:latin typeface="Cambria Math"/>
                <a:cs typeface="Cambria Math"/>
              </a:rPr>
              <a:t>𝑏𝑏</a:t>
            </a:r>
            <a:r>
              <a:rPr dirty="0" baseline="-16339" sz="1275" spc="24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15">
                <a:latin typeface="Cambria Math"/>
                <a:cs typeface="Cambria Math"/>
              </a:rPr>
              <a:t> </a:t>
            </a:r>
            <a:r>
              <a:rPr dirty="0" sz="1200" spc="-320">
                <a:latin typeface="Cambria Math"/>
                <a:cs typeface="Cambria Math"/>
              </a:rPr>
              <a:t>𝑅𝑅</a:t>
            </a:r>
            <a:r>
              <a:rPr dirty="0" baseline="-16339" sz="1275" spc="-480">
                <a:latin typeface="Cambria Math"/>
                <a:cs typeface="Cambria Math"/>
              </a:rPr>
              <a:t>𝑎𝑎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40" name="object 240" descr=""/>
          <p:cNvSpPr/>
          <p:nvPr/>
        </p:nvSpPr>
        <p:spPr>
          <a:xfrm>
            <a:off x="3413997" y="3053384"/>
            <a:ext cx="0" cy="236854"/>
          </a:xfrm>
          <a:custGeom>
            <a:avLst/>
            <a:gdLst/>
            <a:ahLst/>
            <a:cxnLst/>
            <a:rect l="l" t="t" r="r" b="b"/>
            <a:pathLst>
              <a:path w="0" h="236854">
                <a:moveTo>
                  <a:pt x="0" y="0"/>
                </a:moveTo>
                <a:lnTo>
                  <a:pt x="0" y="236537"/>
                </a:lnTo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 descr=""/>
          <p:cNvSpPr/>
          <p:nvPr/>
        </p:nvSpPr>
        <p:spPr>
          <a:xfrm>
            <a:off x="3375901" y="327722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 descr=""/>
          <p:cNvSpPr txBox="1"/>
          <p:nvPr/>
        </p:nvSpPr>
        <p:spPr>
          <a:xfrm>
            <a:off x="177057" y="3849051"/>
            <a:ext cx="29013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Arial"/>
                <a:cs typeface="Arial"/>
              </a:rPr>
              <a:t>Como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en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los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operacionales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no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entra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corriente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50">
                <a:latin typeface="Wingdings"/>
                <a:cs typeface="Wingdings"/>
              </a:rPr>
              <a:t></a:t>
            </a:r>
            <a:endParaRPr sz="1050">
              <a:latin typeface="Wingdings"/>
              <a:cs typeface="Wingdings"/>
            </a:endParaRPr>
          </a:p>
        </p:txBody>
      </p:sp>
      <p:grpSp>
        <p:nvGrpSpPr>
          <p:cNvPr id="243" name="object 243" descr=""/>
          <p:cNvGrpSpPr/>
          <p:nvPr/>
        </p:nvGrpSpPr>
        <p:grpSpPr>
          <a:xfrm>
            <a:off x="6073682" y="3452507"/>
            <a:ext cx="76200" cy="303530"/>
            <a:chOff x="6073682" y="3452507"/>
            <a:chExt cx="76200" cy="303530"/>
          </a:xfrm>
        </p:grpSpPr>
        <p:sp>
          <p:nvSpPr>
            <p:cNvPr id="244" name="object 244" descr=""/>
            <p:cNvSpPr/>
            <p:nvPr/>
          </p:nvSpPr>
          <p:spPr>
            <a:xfrm>
              <a:off x="6111778" y="3452507"/>
              <a:ext cx="0" cy="240029"/>
            </a:xfrm>
            <a:custGeom>
              <a:avLst/>
              <a:gdLst/>
              <a:ahLst/>
              <a:cxnLst/>
              <a:rect l="l" t="t" r="r" b="b"/>
              <a:pathLst>
                <a:path w="0" h="240029">
                  <a:moveTo>
                    <a:pt x="0" y="0"/>
                  </a:moveTo>
                  <a:lnTo>
                    <a:pt x="0" y="23982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6073682" y="36796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6" name="object 246" descr=""/>
          <p:cNvGrpSpPr/>
          <p:nvPr/>
        </p:nvGrpSpPr>
        <p:grpSpPr>
          <a:xfrm>
            <a:off x="5052195" y="3864363"/>
            <a:ext cx="379095" cy="76200"/>
            <a:chOff x="5052195" y="3864363"/>
            <a:chExt cx="379095" cy="76200"/>
          </a:xfrm>
        </p:grpSpPr>
        <p:sp>
          <p:nvSpPr>
            <p:cNvPr id="247" name="object 247" descr=""/>
            <p:cNvSpPr/>
            <p:nvPr/>
          </p:nvSpPr>
          <p:spPr>
            <a:xfrm>
              <a:off x="5052195" y="3902466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5" h="0">
                  <a:moveTo>
                    <a:pt x="0" y="0"/>
                  </a:moveTo>
                  <a:lnTo>
                    <a:pt x="31502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5354521" y="386436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9" name="object 249" descr=""/>
          <p:cNvSpPr txBox="1"/>
          <p:nvPr/>
        </p:nvSpPr>
        <p:spPr>
          <a:xfrm>
            <a:off x="5477747" y="3698106"/>
            <a:ext cx="501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810" algn="l"/>
              </a:tabLst>
            </a:pPr>
            <a:r>
              <a:rPr dirty="0" sz="1200" spc="-480">
                <a:latin typeface="Cambria Math"/>
                <a:cs typeface="Cambria Math"/>
              </a:rPr>
              <a:t>𝑉𝑉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−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sz="1200" spc="-555"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50" name="object 250" descr=""/>
          <p:cNvSpPr txBox="1"/>
          <p:nvPr/>
        </p:nvSpPr>
        <p:spPr>
          <a:xfrm>
            <a:off x="5553947" y="3769734"/>
            <a:ext cx="5473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5765" algn="l"/>
              </a:tabLst>
            </a:pPr>
            <a:r>
              <a:rPr dirty="0" u="sng" sz="8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02</a:t>
            </a:r>
            <a:r>
              <a:rPr dirty="0" u="sng" sz="850" spc="24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sz="850">
                <a:latin typeface="Cambria Math"/>
                <a:cs typeface="Cambria Math"/>
              </a:rPr>
              <a:t>	</a:t>
            </a:r>
            <a:r>
              <a:rPr dirty="0" u="sng" sz="850" spc="-2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0𝑅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51" name="object 251" descr=""/>
          <p:cNvSpPr txBox="1"/>
          <p:nvPr/>
        </p:nvSpPr>
        <p:spPr>
          <a:xfrm>
            <a:off x="5476223" y="3916038"/>
            <a:ext cx="558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60">
                <a:latin typeface="Cambria Math"/>
                <a:cs typeface="Cambria Math"/>
              </a:rPr>
              <a:t>2𝑅𝑅</a:t>
            </a:r>
            <a:r>
              <a:rPr dirty="0" sz="1200" spc="155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409"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52" name="object 252" descr=""/>
          <p:cNvSpPr txBox="1"/>
          <p:nvPr/>
        </p:nvSpPr>
        <p:spPr>
          <a:xfrm>
            <a:off x="5654531" y="3987666"/>
            <a:ext cx="44704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4490" algn="l"/>
              </a:tabLst>
            </a:pPr>
            <a:r>
              <a:rPr dirty="0" sz="850" spc="-25">
                <a:latin typeface="Cambria Math"/>
                <a:cs typeface="Cambria Math"/>
              </a:rPr>
              <a:t>𝑏𝑏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175">
                <a:latin typeface="Cambria Math"/>
                <a:cs typeface="Cambria Math"/>
              </a:rPr>
              <a:t>𝑎𝑎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53" name="object 253" descr=""/>
          <p:cNvSpPr txBox="1"/>
          <p:nvPr/>
        </p:nvSpPr>
        <p:spPr>
          <a:xfrm>
            <a:off x="6126972" y="3813930"/>
            <a:ext cx="139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54" name="object 254" descr=""/>
          <p:cNvSpPr txBox="1"/>
          <p:nvPr/>
        </p:nvSpPr>
        <p:spPr>
          <a:xfrm>
            <a:off x="6283943" y="3698106"/>
            <a:ext cx="443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25">
                <a:latin typeface="Cambria Math"/>
                <a:cs typeface="Cambria Math"/>
              </a:rPr>
              <a:t>𝑣𝑣</a:t>
            </a:r>
            <a:r>
              <a:rPr dirty="0" sz="1200" spc="135">
                <a:latin typeface="Cambria Math"/>
                <a:cs typeface="Cambria Math"/>
              </a:rPr>
              <a:t> 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−</a:t>
            </a: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sz="1200" spc="-350">
                <a:latin typeface="Cambria Math"/>
                <a:cs typeface="Cambria Math"/>
              </a:rPr>
              <a:t>𝑣𝑣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55" name="object 255" descr=""/>
          <p:cNvSpPr txBox="1"/>
          <p:nvPr/>
        </p:nvSpPr>
        <p:spPr>
          <a:xfrm>
            <a:off x="6364716" y="3769734"/>
            <a:ext cx="42227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44805" algn="l"/>
              </a:tabLst>
            </a:pPr>
            <a:r>
              <a:rPr dirty="0" u="sng" sz="8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sz="850" spc="24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sz="850">
                <a:latin typeface="Cambria Math"/>
                <a:cs typeface="Cambria Math"/>
              </a:rPr>
              <a:t>	</a:t>
            </a:r>
            <a:r>
              <a:rPr dirty="0" u="sng" sz="850" spc="-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56" name="object 256" descr=""/>
          <p:cNvSpPr txBox="1"/>
          <p:nvPr/>
        </p:nvSpPr>
        <p:spPr>
          <a:xfrm>
            <a:off x="6439391" y="3916038"/>
            <a:ext cx="1225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20"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57" name="object 257" descr=""/>
          <p:cNvSpPr txBox="1"/>
          <p:nvPr/>
        </p:nvSpPr>
        <p:spPr>
          <a:xfrm>
            <a:off x="6533881" y="3987666"/>
            <a:ext cx="9525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175">
                <a:latin typeface="Cambria Math"/>
                <a:cs typeface="Cambria Math"/>
              </a:rPr>
              <a:t>𝑎𝑎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58" name="object 258" descr=""/>
          <p:cNvSpPr txBox="1"/>
          <p:nvPr/>
        </p:nvSpPr>
        <p:spPr>
          <a:xfrm>
            <a:off x="6809723" y="3813930"/>
            <a:ext cx="290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 spc="-400">
                <a:solidFill>
                  <a:srgbClr val="6F2F9F"/>
                </a:solidFill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59" name="object 259" descr=""/>
          <p:cNvSpPr txBox="1"/>
          <p:nvPr/>
        </p:nvSpPr>
        <p:spPr>
          <a:xfrm>
            <a:off x="7055087" y="3885558"/>
            <a:ext cx="5473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5765" algn="l"/>
              </a:tabLst>
            </a:pPr>
            <a:r>
              <a:rPr dirty="0" sz="850" spc="-25">
                <a:solidFill>
                  <a:srgbClr val="6F2F9F"/>
                </a:solidFill>
                <a:latin typeface="Cambria Math"/>
                <a:cs typeface="Cambria Math"/>
              </a:rPr>
              <a:t>02</a:t>
            </a:r>
            <a:r>
              <a:rPr dirty="0" sz="850">
                <a:solidFill>
                  <a:srgbClr val="6F2F9F"/>
                </a:solidFill>
                <a:latin typeface="Cambria Math"/>
                <a:cs typeface="Cambria Math"/>
              </a:rPr>
              <a:t>	</a:t>
            </a:r>
            <a:r>
              <a:rPr dirty="0" sz="850" spc="-25">
                <a:solidFill>
                  <a:srgbClr val="6F2F9F"/>
                </a:solidFill>
                <a:latin typeface="Cambria Math"/>
                <a:cs typeface="Cambria Math"/>
              </a:rPr>
              <a:t>0𝑅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60" name="object 260" descr=""/>
          <p:cNvSpPr txBox="1"/>
          <p:nvPr/>
        </p:nvSpPr>
        <p:spPr>
          <a:xfrm>
            <a:off x="7939007" y="3916038"/>
            <a:ext cx="1225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20">
                <a:solidFill>
                  <a:srgbClr val="6F2F9F"/>
                </a:solidFill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61" name="object 261" descr=""/>
          <p:cNvSpPr txBox="1"/>
          <p:nvPr/>
        </p:nvSpPr>
        <p:spPr>
          <a:xfrm>
            <a:off x="8033495" y="3987666"/>
            <a:ext cx="9525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175">
                <a:solidFill>
                  <a:srgbClr val="6F2F9F"/>
                </a:solidFill>
                <a:latin typeface="Cambria Math"/>
                <a:cs typeface="Cambria Math"/>
              </a:rPr>
              <a:t>𝑎𝑎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62" name="object 262" descr=""/>
          <p:cNvSpPr txBox="1"/>
          <p:nvPr/>
        </p:nvSpPr>
        <p:spPr>
          <a:xfrm>
            <a:off x="8534892" y="3885558"/>
            <a:ext cx="44704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4490" algn="l"/>
              </a:tabLst>
            </a:pPr>
            <a:r>
              <a:rPr dirty="0" sz="850" spc="-25">
                <a:solidFill>
                  <a:srgbClr val="6F2F9F"/>
                </a:solidFill>
                <a:latin typeface="Cambria Math"/>
                <a:cs typeface="Cambria Math"/>
              </a:rPr>
              <a:t>𝑏𝑏</a:t>
            </a:r>
            <a:r>
              <a:rPr dirty="0" sz="850">
                <a:solidFill>
                  <a:srgbClr val="6F2F9F"/>
                </a:solidFill>
                <a:latin typeface="Cambria Math"/>
                <a:cs typeface="Cambria Math"/>
              </a:rPr>
              <a:t>	</a:t>
            </a:r>
            <a:r>
              <a:rPr dirty="0" sz="850" spc="-175">
                <a:solidFill>
                  <a:srgbClr val="6F2F9F"/>
                </a:solidFill>
                <a:latin typeface="Cambria Math"/>
                <a:cs typeface="Cambria Math"/>
              </a:rPr>
              <a:t>𝑎𝑎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63" name="object 263" descr=""/>
          <p:cNvSpPr txBox="1"/>
          <p:nvPr/>
        </p:nvSpPr>
        <p:spPr>
          <a:xfrm>
            <a:off x="7198851" y="3698106"/>
            <a:ext cx="1881505" cy="324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6900">
              <a:lnSpc>
                <a:spcPts val="1175"/>
              </a:lnSpc>
              <a:spcBef>
                <a:spcPts val="100"/>
              </a:spcBef>
            </a:pPr>
            <a:r>
              <a:rPr dirty="0" sz="1200" spc="-220">
                <a:solidFill>
                  <a:srgbClr val="6F2F9F"/>
                </a:solidFill>
                <a:latin typeface="Cambria Math"/>
                <a:cs typeface="Cambria Math"/>
              </a:rPr>
              <a:t>𝑣𝑣</a:t>
            </a:r>
            <a:r>
              <a:rPr dirty="0" u="sng" baseline="-16339" sz="1275" spc="-33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baseline="-16339" sz="1275" spc="202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mbria Math"/>
                <a:cs typeface="Cambria Math"/>
              </a:rPr>
              <a:t>− </a:t>
            </a:r>
            <a:r>
              <a:rPr dirty="0" u="none" sz="1200" spc="-25">
                <a:solidFill>
                  <a:srgbClr val="6F2F9F"/>
                </a:solidFill>
                <a:latin typeface="Cambria Math"/>
                <a:cs typeface="Cambria Math"/>
              </a:rPr>
              <a:t>𝑣𝑣</a:t>
            </a:r>
            <a:r>
              <a:rPr dirty="0" u="sng" baseline="-16339" sz="1275" spc="-37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  <a:p>
            <a:pPr marL="38100">
              <a:lnSpc>
                <a:spcPts val="1175"/>
              </a:lnSpc>
              <a:tabLst>
                <a:tab pos="440055" algn="l"/>
                <a:tab pos="1106170" algn="l"/>
              </a:tabLst>
            </a:pPr>
            <a:r>
              <a:rPr dirty="0" sz="1200">
                <a:solidFill>
                  <a:srgbClr val="6F2F9F"/>
                </a:solidFill>
                <a:latin typeface="Cambria Math"/>
                <a:cs typeface="Cambria Math"/>
              </a:rPr>
              <a:t>−</a:t>
            </a:r>
            <a:r>
              <a:rPr dirty="0" sz="1200" spc="-10">
                <a:solidFill>
                  <a:srgbClr val="6F2F9F"/>
                </a:solidFill>
                <a:latin typeface="Cambria Math"/>
                <a:cs typeface="Cambria Math"/>
              </a:rPr>
              <a:t> </a:t>
            </a:r>
            <a:r>
              <a:rPr dirty="0" sz="1200" spc="-400">
                <a:solidFill>
                  <a:srgbClr val="6F2F9F"/>
                </a:solidFill>
                <a:latin typeface="Cambria Math"/>
                <a:cs typeface="Cambria Math"/>
              </a:rPr>
              <a:t>𝑉𝑉</a:t>
            </a:r>
            <a:r>
              <a:rPr dirty="0" sz="1200">
                <a:solidFill>
                  <a:srgbClr val="6F2F9F"/>
                </a:solidFill>
                <a:latin typeface="Cambria Math"/>
                <a:cs typeface="Cambria Math"/>
              </a:rPr>
              <a:t>	</a:t>
            </a:r>
            <a:r>
              <a:rPr dirty="0" sz="1200" spc="-50">
                <a:solidFill>
                  <a:srgbClr val="6F2F9F"/>
                </a:solidFill>
                <a:latin typeface="Cambria Math"/>
                <a:cs typeface="Cambria Math"/>
              </a:rPr>
              <a:t>=</a:t>
            </a:r>
            <a:r>
              <a:rPr dirty="0" sz="1200">
                <a:solidFill>
                  <a:srgbClr val="6F2F9F"/>
                </a:solidFill>
                <a:latin typeface="Cambria Math"/>
                <a:cs typeface="Cambria Math"/>
              </a:rPr>
              <a:t>	</a:t>
            </a:r>
            <a:r>
              <a:rPr dirty="0" sz="1200" spc="-125">
                <a:solidFill>
                  <a:srgbClr val="6F2F9F"/>
                </a:solidFill>
                <a:latin typeface="Cambria Math"/>
                <a:cs typeface="Cambria Math"/>
              </a:rPr>
              <a:t>(2𝑅𝑅</a:t>
            </a:r>
            <a:r>
              <a:rPr dirty="0" sz="1200" spc="355">
                <a:solidFill>
                  <a:srgbClr val="6F2F9F"/>
                </a:solidFill>
                <a:latin typeface="Cambria Math"/>
                <a:cs typeface="Cambria Math"/>
              </a:rPr>
              <a:t> </a:t>
            </a:r>
            <a:r>
              <a:rPr dirty="0" sz="1200">
                <a:solidFill>
                  <a:srgbClr val="6F2F9F"/>
                </a:solidFill>
                <a:latin typeface="Cambria Math"/>
                <a:cs typeface="Cambria Math"/>
              </a:rPr>
              <a:t>+</a:t>
            </a:r>
            <a:r>
              <a:rPr dirty="0" sz="1200" spc="-40">
                <a:solidFill>
                  <a:srgbClr val="6F2F9F"/>
                </a:solidFill>
                <a:latin typeface="Cambria Math"/>
                <a:cs typeface="Cambria Math"/>
              </a:rPr>
              <a:t> </a:t>
            </a:r>
            <a:r>
              <a:rPr dirty="0" sz="1200" spc="-385">
                <a:solidFill>
                  <a:srgbClr val="6F2F9F"/>
                </a:solidFill>
                <a:latin typeface="Cambria Math"/>
                <a:cs typeface="Cambria Math"/>
              </a:rPr>
              <a:t>𝑅𝑅</a:t>
            </a:r>
            <a:r>
              <a:rPr dirty="0" sz="1200" spc="320">
                <a:solidFill>
                  <a:srgbClr val="6F2F9F"/>
                </a:solidFill>
                <a:latin typeface="Cambria Math"/>
                <a:cs typeface="Cambria Math"/>
              </a:rPr>
              <a:t> </a:t>
            </a:r>
            <a:r>
              <a:rPr dirty="0" sz="1200" spc="-50">
                <a:solidFill>
                  <a:srgbClr val="6F2F9F"/>
                </a:solidFill>
                <a:latin typeface="Cambria Math"/>
                <a:cs typeface="Cambria Math"/>
              </a:rPr>
              <a:t>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64" name="object 264" descr=""/>
          <p:cNvSpPr txBox="1"/>
          <p:nvPr/>
        </p:nvSpPr>
        <p:spPr>
          <a:xfrm>
            <a:off x="208365" y="4540268"/>
            <a:ext cx="74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65">
                <a:solidFill>
                  <a:srgbClr val="006FC0"/>
                </a:solidFill>
                <a:latin typeface="Cambria Math"/>
                <a:cs typeface="Cambria Math"/>
              </a:rPr>
              <a:t>𝑖𝑖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65" name="object 265" descr=""/>
          <p:cNvSpPr txBox="1"/>
          <p:nvPr/>
        </p:nvSpPr>
        <p:spPr>
          <a:xfrm>
            <a:off x="254127" y="4611940"/>
            <a:ext cx="901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50">
                <a:solidFill>
                  <a:srgbClr val="006FC0"/>
                </a:solidFill>
                <a:latin typeface="Cambria Math"/>
                <a:cs typeface="Cambria Math"/>
              </a:rPr>
              <a:t>𝑅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66" name="object 266" descr=""/>
          <p:cNvSpPr txBox="1"/>
          <p:nvPr/>
        </p:nvSpPr>
        <p:spPr>
          <a:xfrm>
            <a:off x="341502" y="4454968"/>
            <a:ext cx="889000" cy="396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>
              <a:lnSpc>
                <a:spcPts val="1055"/>
              </a:lnSpc>
              <a:spcBef>
                <a:spcPts val="100"/>
              </a:spcBef>
            </a:pPr>
            <a:r>
              <a:rPr dirty="0" u="sng" baseline="11574" sz="1800" spc="-382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sz="850" spc="-254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02</a:t>
            </a:r>
            <a:r>
              <a:rPr dirty="0" u="sng" sz="850" spc="13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baseline="11574" sz="1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− </a:t>
            </a:r>
            <a:r>
              <a:rPr dirty="0" u="sng" baseline="11574" sz="1800" spc="-45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sz="850" spc="-3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𝑜𝑜𝑜𝑜𝑜𝑜</a:t>
            </a:r>
            <a:endParaRPr sz="850">
              <a:latin typeface="Cambria Math"/>
              <a:cs typeface="Cambria Math"/>
            </a:endParaRPr>
          </a:p>
          <a:p>
            <a:pPr marL="38100">
              <a:lnSpc>
                <a:spcPts val="740"/>
              </a:lnSpc>
            </a:pPr>
            <a:r>
              <a:rPr dirty="0" sz="1200" spc="-50">
                <a:solidFill>
                  <a:srgbClr val="006FC0"/>
                </a:solidFill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  <a:p>
            <a:pPr marL="271145">
              <a:lnSpc>
                <a:spcPts val="1120"/>
              </a:lnSpc>
            </a:pPr>
            <a:r>
              <a:rPr dirty="0" sz="1200" spc="-280">
                <a:solidFill>
                  <a:srgbClr val="006FC0"/>
                </a:solidFill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solidFill>
                  <a:srgbClr val="006FC0"/>
                </a:solidFill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200">
                <a:solidFill>
                  <a:srgbClr val="006FC0"/>
                </a:solidFill>
                <a:latin typeface="Cambria Math"/>
                <a:cs typeface="Cambria Math"/>
              </a:rPr>
              <a:t>+</a:t>
            </a:r>
            <a:r>
              <a:rPr dirty="0" sz="1200" spc="-1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200" spc="-280">
                <a:solidFill>
                  <a:srgbClr val="006FC0"/>
                </a:solidFill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solidFill>
                  <a:srgbClr val="006FC0"/>
                </a:solidFill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67" name="object 267" descr=""/>
          <p:cNvSpPr txBox="1"/>
          <p:nvPr/>
        </p:nvSpPr>
        <p:spPr>
          <a:xfrm>
            <a:off x="255650" y="5046767"/>
            <a:ext cx="901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50">
                <a:solidFill>
                  <a:srgbClr val="00AF50"/>
                </a:solidFill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68" name="object 268" descr=""/>
          <p:cNvSpPr txBox="1"/>
          <p:nvPr/>
        </p:nvSpPr>
        <p:spPr>
          <a:xfrm>
            <a:off x="206883" y="4975139"/>
            <a:ext cx="300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00AF50"/>
                </a:solidFill>
                <a:latin typeface="Cambria Math"/>
                <a:cs typeface="Cambria Math"/>
              </a:rPr>
              <a:t>𝑖𝑖</a:t>
            </a:r>
            <a:r>
              <a:rPr dirty="0" sz="1200" spc="325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200" spc="-50">
                <a:solidFill>
                  <a:srgbClr val="00AF50"/>
                </a:solidFill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69" name="object 269" descr=""/>
          <p:cNvSpPr/>
          <p:nvPr/>
        </p:nvSpPr>
        <p:spPr>
          <a:xfrm>
            <a:off x="538104" y="5091470"/>
            <a:ext cx="510540" cy="10795"/>
          </a:xfrm>
          <a:custGeom>
            <a:avLst/>
            <a:gdLst/>
            <a:ahLst/>
            <a:cxnLst/>
            <a:rect l="l" t="t" r="r" b="b"/>
            <a:pathLst>
              <a:path w="510540" h="10795">
                <a:moveTo>
                  <a:pt x="510527" y="0"/>
                </a:moveTo>
                <a:lnTo>
                  <a:pt x="340359" y="0"/>
                </a:lnTo>
                <a:lnTo>
                  <a:pt x="0" y="0"/>
                </a:lnTo>
                <a:lnTo>
                  <a:pt x="0" y="10668"/>
                </a:lnTo>
                <a:lnTo>
                  <a:pt x="510527" y="10668"/>
                </a:lnTo>
                <a:lnTo>
                  <a:pt x="51052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 descr=""/>
          <p:cNvSpPr txBox="1"/>
          <p:nvPr/>
        </p:nvSpPr>
        <p:spPr>
          <a:xfrm>
            <a:off x="618362" y="4930943"/>
            <a:ext cx="15430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25">
                <a:solidFill>
                  <a:srgbClr val="00AF50"/>
                </a:solidFill>
                <a:latin typeface="Cambria Math"/>
                <a:cs typeface="Cambria Math"/>
              </a:rPr>
              <a:t>0𝑅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71" name="object 271" descr=""/>
          <p:cNvSpPr txBox="1"/>
          <p:nvPr/>
        </p:nvSpPr>
        <p:spPr>
          <a:xfrm>
            <a:off x="542162" y="4859315"/>
            <a:ext cx="5035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810" algn="l"/>
              </a:tabLst>
            </a:pPr>
            <a:r>
              <a:rPr dirty="0" sz="1200" spc="-400">
                <a:solidFill>
                  <a:srgbClr val="00AF50"/>
                </a:solidFill>
                <a:latin typeface="Cambria Math"/>
                <a:cs typeface="Cambria Math"/>
              </a:rPr>
              <a:t>𝑉𝑉</a:t>
            </a:r>
            <a:r>
              <a:rPr dirty="0" sz="1200">
                <a:solidFill>
                  <a:srgbClr val="00AF50"/>
                </a:solidFill>
                <a:latin typeface="Cambria Math"/>
                <a:cs typeface="Cambria Math"/>
              </a:rPr>
              <a:t>	−</a:t>
            </a:r>
            <a:r>
              <a:rPr dirty="0" sz="1200" spc="-10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200" spc="-50">
                <a:solidFill>
                  <a:srgbClr val="00AF50"/>
                </a:solidFill>
                <a:latin typeface="Cambria Math"/>
                <a:cs typeface="Cambria Math"/>
              </a:rPr>
              <a:t>0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72" name="object 272" descr=""/>
          <p:cNvSpPr txBox="1"/>
          <p:nvPr/>
        </p:nvSpPr>
        <p:spPr>
          <a:xfrm>
            <a:off x="499998" y="5077247"/>
            <a:ext cx="579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80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solidFill>
                  <a:srgbClr val="00AF50"/>
                </a:solidFill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200">
                <a:solidFill>
                  <a:srgbClr val="00AF50"/>
                </a:solidFill>
                <a:latin typeface="Cambria Math"/>
                <a:cs typeface="Cambria Math"/>
              </a:rPr>
              <a:t>+</a:t>
            </a:r>
            <a:r>
              <a:rPr dirty="0" sz="1200" spc="-10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200" spc="-280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solidFill>
                  <a:srgbClr val="00AF50"/>
                </a:solidFill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73" name="object 273" descr=""/>
          <p:cNvSpPr txBox="1"/>
          <p:nvPr/>
        </p:nvSpPr>
        <p:spPr>
          <a:xfrm>
            <a:off x="1511571" y="4688555"/>
            <a:ext cx="1876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810" algn="l"/>
                <a:tab pos="1127760" algn="l"/>
              </a:tabLst>
            </a:pPr>
            <a:r>
              <a:rPr dirty="0" sz="1200" spc="-400">
                <a:latin typeface="Cambria Math"/>
                <a:cs typeface="Cambria Math"/>
              </a:rPr>
              <a:t>𝑉𝑉</a:t>
            </a:r>
            <a:r>
              <a:rPr dirty="0" sz="1200">
                <a:latin typeface="Cambria Math"/>
                <a:cs typeface="Cambria Math"/>
              </a:rPr>
              <a:t>	−</a:t>
            </a:r>
            <a:r>
              <a:rPr dirty="0" sz="1200" spc="-25">
                <a:latin typeface="Cambria Math"/>
                <a:cs typeface="Cambria Math"/>
              </a:rPr>
              <a:t> </a:t>
            </a:r>
            <a:r>
              <a:rPr dirty="0" sz="1200" spc="-105">
                <a:solidFill>
                  <a:srgbClr val="006FC0"/>
                </a:solidFill>
                <a:latin typeface="Cambria Math"/>
                <a:cs typeface="Cambria Math"/>
              </a:rPr>
              <a:t>𝑖𝑖</a:t>
            </a:r>
            <a:r>
              <a:rPr dirty="0" sz="1200" spc="215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114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 spc="-400">
                <a:latin typeface="Cambria Math"/>
                <a:cs typeface="Cambria Math"/>
              </a:rPr>
              <a:t>𝑉𝑉</a:t>
            </a:r>
            <a:r>
              <a:rPr dirty="0" sz="1200">
                <a:latin typeface="Cambria Math"/>
                <a:cs typeface="Cambria Math"/>
              </a:rPr>
              <a:t>	−</a:t>
            </a:r>
            <a:r>
              <a:rPr dirty="0" sz="1200" spc="-25">
                <a:latin typeface="Cambria Math"/>
                <a:cs typeface="Cambria Math"/>
              </a:rPr>
              <a:t> </a:t>
            </a:r>
            <a:r>
              <a:rPr dirty="0" sz="1200" spc="-100">
                <a:solidFill>
                  <a:srgbClr val="00AF50"/>
                </a:solidFill>
                <a:latin typeface="Cambria Math"/>
                <a:cs typeface="Cambria Math"/>
              </a:rPr>
              <a:t>𝑖𝑖</a:t>
            </a:r>
            <a:r>
              <a:rPr dirty="0" sz="1200" spc="235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114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40">
                <a:latin typeface="Cambria Math"/>
                <a:cs typeface="Cambria Math"/>
              </a:rPr>
              <a:t> </a:t>
            </a:r>
            <a:r>
              <a:rPr dirty="0" sz="1200" spc="-400"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74" name="object 274" descr=""/>
          <p:cNvSpPr txBox="1"/>
          <p:nvPr/>
        </p:nvSpPr>
        <p:spPr>
          <a:xfrm>
            <a:off x="1587771" y="4760182"/>
            <a:ext cx="190944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5285" algn="l"/>
                <a:tab pos="882650" algn="l"/>
                <a:tab pos="1248410" algn="l"/>
                <a:tab pos="1767839" algn="l"/>
              </a:tabLst>
            </a:pPr>
            <a:r>
              <a:rPr dirty="0" sz="850" spc="-25">
                <a:latin typeface="Cambria Math"/>
                <a:cs typeface="Cambria Math"/>
              </a:rPr>
              <a:t>02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>
                <a:solidFill>
                  <a:srgbClr val="006FC0"/>
                </a:solidFill>
                <a:latin typeface="Cambria Math"/>
                <a:cs typeface="Cambria Math"/>
              </a:rPr>
              <a:t>𝑅</a:t>
            </a:r>
            <a:r>
              <a:rPr dirty="0" sz="850" spc="175">
                <a:solidFill>
                  <a:srgbClr val="006FC0"/>
                </a:solidFill>
                <a:latin typeface="Cambria Math"/>
                <a:cs typeface="Cambria Math"/>
              </a:rPr>
              <a:t>  </a:t>
            </a:r>
            <a:r>
              <a:rPr dirty="0" sz="850" spc="-50">
                <a:latin typeface="Cambria Math"/>
                <a:cs typeface="Cambria Math"/>
              </a:rPr>
              <a:t>𝑅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25">
                <a:latin typeface="Cambria Math"/>
                <a:cs typeface="Cambria Math"/>
              </a:rPr>
              <a:t>0𝑅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>
                <a:solidFill>
                  <a:srgbClr val="00AF50"/>
                </a:solidFill>
                <a:latin typeface="Cambria Math"/>
                <a:cs typeface="Cambria Math"/>
              </a:rPr>
              <a:t>2</a:t>
            </a:r>
            <a:r>
              <a:rPr dirty="0" sz="850" spc="204">
                <a:solidFill>
                  <a:srgbClr val="00AF50"/>
                </a:solidFill>
                <a:latin typeface="Cambria Math"/>
                <a:cs typeface="Cambria Math"/>
              </a:rPr>
              <a:t>  </a:t>
            </a:r>
            <a:r>
              <a:rPr dirty="0" sz="850" spc="-50">
                <a:latin typeface="Cambria Math"/>
                <a:cs typeface="Cambria Math"/>
              </a:rPr>
              <a:t>𝑅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25">
                <a:latin typeface="Cambria Math"/>
                <a:cs typeface="Cambria Math"/>
              </a:rPr>
              <a:t>02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75" name="object 275" descr=""/>
          <p:cNvSpPr txBox="1"/>
          <p:nvPr/>
        </p:nvSpPr>
        <p:spPr>
          <a:xfrm>
            <a:off x="3714259" y="4790663"/>
            <a:ext cx="5784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80">
                <a:solidFill>
                  <a:srgbClr val="006FC0"/>
                </a:solidFill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solidFill>
                  <a:srgbClr val="006FC0"/>
                </a:solidFill>
                <a:latin typeface="Cambria Math"/>
                <a:cs typeface="Cambria Math"/>
              </a:rPr>
              <a:t>𝑅</a:t>
            </a:r>
            <a:r>
              <a:rPr dirty="0" baseline="-16339" sz="1275" spc="172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200">
                <a:solidFill>
                  <a:srgbClr val="006FC0"/>
                </a:solidFill>
                <a:latin typeface="Cambria Math"/>
                <a:cs typeface="Cambria Math"/>
              </a:rPr>
              <a:t>+</a:t>
            </a:r>
            <a:r>
              <a:rPr dirty="0" sz="1200" spc="-1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200" spc="-280">
                <a:solidFill>
                  <a:srgbClr val="006FC0"/>
                </a:solidFill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solidFill>
                  <a:srgbClr val="006FC0"/>
                </a:solidFill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76" name="object 276" descr=""/>
          <p:cNvSpPr txBox="1"/>
          <p:nvPr/>
        </p:nvSpPr>
        <p:spPr>
          <a:xfrm>
            <a:off x="3487183" y="4603211"/>
            <a:ext cx="1013460" cy="294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145">
              <a:lnSpc>
                <a:spcPts val="1055"/>
              </a:lnSpc>
              <a:spcBef>
                <a:spcPts val="100"/>
              </a:spcBef>
            </a:pPr>
            <a:r>
              <a:rPr dirty="0" u="sng" baseline="11574" sz="1800" spc="-382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sz="850" spc="-254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02</a:t>
            </a:r>
            <a:r>
              <a:rPr dirty="0" u="sng" sz="850" spc="13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baseline="11574" sz="1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− </a:t>
            </a:r>
            <a:r>
              <a:rPr dirty="0" u="sng" baseline="11574" sz="1800" spc="-45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sz="850" spc="-3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𝑜𝑜𝑜𝑜𝑜𝑜</a:t>
            </a:r>
            <a:endParaRPr sz="850">
              <a:latin typeface="Cambria Math"/>
              <a:cs typeface="Cambria Math"/>
            </a:endParaRPr>
          </a:p>
          <a:p>
            <a:pPr algn="ctr">
              <a:lnSpc>
                <a:spcPts val="1055"/>
              </a:lnSpc>
              <a:tabLst>
                <a:tab pos="839469" algn="l"/>
              </a:tabLst>
            </a:pPr>
            <a:r>
              <a:rPr dirty="0" sz="1200" spc="-50">
                <a:latin typeface="Cambria Math"/>
                <a:cs typeface="Cambria Math"/>
              </a:rPr>
              <a:t>−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sz="1200" spc="-409"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77" name="object 277" descr=""/>
          <p:cNvSpPr txBox="1"/>
          <p:nvPr/>
        </p:nvSpPr>
        <p:spPr>
          <a:xfrm>
            <a:off x="4443747" y="4760182"/>
            <a:ext cx="49974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8140" algn="l"/>
              </a:tabLst>
            </a:pPr>
            <a:r>
              <a:rPr dirty="0" sz="850" spc="-50">
                <a:latin typeface="Cambria Math"/>
                <a:cs typeface="Cambria Math"/>
              </a:rPr>
              <a:t>𝑅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25">
                <a:latin typeface="Cambria Math"/>
                <a:cs typeface="Cambria Math"/>
              </a:rPr>
              <a:t>0𝑅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78" name="object 278" descr=""/>
          <p:cNvSpPr txBox="1"/>
          <p:nvPr/>
        </p:nvSpPr>
        <p:spPr>
          <a:xfrm>
            <a:off x="4556523" y="4688555"/>
            <a:ext cx="541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</a:tabLst>
            </a:pP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65">
                <a:latin typeface="Cambria Math"/>
                <a:cs typeface="Cambria Math"/>
              </a:rPr>
              <a:t> </a:t>
            </a:r>
            <a:r>
              <a:rPr dirty="0" sz="1200" spc="-409">
                <a:latin typeface="Cambria Math"/>
                <a:cs typeface="Cambria Math"/>
              </a:rPr>
              <a:t>𝑉𝑉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sz="1200" spc="-5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79" name="object 279" descr=""/>
          <p:cNvSpPr txBox="1"/>
          <p:nvPr/>
        </p:nvSpPr>
        <p:spPr>
          <a:xfrm>
            <a:off x="5106682" y="4572731"/>
            <a:ext cx="257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229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  </a:t>
            </a:r>
            <a:r>
              <a:rPr dirty="0" u="sng" sz="1200" spc="-55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80" name="object 280" descr=""/>
          <p:cNvSpPr txBox="1"/>
          <p:nvPr/>
        </p:nvSpPr>
        <p:spPr>
          <a:xfrm>
            <a:off x="5332239" y="4644359"/>
            <a:ext cx="31051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7180" algn="l"/>
              </a:tabLst>
            </a:pPr>
            <a:r>
              <a:rPr dirty="0" u="sng" sz="850" spc="-2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0𝑅</a:t>
            </a:r>
            <a:r>
              <a:rPr dirty="0" u="sng" sz="85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	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81" name="object 281" descr=""/>
          <p:cNvSpPr txBox="1"/>
          <p:nvPr/>
        </p:nvSpPr>
        <p:spPr>
          <a:xfrm>
            <a:off x="5733051" y="4760182"/>
            <a:ext cx="90233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34340" algn="l"/>
                <a:tab pos="760730" algn="l"/>
              </a:tabLst>
            </a:pPr>
            <a:r>
              <a:rPr dirty="0" sz="850" spc="-50">
                <a:latin typeface="Cambria Math"/>
                <a:cs typeface="Cambria Math"/>
              </a:rPr>
              <a:t>𝑅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25">
                <a:latin typeface="Cambria Math"/>
                <a:cs typeface="Cambria Math"/>
              </a:rPr>
              <a:t>02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25">
                <a:latin typeface="Cambria Math"/>
                <a:cs typeface="Cambria Math"/>
              </a:rPr>
              <a:t>0𝑅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82" name="object 282" descr=""/>
          <p:cNvSpPr/>
          <p:nvPr/>
        </p:nvSpPr>
        <p:spPr>
          <a:xfrm>
            <a:off x="6730564" y="4615752"/>
            <a:ext cx="927100" cy="388620"/>
          </a:xfrm>
          <a:custGeom>
            <a:avLst/>
            <a:gdLst/>
            <a:ahLst/>
            <a:cxnLst/>
            <a:rect l="l" t="t" r="r" b="b"/>
            <a:pathLst>
              <a:path w="927100" h="388620">
                <a:moveTo>
                  <a:pt x="860015" y="0"/>
                </a:moveTo>
                <a:lnTo>
                  <a:pt x="856523" y="5575"/>
                </a:lnTo>
                <a:lnTo>
                  <a:pt x="868913" y="20458"/>
                </a:lnTo>
                <a:lnTo>
                  <a:pt x="879813" y="38230"/>
                </a:lnTo>
                <a:lnTo>
                  <a:pt x="897150" y="82448"/>
                </a:lnTo>
                <a:lnTo>
                  <a:pt x="907923" y="135377"/>
                </a:lnTo>
                <a:lnTo>
                  <a:pt x="911514" y="194144"/>
                </a:lnTo>
                <a:lnTo>
                  <a:pt x="910621" y="223696"/>
                </a:lnTo>
                <a:lnTo>
                  <a:pt x="903477" y="279284"/>
                </a:lnTo>
                <a:lnTo>
                  <a:pt x="889323" y="329268"/>
                </a:lnTo>
                <a:lnTo>
                  <a:pt x="868969" y="368149"/>
                </a:lnTo>
                <a:lnTo>
                  <a:pt x="856523" y="383082"/>
                </a:lnTo>
                <a:lnTo>
                  <a:pt x="860015" y="388594"/>
                </a:lnTo>
                <a:lnTo>
                  <a:pt x="887444" y="355874"/>
                </a:lnTo>
                <a:lnTo>
                  <a:pt x="908567" y="309829"/>
                </a:lnTo>
                <a:lnTo>
                  <a:pt x="922048" y="254525"/>
                </a:lnTo>
                <a:lnTo>
                  <a:pt x="926535" y="194144"/>
                </a:lnTo>
                <a:lnTo>
                  <a:pt x="925459" y="164031"/>
                </a:lnTo>
                <a:lnTo>
                  <a:pt x="916433" y="104857"/>
                </a:lnTo>
                <a:lnTo>
                  <a:pt x="898795" y="53772"/>
                </a:lnTo>
                <a:lnTo>
                  <a:pt x="874517" y="14706"/>
                </a:lnTo>
                <a:lnTo>
                  <a:pt x="860015" y="0"/>
                </a:lnTo>
                <a:close/>
              </a:path>
              <a:path w="927100" h="388620">
                <a:moveTo>
                  <a:pt x="66532" y="0"/>
                </a:moveTo>
                <a:lnTo>
                  <a:pt x="39097" y="32631"/>
                </a:lnTo>
                <a:lnTo>
                  <a:pt x="17967" y="78130"/>
                </a:lnTo>
                <a:lnTo>
                  <a:pt x="4491" y="133089"/>
                </a:lnTo>
                <a:lnTo>
                  <a:pt x="0" y="194144"/>
                </a:lnTo>
                <a:lnTo>
                  <a:pt x="1075" y="223696"/>
                </a:lnTo>
                <a:lnTo>
                  <a:pt x="1120" y="224941"/>
                </a:lnTo>
                <a:lnTo>
                  <a:pt x="10107" y="282820"/>
                </a:lnTo>
                <a:lnTo>
                  <a:pt x="27745" y="334518"/>
                </a:lnTo>
                <a:lnTo>
                  <a:pt x="52025" y="373899"/>
                </a:lnTo>
                <a:lnTo>
                  <a:pt x="66532" y="388594"/>
                </a:lnTo>
                <a:lnTo>
                  <a:pt x="70025" y="383082"/>
                </a:lnTo>
                <a:lnTo>
                  <a:pt x="57573" y="368149"/>
                </a:lnTo>
                <a:lnTo>
                  <a:pt x="46639" y="350212"/>
                </a:lnTo>
                <a:lnTo>
                  <a:pt x="29321" y="305320"/>
                </a:lnTo>
                <a:lnTo>
                  <a:pt x="18605" y="252075"/>
                </a:lnTo>
                <a:lnTo>
                  <a:pt x="16044" y="224941"/>
                </a:lnTo>
                <a:lnTo>
                  <a:pt x="15926" y="223696"/>
                </a:lnTo>
                <a:lnTo>
                  <a:pt x="15929" y="164031"/>
                </a:lnTo>
                <a:lnTo>
                  <a:pt x="23092" y="108182"/>
                </a:lnTo>
                <a:lnTo>
                  <a:pt x="37272" y="58892"/>
                </a:lnTo>
                <a:lnTo>
                  <a:pt x="57604" y="20458"/>
                </a:lnTo>
                <a:lnTo>
                  <a:pt x="70025" y="5575"/>
                </a:lnTo>
                <a:lnTo>
                  <a:pt x="66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 descr=""/>
          <p:cNvSpPr txBox="1"/>
          <p:nvPr/>
        </p:nvSpPr>
        <p:spPr>
          <a:xfrm>
            <a:off x="5641611" y="4688555"/>
            <a:ext cx="1409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125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40">
                <a:latin typeface="Cambria Math"/>
                <a:cs typeface="Cambria Math"/>
              </a:rPr>
              <a:t> </a:t>
            </a:r>
            <a:r>
              <a:rPr dirty="0" sz="1200" spc="-150">
                <a:latin typeface="Cambria Math"/>
                <a:cs typeface="Cambria Math"/>
              </a:rPr>
              <a:t>(𝑉𝑉</a:t>
            </a:r>
            <a:r>
              <a:rPr dirty="0" sz="1200" spc="155">
                <a:latin typeface="Cambria Math"/>
                <a:cs typeface="Cambria Math"/>
              </a:rPr>
              <a:t>  </a:t>
            </a:r>
            <a:r>
              <a:rPr dirty="0" sz="1200" spc="-254">
                <a:latin typeface="Cambria Math"/>
                <a:cs typeface="Cambria Math"/>
              </a:rPr>
              <a:t>−𝑉𝑉</a:t>
            </a:r>
            <a:r>
              <a:rPr dirty="0" sz="1200" spc="160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)</a:t>
            </a:r>
            <a:r>
              <a:rPr dirty="0" sz="1200" spc="145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1</a:t>
            </a:r>
            <a:r>
              <a:rPr dirty="0" sz="1200" spc="-15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84" name="object 284" descr=""/>
          <p:cNvSpPr/>
          <p:nvPr/>
        </p:nvSpPr>
        <p:spPr>
          <a:xfrm>
            <a:off x="7071626" y="4804879"/>
            <a:ext cx="510540" cy="10795"/>
          </a:xfrm>
          <a:custGeom>
            <a:avLst/>
            <a:gdLst/>
            <a:ahLst/>
            <a:cxnLst/>
            <a:rect l="l" t="t" r="r" b="b"/>
            <a:pathLst>
              <a:path w="510540" h="10795">
                <a:moveTo>
                  <a:pt x="510540" y="0"/>
                </a:moveTo>
                <a:lnTo>
                  <a:pt x="0" y="0"/>
                </a:lnTo>
                <a:lnTo>
                  <a:pt x="0" y="10668"/>
                </a:lnTo>
                <a:lnTo>
                  <a:pt x="510540" y="10668"/>
                </a:lnTo>
                <a:lnTo>
                  <a:pt x="510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 descr=""/>
          <p:cNvSpPr txBox="1"/>
          <p:nvPr/>
        </p:nvSpPr>
        <p:spPr>
          <a:xfrm>
            <a:off x="7207267" y="4572731"/>
            <a:ext cx="232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305"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86" name="object 286" descr=""/>
          <p:cNvSpPr txBox="1"/>
          <p:nvPr/>
        </p:nvSpPr>
        <p:spPr>
          <a:xfrm>
            <a:off x="5068587" y="4790663"/>
            <a:ext cx="25571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002789" algn="l"/>
              </a:tabLst>
            </a:pPr>
            <a:r>
              <a:rPr dirty="0" sz="1200" spc="-280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solidFill>
                  <a:srgbClr val="00AF50"/>
                </a:solidFill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200">
                <a:solidFill>
                  <a:srgbClr val="00AF50"/>
                </a:solidFill>
                <a:latin typeface="Cambria Math"/>
                <a:cs typeface="Cambria Math"/>
              </a:rPr>
              <a:t>+</a:t>
            </a:r>
            <a:r>
              <a:rPr dirty="0" sz="1200" spc="-10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200" spc="-280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solidFill>
                  <a:srgbClr val="00AF50"/>
                </a:solidFill>
                <a:latin typeface="Cambria Math"/>
                <a:cs typeface="Cambria Math"/>
              </a:rPr>
              <a:t>2</a:t>
            </a:r>
            <a:r>
              <a:rPr dirty="0" baseline="-16339" sz="1275">
                <a:solidFill>
                  <a:srgbClr val="00AF50"/>
                </a:solidFill>
                <a:latin typeface="Cambria Math"/>
                <a:cs typeface="Cambria Math"/>
              </a:rPr>
              <a:t>	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87" name="object 287" descr=""/>
          <p:cNvSpPr txBox="1"/>
          <p:nvPr/>
        </p:nvSpPr>
        <p:spPr>
          <a:xfrm>
            <a:off x="7699011" y="4688555"/>
            <a:ext cx="4241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400"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88" name="object 288" descr=""/>
          <p:cNvSpPr txBox="1"/>
          <p:nvPr/>
        </p:nvSpPr>
        <p:spPr>
          <a:xfrm>
            <a:off x="8053087" y="4719034"/>
            <a:ext cx="800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50" spc="-215">
                <a:latin typeface="Cambria Math"/>
                <a:cs typeface="Cambria Math"/>
              </a:rPr>
              <a:t>𝑜𝑜𝑜𝑜𝑜𝑜</a:t>
            </a:r>
            <a:r>
              <a:rPr dirty="0" sz="850" spc="95">
                <a:latin typeface="Cambria Math"/>
                <a:cs typeface="Cambria Math"/>
              </a:rPr>
              <a:t> </a:t>
            </a:r>
            <a:r>
              <a:rPr dirty="0" baseline="-25462" sz="1800" spc="-419">
                <a:latin typeface="Cambria Math"/>
                <a:cs typeface="Cambria Math"/>
              </a:rPr>
              <a:t>𝑅𝑅</a:t>
            </a:r>
            <a:r>
              <a:rPr dirty="0" baseline="-52287" sz="1275" spc="-419">
                <a:latin typeface="Cambria Math"/>
                <a:cs typeface="Cambria Math"/>
              </a:rPr>
              <a:t>𝑅</a:t>
            </a:r>
            <a:r>
              <a:rPr dirty="0" baseline="-52287" sz="1275" spc="209">
                <a:latin typeface="Cambria Math"/>
                <a:cs typeface="Cambria Math"/>
              </a:rPr>
              <a:t> </a:t>
            </a:r>
            <a:r>
              <a:rPr dirty="0" baseline="-25462" sz="1800">
                <a:latin typeface="Cambria Math"/>
                <a:cs typeface="Cambria Math"/>
              </a:rPr>
              <a:t>+</a:t>
            </a:r>
            <a:r>
              <a:rPr dirty="0" baseline="-25462" sz="1800" spc="15">
                <a:latin typeface="Cambria Math"/>
                <a:cs typeface="Cambria Math"/>
              </a:rPr>
              <a:t> </a:t>
            </a:r>
            <a:r>
              <a:rPr dirty="0" baseline="-25462" sz="1800" spc="-419">
                <a:latin typeface="Cambria Math"/>
                <a:cs typeface="Cambria Math"/>
              </a:rPr>
              <a:t>𝑅𝑅</a:t>
            </a:r>
            <a:r>
              <a:rPr dirty="0" baseline="-52287" sz="1275" spc="-419">
                <a:latin typeface="Cambria Math"/>
                <a:cs typeface="Cambria Math"/>
              </a:rPr>
              <a:t>2</a:t>
            </a:r>
            <a:endParaRPr baseline="-52287" sz="1275">
              <a:latin typeface="Cambria Math"/>
              <a:cs typeface="Cambria Math"/>
            </a:endParaRPr>
          </a:p>
        </p:txBody>
      </p:sp>
      <p:sp>
        <p:nvSpPr>
          <p:cNvPr id="289" name="object 289" descr=""/>
          <p:cNvSpPr txBox="1"/>
          <p:nvPr/>
        </p:nvSpPr>
        <p:spPr>
          <a:xfrm>
            <a:off x="8274075" y="4572731"/>
            <a:ext cx="757555" cy="324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175"/>
              </a:lnSpc>
              <a:spcBef>
                <a:spcPts val="100"/>
              </a:spcBef>
              <a:tabLst>
                <a:tab pos="211454" algn="l"/>
                <a:tab pos="548005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r>
              <a:rPr dirty="0" u="sng" sz="1200" spc="-30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sng" baseline="-16339" sz="1275" spc="-45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baseline="-16339" sz="127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endParaRPr baseline="-16339" sz="1275">
              <a:latin typeface="Cambria Math"/>
              <a:cs typeface="Cambria Math"/>
            </a:endParaRPr>
          </a:p>
          <a:p>
            <a:pPr algn="r" marR="30480">
              <a:lnSpc>
                <a:spcPts val="1175"/>
              </a:lnSpc>
            </a:pPr>
            <a:r>
              <a:rPr dirty="0" sz="1200" spc="-50">
                <a:latin typeface="Cambria Math"/>
                <a:cs typeface="Cambria Math"/>
              </a:rPr>
              <a:t>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90" name="object 290" descr=""/>
          <p:cNvSpPr txBox="1"/>
          <p:nvPr/>
        </p:nvSpPr>
        <p:spPr>
          <a:xfrm>
            <a:off x="1510047" y="5090586"/>
            <a:ext cx="290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 spc="-400"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91" name="object 291" descr=""/>
          <p:cNvSpPr txBox="1"/>
          <p:nvPr/>
        </p:nvSpPr>
        <p:spPr>
          <a:xfrm>
            <a:off x="1755348" y="5162153"/>
            <a:ext cx="21209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204">
                <a:latin typeface="Cambria Math"/>
                <a:cs typeface="Cambria Math"/>
              </a:rPr>
              <a:t>𝑜𝑜𝑜𝑜𝑜𝑜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92" name="object 292" descr=""/>
          <p:cNvSpPr txBox="1"/>
          <p:nvPr/>
        </p:nvSpPr>
        <p:spPr>
          <a:xfrm>
            <a:off x="2150064" y="4974701"/>
            <a:ext cx="1225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20"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93" name="object 293" descr=""/>
          <p:cNvSpPr txBox="1"/>
          <p:nvPr/>
        </p:nvSpPr>
        <p:spPr>
          <a:xfrm>
            <a:off x="1967692" y="5005181"/>
            <a:ext cx="392430" cy="396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0092" sz="1800">
                <a:latin typeface="Cambria Math"/>
                <a:cs typeface="Cambria Math"/>
              </a:rPr>
              <a:t>=</a:t>
            </a:r>
            <a:r>
              <a:rPr dirty="0" baseline="-30092" sz="1800" spc="104">
                <a:latin typeface="Cambria Math"/>
                <a:cs typeface="Cambria Math"/>
              </a:rPr>
              <a:t> </a:t>
            </a:r>
            <a:r>
              <a:rPr dirty="0" u="sng" sz="850" spc="16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 </a:t>
            </a:r>
            <a:r>
              <a:rPr dirty="0" u="sng" sz="850" spc="-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  <a:p>
            <a:pPr marL="196215">
              <a:lnSpc>
                <a:spcPct val="100000"/>
              </a:lnSpc>
              <a:spcBef>
                <a:spcPts val="35"/>
              </a:spcBef>
            </a:pPr>
            <a:r>
              <a:rPr dirty="0" sz="1200" spc="-305"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94" name="object 294" descr=""/>
          <p:cNvSpPr/>
          <p:nvPr/>
        </p:nvSpPr>
        <p:spPr>
          <a:xfrm>
            <a:off x="2366660" y="5142001"/>
            <a:ext cx="704215" cy="141605"/>
          </a:xfrm>
          <a:custGeom>
            <a:avLst/>
            <a:gdLst/>
            <a:ahLst/>
            <a:cxnLst/>
            <a:rect l="l" t="t" r="r" b="b"/>
            <a:pathLst>
              <a:path w="704214" h="141604">
                <a:moveTo>
                  <a:pt x="658952" y="0"/>
                </a:moveTo>
                <a:lnTo>
                  <a:pt x="656945" y="5727"/>
                </a:lnTo>
                <a:lnTo>
                  <a:pt x="665116" y="9275"/>
                </a:lnTo>
                <a:lnTo>
                  <a:pt x="672141" y="14185"/>
                </a:lnTo>
                <a:lnTo>
                  <a:pt x="690554" y="57677"/>
                </a:lnTo>
                <a:lnTo>
                  <a:pt x="691095" y="69875"/>
                </a:lnTo>
                <a:lnTo>
                  <a:pt x="690574" y="82324"/>
                </a:lnTo>
                <a:lnTo>
                  <a:pt x="677992" y="120563"/>
                </a:lnTo>
                <a:lnTo>
                  <a:pt x="657161" y="135432"/>
                </a:lnTo>
                <a:lnTo>
                  <a:pt x="658952" y="141160"/>
                </a:lnTo>
                <a:lnTo>
                  <a:pt x="692365" y="116497"/>
                </a:lnTo>
                <a:lnTo>
                  <a:pt x="703973" y="70624"/>
                </a:lnTo>
                <a:lnTo>
                  <a:pt x="703254" y="57833"/>
                </a:lnTo>
                <a:lnTo>
                  <a:pt x="703245" y="57677"/>
                </a:lnTo>
                <a:lnTo>
                  <a:pt x="685876" y="16064"/>
                </a:lnTo>
                <a:lnTo>
                  <a:pt x="669189" y="3695"/>
                </a:lnTo>
                <a:lnTo>
                  <a:pt x="658952" y="0"/>
                </a:lnTo>
                <a:close/>
              </a:path>
              <a:path w="704214" h="141604">
                <a:moveTo>
                  <a:pt x="45021" y="0"/>
                </a:moveTo>
                <a:lnTo>
                  <a:pt x="11645" y="24739"/>
                </a:lnTo>
                <a:lnTo>
                  <a:pt x="42" y="69875"/>
                </a:lnTo>
                <a:lnTo>
                  <a:pt x="0" y="70624"/>
                </a:lnTo>
                <a:lnTo>
                  <a:pt x="655" y="82324"/>
                </a:lnTo>
                <a:lnTo>
                  <a:pt x="726" y="83592"/>
                </a:lnTo>
                <a:lnTo>
                  <a:pt x="2903" y="95561"/>
                </a:lnTo>
                <a:lnTo>
                  <a:pt x="25761" y="132129"/>
                </a:lnTo>
                <a:lnTo>
                  <a:pt x="45021" y="141160"/>
                </a:lnTo>
                <a:lnTo>
                  <a:pt x="46799" y="135432"/>
                </a:lnTo>
                <a:lnTo>
                  <a:pt x="38758" y="131870"/>
                </a:lnTo>
                <a:lnTo>
                  <a:pt x="31818" y="126914"/>
                </a:lnTo>
                <a:lnTo>
                  <a:pt x="13388" y="82324"/>
                </a:lnTo>
                <a:lnTo>
                  <a:pt x="12896" y="70624"/>
                </a:lnTo>
                <a:lnTo>
                  <a:pt x="12865" y="69875"/>
                </a:lnTo>
                <a:lnTo>
                  <a:pt x="21247" y="28092"/>
                </a:lnTo>
                <a:lnTo>
                  <a:pt x="47028" y="5727"/>
                </a:lnTo>
                <a:lnTo>
                  <a:pt x="4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 descr=""/>
          <p:cNvSpPr txBox="1"/>
          <p:nvPr/>
        </p:nvSpPr>
        <p:spPr>
          <a:xfrm>
            <a:off x="2404572" y="5090525"/>
            <a:ext cx="5143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</a:tabLst>
            </a:pPr>
            <a:r>
              <a:rPr dirty="0" sz="1200" spc="-400">
                <a:latin typeface="Cambria Math"/>
                <a:cs typeface="Cambria Math"/>
              </a:rPr>
              <a:t>𝑉𝑉</a:t>
            </a:r>
            <a:r>
              <a:rPr dirty="0" sz="1200">
                <a:latin typeface="Cambria Math"/>
                <a:cs typeface="Cambria Math"/>
              </a:rPr>
              <a:t>	−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400"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96" name="object 296" descr=""/>
          <p:cNvSpPr txBox="1"/>
          <p:nvPr/>
        </p:nvSpPr>
        <p:spPr>
          <a:xfrm>
            <a:off x="2480772" y="5162153"/>
            <a:ext cx="5473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5765" algn="l"/>
              </a:tabLst>
            </a:pPr>
            <a:r>
              <a:rPr dirty="0" sz="850" spc="-25">
                <a:latin typeface="Cambria Math"/>
                <a:cs typeface="Cambria Math"/>
              </a:rPr>
              <a:t>0𝑅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25">
                <a:latin typeface="Cambria Math"/>
                <a:cs typeface="Cambria Math"/>
              </a:rPr>
              <a:t>02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97" name="object 297" descr=""/>
          <p:cNvSpPr/>
          <p:nvPr/>
        </p:nvSpPr>
        <p:spPr>
          <a:xfrm>
            <a:off x="1226153" y="4411865"/>
            <a:ext cx="244475" cy="947419"/>
          </a:xfrm>
          <a:custGeom>
            <a:avLst/>
            <a:gdLst/>
            <a:ahLst/>
            <a:cxnLst/>
            <a:rect l="l" t="t" r="r" b="b"/>
            <a:pathLst>
              <a:path w="244475" h="947420">
                <a:moveTo>
                  <a:pt x="0" y="0"/>
                </a:moveTo>
                <a:lnTo>
                  <a:pt x="47567" y="7879"/>
                </a:lnTo>
                <a:lnTo>
                  <a:pt x="86413" y="29368"/>
                </a:lnTo>
                <a:lnTo>
                  <a:pt x="112606" y="61239"/>
                </a:lnTo>
                <a:lnTo>
                  <a:pt x="122212" y="100266"/>
                </a:lnTo>
                <a:lnTo>
                  <a:pt x="122212" y="373367"/>
                </a:lnTo>
                <a:lnTo>
                  <a:pt x="131815" y="412394"/>
                </a:lnTo>
                <a:lnTo>
                  <a:pt x="158003" y="444265"/>
                </a:lnTo>
                <a:lnTo>
                  <a:pt x="196846" y="465753"/>
                </a:lnTo>
                <a:lnTo>
                  <a:pt x="244411" y="473633"/>
                </a:lnTo>
                <a:lnTo>
                  <a:pt x="196846" y="481511"/>
                </a:lnTo>
                <a:lnTo>
                  <a:pt x="158003" y="502997"/>
                </a:lnTo>
                <a:lnTo>
                  <a:pt x="131815" y="534868"/>
                </a:lnTo>
                <a:lnTo>
                  <a:pt x="122212" y="573900"/>
                </a:lnTo>
                <a:lnTo>
                  <a:pt x="122212" y="847001"/>
                </a:lnTo>
                <a:lnTo>
                  <a:pt x="112606" y="886027"/>
                </a:lnTo>
                <a:lnTo>
                  <a:pt x="86413" y="917898"/>
                </a:lnTo>
                <a:lnTo>
                  <a:pt x="47567" y="939387"/>
                </a:lnTo>
                <a:lnTo>
                  <a:pt x="0" y="94726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 descr=""/>
          <p:cNvSpPr txBox="1"/>
          <p:nvPr/>
        </p:nvSpPr>
        <p:spPr>
          <a:xfrm>
            <a:off x="2622235" y="3004713"/>
            <a:ext cx="190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F50"/>
                </a:solidFill>
                <a:latin typeface="Cambria Math"/>
                <a:cs typeface="Cambria Math"/>
              </a:rPr>
              <a:t>i</a:t>
            </a:r>
            <a:r>
              <a:rPr dirty="0" baseline="-18518" sz="1575" spc="-37" b="1" i="1">
                <a:solidFill>
                  <a:srgbClr val="00AF50"/>
                </a:solidFill>
                <a:latin typeface="Cambria Math"/>
                <a:cs typeface="Cambria Math"/>
              </a:rPr>
              <a:t>2</a:t>
            </a:r>
            <a:endParaRPr baseline="-18518" sz="1575">
              <a:latin typeface="Cambria Math"/>
              <a:cs typeface="Cambria Math"/>
            </a:endParaRPr>
          </a:p>
        </p:txBody>
      </p:sp>
      <p:sp>
        <p:nvSpPr>
          <p:cNvPr id="299" name="object 299" descr=""/>
          <p:cNvSpPr txBox="1"/>
          <p:nvPr/>
        </p:nvSpPr>
        <p:spPr>
          <a:xfrm>
            <a:off x="2974267" y="2160518"/>
            <a:ext cx="67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AFEF"/>
                </a:solidFill>
                <a:latin typeface="Cambria Math"/>
                <a:cs typeface="Cambria Math"/>
              </a:rPr>
              <a:t>i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00" name="object 300" descr=""/>
          <p:cNvSpPr txBox="1"/>
          <p:nvPr/>
        </p:nvSpPr>
        <p:spPr>
          <a:xfrm>
            <a:off x="3018463" y="2225304"/>
            <a:ext cx="958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 i="1">
                <a:solidFill>
                  <a:srgbClr val="00AFEF"/>
                </a:solidFill>
                <a:latin typeface="Cambria Math"/>
                <a:cs typeface="Cambria Math"/>
              </a:rPr>
              <a:t>1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301" name="object 301" descr=""/>
          <p:cNvSpPr txBox="1"/>
          <p:nvPr/>
        </p:nvSpPr>
        <p:spPr>
          <a:xfrm>
            <a:off x="3794653" y="2144566"/>
            <a:ext cx="190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AFEF"/>
                </a:solidFill>
                <a:latin typeface="Cambria Math"/>
                <a:cs typeface="Cambria Math"/>
              </a:rPr>
              <a:t>i</a:t>
            </a:r>
            <a:r>
              <a:rPr dirty="0" baseline="-18518" sz="1575" spc="-37" b="1" i="1">
                <a:solidFill>
                  <a:srgbClr val="00AFEF"/>
                </a:solidFill>
                <a:latin typeface="Cambria Math"/>
                <a:cs typeface="Cambria Math"/>
              </a:rPr>
              <a:t>1</a:t>
            </a:r>
            <a:endParaRPr baseline="-18518" sz="1575">
              <a:latin typeface="Cambria Math"/>
              <a:cs typeface="Cambria Math"/>
            </a:endParaRPr>
          </a:p>
        </p:txBody>
      </p:sp>
      <p:grpSp>
        <p:nvGrpSpPr>
          <p:cNvPr id="302" name="object 302" descr=""/>
          <p:cNvGrpSpPr/>
          <p:nvPr/>
        </p:nvGrpSpPr>
        <p:grpSpPr>
          <a:xfrm>
            <a:off x="1442048" y="2166033"/>
            <a:ext cx="2624455" cy="904875"/>
            <a:chOff x="1442048" y="2166033"/>
            <a:chExt cx="2624455" cy="904875"/>
          </a:xfrm>
        </p:grpSpPr>
        <p:sp>
          <p:nvSpPr>
            <p:cNvPr id="303" name="object 303" descr=""/>
            <p:cNvSpPr/>
            <p:nvPr/>
          </p:nvSpPr>
          <p:spPr>
            <a:xfrm>
              <a:off x="3603457" y="2204135"/>
              <a:ext cx="400050" cy="0"/>
            </a:xfrm>
            <a:custGeom>
              <a:avLst/>
              <a:gdLst/>
              <a:ahLst/>
              <a:cxnLst/>
              <a:rect l="l" t="t" r="r" b="b"/>
              <a:pathLst>
                <a:path w="400050" h="0">
                  <a:moveTo>
                    <a:pt x="0" y="0"/>
                  </a:moveTo>
                  <a:lnTo>
                    <a:pt x="399516" y="0"/>
                  </a:lnTo>
                </a:path>
              </a:pathLst>
            </a:custGeom>
            <a:ln w="9525">
              <a:solidFill>
                <a:srgbClr val="0095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3990281" y="216603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5" name="object 30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2048" y="2969856"/>
              <a:ext cx="101015" cy="101028"/>
            </a:xfrm>
            <a:prstGeom prst="rect">
              <a:avLst/>
            </a:prstGeom>
          </p:spPr>
        </p:pic>
        <p:pic>
          <p:nvPicPr>
            <p:cNvPr id="306" name="object 30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7935" y="2332708"/>
              <a:ext cx="101015" cy="101028"/>
            </a:xfrm>
            <a:prstGeom prst="rect">
              <a:avLst/>
            </a:prstGeom>
          </p:spPr>
        </p:pic>
        <p:pic>
          <p:nvPicPr>
            <p:cNvPr id="307" name="object 30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1885" y="2279956"/>
              <a:ext cx="101015" cy="101028"/>
            </a:xfrm>
            <a:prstGeom prst="rect">
              <a:avLst/>
            </a:prstGeom>
          </p:spPr>
        </p:pic>
        <p:pic>
          <p:nvPicPr>
            <p:cNvPr id="308" name="object 30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7328" y="2868162"/>
              <a:ext cx="101015" cy="1010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618674" y="26923"/>
            <a:ext cx="1974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2024" rIns="0" bIns="0" rtlCol="0" vert="horz">
            <a:spAutoFit/>
          </a:bodyPr>
          <a:lstStyle/>
          <a:p>
            <a:pPr marL="26162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8.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Hallar</a:t>
            </a:r>
            <a:r>
              <a:rPr dirty="0" spc="-40"/>
              <a:t> </a:t>
            </a:r>
            <a:r>
              <a:rPr dirty="0"/>
              <a:t>la</a:t>
            </a:r>
            <a:r>
              <a:rPr dirty="0" spc="-30"/>
              <a:t> </a:t>
            </a:r>
            <a:r>
              <a:rPr dirty="0"/>
              <a:t>función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transferencia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20"/>
              <a:t> </a:t>
            </a:r>
            <a:r>
              <a:rPr dirty="0"/>
              <a:t>circuito</a:t>
            </a:r>
            <a:r>
              <a:rPr dirty="0" spc="-40"/>
              <a:t> </a:t>
            </a:r>
            <a:r>
              <a:rPr dirty="0" spc="-10"/>
              <a:t>inferior.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1014694" y="1866992"/>
            <a:ext cx="2850515" cy="1354455"/>
            <a:chOff x="1014694" y="1866992"/>
            <a:chExt cx="2850515" cy="135445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694" y="1960908"/>
              <a:ext cx="2849902" cy="126031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209474" y="2622523"/>
              <a:ext cx="324485" cy="1905"/>
            </a:xfrm>
            <a:custGeom>
              <a:avLst/>
              <a:gdLst/>
              <a:ahLst/>
              <a:cxnLst/>
              <a:rect l="l" t="t" r="r" b="b"/>
              <a:pathLst>
                <a:path w="324484" h="1905">
                  <a:moveTo>
                    <a:pt x="324472" y="180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45978" y="2584498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4" h="76200">
                  <a:moveTo>
                    <a:pt x="76415" y="0"/>
                  </a:moveTo>
                  <a:lnTo>
                    <a:pt x="0" y="37668"/>
                  </a:lnTo>
                  <a:lnTo>
                    <a:pt x="75984" y="76200"/>
                  </a:lnTo>
                  <a:lnTo>
                    <a:pt x="76415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13787" y="1905095"/>
              <a:ext cx="775970" cy="0"/>
            </a:xfrm>
            <a:custGeom>
              <a:avLst/>
              <a:gdLst/>
              <a:ahLst/>
              <a:cxnLst/>
              <a:rect l="l" t="t" r="r" b="b"/>
              <a:pathLst>
                <a:path w="775969" h="0">
                  <a:moveTo>
                    <a:pt x="77565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050285" y="186699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795476" y="2269425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4" h="0">
                  <a:moveTo>
                    <a:pt x="0" y="0"/>
                  </a:moveTo>
                  <a:lnTo>
                    <a:pt x="33559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18376" y="223132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295829" y="2592433"/>
            <a:ext cx="1155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Arial"/>
                <a:cs typeface="Arial"/>
              </a:rPr>
              <a:t>i1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96893" y="1904575"/>
            <a:ext cx="1155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Arial"/>
                <a:cs typeface="Arial"/>
              </a:rPr>
              <a:t>i2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601229" y="2193836"/>
            <a:ext cx="10668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>
                <a:latin typeface="Arial"/>
                <a:cs typeface="Arial"/>
              </a:rPr>
              <a:t>i3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469865" y="2231322"/>
            <a:ext cx="1005205" cy="294005"/>
            <a:chOff x="2469865" y="2231322"/>
            <a:chExt cx="1005205" cy="294005"/>
          </a:xfrm>
        </p:grpSpPr>
        <p:sp>
          <p:nvSpPr>
            <p:cNvPr id="18" name="object 18" descr=""/>
            <p:cNvSpPr/>
            <p:nvPr/>
          </p:nvSpPr>
          <p:spPr>
            <a:xfrm>
              <a:off x="2469865" y="2487023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4" h="0">
                  <a:moveTo>
                    <a:pt x="0" y="0"/>
                  </a:moveTo>
                  <a:lnTo>
                    <a:pt x="33559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792764" y="244892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075655" y="2269425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4" h="0">
                  <a:moveTo>
                    <a:pt x="0" y="0"/>
                  </a:moveTo>
                  <a:lnTo>
                    <a:pt x="33559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398555" y="223132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2106169" y="2430221"/>
            <a:ext cx="22225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latin typeface="Arial"/>
                <a:cs typeface="Arial"/>
              </a:rPr>
              <a:t>i2-</a:t>
            </a:r>
            <a:r>
              <a:rPr dirty="0" sz="800" spc="-25">
                <a:latin typeface="Arial"/>
                <a:cs typeface="Arial"/>
              </a:rPr>
              <a:t>i1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312098" y="2084363"/>
            <a:ext cx="22225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latin typeface="Arial"/>
                <a:cs typeface="Arial"/>
              </a:rPr>
              <a:t>i3-</a:t>
            </a:r>
            <a:r>
              <a:rPr dirty="0" sz="800" spc="-25">
                <a:latin typeface="Arial"/>
                <a:cs typeface="Arial"/>
              </a:rPr>
              <a:t>i2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244088" y="1584351"/>
            <a:ext cx="44646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Llamaremos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baseline="-20833" sz="1200">
                <a:latin typeface="Arial"/>
                <a:cs typeface="Arial"/>
              </a:rPr>
              <a:t>1</a:t>
            </a:r>
            <a:r>
              <a:rPr dirty="0" baseline="-20833" sz="1200" spc="232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corriente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desde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</a:t>
            </a:r>
            <a:r>
              <a:rPr dirty="0" baseline="-20833" sz="1200">
                <a:latin typeface="Arial"/>
                <a:cs typeface="Arial"/>
              </a:rPr>
              <a:t>-</a:t>
            </a:r>
            <a:r>
              <a:rPr dirty="0" baseline="-20833" sz="1200" spc="232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AO1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tierra,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</a:t>
            </a:r>
            <a:r>
              <a:rPr dirty="0" baseline="-20833" sz="1200" spc="-37">
                <a:latin typeface="Arial"/>
                <a:cs typeface="Arial"/>
              </a:rPr>
              <a:t>2</a:t>
            </a:r>
            <a:r>
              <a:rPr dirty="0" baseline="-20833" sz="1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corriente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circula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derecha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izquierda,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baseline="-20833" sz="1200">
                <a:latin typeface="Arial"/>
                <a:cs typeface="Arial"/>
              </a:rPr>
              <a:t>3</a:t>
            </a:r>
            <a:r>
              <a:rPr dirty="0" baseline="-20833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890512" y="2036979"/>
            <a:ext cx="5969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269489" y="1950111"/>
            <a:ext cx="4414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corriente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circula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salida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AO1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AO2,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269488" y="2132991"/>
            <a:ext cx="1111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atravesando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269488" y="2219859"/>
            <a:ext cx="2646680" cy="304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581025">
              <a:lnSpc>
                <a:spcPts val="855"/>
              </a:lnSpc>
              <a:spcBef>
                <a:spcPts val="105"/>
              </a:spcBef>
            </a:pPr>
            <a:r>
              <a:rPr dirty="0" sz="800" spc="-5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1335"/>
              </a:lnSpc>
            </a:pPr>
            <a:r>
              <a:rPr dirty="0" sz="1200">
                <a:latin typeface="Arial"/>
                <a:cs typeface="Arial"/>
              </a:rPr>
              <a:t>Planteamos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siguientes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ecuaciones: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4645710" y="2813176"/>
            <a:ext cx="166370" cy="10795"/>
          </a:xfrm>
          <a:custGeom>
            <a:avLst/>
            <a:gdLst/>
            <a:ahLst/>
            <a:cxnLst/>
            <a:rect l="l" t="t" r="r" b="b"/>
            <a:pathLst>
              <a:path w="166370" h="10794">
                <a:moveTo>
                  <a:pt x="166115" y="0"/>
                </a:moveTo>
                <a:lnTo>
                  <a:pt x="0" y="0"/>
                </a:lnTo>
                <a:lnTo>
                  <a:pt x="0" y="10667"/>
                </a:lnTo>
                <a:lnTo>
                  <a:pt x="166115" y="10667"/>
                </a:lnTo>
                <a:lnTo>
                  <a:pt x="16611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4619805" y="2581019"/>
            <a:ext cx="212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415">
                <a:solidFill>
                  <a:srgbClr val="6F2F9F"/>
                </a:solidFill>
                <a:latin typeface="Cambria Math"/>
                <a:cs typeface="Cambria Math"/>
              </a:rPr>
              <a:t>𝑉𝑉</a:t>
            </a:r>
            <a:r>
              <a:rPr dirty="0" baseline="-16339" sz="1275" spc="-622">
                <a:solidFill>
                  <a:srgbClr val="6F2F9F"/>
                </a:solidFill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293618" y="2696871"/>
            <a:ext cx="487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110">
                <a:solidFill>
                  <a:srgbClr val="6F2F9F"/>
                </a:solidFill>
                <a:latin typeface="Cambria Math"/>
                <a:cs typeface="Cambria Math"/>
              </a:rPr>
              <a:t>𝑖𝑖</a:t>
            </a:r>
            <a:r>
              <a:rPr dirty="0" baseline="-16339" sz="1275" spc="-165">
                <a:solidFill>
                  <a:srgbClr val="6F2F9F"/>
                </a:solidFill>
                <a:latin typeface="Cambria Math"/>
                <a:cs typeface="Cambria Math"/>
              </a:rPr>
              <a:t>𝑅</a:t>
            </a:r>
            <a:r>
              <a:rPr dirty="0" baseline="-16339" sz="1275" spc="179">
                <a:solidFill>
                  <a:srgbClr val="6F2F9F"/>
                </a:solidFill>
                <a:latin typeface="Cambria Math"/>
                <a:cs typeface="Cambria Math"/>
              </a:rPr>
              <a:t> </a:t>
            </a:r>
            <a:r>
              <a:rPr dirty="0" sz="1200">
                <a:solidFill>
                  <a:srgbClr val="6F2F9F"/>
                </a:solidFill>
                <a:latin typeface="Cambria Math"/>
                <a:cs typeface="Cambria Math"/>
              </a:rPr>
              <a:t>=</a:t>
            </a:r>
            <a:r>
              <a:rPr dirty="0" sz="1200" spc="20">
                <a:solidFill>
                  <a:srgbClr val="6F2F9F"/>
                </a:solidFill>
                <a:latin typeface="Cambria Math"/>
                <a:cs typeface="Cambria Math"/>
              </a:rPr>
              <a:t> </a:t>
            </a:r>
            <a:r>
              <a:rPr dirty="0" baseline="-37037" sz="1800" spc="-615">
                <a:solidFill>
                  <a:srgbClr val="6F2F9F"/>
                </a:solidFill>
                <a:latin typeface="Cambria Math"/>
                <a:cs typeface="Cambria Math"/>
              </a:rPr>
              <a:t>𝑅𝑅</a:t>
            </a:r>
            <a:endParaRPr baseline="-37037" sz="1800">
              <a:latin typeface="Cambria Math"/>
              <a:cs typeface="Cambria Math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727501" y="2870579"/>
            <a:ext cx="901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50">
                <a:solidFill>
                  <a:srgbClr val="6F2F9F"/>
                </a:solidFill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163621" y="3068699"/>
            <a:ext cx="74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65">
                <a:solidFill>
                  <a:srgbClr val="00AF50"/>
                </a:solidFill>
                <a:latin typeface="Cambria Math"/>
                <a:cs typeface="Cambria Math"/>
              </a:rPr>
              <a:t>𝑖𝑖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212389" y="3140327"/>
            <a:ext cx="901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50">
                <a:solidFill>
                  <a:srgbClr val="00AF50"/>
                </a:solidFill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299765" y="2952875"/>
            <a:ext cx="698500" cy="324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>
              <a:lnSpc>
                <a:spcPts val="1175"/>
              </a:lnSpc>
              <a:spcBef>
                <a:spcPts val="100"/>
              </a:spcBef>
            </a:pPr>
            <a:r>
              <a:rPr dirty="0" sz="1200" spc="-345">
                <a:solidFill>
                  <a:srgbClr val="00AF50"/>
                </a:solidFill>
                <a:latin typeface="Cambria Math"/>
                <a:cs typeface="Cambria Math"/>
              </a:rPr>
              <a:t>𝑉𝑉</a:t>
            </a:r>
            <a:r>
              <a:rPr dirty="0" u="sng" baseline="-16339" sz="1275" spc="-517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baseline="-16339" sz="1275" spc="172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−</a:t>
            </a:r>
            <a:r>
              <a:rPr dirty="0" u="sng" sz="1200" spc="-1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sz="1200" spc="-405">
                <a:solidFill>
                  <a:srgbClr val="00AF50"/>
                </a:solidFill>
                <a:latin typeface="Cambria Math"/>
                <a:cs typeface="Cambria Math"/>
              </a:rPr>
              <a:t>𝑉𝑉</a:t>
            </a:r>
            <a:r>
              <a:rPr dirty="0" u="sng" baseline="-16339" sz="1275" spc="-607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  <a:p>
            <a:pPr marL="38100">
              <a:lnSpc>
                <a:spcPts val="1175"/>
              </a:lnSpc>
            </a:pPr>
            <a:r>
              <a:rPr dirty="0" sz="1200" spc="-50">
                <a:solidFill>
                  <a:srgbClr val="00AF50"/>
                </a:solidFill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666541" y="3170807"/>
            <a:ext cx="1225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20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3473438" y="3644431"/>
            <a:ext cx="515620" cy="141605"/>
          </a:xfrm>
          <a:custGeom>
            <a:avLst/>
            <a:gdLst/>
            <a:ahLst/>
            <a:cxnLst/>
            <a:rect l="l" t="t" r="r" b="b"/>
            <a:pathLst>
              <a:path w="515620" h="141604">
                <a:moveTo>
                  <a:pt x="469976" y="0"/>
                </a:moveTo>
                <a:lnTo>
                  <a:pt x="467969" y="5727"/>
                </a:lnTo>
                <a:lnTo>
                  <a:pt x="476140" y="9275"/>
                </a:lnTo>
                <a:lnTo>
                  <a:pt x="483165" y="14185"/>
                </a:lnTo>
                <a:lnTo>
                  <a:pt x="501576" y="57677"/>
                </a:lnTo>
                <a:lnTo>
                  <a:pt x="502119" y="69875"/>
                </a:lnTo>
                <a:lnTo>
                  <a:pt x="501596" y="82324"/>
                </a:lnTo>
                <a:lnTo>
                  <a:pt x="489016" y="120563"/>
                </a:lnTo>
                <a:lnTo>
                  <a:pt x="468185" y="135432"/>
                </a:lnTo>
                <a:lnTo>
                  <a:pt x="469976" y="141160"/>
                </a:lnTo>
                <a:lnTo>
                  <a:pt x="503389" y="116497"/>
                </a:lnTo>
                <a:lnTo>
                  <a:pt x="514997" y="70624"/>
                </a:lnTo>
                <a:lnTo>
                  <a:pt x="514278" y="57833"/>
                </a:lnTo>
                <a:lnTo>
                  <a:pt x="514269" y="57677"/>
                </a:lnTo>
                <a:lnTo>
                  <a:pt x="496900" y="16064"/>
                </a:lnTo>
                <a:lnTo>
                  <a:pt x="480213" y="3695"/>
                </a:lnTo>
                <a:lnTo>
                  <a:pt x="469976" y="0"/>
                </a:lnTo>
                <a:close/>
              </a:path>
              <a:path w="515620" h="141604">
                <a:moveTo>
                  <a:pt x="45021" y="0"/>
                </a:moveTo>
                <a:lnTo>
                  <a:pt x="11645" y="24739"/>
                </a:lnTo>
                <a:lnTo>
                  <a:pt x="42" y="69875"/>
                </a:lnTo>
                <a:lnTo>
                  <a:pt x="0" y="70624"/>
                </a:lnTo>
                <a:lnTo>
                  <a:pt x="653" y="82324"/>
                </a:lnTo>
                <a:lnTo>
                  <a:pt x="724" y="83592"/>
                </a:lnTo>
                <a:lnTo>
                  <a:pt x="2898" y="95561"/>
                </a:lnTo>
                <a:lnTo>
                  <a:pt x="25761" y="132129"/>
                </a:lnTo>
                <a:lnTo>
                  <a:pt x="45021" y="141160"/>
                </a:lnTo>
                <a:lnTo>
                  <a:pt x="46799" y="135432"/>
                </a:lnTo>
                <a:lnTo>
                  <a:pt x="38758" y="131870"/>
                </a:lnTo>
                <a:lnTo>
                  <a:pt x="31818" y="126914"/>
                </a:lnTo>
                <a:lnTo>
                  <a:pt x="13388" y="82324"/>
                </a:lnTo>
                <a:lnTo>
                  <a:pt x="12896" y="70624"/>
                </a:lnTo>
                <a:lnTo>
                  <a:pt x="12865" y="69875"/>
                </a:lnTo>
                <a:lnTo>
                  <a:pt x="21247" y="28092"/>
                </a:lnTo>
                <a:lnTo>
                  <a:pt x="47028" y="5727"/>
                </a:lnTo>
                <a:lnTo>
                  <a:pt x="4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2751381" y="3592955"/>
            <a:ext cx="2239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320">
                <a:latin typeface="Cambria Math"/>
                <a:cs typeface="Cambria Math"/>
              </a:rPr>
              <a:t>𝑉𝑉</a:t>
            </a:r>
            <a:r>
              <a:rPr dirty="0" baseline="-16339" sz="1275" spc="-480">
                <a:latin typeface="Cambria Math"/>
                <a:cs typeface="Cambria Math"/>
              </a:rPr>
              <a:t>𝑅</a:t>
            </a:r>
            <a:r>
              <a:rPr dirty="0" baseline="-16339" sz="1275" spc="17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70">
                <a:latin typeface="Cambria Math"/>
                <a:cs typeface="Cambria Math"/>
              </a:rPr>
              <a:t> </a:t>
            </a:r>
            <a:r>
              <a:rPr dirty="0" sz="1200" spc="-295">
                <a:latin typeface="Cambria Math"/>
                <a:cs typeface="Cambria Math"/>
              </a:rPr>
              <a:t>𝑉𝑉</a:t>
            </a:r>
            <a:r>
              <a:rPr dirty="0" baseline="-16339" sz="1275" spc="-442">
                <a:latin typeface="Cambria Math"/>
                <a:cs typeface="Cambria Math"/>
              </a:rPr>
              <a:t>2</a:t>
            </a:r>
            <a:r>
              <a:rPr dirty="0" baseline="-16339" sz="1275" spc="284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120">
                <a:latin typeface="Cambria Math"/>
                <a:cs typeface="Cambria Math"/>
              </a:rPr>
              <a:t>  </a:t>
            </a:r>
            <a:r>
              <a:rPr dirty="0" sz="1200" spc="-100">
                <a:latin typeface="Cambria Math"/>
                <a:cs typeface="Cambria Math"/>
              </a:rPr>
              <a:t>𝑖𝑖</a:t>
            </a:r>
            <a:r>
              <a:rPr dirty="0" baseline="-16339" sz="1275" spc="-150">
                <a:latin typeface="Cambria Math"/>
                <a:cs typeface="Cambria Math"/>
              </a:rPr>
              <a:t>2</a:t>
            </a:r>
            <a:r>
              <a:rPr dirty="0" baseline="-16339" sz="1275" spc="14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5">
                <a:latin typeface="Cambria Math"/>
                <a:cs typeface="Cambria Math"/>
              </a:rPr>
              <a:t> </a:t>
            </a:r>
            <a:r>
              <a:rPr dirty="0" sz="1200" spc="-90">
                <a:latin typeface="Cambria Math"/>
                <a:cs typeface="Cambria Math"/>
              </a:rPr>
              <a:t>𝑖𝑖</a:t>
            </a:r>
            <a:r>
              <a:rPr dirty="0" baseline="-16339" sz="1275" spc="-135">
                <a:latin typeface="Cambria Math"/>
                <a:cs typeface="Cambria Math"/>
              </a:rPr>
              <a:t>𝑅</a:t>
            </a:r>
            <a:r>
              <a:rPr dirty="0" baseline="-16339" sz="1275" spc="480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7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 </a:t>
            </a:r>
            <a:r>
              <a:rPr dirty="0" sz="1200" spc="-185">
                <a:latin typeface="Cambria Math"/>
                <a:cs typeface="Cambria Math"/>
              </a:rPr>
              <a:t>𝑖𝑖</a:t>
            </a:r>
            <a:r>
              <a:rPr dirty="0" baseline="-16339" sz="1275" spc="-277">
                <a:latin typeface="Cambria Math"/>
                <a:cs typeface="Cambria Math"/>
              </a:rPr>
              <a:t>3</a:t>
            </a:r>
            <a:r>
              <a:rPr dirty="0" sz="1200" spc="-185">
                <a:latin typeface="Cambria Math"/>
                <a:cs typeface="Cambria Math"/>
              </a:rPr>
              <a:t>𝑅𝑅</a:t>
            </a:r>
            <a:r>
              <a:rPr dirty="0" baseline="-16339" sz="1275" spc="-277">
                <a:latin typeface="Cambria Math"/>
                <a:cs typeface="Cambria Math"/>
              </a:rPr>
              <a:t>𝑅</a:t>
            </a:r>
            <a:r>
              <a:rPr dirty="0" baseline="-16339" sz="1275" spc="24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40">
                <a:latin typeface="Cambria Math"/>
                <a:cs typeface="Cambria Math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Cambria Math"/>
                <a:cs typeface="Cambria Math"/>
              </a:rPr>
              <a:t>𝑖𝑖</a:t>
            </a:r>
            <a:r>
              <a:rPr dirty="0" baseline="-16339" sz="1275" spc="-37">
                <a:solidFill>
                  <a:srgbClr val="006FC0"/>
                </a:solidFill>
                <a:latin typeface="Cambria Math"/>
                <a:cs typeface="Cambria Math"/>
              </a:rPr>
              <a:t>3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962705" y="3477131"/>
            <a:ext cx="851535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ts val="1175"/>
              </a:lnSpc>
              <a:spcBef>
                <a:spcPts val="100"/>
              </a:spcBef>
            </a:pPr>
            <a:r>
              <a:rPr dirty="0" u="sng" sz="1200" spc="-38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baseline="-16339" sz="1275" spc="-569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baseline="-16339" sz="1275" spc="172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−</a:t>
            </a:r>
            <a:r>
              <a:rPr dirty="0" u="sng" sz="12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 spc="-37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baseline="-16339" sz="1275" spc="-55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  <a:p>
            <a:pPr algn="ctr">
              <a:lnSpc>
                <a:spcPts val="860"/>
              </a:lnSpc>
              <a:tabLst>
                <a:tab pos="661035" algn="l"/>
              </a:tabLst>
            </a:pPr>
            <a:r>
              <a:rPr dirty="0" sz="1200" spc="-50">
                <a:solidFill>
                  <a:srgbClr val="006FC0"/>
                </a:solidFill>
                <a:latin typeface="Cambria Math"/>
                <a:cs typeface="Cambria Math"/>
              </a:rPr>
              <a:t>=</a:t>
            </a:r>
            <a:r>
              <a:rPr dirty="0" sz="120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dirty="0" sz="1200" spc="-50">
                <a:solidFill>
                  <a:srgbClr val="006FC0"/>
                </a:solidFill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  <a:p>
            <a:pPr algn="ctr" marL="1905">
              <a:lnSpc>
                <a:spcPts val="1120"/>
              </a:lnSpc>
            </a:pPr>
            <a:r>
              <a:rPr dirty="0" sz="1200" spc="-305">
                <a:solidFill>
                  <a:srgbClr val="006FC0"/>
                </a:solidFill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solidFill>
                  <a:srgbClr val="006FC0"/>
                </a:solidFill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5823446" y="3644431"/>
            <a:ext cx="516890" cy="141605"/>
          </a:xfrm>
          <a:custGeom>
            <a:avLst/>
            <a:gdLst/>
            <a:ahLst/>
            <a:cxnLst/>
            <a:rect l="l" t="t" r="r" b="b"/>
            <a:pathLst>
              <a:path w="516889" h="141604">
                <a:moveTo>
                  <a:pt x="471500" y="0"/>
                </a:moveTo>
                <a:lnTo>
                  <a:pt x="469493" y="5727"/>
                </a:lnTo>
                <a:lnTo>
                  <a:pt x="477664" y="9275"/>
                </a:lnTo>
                <a:lnTo>
                  <a:pt x="484689" y="14185"/>
                </a:lnTo>
                <a:lnTo>
                  <a:pt x="503102" y="57677"/>
                </a:lnTo>
                <a:lnTo>
                  <a:pt x="503643" y="69875"/>
                </a:lnTo>
                <a:lnTo>
                  <a:pt x="503122" y="82324"/>
                </a:lnTo>
                <a:lnTo>
                  <a:pt x="490540" y="120563"/>
                </a:lnTo>
                <a:lnTo>
                  <a:pt x="469709" y="135432"/>
                </a:lnTo>
                <a:lnTo>
                  <a:pt x="471500" y="141160"/>
                </a:lnTo>
                <a:lnTo>
                  <a:pt x="504913" y="116497"/>
                </a:lnTo>
                <a:lnTo>
                  <a:pt x="516521" y="70624"/>
                </a:lnTo>
                <a:lnTo>
                  <a:pt x="515802" y="57833"/>
                </a:lnTo>
                <a:lnTo>
                  <a:pt x="515793" y="57677"/>
                </a:lnTo>
                <a:lnTo>
                  <a:pt x="498424" y="16064"/>
                </a:lnTo>
                <a:lnTo>
                  <a:pt x="481737" y="3695"/>
                </a:lnTo>
                <a:lnTo>
                  <a:pt x="471500" y="0"/>
                </a:lnTo>
                <a:close/>
              </a:path>
              <a:path w="516889" h="141604">
                <a:moveTo>
                  <a:pt x="45021" y="0"/>
                </a:moveTo>
                <a:lnTo>
                  <a:pt x="11645" y="24739"/>
                </a:lnTo>
                <a:lnTo>
                  <a:pt x="42" y="69875"/>
                </a:lnTo>
                <a:lnTo>
                  <a:pt x="0" y="70624"/>
                </a:lnTo>
                <a:lnTo>
                  <a:pt x="655" y="82324"/>
                </a:lnTo>
                <a:lnTo>
                  <a:pt x="726" y="83592"/>
                </a:lnTo>
                <a:lnTo>
                  <a:pt x="2903" y="95561"/>
                </a:lnTo>
                <a:lnTo>
                  <a:pt x="25761" y="132129"/>
                </a:lnTo>
                <a:lnTo>
                  <a:pt x="45021" y="141160"/>
                </a:lnTo>
                <a:lnTo>
                  <a:pt x="46799" y="135432"/>
                </a:lnTo>
                <a:lnTo>
                  <a:pt x="38758" y="131870"/>
                </a:lnTo>
                <a:lnTo>
                  <a:pt x="31818" y="126914"/>
                </a:lnTo>
                <a:lnTo>
                  <a:pt x="13399" y="82324"/>
                </a:lnTo>
                <a:lnTo>
                  <a:pt x="12909" y="70624"/>
                </a:lnTo>
                <a:lnTo>
                  <a:pt x="12877" y="69875"/>
                </a:lnTo>
                <a:lnTo>
                  <a:pt x="21247" y="28092"/>
                </a:lnTo>
                <a:lnTo>
                  <a:pt x="47028" y="5727"/>
                </a:lnTo>
                <a:lnTo>
                  <a:pt x="4502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5861357" y="3592955"/>
            <a:ext cx="3740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solidFill>
                  <a:srgbClr val="006FC0"/>
                </a:solidFill>
                <a:latin typeface="Cambria Math"/>
                <a:cs typeface="Cambria Math"/>
              </a:rPr>
              <a:t>𝑖𝑖</a:t>
            </a:r>
            <a:r>
              <a:rPr dirty="0" sz="1200" spc="34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200">
                <a:solidFill>
                  <a:srgbClr val="006FC0"/>
                </a:solidFill>
                <a:latin typeface="Cambria Math"/>
                <a:cs typeface="Cambria Math"/>
              </a:rPr>
              <a:t>−</a:t>
            </a:r>
            <a:r>
              <a:rPr dirty="0" sz="1200" spc="-65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200" spc="-155">
                <a:solidFill>
                  <a:srgbClr val="006FC0"/>
                </a:solidFill>
                <a:latin typeface="Cambria Math"/>
                <a:cs typeface="Cambria Math"/>
              </a:rPr>
              <a:t>𝑖𝑖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910125" y="3664583"/>
            <a:ext cx="38735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09245" algn="l"/>
              </a:tabLst>
            </a:pPr>
            <a:r>
              <a:rPr dirty="0" sz="850" spc="-50">
                <a:solidFill>
                  <a:srgbClr val="006FC0"/>
                </a:solidFill>
                <a:latin typeface="Cambria Math"/>
                <a:cs typeface="Cambria Math"/>
              </a:rPr>
              <a:t>2</a:t>
            </a:r>
            <a:r>
              <a:rPr dirty="0" sz="85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dirty="0" sz="850" spc="-50">
                <a:solidFill>
                  <a:srgbClr val="006FC0"/>
                </a:solidFill>
                <a:latin typeface="Cambria Math"/>
                <a:cs typeface="Cambria Math"/>
              </a:rPr>
              <a:t>𝑅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638354" y="3984623"/>
            <a:ext cx="108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0">
                <a:latin typeface="Cambria Math"/>
                <a:cs typeface="Cambria Math"/>
              </a:rPr>
              <a:t>𝑣𝑣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719125" y="4056251"/>
            <a:ext cx="56261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84505" algn="l"/>
              </a:tabLst>
            </a:pPr>
            <a:r>
              <a:rPr dirty="0" sz="850" spc="-10">
                <a:latin typeface="Cambria Math"/>
                <a:cs typeface="Cambria Math"/>
              </a:rPr>
              <a:t>𝑜𝑜𝑜𝑜𝑜𝑜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958394" y="3984623"/>
            <a:ext cx="476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70">
                <a:latin typeface="Cambria Math"/>
                <a:cs typeface="Cambria Math"/>
              </a:rPr>
              <a:t> </a:t>
            </a:r>
            <a:r>
              <a:rPr dirty="0" sz="1200" spc="-375">
                <a:latin typeface="Cambria Math"/>
                <a:cs typeface="Cambria Math"/>
              </a:rPr>
              <a:t>𝑉𝑉</a:t>
            </a:r>
            <a:r>
              <a:rPr dirty="0" sz="1200" spc="390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2470646" y="4036099"/>
            <a:ext cx="520065" cy="141605"/>
          </a:xfrm>
          <a:custGeom>
            <a:avLst/>
            <a:gdLst/>
            <a:ahLst/>
            <a:cxnLst/>
            <a:rect l="l" t="t" r="r" b="b"/>
            <a:pathLst>
              <a:path w="520064" h="141604">
                <a:moveTo>
                  <a:pt x="474548" y="0"/>
                </a:moveTo>
                <a:lnTo>
                  <a:pt x="472541" y="5727"/>
                </a:lnTo>
                <a:lnTo>
                  <a:pt x="480712" y="9275"/>
                </a:lnTo>
                <a:lnTo>
                  <a:pt x="487737" y="14185"/>
                </a:lnTo>
                <a:lnTo>
                  <a:pt x="506150" y="57677"/>
                </a:lnTo>
                <a:lnTo>
                  <a:pt x="506691" y="69875"/>
                </a:lnTo>
                <a:lnTo>
                  <a:pt x="506170" y="82324"/>
                </a:lnTo>
                <a:lnTo>
                  <a:pt x="493588" y="120563"/>
                </a:lnTo>
                <a:lnTo>
                  <a:pt x="472757" y="135432"/>
                </a:lnTo>
                <a:lnTo>
                  <a:pt x="474548" y="141160"/>
                </a:lnTo>
                <a:lnTo>
                  <a:pt x="507961" y="116497"/>
                </a:lnTo>
                <a:lnTo>
                  <a:pt x="519569" y="70624"/>
                </a:lnTo>
                <a:lnTo>
                  <a:pt x="518850" y="57833"/>
                </a:lnTo>
                <a:lnTo>
                  <a:pt x="518841" y="57677"/>
                </a:lnTo>
                <a:lnTo>
                  <a:pt x="501472" y="16064"/>
                </a:lnTo>
                <a:lnTo>
                  <a:pt x="484785" y="3695"/>
                </a:lnTo>
                <a:lnTo>
                  <a:pt x="474548" y="0"/>
                </a:lnTo>
                <a:close/>
              </a:path>
              <a:path w="520064" h="141604">
                <a:moveTo>
                  <a:pt x="45021" y="0"/>
                </a:moveTo>
                <a:lnTo>
                  <a:pt x="11645" y="24739"/>
                </a:lnTo>
                <a:lnTo>
                  <a:pt x="42" y="69875"/>
                </a:lnTo>
                <a:lnTo>
                  <a:pt x="0" y="70624"/>
                </a:lnTo>
                <a:lnTo>
                  <a:pt x="655" y="82324"/>
                </a:lnTo>
                <a:lnTo>
                  <a:pt x="726" y="83592"/>
                </a:lnTo>
                <a:lnTo>
                  <a:pt x="2903" y="95561"/>
                </a:lnTo>
                <a:lnTo>
                  <a:pt x="25761" y="132129"/>
                </a:lnTo>
                <a:lnTo>
                  <a:pt x="45021" y="141160"/>
                </a:lnTo>
                <a:lnTo>
                  <a:pt x="46799" y="135432"/>
                </a:lnTo>
                <a:lnTo>
                  <a:pt x="38758" y="131870"/>
                </a:lnTo>
                <a:lnTo>
                  <a:pt x="31818" y="126914"/>
                </a:lnTo>
                <a:lnTo>
                  <a:pt x="13399" y="82324"/>
                </a:lnTo>
                <a:lnTo>
                  <a:pt x="12909" y="70624"/>
                </a:lnTo>
                <a:lnTo>
                  <a:pt x="12877" y="69875"/>
                </a:lnTo>
                <a:lnTo>
                  <a:pt x="21247" y="28092"/>
                </a:lnTo>
                <a:lnTo>
                  <a:pt x="47028" y="5727"/>
                </a:lnTo>
                <a:lnTo>
                  <a:pt x="4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2555801" y="4056251"/>
            <a:ext cx="966469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14325" algn="l"/>
                <a:tab pos="542925" algn="l"/>
                <a:tab pos="888365" algn="l"/>
              </a:tabLst>
            </a:pPr>
            <a:r>
              <a:rPr dirty="0" sz="850" spc="-50">
                <a:solidFill>
                  <a:srgbClr val="006FC0"/>
                </a:solidFill>
                <a:latin typeface="Cambria Math"/>
                <a:cs typeface="Cambria Math"/>
              </a:rPr>
              <a:t>3</a:t>
            </a:r>
            <a:r>
              <a:rPr dirty="0" sz="85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508557" y="3984623"/>
            <a:ext cx="1166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dirty="0" sz="1200" spc="-55">
                <a:solidFill>
                  <a:srgbClr val="006FC0"/>
                </a:solidFill>
                <a:latin typeface="Cambria Math"/>
                <a:cs typeface="Cambria Math"/>
              </a:rPr>
              <a:t>𝑖𝑖</a:t>
            </a:r>
            <a:r>
              <a:rPr dirty="0" sz="1200" spc="335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55">
                <a:latin typeface="Cambria Math"/>
                <a:cs typeface="Cambria Math"/>
              </a:rPr>
              <a:t> </a:t>
            </a:r>
            <a:r>
              <a:rPr dirty="0" sz="1200" spc="-25">
                <a:latin typeface="Cambria Math"/>
                <a:cs typeface="Cambria Math"/>
              </a:rPr>
              <a:t>𝑖𝑖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165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75">
                <a:latin typeface="Cambria Math"/>
                <a:cs typeface="Cambria Math"/>
              </a:rPr>
              <a:t> </a:t>
            </a:r>
            <a:r>
              <a:rPr dirty="0" sz="1200" spc="-375">
                <a:latin typeface="Cambria Math"/>
                <a:cs typeface="Cambria Math"/>
              </a:rPr>
              <a:t>𝑉𝑉</a:t>
            </a:r>
            <a:r>
              <a:rPr dirty="0" sz="1200" spc="395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5255603" y="3913835"/>
            <a:ext cx="38735" cy="384810"/>
          </a:xfrm>
          <a:custGeom>
            <a:avLst/>
            <a:gdLst/>
            <a:ahLst/>
            <a:cxnLst/>
            <a:rect l="l" t="t" r="r" b="b"/>
            <a:pathLst>
              <a:path w="38735" h="384810">
                <a:moveTo>
                  <a:pt x="38252" y="0"/>
                </a:moveTo>
                <a:lnTo>
                  <a:pt x="0" y="0"/>
                </a:lnTo>
                <a:lnTo>
                  <a:pt x="0" y="7620"/>
                </a:lnTo>
                <a:lnTo>
                  <a:pt x="23736" y="7620"/>
                </a:lnTo>
                <a:lnTo>
                  <a:pt x="23736" y="377190"/>
                </a:lnTo>
                <a:lnTo>
                  <a:pt x="0" y="377190"/>
                </a:lnTo>
                <a:lnTo>
                  <a:pt x="0" y="384810"/>
                </a:lnTo>
                <a:lnTo>
                  <a:pt x="38252" y="384810"/>
                </a:lnTo>
                <a:lnTo>
                  <a:pt x="38252" y="377190"/>
                </a:lnTo>
                <a:lnTo>
                  <a:pt x="38252" y="7620"/>
                </a:lnTo>
                <a:lnTo>
                  <a:pt x="38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3713137" y="3913835"/>
            <a:ext cx="38735" cy="384810"/>
          </a:xfrm>
          <a:custGeom>
            <a:avLst/>
            <a:gdLst/>
            <a:ahLst/>
            <a:cxnLst/>
            <a:rect l="l" t="t" r="r" b="b"/>
            <a:pathLst>
              <a:path w="38735" h="384810">
                <a:moveTo>
                  <a:pt x="38252" y="0"/>
                </a:moveTo>
                <a:lnTo>
                  <a:pt x="0" y="0"/>
                </a:lnTo>
                <a:lnTo>
                  <a:pt x="0" y="7620"/>
                </a:lnTo>
                <a:lnTo>
                  <a:pt x="0" y="377190"/>
                </a:lnTo>
                <a:lnTo>
                  <a:pt x="0" y="384810"/>
                </a:lnTo>
                <a:lnTo>
                  <a:pt x="38252" y="384810"/>
                </a:lnTo>
                <a:lnTo>
                  <a:pt x="38252" y="377190"/>
                </a:lnTo>
                <a:lnTo>
                  <a:pt x="14516" y="377190"/>
                </a:lnTo>
                <a:lnTo>
                  <a:pt x="14516" y="7620"/>
                </a:lnTo>
                <a:lnTo>
                  <a:pt x="38252" y="7620"/>
                </a:lnTo>
                <a:lnTo>
                  <a:pt x="38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3716073" y="3833747"/>
            <a:ext cx="696595" cy="4616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75"/>
              </a:spcBef>
            </a:pPr>
            <a:r>
              <a:rPr dirty="0" u="sng" sz="1200" spc="-38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baseline="-16339" sz="1275" spc="-569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baseline="-16339" sz="1275" spc="172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−</a:t>
            </a:r>
            <a:r>
              <a:rPr dirty="0" u="sng" sz="1200" spc="1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 spc="-34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baseline="-16339" sz="1275" spc="-517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none" baseline="-16339" sz="1275" spc="172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u="none" baseline="-41666" sz="1800" spc="-75">
                <a:solidFill>
                  <a:srgbClr val="006FC0"/>
                </a:solidFill>
                <a:latin typeface="Cambria Math"/>
                <a:cs typeface="Cambria Math"/>
              </a:rPr>
              <a:t>−</a:t>
            </a:r>
            <a:endParaRPr baseline="-41666" sz="1800">
              <a:latin typeface="Cambria Math"/>
              <a:cs typeface="Cambria Math"/>
            </a:endParaRPr>
          </a:p>
          <a:p>
            <a:pPr marL="193040">
              <a:lnSpc>
                <a:spcPct val="100000"/>
              </a:lnSpc>
              <a:spcBef>
                <a:spcPts val="275"/>
              </a:spcBef>
            </a:pPr>
            <a:r>
              <a:rPr dirty="0" sz="1200" spc="-305">
                <a:solidFill>
                  <a:srgbClr val="006FC0"/>
                </a:solidFill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solidFill>
                  <a:srgbClr val="006FC0"/>
                </a:solidFill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4421366" y="4036099"/>
            <a:ext cx="516890" cy="141605"/>
          </a:xfrm>
          <a:custGeom>
            <a:avLst/>
            <a:gdLst/>
            <a:ahLst/>
            <a:cxnLst/>
            <a:rect l="l" t="t" r="r" b="b"/>
            <a:pathLst>
              <a:path w="516889" h="141604">
                <a:moveTo>
                  <a:pt x="471500" y="0"/>
                </a:moveTo>
                <a:lnTo>
                  <a:pt x="469493" y="5727"/>
                </a:lnTo>
                <a:lnTo>
                  <a:pt x="477664" y="9275"/>
                </a:lnTo>
                <a:lnTo>
                  <a:pt x="484689" y="14185"/>
                </a:lnTo>
                <a:lnTo>
                  <a:pt x="503102" y="57677"/>
                </a:lnTo>
                <a:lnTo>
                  <a:pt x="503643" y="69875"/>
                </a:lnTo>
                <a:lnTo>
                  <a:pt x="503122" y="82324"/>
                </a:lnTo>
                <a:lnTo>
                  <a:pt x="490540" y="120563"/>
                </a:lnTo>
                <a:lnTo>
                  <a:pt x="469709" y="135432"/>
                </a:lnTo>
                <a:lnTo>
                  <a:pt x="471500" y="141160"/>
                </a:lnTo>
                <a:lnTo>
                  <a:pt x="504913" y="116497"/>
                </a:lnTo>
                <a:lnTo>
                  <a:pt x="516521" y="70624"/>
                </a:lnTo>
                <a:lnTo>
                  <a:pt x="515802" y="57833"/>
                </a:lnTo>
                <a:lnTo>
                  <a:pt x="515793" y="57677"/>
                </a:lnTo>
                <a:lnTo>
                  <a:pt x="498424" y="16064"/>
                </a:lnTo>
                <a:lnTo>
                  <a:pt x="481737" y="3695"/>
                </a:lnTo>
                <a:lnTo>
                  <a:pt x="471500" y="0"/>
                </a:lnTo>
                <a:close/>
              </a:path>
              <a:path w="516889" h="141604">
                <a:moveTo>
                  <a:pt x="45021" y="0"/>
                </a:moveTo>
                <a:lnTo>
                  <a:pt x="11645" y="24739"/>
                </a:lnTo>
                <a:lnTo>
                  <a:pt x="42" y="69875"/>
                </a:lnTo>
                <a:lnTo>
                  <a:pt x="0" y="70624"/>
                </a:lnTo>
                <a:lnTo>
                  <a:pt x="655" y="82324"/>
                </a:lnTo>
                <a:lnTo>
                  <a:pt x="726" y="83592"/>
                </a:lnTo>
                <a:lnTo>
                  <a:pt x="2903" y="95561"/>
                </a:lnTo>
                <a:lnTo>
                  <a:pt x="25761" y="132129"/>
                </a:lnTo>
                <a:lnTo>
                  <a:pt x="45021" y="141160"/>
                </a:lnTo>
                <a:lnTo>
                  <a:pt x="46799" y="135432"/>
                </a:lnTo>
                <a:lnTo>
                  <a:pt x="38758" y="131870"/>
                </a:lnTo>
                <a:lnTo>
                  <a:pt x="31818" y="126914"/>
                </a:lnTo>
                <a:lnTo>
                  <a:pt x="13399" y="82324"/>
                </a:lnTo>
                <a:lnTo>
                  <a:pt x="12909" y="70624"/>
                </a:lnTo>
                <a:lnTo>
                  <a:pt x="12877" y="69875"/>
                </a:lnTo>
                <a:lnTo>
                  <a:pt x="21247" y="28092"/>
                </a:lnTo>
                <a:lnTo>
                  <a:pt x="47028" y="5727"/>
                </a:lnTo>
                <a:lnTo>
                  <a:pt x="4502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4508045" y="4056251"/>
            <a:ext cx="134556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09245" algn="l"/>
                <a:tab pos="673735" algn="l"/>
                <a:tab pos="922019" algn="l"/>
                <a:tab pos="1268095" algn="l"/>
              </a:tabLst>
            </a:pPr>
            <a:r>
              <a:rPr dirty="0" sz="850" spc="-50">
                <a:solidFill>
                  <a:srgbClr val="006FC0"/>
                </a:solidFill>
                <a:latin typeface="Cambria Math"/>
                <a:cs typeface="Cambria Math"/>
              </a:rPr>
              <a:t>2</a:t>
            </a:r>
            <a:r>
              <a:rPr dirty="0" sz="85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dirty="0" sz="850" spc="-50">
                <a:solidFill>
                  <a:srgbClr val="006FC0"/>
                </a:solidFill>
                <a:latin typeface="Cambria Math"/>
                <a:cs typeface="Cambria Math"/>
              </a:rPr>
              <a:t>𝑅</a:t>
            </a:r>
            <a:r>
              <a:rPr dirty="0" sz="85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459277" y="3984623"/>
            <a:ext cx="154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780" algn="l"/>
                <a:tab pos="876300" algn="l"/>
              </a:tabLst>
            </a:pPr>
            <a:r>
              <a:rPr dirty="0" sz="1200" spc="-55">
                <a:solidFill>
                  <a:srgbClr val="006FC0"/>
                </a:solidFill>
                <a:latin typeface="Cambria Math"/>
                <a:cs typeface="Cambria Math"/>
              </a:rPr>
              <a:t>𝑖𝑖</a:t>
            </a:r>
            <a:r>
              <a:rPr dirty="0" sz="1200" spc="34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200">
                <a:solidFill>
                  <a:srgbClr val="006FC0"/>
                </a:solidFill>
                <a:latin typeface="Cambria Math"/>
                <a:cs typeface="Cambria Math"/>
              </a:rPr>
              <a:t>−</a:t>
            </a:r>
            <a:r>
              <a:rPr dirty="0" sz="1200" spc="-65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Cambria Math"/>
                <a:cs typeface="Cambria Math"/>
              </a:rPr>
              <a:t>𝑖𝑖</a:t>
            </a:r>
            <a:r>
              <a:rPr dirty="0" sz="120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5">
                <a:latin typeface="Cambria Math"/>
                <a:cs typeface="Cambria Math"/>
              </a:rPr>
              <a:t>𝑖𝑖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170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65">
                <a:latin typeface="Cambria Math"/>
                <a:cs typeface="Cambria Math"/>
              </a:rPr>
              <a:t> </a:t>
            </a:r>
            <a:r>
              <a:rPr dirty="0" sz="1200" spc="-375">
                <a:latin typeface="Cambria Math"/>
                <a:cs typeface="Cambria Math"/>
              </a:rPr>
              <a:t>𝑉𝑉</a:t>
            </a:r>
            <a:r>
              <a:rPr dirty="0" sz="1200" spc="405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7245946" y="3913835"/>
            <a:ext cx="38735" cy="384810"/>
          </a:xfrm>
          <a:custGeom>
            <a:avLst/>
            <a:gdLst/>
            <a:ahLst/>
            <a:cxnLst/>
            <a:rect l="l" t="t" r="r" b="b"/>
            <a:pathLst>
              <a:path w="38734" h="384810">
                <a:moveTo>
                  <a:pt x="38252" y="0"/>
                </a:moveTo>
                <a:lnTo>
                  <a:pt x="0" y="0"/>
                </a:lnTo>
                <a:lnTo>
                  <a:pt x="0" y="7620"/>
                </a:lnTo>
                <a:lnTo>
                  <a:pt x="23736" y="7620"/>
                </a:lnTo>
                <a:lnTo>
                  <a:pt x="23736" y="377190"/>
                </a:lnTo>
                <a:lnTo>
                  <a:pt x="0" y="377190"/>
                </a:lnTo>
                <a:lnTo>
                  <a:pt x="0" y="384810"/>
                </a:lnTo>
                <a:lnTo>
                  <a:pt x="38252" y="384810"/>
                </a:lnTo>
                <a:lnTo>
                  <a:pt x="38252" y="377190"/>
                </a:lnTo>
                <a:lnTo>
                  <a:pt x="38252" y="7620"/>
                </a:lnTo>
                <a:lnTo>
                  <a:pt x="38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6046381" y="3913835"/>
            <a:ext cx="38735" cy="384810"/>
          </a:xfrm>
          <a:custGeom>
            <a:avLst/>
            <a:gdLst/>
            <a:ahLst/>
            <a:cxnLst/>
            <a:rect l="l" t="t" r="r" b="b"/>
            <a:pathLst>
              <a:path w="38735" h="384810">
                <a:moveTo>
                  <a:pt x="38252" y="0"/>
                </a:moveTo>
                <a:lnTo>
                  <a:pt x="0" y="0"/>
                </a:lnTo>
                <a:lnTo>
                  <a:pt x="0" y="7620"/>
                </a:lnTo>
                <a:lnTo>
                  <a:pt x="0" y="377190"/>
                </a:lnTo>
                <a:lnTo>
                  <a:pt x="0" y="384810"/>
                </a:lnTo>
                <a:lnTo>
                  <a:pt x="38252" y="384810"/>
                </a:lnTo>
                <a:lnTo>
                  <a:pt x="38252" y="377190"/>
                </a:lnTo>
                <a:lnTo>
                  <a:pt x="14516" y="377190"/>
                </a:lnTo>
                <a:lnTo>
                  <a:pt x="14516" y="7620"/>
                </a:lnTo>
                <a:lnTo>
                  <a:pt x="38252" y="7620"/>
                </a:lnTo>
                <a:lnTo>
                  <a:pt x="38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6049317" y="3833747"/>
            <a:ext cx="862330" cy="4616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75"/>
              </a:spcBef>
            </a:pPr>
            <a:r>
              <a:rPr dirty="0" u="sng" sz="1200" spc="-38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baseline="-16339" sz="1275" spc="-569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baseline="-16339" sz="1275" spc="17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−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 spc="-34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baseline="-16339" sz="1275" spc="-51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none" baseline="-16339" sz="1275" spc="195">
                <a:latin typeface="Cambria Math"/>
                <a:cs typeface="Cambria Math"/>
              </a:rPr>
              <a:t> </a:t>
            </a:r>
            <a:r>
              <a:rPr dirty="0" u="none" baseline="-41666" sz="1800">
                <a:latin typeface="Cambria Math"/>
                <a:cs typeface="Cambria Math"/>
              </a:rPr>
              <a:t>− </a:t>
            </a:r>
            <a:r>
              <a:rPr dirty="0" u="none" baseline="-41666" sz="1800" spc="-37">
                <a:latin typeface="Cambria Math"/>
                <a:cs typeface="Cambria Math"/>
              </a:rPr>
              <a:t>2</a:t>
            </a:r>
            <a:r>
              <a:rPr dirty="0" u="none" baseline="-41666" sz="1800" spc="-37">
                <a:solidFill>
                  <a:srgbClr val="00AF50"/>
                </a:solidFill>
                <a:latin typeface="Cambria Math"/>
                <a:cs typeface="Cambria Math"/>
              </a:rPr>
              <a:t>𝑖𝑖</a:t>
            </a:r>
            <a:endParaRPr baseline="-41666" sz="1800">
              <a:latin typeface="Cambria Math"/>
              <a:cs typeface="Cambria Math"/>
            </a:endParaRPr>
          </a:p>
          <a:p>
            <a:pPr marL="193040">
              <a:lnSpc>
                <a:spcPct val="100000"/>
              </a:lnSpc>
              <a:spcBef>
                <a:spcPts val="275"/>
              </a:spcBef>
            </a:pPr>
            <a:r>
              <a:rPr dirty="0" sz="1200" spc="-305"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6964733" y="3984623"/>
            <a:ext cx="223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160">
                <a:solidFill>
                  <a:srgbClr val="6F2F9F"/>
                </a:solidFill>
                <a:latin typeface="Cambria Math"/>
                <a:cs typeface="Cambria Math"/>
              </a:rPr>
              <a:t>𝑖𝑖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7312205" y="3984623"/>
            <a:ext cx="1225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20"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861101" y="4056251"/>
            <a:ext cx="63563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11150" algn="l"/>
                <a:tab pos="558165" algn="l"/>
              </a:tabLst>
            </a:pPr>
            <a:r>
              <a:rPr dirty="0" sz="850" spc="-50">
                <a:solidFill>
                  <a:srgbClr val="00AF50"/>
                </a:solidFill>
                <a:latin typeface="Cambria Math"/>
                <a:cs typeface="Cambria Math"/>
              </a:rPr>
              <a:t>2</a:t>
            </a:r>
            <a:r>
              <a:rPr dirty="0" sz="850">
                <a:solidFill>
                  <a:srgbClr val="00AF50"/>
                </a:solidFill>
                <a:latin typeface="Cambria Math"/>
                <a:cs typeface="Cambria Math"/>
              </a:rPr>
              <a:t>	</a:t>
            </a:r>
            <a:r>
              <a:rPr dirty="0" sz="850" spc="-50">
                <a:solidFill>
                  <a:srgbClr val="6F2F9F"/>
                </a:solidFill>
                <a:latin typeface="Cambria Math"/>
                <a:cs typeface="Cambria Math"/>
              </a:rPr>
              <a:t>𝑅</a:t>
            </a:r>
            <a:r>
              <a:rPr dirty="0" sz="850">
                <a:solidFill>
                  <a:srgbClr val="6F2F9F"/>
                </a:solidFill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2087934" y="4575935"/>
            <a:ext cx="108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0">
                <a:latin typeface="Cambria Math"/>
                <a:cs typeface="Cambria Math"/>
              </a:rPr>
              <a:t>𝑣𝑣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168706" y="4647563"/>
            <a:ext cx="56070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83234" algn="l"/>
              </a:tabLst>
            </a:pPr>
            <a:r>
              <a:rPr dirty="0" sz="850" spc="-10">
                <a:latin typeface="Cambria Math"/>
                <a:cs typeface="Cambria Math"/>
              </a:rPr>
              <a:t>𝑜𝑜𝑜𝑜𝑜𝑜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2407973" y="4575935"/>
            <a:ext cx="476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55">
                <a:latin typeface="Cambria Math"/>
                <a:cs typeface="Cambria Math"/>
              </a:rPr>
              <a:t> </a:t>
            </a:r>
            <a:r>
              <a:rPr dirty="0" sz="1200" spc="-375">
                <a:latin typeface="Cambria Math"/>
                <a:cs typeface="Cambria Math"/>
              </a:rPr>
              <a:t>𝑉𝑉</a:t>
            </a:r>
            <a:r>
              <a:rPr dirty="0" sz="1200" spc="400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4548466" y="4505147"/>
            <a:ext cx="38735" cy="384810"/>
          </a:xfrm>
          <a:custGeom>
            <a:avLst/>
            <a:gdLst/>
            <a:ahLst/>
            <a:cxnLst/>
            <a:rect l="l" t="t" r="r" b="b"/>
            <a:pathLst>
              <a:path w="38735" h="384810">
                <a:moveTo>
                  <a:pt x="38252" y="0"/>
                </a:moveTo>
                <a:lnTo>
                  <a:pt x="0" y="0"/>
                </a:lnTo>
                <a:lnTo>
                  <a:pt x="0" y="7620"/>
                </a:lnTo>
                <a:lnTo>
                  <a:pt x="23736" y="7620"/>
                </a:lnTo>
                <a:lnTo>
                  <a:pt x="23736" y="377190"/>
                </a:lnTo>
                <a:lnTo>
                  <a:pt x="0" y="377190"/>
                </a:lnTo>
                <a:lnTo>
                  <a:pt x="0" y="384810"/>
                </a:lnTo>
                <a:lnTo>
                  <a:pt x="38252" y="384810"/>
                </a:lnTo>
                <a:lnTo>
                  <a:pt x="38252" y="377190"/>
                </a:lnTo>
                <a:lnTo>
                  <a:pt x="38252" y="7620"/>
                </a:lnTo>
                <a:lnTo>
                  <a:pt x="38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2922181" y="4505147"/>
            <a:ext cx="38735" cy="384810"/>
          </a:xfrm>
          <a:custGeom>
            <a:avLst/>
            <a:gdLst/>
            <a:ahLst/>
            <a:cxnLst/>
            <a:rect l="l" t="t" r="r" b="b"/>
            <a:pathLst>
              <a:path w="38735" h="384810">
                <a:moveTo>
                  <a:pt x="38252" y="0"/>
                </a:moveTo>
                <a:lnTo>
                  <a:pt x="0" y="0"/>
                </a:lnTo>
                <a:lnTo>
                  <a:pt x="0" y="7620"/>
                </a:lnTo>
                <a:lnTo>
                  <a:pt x="0" y="377190"/>
                </a:lnTo>
                <a:lnTo>
                  <a:pt x="0" y="384810"/>
                </a:lnTo>
                <a:lnTo>
                  <a:pt x="38252" y="384810"/>
                </a:lnTo>
                <a:lnTo>
                  <a:pt x="38252" y="377190"/>
                </a:lnTo>
                <a:lnTo>
                  <a:pt x="14516" y="377190"/>
                </a:lnTo>
                <a:lnTo>
                  <a:pt x="14516" y="7620"/>
                </a:lnTo>
                <a:lnTo>
                  <a:pt x="38252" y="7620"/>
                </a:lnTo>
                <a:lnTo>
                  <a:pt x="38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 txBox="1"/>
          <p:nvPr/>
        </p:nvSpPr>
        <p:spPr>
          <a:xfrm>
            <a:off x="2912417" y="4425059"/>
            <a:ext cx="1689100" cy="4616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75"/>
              </a:spcBef>
            </a:pPr>
            <a:r>
              <a:rPr dirty="0" sz="1200" spc="-380">
                <a:latin typeface="Cambria Math"/>
                <a:cs typeface="Cambria Math"/>
              </a:rPr>
              <a:t>𝑉𝑉</a:t>
            </a:r>
            <a:r>
              <a:rPr dirty="0" baseline="-16339" sz="1275" spc="-569">
                <a:latin typeface="Cambria Math"/>
                <a:cs typeface="Cambria Math"/>
              </a:rPr>
              <a:t>𝑅</a:t>
            </a:r>
            <a:r>
              <a:rPr dirty="0" baseline="-16339" sz="1275" spc="172">
                <a:latin typeface="Cambria Math"/>
                <a:cs typeface="Cambria Math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−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sz="1200" spc="-345">
                <a:latin typeface="Cambria Math"/>
                <a:cs typeface="Cambria Math"/>
              </a:rPr>
              <a:t>𝑉𝑉</a:t>
            </a:r>
            <a:r>
              <a:rPr dirty="0" u="sng" baseline="-16339" sz="1275" spc="-51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none" baseline="-16339" sz="1275" spc="195">
                <a:latin typeface="Cambria Math"/>
                <a:cs typeface="Cambria Math"/>
              </a:rPr>
              <a:t> </a:t>
            </a:r>
            <a:r>
              <a:rPr dirty="0" u="none" baseline="-41666" sz="1800">
                <a:latin typeface="Cambria Math"/>
                <a:cs typeface="Cambria Math"/>
              </a:rPr>
              <a:t>− 2</a:t>
            </a:r>
            <a:r>
              <a:rPr dirty="0" u="none" baseline="-41666" sz="1800" spc="-104">
                <a:latin typeface="Cambria Math"/>
                <a:cs typeface="Cambria Math"/>
              </a:rPr>
              <a:t> </a:t>
            </a:r>
            <a:r>
              <a:rPr dirty="0" u="none" sz="1200" spc="-345">
                <a:solidFill>
                  <a:srgbClr val="00AF50"/>
                </a:solidFill>
                <a:latin typeface="Cambria Math"/>
                <a:cs typeface="Cambria Math"/>
              </a:rPr>
              <a:t>𝑉𝑉</a:t>
            </a:r>
            <a:r>
              <a:rPr dirty="0" u="sng" baseline="-16339" sz="1275" spc="-517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baseline="-16339" sz="1275" spc="172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− </a:t>
            </a:r>
            <a:r>
              <a:rPr dirty="0" u="none" sz="1200" spc="-380">
                <a:solidFill>
                  <a:srgbClr val="00AF50"/>
                </a:solidFill>
                <a:latin typeface="Cambria Math"/>
                <a:cs typeface="Cambria Math"/>
              </a:rPr>
              <a:t>𝑉𝑉</a:t>
            </a:r>
            <a:r>
              <a:rPr dirty="0" u="sng" baseline="-16339" sz="1275" spc="-569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none" baseline="-16339" sz="1275" spc="172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u="none" baseline="-41666" sz="1800">
                <a:latin typeface="Cambria Math"/>
                <a:cs typeface="Cambria Math"/>
              </a:rPr>
              <a:t>+</a:t>
            </a:r>
            <a:r>
              <a:rPr dirty="0" u="none" baseline="-41666" sz="1800" spc="142">
                <a:latin typeface="Cambria Math"/>
                <a:cs typeface="Cambria Math"/>
              </a:rPr>
              <a:t> </a:t>
            </a:r>
            <a:r>
              <a:rPr dirty="0" u="none" sz="1200" spc="-405">
                <a:solidFill>
                  <a:srgbClr val="6F2F9F"/>
                </a:solidFill>
                <a:latin typeface="Cambria Math"/>
                <a:cs typeface="Cambria Math"/>
              </a:rPr>
              <a:t>𝑉𝑉</a:t>
            </a:r>
            <a:r>
              <a:rPr dirty="0" u="sng" baseline="-16339" sz="1275" spc="-607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  <a:p>
            <a:pPr marL="205740">
              <a:lnSpc>
                <a:spcPct val="100000"/>
              </a:lnSpc>
              <a:spcBef>
                <a:spcPts val="275"/>
              </a:spcBef>
              <a:tabLst>
                <a:tab pos="998219" algn="l"/>
                <a:tab pos="1466215" algn="l"/>
              </a:tabLst>
            </a:pPr>
            <a:r>
              <a:rPr dirty="0" sz="1200" spc="-305"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latin typeface="Cambria Math"/>
                <a:cs typeface="Cambria Math"/>
              </a:rPr>
              <a:t>𝑅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409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r>
              <a:rPr dirty="0" sz="1200">
                <a:solidFill>
                  <a:srgbClr val="00AF50"/>
                </a:solidFill>
                <a:latin typeface="Cambria Math"/>
                <a:cs typeface="Cambria Math"/>
              </a:rPr>
              <a:t>	</a:t>
            </a:r>
            <a:r>
              <a:rPr dirty="0" sz="1200" spc="-280">
                <a:solidFill>
                  <a:srgbClr val="6F2F9F"/>
                </a:solidFill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solidFill>
                  <a:srgbClr val="6F2F9F"/>
                </a:solidFill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5660378" y="4627411"/>
            <a:ext cx="571500" cy="141605"/>
          </a:xfrm>
          <a:custGeom>
            <a:avLst/>
            <a:gdLst/>
            <a:ahLst/>
            <a:cxnLst/>
            <a:rect l="l" t="t" r="r" b="b"/>
            <a:pathLst>
              <a:path w="571500" h="141604">
                <a:moveTo>
                  <a:pt x="526364" y="0"/>
                </a:moveTo>
                <a:lnTo>
                  <a:pt x="524357" y="5727"/>
                </a:lnTo>
                <a:lnTo>
                  <a:pt x="532528" y="9275"/>
                </a:lnTo>
                <a:lnTo>
                  <a:pt x="539553" y="14185"/>
                </a:lnTo>
                <a:lnTo>
                  <a:pt x="557964" y="57677"/>
                </a:lnTo>
                <a:lnTo>
                  <a:pt x="558507" y="69875"/>
                </a:lnTo>
                <a:lnTo>
                  <a:pt x="557986" y="82324"/>
                </a:lnTo>
                <a:lnTo>
                  <a:pt x="545404" y="120563"/>
                </a:lnTo>
                <a:lnTo>
                  <a:pt x="524573" y="135432"/>
                </a:lnTo>
                <a:lnTo>
                  <a:pt x="526364" y="141160"/>
                </a:lnTo>
                <a:lnTo>
                  <a:pt x="559777" y="116497"/>
                </a:lnTo>
                <a:lnTo>
                  <a:pt x="571385" y="70624"/>
                </a:lnTo>
                <a:lnTo>
                  <a:pt x="570666" y="57833"/>
                </a:lnTo>
                <a:lnTo>
                  <a:pt x="570657" y="57677"/>
                </a:lnTo>
                <a:lnTo>
                  <a:pt x="553288" y="16064"/>
                </a:lnTo>
                <a:lnTo>
                  <a:pt x="536601" y="3695"/>
                </a:lnTo>
                <a:lnTo>
                  <a:pt x="526364" y="0"/>
                </a:lnTo>
                <a:close/>
              </a:path>
              <a:path w="571500" h="141604">
                <a:moveTo>
                  <a:pt x="45021" y="0"/>
                </a:moveTo>
                <a:lnTo>
                  <a:pt x="11645" y="24739"/>
                </a:lnTo>
                <a:lnTo>
                  <a:pt x="42" y="69875"/>
                </a:lnTo>
                <a:lnTo>
                  <a:pt x="0" y="70624"/>
                </a:lnTo>
                <a:lnTo>
                  <a:pt x="655" y="82324"/>
                </a:lnTo>
                <a:lnTo>
                  <a:pt x="726" y="83592"/>
                </a:lnTo>
                <a:lnTo>
                  <a:pt x="2903" y="95561"/>
                </a:lnTo>
                <a:lnTo>
                  <a:pt x="25761" y="132129"/>
                </a:lnTo>
                <a:lnTo>
                  <a:pt x="45021" y="141160"/>
                </a:lnTo>
                <a:lnTo>
                  <a:pt x="46799" y="135432"/>
                </a:lnTo>
                <a:lnTo>
                  <a:pt x="38758" y="131870"/>
                </a:lnTo>
                <a:lnTo>
                  <a:pt x="31818" y="126914"/>
                </a:lnTo>
                <a:lnTo>
                  <a:pt x="13399" y="82324"/>
                </a:lnTo>
                <a:lnTo>
                  <a:pt x="12909" y="70624"/>
                </a:lnTo>
                <a:lnTo>
                  <a:pt x="12877" y="69875"/>
                </a:lnTo>
                <a:lnTo>
                  <a:pt x="21247" y="28092"/>
                </a:lnTo>
                <a:lnTo>
                  <a:pt x="47028" y="5727"/>
                </a:lnTo>
                <a:lnTo>
                  <a:pt x="4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6282792" y="4503140"/>
            <a:ext cx="748665" cy="388620"/>
          </a:xfrm>
          <a:custGeom>
            <a:avLst/>
            <a:gdLst/>
            <a:ahLst/>
            <a:cxnLst/>
            <a:rect l="l" t="t" r="r" b="b"/>
            <a:pathLst>
              <a:path w="748665" h="388620">
                <a:moveTo>
                  <a:pt x="70027" y="5575"/>
                </a:moveTo>
                <a:lnTo>
                  <a:pt x="39103" y="32626"/>
                </a:lnTo>
                <a:lnTo>
                  <a:pt x="17970" y="78130"/>
                </a:lnTo>
                <a:lnTo>
                  <a:pt x="4495" y="133083"/>
                </a:lnTo>
                <a:lnTo>
                  <a:pt x="0" y="194144"/>
                </a:lnTo>
                <a:lnTo>
                  <a:pt x="1079" y="223697"/>
                </a:lnTo>
                <a:lnTo>
                  <a:pt x="1117" y="224942"/>
                </a:lnTo>
                <a:lnTo>
                  <a:pt x="10109" y="282816"/>
                </a:lnTo>
                <a:lnTo>
                  <a:pt x="27749" y="334518"/>
                </a:lnTo>
                <a:lnTo>
                  <a:pt x="52031" y="373900"/>
                </a:lnTo>
                <a:lnTo>
                  <a:pt x="66535" y="388594"/>
                </a:lnTo>
                <a:lnTo>
                  <a:pt x="70027" y="383082"/>
                </a:lnTo>
                <a:lnTo>
                  <a:pt x="57569" y="368147"/>
                </a:lnTo>
                <a:lnTo>
                  <a:pt x="46647" y="350215"/>
                </a:lnTo>
                <a:lnTo>
                  <a:pt x="29324" y="305320"/>
                </a:lnTo>
                <a:lnTo>
                  <a:pt x="18605" y="252069"/>
                </a:lnTo>
                <a:lnTo>
                  <a:pt x="15036" y="194144"/>
                </a:lnTo>
                <a:lnTo>
                  <a:pt x="15925" y="164033"/>
                </a:lnTo>
                <a:lnTo>
                  <a:pt x="23088" y="108178"/>
                </a:lnTo>
                <a:lnTo>
                  <a:pt x="37274" y="58889"/>
                </a:lnTo>
                <a:lnTo>
                  <a:pt x="57607" y="20459"/>
                </a:lnTo>
                <a:lnTo>
                  <a:pt x="70027" y="5575"/>
                </a:lnTo>
                <a:close/>
              </a:path>
              <a:path w="748665" h="388620">
                <a:moveTo>
                  <a:pt x="240499" y="189128"/>
                </a:moveTo>
                <a:lnTo>
                  <a:pt x="74371" y="189128"/>
                </a:lnTo>
                <a:lnTo>
                  <a:pt x="74371" y="199796"/>
                </a:lnTo>
                <a:lnTo>
                  <a:pt x="240499" y="199796"/>
                </a:lnTo>
                <a:lnTo>
                  <a:pt x="240499" y="189128"/>
                </a:lnTo>
                <a:close/>
              </a:path>
              <a:path w="748665" h="388620">
                <a:moveTo>
                  <a:pt x="748233" y="194144"/>
                </a:moveTo>
                <a:lnTo>
                  <a:pt x="747153" y="164033"/>
                </a:lnTo>
                <a:lnTo>
                  <a:pt x="747115" y="162826"/>
                </a:lnTo>
                <a:lnTo>
                  <a:pt x="743737" y="133083"/>
                </a:lnTo>
                <a:lnTo>
                  <a:pt x="730262" y="78130"/>
                </a:lnTo>
                <a:lnTo>
                  <a:pt x="709142" y="32626"/>
                </a:lnTo>
                <a:lnTo>
                  <a:pt x="681710" y="0"/>
                </a:lnTo>
                <a:lnTo>
                  <a:pt x="678218" y="5575"/>
                </a:lnTo>
                <a:lnTo>
                  <a:pt x="690600" y="20459"/>
                </a:lnTo>
                <a:lnTo>
                  <a:pt x="701509" y="38227"/>
                </a:lnTo>
                <a:lnTo>
                  <a:pt x="718845" y="82448"/>
                </a:lnTo>
                <a:lnTo>
                  <a:pt x="729615" y="135382"/>
                </a:lnTo>
                <a:lnTo>
                  <a:pt x="732193" y="162826"/>
                </a:lnTo>
                <a:lnTo>
                  <a:pt x="732307" y="164033"/>
                </a:lnTo>
                <a:lnTo>
                  <a:pt x="733209" y="194144"/>
                </a:lnTo>
                <a:lnTo>
                  <a:pt x="732320" y="223697"/>
                </a:lnTo>
                <a:lnTo>
                  <a:pt x="729640" y="252069"/>
                </a:lnTo>
                <a:lnTo>
                  <a:pt x="718921" y="305320"/>
                </a:lnTo>
                <a:lnTo>
                  <a:pt x="701598" y="350215"/>
                </a:lnTo>
                <a:lnTo>
                  <a:pt x="678218" y="383082"/>
                </a:lnTo>
                <a:lnTo>
                  <a:pt x="681710" y="388594"/>
                </a:lnTo>
                <a:lnTo>
                  <a:pt x="709142" y="355879"/>
                </a:lnTo>
                <a:lnTo>
                  <a:pt x="730262" y="309829"/>
                </a:lnTo>
                <a:lnTo>
                  <a:pt x="743737" y="254520"/>
                </a:lnTo>
                <a:lnTo>
                  <a:pt x="747115" y="224942"/>
                </a:lnTo>
                <a:lnTo>
                  <a:pt x="748233" y="194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6319065" y="4425059"/>
            <a:ext cx="668020" cy="4616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75"/>
              </a:spcBef>
            </a:pP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2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baseline="-41666" sz="1800">
                <a:latin typeface="Cambria Math"/>
                <a:cs typeface="Cambria Math"/>
              </a:rPr>
              <a:t>+</a:t>
            </a:r>
            <a:r>
              <a:rPr dirty="0" baseline="-41666" sz="1800" spc="15">
                <a:latin typeface="Cambria Math"/>
                <a:cs typeface="Cambria Math"/>
              </a:rPr>
              <a:t> </a:t>
            </a:r>
            <a:r>
              <a:rPr dirty="0" u="sng" sz="1200" spc="-12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none" sz="1200" spc="-125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r>
              <a:rPr dirty="0" u="sng" baseline="-16339" sz="1275" spc="-187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  <a:p>
            <a:pPr marL="40640">
              <a:lnSpc>
                <a:spcPct val="100000"/>
              </a:lnSpc>
              <a:spcBef>
                <a:spcPts val="275"/>
              </a:spcBef>
              <a:tabLst>
                <a:tab pos="461645" algn="l"/>
              </a:tabLst>
            </a:pPr>
            <a:r>
              <a:rPr dirty="0" sz="1200" spc="-305"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latin typeface="Cambria Math"/>
                <a:cs typeface="Cambria Math"/>
              </a:rPr>
              <a:t>𝑅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409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3991598" y="5038891"/>
            <a:ext cx="571500" cy="141605"/>
          </a:xfrm>
          <a:custGeom>
            <a:avLst/>
            <a:gdLst/>
            <a:ahLst/>
            <a:cxnLst/>
            <a:rect l="l" t="t" r="r" b="b"/>
            <a:pathLst>
              <a:path w="571500" h="141604">
                <a:moveTo>
                  <a:pt x="526364" y="0"/>
                </a:moveTo>
                <a:lnTo>
                  <a:pt x="524357" y="5727"/>
                </a:lnTo>
                <a:lnTo>
                  <a:pt x="532528" y="9275"/>
                </a:lnTo>
                <a:lnTo>
                  <a:pt x="539553" y="14185"/>
                </a:lnTo>
                <a:lnTo>
                  <a:pt x="557964" y="57677"/>
                </a:lnTo>
                <a:lnTo>
                  <a:pt x="558507" y="69875"/>
                </a:lnTo>
                <a:lnTo>
                  <a:pt x="557986" y="82324"/>
                </a:lnTo>
                <a:lnTo>
                  <a:pt x="545404" y="120563"/>
                </a:lnTo>
                <a:lnTo>
                  <a:pt x="524573" y="135432"/>
                </a:lnTo>
                <a:lnTo>
                  <a:pt x="526364" y="141160"/>
                </a:lnTo>
                <a:lnTo>
                  <a:pt x="559777" y="116497"/>
                </a:lnTo>
                <a:lnTo>
                  <a:pt x="571385" y="70624"/>
                </a:lnTo>
                <a:lnTo>
                  <a:pt x="570666" y="57833"/>
                </a:lnTo>
                <a:lnTo>
                  <a:pt x="570657" y="57677"/>
                </a:lnTo>
                <a:lnTo>
                  <a:pt x="553288" y="16064"/>
                </a:lnTo>
                <a:lnTo>
                  <a:pt x="536601" y="3695"/>
                </a:lnTo>
                <a:lnTo>
                  <a:pt x="526364" y="0"/>
                </a:lnTo>
                <a:close/>
              </a:path>
              <a:path w="571500" h="141604">
                <a:moveTo>
                  <a:pt x="45021" y="0"/>
                </a:moveTo>
                <a:lnTo>
                  <a:pt x="11645" y="24739"/>
                </a:lnTo>
                <a:lnTo>
                  <a:pt x="42" y="69875"/>
                </a:lnTo>
                <a:lnTo>
                  <a:pt x="0" y="70624"/>
                </a:lnTo>
                <a:lnTo>
                  <a:pt x="653" y="82324"/>
                </a:lnTo>
                <a:lnTo>
                  <a:pt x="724" y="83592"/>
                </a:lnTo>
                <a:lnTo>
                  <a:pt x="2898" y="95561"/>
                </a:lnTo>
                <a:lnTo>
                  <a:pt x="25761" y="132129"/>
                </a:lnTo>
                <a:lnTo>
                  <a:pt x="45021" y="141160"/>
                </a:lnTo>
                <a:lnTo>
                  <a:pt x="46799" y="135432"/>
                </a:lnTo>
                <a:lnTo>
                  <a:pt x="38758" y="131870"/>
                </a:lnTo>
                <a:lnTo>
                  <a:pt x="31818" y="126914"/>
                </a:lnTo>
                <a:lnTo>
                  <a:pt x="13388" y="82324"/>
                </a:lnTo>
                <a:lnTo>
                  <a:pt x="12896" y="70624"/>
                </a:lnTo>
                <a:lnTo>
                  <a:pt x="12865" y="69875"/>
                </a:lnTo>
                <a:lnTo>
                  <a:pt x="21247" y="28092"/>
                </a:lnTo>
                <a:lnTo>
                  <a:pt x="47028" y="5727"/>
                </a:lnTo>
                <a:lnTo>
                  <a:pt x="4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 txBox="1"/>
          <p:nvPr/>
        </p:nvSpPr>
        <p:spPr>
          <a:xfrm>
            <a:off x="3464614" y="4987415"/>
            <a:ext cx="1081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40">
                <a:latin typeface="Cambria Math"/>
                <a:cs typeface="Cambria Math"/>
              </a:rPr>
              <a:t>𝑣𝑣</a:t>
            </a:r>
            <a:r>
              <a:rPr dirty="0" baseline="-16339" sz="1275" spc="-359">
                <a:latin typeface="Cambria Math"/>
                <a:cs typeface="Cambria Math"/>
              </a:rPr>
              <a:t>𝑜𝑜𝑜𝑜𝑜𝑜</a:t>
            </a:r>
            <a:r>
              <a:rPr dirty="0" baseline="-16339" sz="1275" spc="33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145">
                <a:latin typeface="Cambria Math"/>
                <a:cs typeface="Cambria Math"/>
              </a:rPr>
              <a:t>  </a:t>
            </a:r>
            <a:r>
              <a:rPr dirty="0" sz="1200" spc="-295">
                <a:latin typeface="Cambria Math"/>
                <a:cs typeface="Cambria Math"/>
              </a:rPr>
              <a:t>𝑉𝑉</a:t>
            </a:r>
            <a:r>
              <a:rPr dirty="0" baseline="-16339" sz="1275" spc="-442">
                <a:latin typeface="Cambria Math"/>
                <a:cs typeface="Cambria Math"/>
              </a:rPr>
              <a:t>2</a:t>
            </a:r>
            <a:r>
              <a:rPr dirty="0" baseline="-16339" sz="1275" spc="179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 </a:t>
            </a:r>
            <a:r>
              <a:rPr dirty="0" sz="1200" spc="-345">
                <a:latin typeface="Cambria Math"/>
                <a:cs typeface="Cambria Math"/>
              </a:rPr>
              <a:t>𝑉𝑉</a:t>
            </a:r>
            <a:r>
              <a:rPr dirty="0" baseline="-16339" sz="1275" spc="-517"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72" name="object 72" descr=""/>
          <p:cNvSpPr/>
          <p:nvPr/>
        </p:nvSpPr>
        <p:spPr>
          <a:xfrm>
            <a:off x="4614011" y="4914620"/>
            <a:ext cx="1015365" cy="388620"/>
          </a:xfrm>
          <a:custGeom>
            <a:avLst/>
            <a:gdLst/>
            <a:ahLst/>
            <a:cxnLst/>
            <a:rect l="l" t="t" r="r" b="b"/>
            <a:pathLst>
              <a:path w="1015364" h="388620">
                <a:moveTo>
                  <a:pt x="70027" y="5575"/>
                </a:moveTo>
                <a:lnTo>
                  <a:pt x="39103" y="32626"/>
                </a:lnTo>
                <a:lnTo>
                  <a:pt x="17970" y="78130"/>
                </a:lnTo>
                <a:lnTo>
                  <a:pt x="4495" y="133083"/>
                </a:lnTo>
                <a:lnTo>
                  <a:pt x="0" y="194144"/>
                </a:lnTo>
                <a:lnTo>
                  <a:pt x="1079" y="223697"/>
                </a:lnTo>
                <a:lnTo>
                  <a:pt x="1117" y="224942"/>
                </a:lnTo>
                <a:lnTo>
                  <a:pt x="10109" y="282816"/>
                </a:lnTo>
                <a:lnTo>
                  <a:pt x="27749" y="334518"/>
                </a:lnTo>
                <a:lnTo>
                  <a:pt x="52031" y="373900"/>
                </a:lnTo>
                <a:lnTo>
                  <a:pt x="66535" y="388594"/>
                </a:lnTo>
                <a:lnTo>
                  <a:pt x="70027" y="383082"/>
                </a:lnTo>
                <a:lnTo>
                  <a:pt x="57569" y="368147"/>
                </a:lnTo>
                <a:lnTo>
                  <a:pt x="46647" y="350215"/>
                </a:lnTo>
                <a:lnTo>
                  <a:pt x="29324" y="305320"/>
                </a:lnTo>
                <a:lnTo>
                  <a:pt x="18605" y="252069"/>
                </a:lnTo>
                <a:lnTo>
                  <a:pt x="15036" y="194144"/>
                </a:lnTo>
                <a:lnTo>
                  <a:pt x="15925" y="164033"/>
                </a:lnTo>
                <a:lnTo>
                  <a:pt x="23088" y="108178"/>
                </a:lnTo>
                <a:lnTo>
                  <a:pt x="37274" y="58889"/>
                </a:lnTo>
                <a:lnTo>
                  <a:pt x="57607" y="20459"/>
                </a:lnTo>
                <a:lnTo>
                  <a:pt x="70027" y="5575"/>
                </a:lnTo>
                <a:close/>
              </a:path>
              <a:path w="1015364" h="388620">
                <a:moveTo>
                  <a:pt x="507187" y="189128"/>
                </a:moveTo>
                <a:lnTo>
                  <a:pt x="341071" y="189128"/>
                </a:lnTo>
                <a:lnTo>
                  <a:pt x="341071" y="199796"/>
                </a:lnTo>
                <a:lnTo>
                  <a:pt x="507187" y="199796"/>
                </a:lnTo>
                <a:lnTo>
                  <a:pt x="507187" y="189128"/>
                </a:lnTo>
                <a:close/>
              </a:path>
              <a:path w="1015364" h="388620">
                <a:moveTo>
                  <a:pt x="940003" y="189128"/>
                </a:moveTo>
                <a:lnTo>
                  <a:pt x="690067" y="189128"/>
                </a:lnTo>
                <a:lnTo>
                  <a:pt x="690067" y="199796"/>
                </a:lnTo>
                <a:lnTo>
                  <a:pt x="940003" y="199796"/>
                </a:lnTo>
                <a:lnTo>
                  <a:pt x="940003" y="189128"/>
                </a:lnTo>
                <a:close/>
              </a:path>
              <a:path w="1015364" h="388620">
                <a:moveTo>
                  <a:pt x="1014933" y="194144"/>
                </a:moveTo>
                <a:lnTo>
                  <a:pt x="1013853" y="164033"/>
                </a:lnTo>
                <a:lnTo>
                  <a:pt x="1013815" y="162826"/>
                </a:lnTo>
                <a:lnTo>
                  <a:pt x="1010437" y="133083"/>
                </a:lnTo>
                <a:lnTo>
                  <a:pt x="996962" y="78130"/>
                </a:lnTo>
                <a:lnTo>
                  <a:pt x="975842" y="32626"/>
                </a:lnTo>
                <a:lnTo>
                  <a:pt x="948410" y="0"/>
                </a:lnTo>
                <a:lnTo>
                  <a:pt x="944918" y="5575"/>
                </a:lnTo>
                <a:lnTo>
                  <a:pt x="957300" y="20459"/>
                </a:lnTo>
                <a:lnTo>
                  <a:pt x="968209" y="38227"/>
                </a:lnTo>
                <a:lnTo>
                  <a:pt x="985545" y="82448"/>
                </a:lnTo>
                <a:lnTo>
                  <a:pt x="996315" y="135382"/>
                </a:lnTo>
                <a:lnTo>
                  <a:pt x="998893" y="162826"/>
                </a:lnTo>
                <a:lnTo>
                  <a:pt x="999007" y="164033"/>
                </a:lnTo>
                <a:lnTo>
                  <a:pt x="999909" y="194144"/>
                </a:lnTo>
                <a:lnTo>
                  <a:pt x="999020" y="223697"/>
                </a:lnTo>
                <a:lnTo>
                  <a:pt x="996340" y="252069"/>
                </a:lnTo>
                <a:lnTo>
                  <a:pt x="985621" y="305320"/>
                </a:lnTo>
                <a:lnTo>
                  <a:pt x="968298" y="350215"/>
                </a:lnTo>
                <a:lnTo>
                  <a:pt x="944918" y="383082"/>
                </a:lnTo>
                <a:lnTo>
                  <a:pt x="948410" y="388594"/>
                </a:lnTo>
                <a:lnTo>
                  <a:pt x="975842" y="355879"/>
                </a:lnTo>
                <a:lnTo>
                  <a:pt x="996962" y="309829"/>
                </a:lnTo>
                <a:lnTo>
                  <a:pt x="1010437" y="254520"/>
                </a:lnTo>
                <a:lnTo>
                  <a:pt x="1013815" y="224942"/>
                </a:lnTo>
                <a:lnTo>
                  <a:pt x="1014933" y="194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 txBox="1"/>
          <p:nvPr/>
        </p:nvSpPr>
        <p:spPr>
          <a:xfrm>
            <a:off x="4578149" y="4575935"/>
            <a:ext cx="1649095" cy="721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2</a:t>
            </a:r>
            <a:r>
              <a:rPr dirty="0" baseline="-16339" sz="1275" spc="30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65">
                <a:latin typeface="Cambria Math"/>
                <a:cs typeface="Cambria Math"/>
              </a:rPr>
              <a:t> </a:t>
            </a:r>
            <a:r>
              <a:rPr dirty="0" sz="1200" spc="-295">
                <a:latin typeface="Cambria Math"/>
                <a:cs typeface="Cambria Math"/>
              </a:rPr>
              <a:t>𝑉𝑉</a:t>
            </a:r>
            <a:r>
              <a:rPr dirty="0" baseline="-16339" sz="1275" spc="-442">
                <a:latin typeface="Cambria Math"/>
                <a:cs typeface="Cambria Math"/>
              </a:rPr>
              <a:t>2</a:t>
            </a:r>
            <a:r>
              <a:rPr dirty="0" baseline="-16339" sz="1275" spc="17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 </a:t>
            </a:r>
            <a:r>
              <a:rPr dirty="0" sz="1200" spc="-320">
                <a:solidFill>
                  <a:srgbClr val="6F2F9F"/>
                </a:solidFill>
                <a:latin typeface="Cambria Math"/>
                <a:cs typeface="Cambria Math"/>
              </a:rPr>
              <a:t>𝑉𝑉</a:t>
            </a:r>
            <a:r>
              <a:rPr dirty="0" baseline="-16339" sz="1275" spc="-480">
                <a:solidFill>
                  <a:srgbClr val="6F2F9F"/>
                </a:solidFill>
                <a:latin typeface="Cambria Math"/>
                <a:cs typeface="Cambria Math"/>
              </a:rPr>
              <a:t>𝑅</a:t>
            </a:r>
            <a:r>
              <a:rPr dirty="0" baseline="-16339" sz="1275" spc="172">
                <a:solidFill>
                  <a:srgbClr val="6F2F9F"/>
                </a:solidFill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114">
                <a:latin typeface="Cambria Math"/>
                <a:cs typeface="Cambria Math"/>
              </a:rPr>
              <a:t>  </a:t>
            </a:r>
            <a:r>
              <a:rPr dirty="0" sz="1200" spc="-295">
                <a:latin typeface="Cambria Math"/>
                <a:cs typeface="Cambria Math"/>
              </a:rPr>
              <a:t>𝑉𝑉</a:t>
            </a:r>
            <a:r>
              <a:rPr dirty="0" baseline="-16339" sz="1275" spc="-442">
                <a:latin typeface="Cambria Math"/>
                <a:cs typeface="Cambria Math"/>
              </a:rPr>
              <a:t>2</a:t>
            </a:r>
            <a:r>
              <a:rPr dirty="0" baseline="-16339" sz="1275" spc="179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 </a:t>
            </a:r>
            <a:r>
              <a:rPr dirty="0" sz="1200" spc="-345">
                <a:latin typeface="Cambria Math"/>
                <a:cs typeface="Cambria Math"/>
              </a:rPr>
              <a:t>𝑉𝑉</a:t>
            </a:r>
            <a:r>
              <a:rPr dirty="0" baseline="-16339" sz="1275" spc="-517"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  <a:p>
            <a:pPr marL="109855">
              <a:lnSpc>
                <a:spcPct val="100000"/>
              </a:lnSpc>
              <a:spcBef>
                <a:spcPts val="885"/>
              </a:spcBef>
            </a:pPr>
            <a:r>
              <a:rPr dirty="0" baseline="-41666" sz="1800">
                <a:latin typeface="Cambria Math"/>
                <a:cs typeface="Cambria Math"/>
              </a:rPr>
              <a:t>1</a:t>
            </a:r>
            <a:r>
              <a:rPr dirty="0" baseline="-41666" sz="1800" spc="-7">
                <a:latin typeface="Cambria Math"/>
                <a:cs typeface="Cambria Math"/>
              </a:rPr>
              <a:t> </a:t>
            </a:r>
            <a:r>
              <a:rPr dirty="0" baseline="-41666" sz="1800">
                <a:latin typeface="Cambria Math"/>
                <a:cs typeface="Cambria Math"/>
              </a:rPr>
              <a:t>+ </a:t>
            </a: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2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baseline="-41666" sz="1800">
                <a:latin typeface="Cambria Math"/>
                <a:cs typeface="Cambria Math"/>
              </a:rPr>
              <a:t>+</a:t>
            </a:r>
            <a:r>
              <a:rPr dirty="0" baseline="-41666" sz="1800" spc="15">
                <a:latin typeface="Cambria Math"/>
                <a:cs typeface="Cambria Math"/>
              </a:rPr>
              <a:t> </a:t>
            </a:r>
            <a:r>
              <a:rPr dirty="0" sz="1200" spc="-20">
                <a:latin typeface="Cambria Math"/>
                <a:cs typeface="Cambria Math"/>
              </a:rPr>
              <a:t>2𝑅𝑅</a:t>
            </a:r>
            <a:r>
              <a:rPr dirty="0" baseline="-16339" sz="1275" spc="-30"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  <a:p>
            <a:pPr marL="379730">
              <a:lnSpc>
                <a:spcPct val="100000"/>
              </a:lnSpc>
              <a:spcBef>
                <a:spcPts val="275"/>
              </a:spcBef>
              <a:tabLst>
                <a:tab pos="800100" algn="l"/>
              </a:tabLst>
            </a:pPr>
            <a:r>
              <a:rPr dirty="0" sz="1200" spc="-305"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latin typeface="Cambria Math"/>
                <a:cs typeface="Cambria Math"/>
              </a:rPr>
              <a:t>𝑅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409"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703168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9345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9.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/>
              <a:t>Hallar</a:t>
            </a:r>
            <a:r>
              <a:rPr dirty="0" spc="-45"/>
              <a:t> </a:t>
            </a:r>
            <a:r>
              <a:rPr dirty="0"/>
              <a:t>la</a:t>
            </a:r>
            <a:r>
              <a:rPr dirty="0" spc="-30"/>
              <a:t> </a:t>
            </a:r>
            <a:r>
              <a:rPr dirty="0"/>
              <a:t>función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transferencia</a:t>
            </a:r>
            <a:r>
              <a:rPr dirty="0" spc="-20"/>
              <a:t> </a:t>
            </a:r>
            <a:r>
              <a:rPr dirty="0"/>
              <a:t>del</a:t>
            </a:r>
            <a:r>
              <a:rPr dirty="0" spc="-20"/>
              <a:t> </a:t>
            </a:r>
            <a:r>
              <a:rPr dirty="0"/>
              <a:t>circuito</a:t>
            </a:r>
            <a:r>
              <a:rPr dirty="0" spc="-40"/>
              <a:t> </a:t>
            </a:r>
            <a:r>
              <a:rPr dirty="0" spc="-10"/>
              <a:t>inferior.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378" y="2067599"/>
            <a:ext cx="1936604" cy="222442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676156" y="2945224"/>
            <a:ext cx="10668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>
                <a:latin typeface="Arial"/>
                <a:cs typeface="Arial"/>
              </a:rPr>
              <a:t>i2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94864" y="3622849"/>
            <a:ext cx="15430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>
                <a:latin typeface="Arial"/>
                <a:cs typeface="Arial"/>
              </a:rPr>
              <a:t>Va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27313" y="2583487"/>
            <a:ext cx="15430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>
                <a:latin typeface="Arial"/>
                <a:cs typeface="Arial"/>
              </a:rPr>
              <a:t>Va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289654" y="2396968"/>
            <a:ext cx="686435" cy="160020"/>
          </a:xfrm>
          <a:custGeom>
            <a:avLst/>
            <a:gdLst/>
            <a:ahLst/>
            <a:cxnLst/>
            <a:rect l="l" t="t" r="r" b="b"/>
            <a:pathLst>
              <a:path w="686435" h="160019">
                <a:moveTo>
                  <a:pt x="634987" y="0"/>
                </a:moveTo>
                <a:lnTo>
                  <a:pt x="632714" y="6477"/>
                </a:lnTo>
                <a:lnTo>
                  <a:pt x="641951" y="10484"/>
                </a:lnTo>
                <a:lnTo>
                  <a:pt x="649892" y="16030"/>
                </a:lnTo>
                <a:lnTo>
                  <a:pt x="668956" y="52941"/>
                </a:lnTo>
                <a:lnTo>
                  <a:pt x="671309" y="78955"/>
                </a:lnTo>
                <a:lnTo>
                  <a:pt x="670718" y="93026"/>
                </a:lnTo>
                <a:lnTo>
                  <a:pt x="656499" y="136238"/>
                </a:lnTo>
                <a:lnTo>
                  <a:pt x="632968" y="153035"/>
                </a:lnTo>
                <a:lnTo>
                  <a:pt x="634987" y="159512"/>
                </a:lnTo>
                <a:lnTo>
                  <a:pt x="672744" y="131635"/>
                </a:lnTo>
                <a:lnTo>
                  <a:pt x="685042" y="94450"/>
                </a:lnTo>
                <a:lnTo>
                  <a:pt x="685863" y="79794"/>
                </a:lnTo>
                <a:lnTo>
                  <a:pt x="685049" y="65346"/>
                </a:lnTo>
                <a:lnTo>
                  <a:pt x="685039" y="65173"/>
                </a:lnTo>
                <a:lnTo>
                  <a:pt x="672706" y="27965"/>
                </a:lnTo>
                <a:lnTo>
                  <a:pt x="646553" y="4176"/>
                </a:lnTo>
                <a:lnTo>
                  <a:pt x="634987" y="0"/>
                </a:lnTo>
                <a:close/>
              </a:path>
              <a:path w="686435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582119" y="2471229"/>
            <a:ext cx="840105" cy="10795"/>
          </a:xfrm>
          <a:custGeom>
            <a:avLst/>
            <a:gdLst/>
            <a:ahLst/>
            <a:cxnLst/>
            <a:rect l="l" t="t" r="r" b="b"/>
            <a:pathLst>
              <a:path w="840104" h="10794">
                <a:moveTo>
                  <a:pt x="839724" y="0"/>
                </a:moveTo>
                <a:lnTo>
                  <a:pt x="0" y="0"/>
                </a:lnTo>
                <a:lnTo>
                  <a:pt x="0" y="10667"/>
                </a:lnTo>
                <a:lnTo>
                  <a:pt x="839724" y="10667"/>
                </a:lnTo>
                <a:lnTo>
                  <a:pt x="8397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569416" y="2208596"/>
            <a:ext cx="86169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375">
                <a:solidFill>
                  <a:srgbClr val="00AF50"/>
                </a:solidFill>
                <a:latin typeface="Cambria Math"/>
                <a:cs typeface="Cambria Math"/>
              </a:rPr>
              <a:t>𝑉𝑉𝑖𝑖𝑉𝑉</a:t>
            </a:r>
            <a:r>
              <a:rPr dirty="0" sz="1350" spc="25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350">
                <a:solidFill>
                  <a:srgbClr val="00AF50"/>
                </a:solidFill>
                <a:latin typeface="Cambria Math"/>
                <a:cs typeface="Cambria Math"/>
              </a:rPr>
              <a:t>−</a:t>
            </a:r>
            <a:r>
              <a:rPr dirty="0" sz="1350" spc="15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350" spc="-495">
                <a:solidFill>
                  <a:srgbClr val="00AF50"/>
                </a:solidFill>
                <a:latin typeface="Cambria Math"/>
                <a:cs typeface="Cambria Math"/>
              </a:rPr>
              <a:t>𝑉𝑉𝑉𝑉𝑉𝑉𝑑𝑑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676619" y="2455548"/>
            <a:ext cx="6438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25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r>
              <a:rPr dirty="0" baseline="-17543" sz="1425" spc="-487">
                <a:solidFill>
                  <a:srgbClr val="00AF50"/>
                </a:solidFill>
                <a:latin typeface="Cambria Math"/>
                <a:cs typeface="Cambria Math"/>
              </a:rPr>
              <a:t>𝑅</a:t>
            </a:r>
            <a:r>
              <a:rPr dirty="0" baseline="-17543" sz="1425" spc="240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350">
                <a:solidFill>
                  <a:srgbClr val="00AF50"/>
                </a:solidFill>
                <a:latin typeface="Cambria Math"/>
                <a:cs typeface="Cambria Math"/>
              </a:rPr>
              <a:t>+</a:t>
            </a:r>
            <a:r>
              <a:rPr dirty="0" sz="1350" spc="10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350" spc="-310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r>
              <a:rPr dirty="0" baseline="-17543" sz="1425" spc="-465">
                <a:solidFill>
                  <a:srgbClr val="00AF50"/>
                </a:solidFill>
                <a:latin typeface="Cambria Math"/>
                <a:cs typeface="Cambria Math"/>
              </a:rPr>
              <a:t>2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364657" y="3529063"/>
            <a:ext cx="163830" cy="514984"/>
          </a:xfrm>
          <a:custGeom>
            <a:avLst/>
            <a:gdLst/>
            <a:ahLst/>
            <a:cxnLst/>
            <a:rect l="l" t="t" r="r" b="b"/>
            <a:pathLst>
              <a:path w="163829" h="514985">
                <a:moveTo>
                  <a:pt x="0" y="0"/>
                </a:moveTo>
                <a:lnTo>
                  <a:pt x="31883" y="3836"/>
                </a:lnTo>
                <a:lnTo>
                  <a:pt x="57921" y="14298"/>
                </a:lnTo>
                <a:lnTo>
                  <a:pt x="75477" y="29816"/>
                </a:lnTo>
                <a:lnTo>
                  <a:pt x="81915" y="48818"/>
                </a:lnTo>
                <a:lnTo>
                  <a:pt x="81915" y="208495"/>
                </a:lnTo>
                <a:lnTo>
                  <a:pt x="88352" y="227498"/>
                </a:lnTo>
                <a:lnTo>
                  <a:pt x="105908" y="243016"/>
                </a:lnTo>
                <a:lnTo>
                  <a:pt x="131946" y="253478"/>
                </a:lnTo>
                <a:lnTo>
                  <a:pt x="163830" y="257314"/>
                </a:lnTo>
                <a:lnTo>
                  <a:pt x="131946" y="261151"/>
                </a:lnTo>
                <a:lnTo>
                  <a:pt x="105908" y="271613"/>
                </a:lnTo>
                <a:lnTo>
                  <a:pt x="88352" y="287130"/>
                </a:lnTo>
                <a:lnTo>
                  <a:pt x="81915" y="306133"/>
                </a:lnTo>
                <a:lnTo>
                  <a:pt x="81915" y="465810"/>
                </a:lnTo>
                <a:lnTo>
                  <a:pt x="75477" y="484813"/>
                </a:lnTo>
                <a:lnTo>
                  <a:pt x="57921" y="500330"/>
                </a:lnTo>
                <a:lnTo>
                  <a:pt x="31883" y="510793"/>
                </a:lnTo>
                <a:lnTo>
                  <a:pt x="0" y="51462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001984" y="1637652"/>
            <a:ext cx="52647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Empezamos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buscando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relación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voltaje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salida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entrada. </a:t>
            </a:r>
            <a:r>
              <a:rPr dirty="0" sz="1200">
                <a:latin typeface="Arial"/>
                <a:cs typeface="Arial"/>
              </a:rPr>
              <a:t>El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voltaje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salida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también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puede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expresar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siguiente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en </a:t>
            </a:r>
            <a:r>
              <a:rPr dirty="0" sz="1200">
                <a:latin typeface="Arial"/>
                <a:cs typeface="Arial"/>
              </a:rPr>
              <a:t>función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</a:t>
            </a:r>
            <a:r>
              <a:rPr dirty="0" baseline="-24305" sz="1200" spc="-37">
                <a:latin typeface="Arial"/>
                <a:cs typeface="Arial"/>
              </a:rPr>
              <a:t>2</a:t>
            </a:r>
            <a:r>
              <a:rPr dirty="0" sz="1200" spc="-25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039090" y="2763216"/>
            <a:ext cx="163639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484">
                <a:latin typeface="Cambria Math"/>
                <a:cs typeface="Cambria Math"/>
              </a:rPr>
              <a:t>𝑉𝑉𝑉𝑉𝑉𝑉𝑑𝑑</a:t>
            </a:r>
            <a:r>
              <a:rPr dirty="0" sz="1350" spc="11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155">
                <a:latin typeface="Cambria Math"/>
                <a:cs typeface="Cambria Math"/>
              </a:rPr>
              <a:t>2𝑖𝑖</a:t>
            </a:r>
            <a:r>
              <a:rPr dirty="0" baseline="-17543" sz="1425" spc="-232">
                <a:latin typeface="Cambria Math"/>
                <a:cs typeface="Cambria Math"/>
              </a:rPr>
              <a:t>2</a:t>
            </a:r>
            <a:r>
              <a:rPr dirty="0" sz="1350" spc="-155">
                <a:latin typeface="Cambria Math"/>
                <a:cs typeface="Cambria Math"/>
              </a:rPr>
              <a:t>𝑅𝑅</a:t>
            </a:r>
            <a:r>
              <a:rPr dirty="0" baseline="-17543" sz="1425" spc="-232">
                <a:latin typeface="Cambria Math"/>
                <a:cs typeface="Cambria Math"/>
              </a:rPr>
              <a:t>5</a:t>
            </a:r>
            <a:r>
              <a:rPr dirty="0" baseline="-17543" sz="1425" spc="2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35">
                <a:latin typeface="Cambria Math"/>
                <a:cs typeface="Cambria Math"/>
              </a:rPr>
              <a:t> </a:t>
            </a:r>
            <a:r>
              <a:rPr dirty="0" sz="1350" spc="-85">
                <a:solidFill>
                  <a:srgbClr val="0095C7"/>
                </a:solidFill>
                <a:latin typeface="Cambria Math"/>
                <a:cs typeface="Cambria Math"/>
              </a:rPr>
              <a:t>𝑖𝑖</a:t>
            </a:r>
            <a:r>
              <a:rPr dirty="0" baseline="-17543" sz="1425" spc="-127">
                <a:solidFill>
                  <a:srgbClr val="0095C7"/>
                </a:solidFill>
                <a:latin typeface="Cambria Math"/>
                <a:cs typeface="Cambria Math"/>
              </a:rPr>
              <a:t>2</a:t>
            </a:r>
            <a:r>
              <a:rPr dirty="0" baseline="-17543" sz="1425" spc="262">
                <a:solidFill>
                  <a:srgbClr val="0095C7"/>
                </a:solidFill>
                <a:latin typeface="Cambria Math"/>
                <a:cs typeface="Cambria Math"/>
              </a:rPr>
              <a:t> </a:t>
            </a:r>
            <a:r>
              <a:rPr dirty="0" sz="1350" spc="-50">
                <a:solidFill>
                  <a:srgbClr val="0095C7"/>
                </a:solidFill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043132" y="2253820"/>
            <a:ext cx="2530475" cy="61087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80"/>
              </a:spcBef>
            </a:pPr>
            <a:r>
              <a:rPr dirty="0" sz="1350" spc="-375">
                <a:latin typeface="Cambria Math"/>
                <a:cs typeface="Cambria Math"/>
              </a:rPr>
              <a:t>𝑉𝑉𝑖𝑖𝑉𝑉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75">
                <a:latin typeface="Cambria Math"/>
                <a:cs typeface="Cambria Math"/>
              </a:rPr>
              <a:t> </a:t>
            </a:r>
            <a:r>
              <a:rPr dirty="0" sz="1350" spc="-484">
                <a:latin typeface="Cambria Math"/>
                <a:cs typeface="Cambria Math"/>
              </a:rPr>
              <a:t>𝑉𝑉𝑉𝑉𝑉𝑉𝑑𝑑</a:t>
            </a:r>
            <a:r>
              <a:rPr dirty="0" sz="1350" spc="11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 spc="-100">
                <a:latin typeface="Cambria Math"/>
                <a:cs typeface="Cambria Math"/>
              </a:rPr>
              <a:t>𝑖𝑖</a:t>
            </a:r>
            <a:r>
              <a:rPr dirty="0" baseline="-17543" sz="1425" spc="-150">
                <a:latin typeface="Cambria Math"/>
                <a:cs typeface="Cambria Math"/>
              </a:rPr>
              <a:t>𝑅</a:t>
            </a:r>
            <a:r>
              <a:rPr dirty="0" baseline="-17543" sz="1425" spc="585">
                <a:latin typeface="Cambria Math"/>
                <a:cs typeface="Cambria Math"/>
              </a:rPr>
              <a:t> </a:t>
            </a:r>
            <a:r>
              <a:rPr dirty="0" sz="1350" spc="-325">
                <a:latin typeface="Cambria Math"/>
                <a:cs typeface="Cambria Math"/>
              </a:rPr>
              <a:t>𝑅𝑅</a:t>
            </a:r>
            <a:r>
              <a:rPr dirty="0" baseline="-17543" sz="1425" spc="-487">
                <a:latin typeface="Cambria Math"/>
                <a:cs typeface="Cambria Math"/>
              </a:rPr>
              <a:t>𝑅</a:t>
            </a:r>
            <a:r>
              <a:rPr dirty="0" baseline="-17543" sz="1425" spc="21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 spc="-285">
                <a:latin typeface="Cambria Math"/>
                <a:cs typeface="Cambria Math"/>
              </a:rPr>
              <a:t>𝑅𝑅</a:t>
            </a:r>
            <a:r>
              <a:rPr dirty="0" baseline="-17543" sz="1425" spc="-427">
                <a:latin typeface="Cambria Math"/>
                <a:cs typeface="Cambria Math"/>
              </a:rPr>
              <a:t>2</a:t>
            </a:r>
            <a:r>
              <a:rPr dirty="0" baseline="-17543" sz="1425" spc="39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 spc="-120">
                <a:solidFill>
                  <a:srgbClr val="00AF50"/>
                </a:solidFill>
                <a:latin typeface="Cambria Math"/>
                <a:cs typeface="Cambria Math"/>
              </a:rPr>
              <a:t>𝑖𝑖</a:t>
            </a:r>
            <a:r>
              <a:rPr dirty="0" baseline="-17543" sz="1425" spc="-179">
                <a:solidFill>
                  <a:srgbClr val="00AF50"/>
                </a:solidFill>
                <a:latin typeface="Cambria Math"/>
                <a:cs typeface="Cambria Math"/>
              </a:rPr>
              <a:t>𝑅</a:t>
            </a:r>
            <a:r>
              <a:rPr dirty="0" baseline="-17543" sz="1425" spc="307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350" spc="-50">
                <a:solidFill>
                  <a:srgbClr val="00AF50"/>
                </a:solidFill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  <a:p>
            <a:pPr marL="1641475">
              <a:lnSpc>
                <a:spcPct val="100000"/>
              </a:lnSpc>
              <a:spcBef>
                <a:spcPts val="685"/>
              </a:spcBef>
            </a:pPr>
            <a:r>
              <a:rPr dirty="0" sz="1350" spc="-495">
                <a:solidFill>
                  <a:srgbClr val="0095C7"/>
                </a:solidFill>
                <a:latin typeface="Cambria Math"/>
                <a:cs typeface="Cambria Math"/>
              </a:rPr>
              <a:t>𝑉𝑉𝑉𝑉𝑉𝑉𝑑𝑑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685004" y="2894774"/>
            <a:ext cx="370840" cy="10795"/>
          </a:xfrm>
          <a:custGeom>
            <a:avLst/>
            <a:gdLst/>
            <a:ahLst/>
            <a:cxnLst/>
            <a:rect l="l" t="t" r="r" b="b"/>
            <a:pathLst>
              <a:path w="370839" h="10794">
                <a:moveTo>
                  <a:pt x="370332" y="0"/>
                </a:moveTo>
                <a:lnTo>
                  <a:pt x="0" y="0"/>
                </a:lnTo>
                <a:lnTo>
                  <a:pt x="0" y="10680"/>
                </a:lnTo>
                <a:lnTo>
                  <a:pt x="370332" y="10680"/>
                </a:lnTo>
                <a:lnTo>
                  <a:pt x="370332" y="0"/>
                </a:lnTo>
                <a:close/>
              </a:path>
            </a:pathLst>
          </a:custGeom>
          <a:solidFill>
            <a:srgbClr val="0095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4691169" y="2879105"/>
            <a:ext cx="3511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155">
                <a:solidFill>
                  <a:srgbClr val="0095C7"/>
                </a:solidFill>
                <a:latin typeface="Cambria Math"/>
                <a:cs typeface="Cambria Math"/>
              </a:rPr>
              <a:t>2𝑅𝑅</a:t>
            </a:r>
            <a:r>
              <a:rPr dirty="0" baseline="-17543" sz="1425" spc="-232">
                <a:solidFill>
                  <a:srgbClr val="0095C7"/>
                </a:solidFill>
                <a:latin typeface="Cambria Math"/>
                <a:cs typeface="Cambria Math"/>
              </a:rPr>
              <a:t>5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722300" y="3573335"/>
            <a:ext cx="736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395">
                <a:latin typeface="Cambria Math"/>
                <a:cs typeface="Cambria Math"/>
              </a:rPr>
              <a:t>𝑉𝑉𝑉𝑉</a:t>
            </a:r>
            <a:r>
              <a:rPr dirty="0" sz="1200" spc="8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70">
                <a:latin typeface="Cambria Math"/>
                <a:cs typeface="Cambria Math"/>
              </a:rPr>
              <a:t> </a:t>
            </a:r>
            <a:r>
              <a:rPr dirty="0" sz="1200" spc="-135">
                <a:solidFill>
                  <a:srgbClr val="006FC0"/>
                </a:solidFill>
                <a:latin typeface="Cambria Math"/>
                <a:cs typeface="Cambria Math"/>
              </a:rPr>
              <a:t>𝑖𝑖</a:t>
            </a:r>
            <a:r>
              <a:rPr dirty="0" baseline="-16339" sz="1275" spc="-202">
                <a:solidFill>
                  <a:srgbClr val="006FC0"/>
                </a:solidFill>
                <a:latin typeface="Cambria Math"/>
                <a:cs typeface="Cambria Math"/>
              </a:rPr>
              <a:t>2</a:t>
            </a:r>
            <a:r>
              <a:rPr dirty="0" sz="1200" spc="-135">
                <a:latin typeface="Cambria Math"/>
                <a:cs typeface="Cambria Math"/>
              </a:rPr>
              <a:t>𝑅𝑅</a:t>
            </a:r>
            <a:r>
              <a:rPr dirty="0" baseline="-16339" sz="1275" spc="-202">
                <a:latin typeface="Cambria Math"/>
                <a:cs typeface="Cambria Math"/>
              </a:rPr>
              <a:t>5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874956" y="3939095"/>
            <a:ext cx="2431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325">
                <a:latin typeface="Cambria Math"/>
                <a:cs typeface="Cambria Math"/>
              </a:rPr>
              <a:t>𝑉𝑉𝑖𝑖𝑉𝑉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395">
                <a:latin typeface="Cambria Math"/>
                <a:cs typeface="Cambria Math"/>
              </a:rPr>
              <a:t>𝑉𝑉𝑉𝑉</a:t>
            </a:r>
            <a:r>
              <a:rPr dirty="0" sz="1200" spc="8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60">
                <a:latin typeface="Cambria Math"/>
                <a:cs typeface="Cambria Math"/>
              </a:rPr>
              <a:t> </a:t>
            </a:r>
            <a:r>
              <a:rPr dirty="0" sz="1200" spc="-204">
                <a:latin typeface="Cambria Math"/>
                <a:cs typeface="Cambria Math"/>
              </a:rPr>
              <a:t>𝑖𝑖</a:t>
            </a:r>
            <a:r>
              <a:rPr dirty="0" baseline="-16339" sz="1275" spc="-307">
                <a:latin typeface="Cambria Math"/>
                <a:cs typeface="Cambria Math"/>
              </a:rPr>
              <a:t>𝑅</a:t>
            </a:r>
            <a:r>
              <a:rPr dirty="0" sz="1200" spc="-204">
                <a:latin typeface="Cambria Math"/>
                <a:cs typeface="Cambria Math"/>
              </a:rPr>
              <a:t>𝑅𝑅</a:t>
            </a:r>
            <a:r>
              <a:rPr dirty="0" baseline="-16339" sz="1275" spc="-307">
                <a:latin typeface="Cambria Math"/>
                <a:cs typeface="Cambria Math"/>
              </a:rPr>
              <a:t>𝑅</a:t>
            </a:r>
            <a:r>
              <a:rPr dirty="0" baseline="-16339" sz="1275" spc="284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55">
                <a:latin typeface="Cambria Math"/>
                <a:cs typeface="Cambria Math"/>
              </a:rPr>
              <a:t> </a:t>
            </a:r>
            <a:r>
              <a:rPr dirty="0" sz="1200" spc="-395">
                <a:latin typeface="Cambria Math"/>
                <a:cs typeface="Cambria Math"/>
              </a:rPr>
              <a:t>𝑉𝑉𝑉𝑉</a:t>
            </a:r>
            <a:r>
              <a:rPr dirty="0" sz="1200" spc="8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75">
                <a:latin typeface="Cambria Math"/>
                <a:cs typeface="Cambria Math"/>
              </a:rPr>
              <a:t> </a:t>
            </a:r>
            <a:r>
              <a:rPr dirty="0" sz="1200" spc="-325">
                <a:latin typeface="Cambria Math"/>
                <a:cs typeface="Cambria Math"/>
              </a:rPr>
              <a:t>𝑉𝑉𝑖𝑖𝑉𝑉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 </a:t>
            </a:r>
            <a:r>
              <a:rPr dirty="0" sz="1200" spc="-145">
                <a:solidFill>
                  <a:srgbClr val="00AF50"/>
                </a:solidFill>
                <a:latin typeface="Cambria Math"/>
                <a:cs typeface="Cambria Math"/>
              </a:rPr>
              <a:t>𝑖𝑖</a:t>
            </a:r>
            <a:r>
              <a:rPr dirty="0" baseline="-16339" sz="1275" spc="-217">
                <a:solidFill>
                  <a:srgbClr val="00AF50"/>
                </a:solidFill>
                <a:latin typeface="Cambria Math"/>
                <a:cs typeface="Cambria Math"/>
              </a:rPr>
              <a:t>𝑅</a:t>
            </a:r>
            <a:r>
              <a:rPr dirty="0" sz="1200" spc="-145">
                <a:latin typeface="Cambria Math"/>
                <a:cs typeface="Cambria Math"/>
              </a:rPr>
              <a:t>𝑅𝑅</a:t>
            </a:r>
            <a:r>
              <a:rPr dirty="0" baseline="-16339" sz="1275" spc="-217"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674234" y="3699036"/>
            <a:ext cx="3581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Times New Roman"/>
                <a:cs typeface="Times New Roman"/>
              </a:rPr>
              <a:t>Va=Va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405980" y="5275567"/>
            <a:ext cx="349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34">
                <a:latin typeface="Cambria Math"/>
                <a:cs typeface="Cambria Math"/>
              </a:rPr>
              <a:t>𝑉𝑉𝑉𝑉𝑉𝑉𝑑𝑑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2784741" y="5202770"/>
            <a:ext cx="1088390" cy="388620"/>
          </a:xfrm>
          <a:custGeom>
            <a:avLst/>
            <a:gdLst/>
            <a:ahLst/>
            <a:cxnLst/>
            <a:rect l="l" t="t" r="r" b="b"/>
            <a:pathLst>
              <a:path w="1088389" h="388620">
                <a:moveTo>
                  <a:pt x="70027" y="5575"/>
                </a:moveTo>
                <a:lnTo>
                  <a:pt x="39103" y="32626"/>
                </a:lnTo>
                <a:lnTo>
                  <a:pt x="17970" y="78130"/>
                </a:lnTo>
                <a:lnTo>
                  <a:pt x="4495" y="133096"/>
                </a:lnTo>
                <a:lnTo>
                  <a:pt x="0" y="194144"/>
                </a:lnTo>
                <a:lnTo>
                  <a:pt x="1079" y="223697"/>
                </a:lnTo>
                <a:lnTo>
                  <a:pt x="1117" y="224942"/>
                </a:lnTo>
                <a:lnTo>
                  <a:pt x="10109" y="282816"/>
                </a:lnTo>
                <a:lnTo>
                  <a:pt x="27749" y="334518"/>
                </a:lnTo>
                <a:lnTo>
                  <a:pt x="52031" y="373900"/>
                </a:lnTo>
                <a:lnTo>
                  <a:pt x="66535" y="388594"/>
                </a:lnTo>
                <a:lnTo>
                  <a:pt x="70027" y="383082"/>
                </a:lnTo>
                <a:lnTo>
                  <a:pt x="57569" y="368147"/>
                </a:lnTo>
                <a:lnTo>
                  <a:pt x="46647" y="350215"/>
                </a:lnTo>
                <a:lnTo>
                  <a:pt x="29324" y="305320"/>
                </a:lnTo>
                <a:lnTo>
                  <a:pt x="18605" y="252082"/>
                </a:lnTo>
                <a:lnTo>
                  <a:pt x="15036" y="194144"/>
                </a:lnTo>
                <a:lnTo>
                  <a:pt x="15925" y="164033"/>
                </a:lnTo>
                <a:lnTo>
                  <a:pt x="23088" y="108178"/>
                </a:lnTo>
                <a:lnTo>
                  <a:pt x="37274" y="58889"/>
                </a:lnTo>
                <a:lnTo>
                  <a:pt x="57607" y="20459"/>
                </a:lnTo>
                <a:lnTo>
                  <a:pt x="70027" y="5575"/>
                </a:lnTo>
                <a:close/>
              </a:path>
              <a:path w="1088389" h="388620">
                <a:moveTo>
                  <a:pt x="1013167" y="189115"/>
                </a:moveTo>
                <a:lnTo>
                  <a:pt x="74371" y="189115"/>
                </a:lnTo>
                <a:lnTo>
                  <a:pt x="74371" y="199796"/>
                </a:lnTo>
                <a:lnTo>
                  <a:pt x="1013167" y="199796"/>
                </a:lnTo>
                <a:lnTo>
                  <a:pt x="1013167" y="189115"/>
                </a:lnTo>
                <a:close/>
              </a:path>
              <a:path w="1088389" h="388620">
                <a:moveTo>
                  <a:pt x="1088085" y="194144"/>
                </a:moveTo>
                <a:lnTo>
                  <a:pt x="1087005" y="164033"/>
                </a:lnTo>
                <a:lnTo>
                  <a:pt x="1086967" y="162826"/>
                </a:lnTo>
                <a:lnTo>
                  <a:pt x="1083589" y="133096"/>
                </a:lnTo>
                <a:lnTo>
                  <a:pt x="1070114" y="78130"/>
                </a:lnTo>
                <a:lnTo>
                  <a:pt x="1048994" y="32626"/>
                </a:lnTo>
                <a:lnTo>
                  <a:pt x="1021562" y="0"/>
                </a:lnTo>
                <a:lnTo>
                  <a:pt x="1018070" y="5575"/>
                </a:lnTo>
                <a:lnTo>
                  <a:pt x="1030452" y="20459"/>
                </a:lnTo>
                <a:lnTo>
                  <a:pt x="1041361" y="38227"/>
                </a:lnTo>
                <a:lnTo>
                  <a:pt x="1058697" y="82448"/>
                </a:lnTo>
                <a:lnTo>
                  <a:pt x="1069467" y="135382"/>
                </a:lnTo>
                <a:lnTo>
                  <a:pt x="1072045" y="162826"/>
                </a:lnTo>
                <a:lnTo>
                  <a:pt x="1072159" y="164033"/>
                </a:lnTo>
                <a:lnTo>
                  <a:pt x="1073061" y="194144"/>
                </a:lnTo>
                <a:lnTo>
                  <a:pt x="1072172" y="223697"/>
                </a:lnTo>
                <a:lnTo>
                  <a:pt x="1069492" y="252082"/>
                </a:lnTo>
                <a:lnTo>
                  <a:pt x="1058773" y="305320"/>
                </a:lnTo>
                <a:lnTo>
                  <a:pt x="1041450" y="350215"/>
                </a:lnTo>
                <a:lnTo>
                  <a:pt x="1018070" y="383082"/>
                </a:lnTo>
                <a:lnTo>
                  <a:pt x="1021562" y="388594"/>
                </a:lnTo>
                <a:lnTo>
                  <a:pt x="1048994" y="355879"/>
                </a:lnTo>
                <a:lnTo>
                  <a:pt x="1070114" y="309816"/>
                </a:lnTo>
                <a:lnTo>
                  <a:pt x="1083589" y="254520"/>
                </a:lnTo>
                <a:lnTo>
                  <a:pt x="1086967" y="224942"/>
                </a:lnTo>
                <a:lnTo>
                  <a:pt x="1088085" y="194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2821015" y="5159744"/>
            <a:ext cx="100774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2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5">
                <a:latin typeface="Cambria Math"/>
                <a:cs typeface="Cambria Math"/>
              </a:rPr>
              <a:t> </a:t>
            </a:r>
            <a:r>
              <a:rPr dirty="0" sz="1200" spc="-145">
                <a:latin typeface="Cambria Math"/>
                <a:cs typeface="Cambria Math"/>
              </a:rPr>
              <a:t>2𝑅𝑅</a:t>
            </a:r>
            <a:r>
              <a:rPr dirty="0" baseline="-16339" sz="1275" spc="-217"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923123" y="5392915"/>
            <a:ext cx="809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160">
                <a:latin typeface="Cambria Math"/>
                <a:cs typeface="Cambria Math"/>
              </a:rPr>
              <a:t>2</a:t>
            </a:r>
            <a:r>
              <a:rPr dirty="0" baseline="2314" sz="1800" spc="-240">
                <a:latin typeface="Cambria Math"/>
                <a:cs typeface="Cambria Math"/>
              </a:rPr>
              <a:t>(</a:t>
            </a:r>
            <a:r>
              <a:rPr dirty="0" sz="1200" spc="-160">
                <a:latin typeface="Cambria Math"/>
                <a:cs typeface="Cambria Math"/>
              </a:rPr>
              <a:t>𝑅𝑅</a:t>
            </a:r>
            <a:r>
              <a:rPr dirty="0" baseline="-26143" sz="1275" spc="-240">
                <a:latin typeface="Cambria Math"/>
                <a:cs typeface="Cambria Math"/>
              </a:rPr>
              <a:t>𝑅</a:t>
            </a:r>
            <a:r>
              <a:rPr dirty="0" baseline="-26143" sz="1275" spc="17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15">
                <a:latin typeface="Cambria Math"/>
                <a:cs typeface="Cambria Math"/>
              </a:rPr>
              <a:t> </a:t>
            </a:r>
            <a:r>
              <a:rPr dirty="0" sz="1200" spc="-295">
                <a:latin typeface="Cambria Math"/>
                <a:cs typeface="Cambria Math"/>
              </a:rPr>
              <a:t>𝑅𝑅</a:t>
            </a:r>
            <a:r>
              <a:rPr dirty="0" baseline="-16339" sz="1275" spc="-442">
                <a:latin typeface="Cambria Math"/>
                <a:cs typeface="Cambria Math"/>
              </a:rPr>
              <a:t>2</a:t>
            </a:r>
            <a:r>
              <a:rPr dirty="0" sz="1200" spc="-295">
                <a:latin typeface="Cambria Math"/>
                <a:cs typeface="Cambria Math"/>
              </a:rPr>
              <a:t>�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914739" y="5275567"/>
            <a:ext cx="4133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 spc="-335">
                <a:latin typeface="Cambria Math"/>
                <a:cs typeface="Cambria Math"/>
              </a:rPr>
              <a:t>𝑉𝑉𝑖𝑖𝑉𝑉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4354461" y="5202770"/>
            <a:ext cx="1004569" cy="388620"/>
          </a:xfrm>
          <a:custGeom>
            <a:avLst/>
            <a:gdLst/>
            <a:ahLst/>
            <a:cxnLst/>
            <a:rect l="l" t="t" r="r" b="b"/>
            <a:pathLst>
              <a:path w="1004570" h="388620">
                <a:moveTo>
                  <a:pt x="70027" y="5575"/>
                </a:moveTo>
                <a:lnTo>
                  <a:pt x="39103" y="32626"/>
                </a:lnTo>
                <a:lnTo>
                  <a:pt x="17970" y="78130"/>
                </a:lnTo>
                <a:lnTo>
                  <a:pt x="4495" y="133096"/>
                </a:lnTo>
                <a:lnTo>
                  <a:pt x="0" y="194144"/>
                </a:lnTo>
                <a:lnTo>
                  <a:pt x="1079" y="223697"/>
                </a:lnTo>
                <a:lnTo>
                  <a:pt x="1117" y="224942"/>
                </a:lnTo>
                <a:lnTo>
                  <a:pt x="10109" y="282816"/>
                </a:lnTo>
                <a:lnTo>
                  <a:pt x="27749" y="334518"/>
                </a:lnTo>
                <a:lnTo>
                  <a:pt x="52031" y="373900"/>
                </a:lnTo>
                <a:lnTo>
                  <a:pt x="66535" y="388594"/>
                </a:lnTo>
                <a:lnTo>
                  <a:pt x="70027" y="383082"/>
                </a:lnTo>
                <a:lnTo>
                  <a:pt x="57569" y="368147"/>
                </a:lnTo>
                <a:lnTo>
                  <a:pt x="46647" y="350215"/>
                </a:lnTo>
                <a:lnTo>
                  <a:pt x="29324" y="305320"/>
                </a:lnTo>
                <a:lnTo>
                  <a:pt x="18605" y="252082"/>
                </a:lnTo>
                <a:lnTo>
                  <a:pt x="15036" y="194144"/>
                </a:lnTo>
                <a:lnTo>
                  <a:pt x="15925" y="164033"/>
                </a:lnTo>
                <a:lnTo>
                  <a:pt x="23088" y="108178"/>
                </a:lnTo>
                <a:lnTo>
                  <a:pt x="37274" y="58889"/>
                </a:lnTo>
                <a:lnTo>
                  <a:pt x="57607" y="20459"/>
                </a:lnTo>
                <a:lnTo>
                  <a:pt x="70027" y="5575"/>
                </a:lnTo>
                <a:close/>
              </a:path>
              <a:path w="1004570" h="388620">
                <a:moveTo>
                  <a:pt x="927798" y="189115"/>
                </a:moveTo>
                <a:lnTo>
                  <a:pt x="74371" y="189115"/>
                </a:lnTo>
                <a:lnTo>
                  <a:pt x="74371" y="199796"/>
                </a:lnTo>
                <a:lnTo>
                  <a:pt x="927798" y="199796"/>
                </a:lnTo>
                <a:lnTo>
                  <a:pt x="927798" y="189115"/>
                </a:lnTo>
                <a:close/>
              </a:path>
              <a:path w="1004570" h="388620">
                <a:moveTo>
                  <a:pt x="1004265" y="194144"/>
                </a:moveTo>
                <a:lnTo>
                  <a:pt x="1003185" y="164033"/>
                </a:lnTo>
                <a:lnTo>
                  <a:pt x="1003147" y="162826"/>
                </a:lnTo>
                <a:lnTo>
                  <a:pt x="999769" y="133096"/>
                </a:lnTo>
                <a:lnTo>
                  <a:pt x="986294" y="78130"/>
                </a:lnTo>
                <a:lnTo>
                  <a:pt x="965174" y="32626"/>
                </a:lnTo>
                <a:lnTo>
                  <a:pt x="937742" y="0"/>
                </a:lnTo>
                <a:lnTo>
                  <a:pt x="934250" y="5575"/>
                </a:lnTo>
                <a:lnTo>
                  <a:pt x="946632" y="20459"/>
                </a:lnTo>
                <a:lnTo>
                  <a:pt x="957541" y="38227"/>
                </a:lnTo>
                <a:lnTo>
                  <a:pt x="974877" y="82448"/>
                </a:lnTo>
                <a:lnTo>
                  <a:pt x="985647" y="135382"/>
                </a:lnTo>
                <a:lnTo>
                  <a:pt x="988225" y="162826"/>
                </a:lnTo>
                <a:lnTo>
                  <a:pt x="988339" y="164033"/>
                </a:lnTo>
                <a:lnTo>
                  <a:pt x="989241" y="194144"/>
                </a:lnTo>
                <a:lnTo>
                  <a:pt x="988352" y="223697"/>
                </a:lnTo>
                <a:lnTo>
                  <a:pt x="985672" y="252082"/>
                </a:lnTo>
                <a:lnTo>
                  <a:pt x="974953" y="305320"/>
                </a:lnTo>
                <a:lnTo>
                  <a:pt x="957630" y="350215"/>
                </a:lnTo>
                <a:lnTo>
                  <a:pt x="934250" y="383082"/>
                </a:lnTo>
                <a:lnTo>
                  <a:pt x="937742" y="388594"/>
                </a:lnTo>
                <a:lnTo>
                  <a:pt x="965174" y="355879"/>
                </a:lnTo>
                <a:lnTo>
                  <a:pt x="986294" y="309816"/>
                </a:lnTo>
                <a:lnTo>
                  <a:pt x="999769" y="254520"/>
                </a:lnTo>
                <a:lnTo>
                  <a:pt x="1003147" y="224942"/>
                </a:lnTo>
                <a:lnTo>
                  <a:pt x="1004265" y="194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4390735" y="5159744"/>
            <a:ext cx="923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2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5">
                <a:latin typeface="Cambria Math"/>
                <a:cs typeface="Cambria Math"/>
              </a:rPr>
              <a:t> </a:t>
            </a:r>
            <a:r>
              <a:rPr dirty="0" sz="1200" spc="-305"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562947" y="5377676"/>
            <a:ext cx="579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400639" y="5275567"/>
            <a:ext cx="10369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60">
                <a:latin typeface="Cambria Math"/>
                <a:cs typeface="Cambria Math"/>
              </a:rPr>
              <a:t> </a:t>
            </a:r>
            <a:r>
              <a:rPr dirty="0" sz="1200" spc="-425">
                <a:latin typeface="Cambria Math"/>
                <a:cs typeface="Cambria Math"/>
              </a:rPr>
              <a:t>𝑉𝑉𝑉𝑉𝑉𝑉𝑑𝑑</a:t>
            </a:r>
            <a:r>
              <a:rPr dirty="0" sz="1200" spc="10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60">
                <a:latin typeface="Cambria Math"/>
                <a:cs typeface="Cambria Math"/>
              </a:rPr>
              <a:t> </a:t>
            </a:r>
            <a:r>
              <a:rPr dirty="0" sz="1200" spc="-290">
                <a:latin typeface="Cambria Math"/>
                <a:cs typeface="Cambria Math"/>
              </a:rPr>
              <a:t>2𝑉𝑉𝑖𝑖𝑉𝑉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6463677" y="5202770"/>
            <a:ext cx="660400" cy="388620"/>
          </a:xfrm>
          <a:custGeom>
            <a:avLst/>
            <a:gdLst/>
            <a:ahLst/>
            <a:cxnLst/>
            <a:rect l="l" t="t" r="r" b="b"/>
            <a:pathLst>
              <a:path w="660400" h="388620">
                <a:moveTo>
                  <a:pt x="70027" y="5575"/>
                </a:moveTo>
                <a:lnTo>
                  <a:pt x="39103" y="32626"/>
                </a:lnTo>
                <a:lnTo>
                  <a:pt x="17970" y="78130"/>
                </a:lnTo>
                <a:lnTo>
                  <a:pt x="4495" y="133096"/>
                </a:lnTo>
                <a:lnTo>
                  <a:pt x="0" y="194144"/>
                </a:lnTo>
                <a:lnTo>
                  <a:pt x="1079" y="223697"/>
                </a:lnTo>
                <a:lnTo>
                  <a:pt x="1117" y="224942"/>
                </a:lnTo>
                <a:lnTo>
                  <a:pt x="10109" y="282816"/>
                </a:lnTo>
                <a:lnTo>
                  <a:pt x="27749" y="334518"/>
                </a:lnTo>
                <a:lnTo>
                  <a:pt x="52031" y="373900"/>
                </a:lnTo>
                <a:lnTo>
                  <a:pt x="66535" y="388594"/>
                </a:lnTo>
                <a:lnTo>
                  <a:pt x="70027" y="383082"/>
                </a:lnTo>
                <a:lnTo>
                  <a:pt x="57569" y="368147"/>
                </a:lnTo>
                <a:lnTo>
                  <a:pt x="46647" y="350215"/>
                </a:lnTo>
                <a:lnTo>
                  <a:pt x="29324" y="305320"/>
                </a:lnTo>
                <a:lnTo>
                  <a:pt x="18605" y="252082"/>
                </a:lnTo>
                <a:lnTo>
                  <a:pt x="15036" y="194144"/>
                </a:lnTo>
                <a:lnTo>
                  <a:pt x="15925" y="164033"/>
                </a:lnTo>
                <a:lnTo>
                  <a:pt x="23088" y="108178"/>
                </a:lnTo>
                <a:lnTo>
                  <a:pt x="37274" y="58889"/>
                </a:lnTo>
                <a:lnTo>
                  <a:pt x="57607" y="20459"/>
                </a:lnTo>
                <a:lnTo>
                  <a:pt x="70027" y="5575"/>
                </a:lnTo>
                <a:close/>
              </a:path>
              <a:path w="660400" h="388620">
                <a:moveTo>
                  <a:pt x="584911" y="189115"/>
                </a:moveTo>
                <a:lnTo>
                  <a:pt x="74371" y="189115"/>
                </a:lnTo>
                <a:lnTo>
                  <a:pt x="74371" y="199796"/>
                </a:lnTo>
                <a:lnTo>
                  <a:pt x="584911" y="199796"/>
                </a:lnTo>
                <a:lnTo>
                  <a:pt x="584911" y="189115"/>
                </a:lnTo>
                <a:close/>
              </a:path>
              <a:path w="660400" h="388620">
                <a:moveTo>
                  <a:pt x="659841" y="194144"/>
                </a:moveTo>
                <a:lnTo>
                  <a:pt x="658761" y="164033"/>
                </a:lnTo>
                <a:lnTo>
                  <a:pt x="658723" y="162826"/>
                </a:lnTo>
                <a:lnTo>
                  <a:pt x="655345" y="133096"/>
                </a:lnTo>
                <a:lnTo>
                  <a:pt x="641870" y="78130"/>
                </a:lnTo>
                <a:lnTo>
                  <a:pt x="620750" y="32626"/>
                </a:lnTo>
                <a:lnTo>
                  <a:pt x="593318" y="0"/>
                </a:lnTo>
                <a:lnTo>
                  <a:pt x="589826" y="5575"/>
                </a:lnTo>
                <a:lnTo>
                  <a:pt x="602208" y="20459"/>
                </a:lnTo>
                <a:lnTo>
                  <a:pt x="613117" y="38227"/>
                </a:lnTo>
                <a:lnTo>
                  <a:pt x="630453" y="82448"/>
                </a:lnTo>
                <a:lnTo>
                  <a:pt x="641223" y="135382"/>
                </a:lnTo>
                <a:lnTo>
                  <a:pt x="643801" y="162826"/>
                </a:lnTo>
                <a:lnTo>
                  <a:pt x="643915" y="164033"/>
                </a:lnTo>
                <a:lnTo>
                  <a:pt x="644817" y="194144"/>
                </a:lnTo>
                <a:lnTo>
                  <a:pt x="643928" y="223697"/>
                </a:lnTo>
                <a:lnTo>
                  <a:pt x="641248" y="252082"/>
                </a:lnTo>
                <a:lnTo>
                  <a:pt x="630529" y="305320"/>
                </a:lnTo>
                <a:lnTo>
                  <a:pt x="613206" y="350215"/>
                </a:lnTo>
                <a:lnTo>
                  <a:pt x="589826" y="383082"/>
                </a:lnTo>
                <a:lnTo>
                  <a:pt x="593318" y="388594"/>
                </a:lnTo>
                <a:lnTo>
                  <a:pt x="620750" y="355879"/>
                </a:lnTo>
                <a:lnTo>
                  <a:pt x="641870" y="309816"/>
                </a:lnTo>
                <a:lnTo>
                  <a:pt x="655345" y="254520"/>
                </a:lnTo>
                <a:lnTo>
                  <a:pt x="658723" y="224942"/>
                </a:lnTo>
                <a:lnTo>
                  <a:pt x="659841" y="194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6672163" y="5159744"/>
            <a:ext cx="235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499952" y="5377676"/>
            <a:ext cx="581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2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10">
                <a:latin typeface="Cambria Math"/>
                <a:cs typeface="Cambria Math"/>
              </a:rPr>
              <a:t> </a:t>
            </a:r>
            <a:r>
              <a:rPr dirty="0" sz="1200" spc="-305"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024844" y="3122772"/>
            <a:ext cx="5334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Vamos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utilizar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voltaje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intermedio,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simplicidad.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voltaje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es </a:t>
            </a:r>
            <a:r>
              <a:rPr dirty="0" sz="1200">
                <a:latin typeface="Arial"/>
                <a:cs typeface="Arial"/>
              </a:rPr>
              <a:t>necesario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ayuda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más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clara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relación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corriente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baseline="-24305" sz="1200">
                <a:latin typeface="Arial"/>
                <a:cs typeface="Arial"/>
              </a:rPr>
              <a:t>1</a:t>
            </a:r>
            <a:r>
              <a:rPr dirty="0" baseline="-24305" sz="1200" spc="157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-25">
                <a:latin typeface="Arial"/>
                <a:cs typeface="Arial"/>
              </a:rPr>
              <a:t>i</a:t>
            </a:r>
            <a:r>
              <a:rPr dirty="0" baseline="-24305" sz="1200" spc="-37">
                <a:latin typeface="Arial"/>
                <a:cs typeface="Arial"/>
              </a:rPr>
              <a:t>2</a:t>
            </a:r>
            <a:r>
              <a:rPr dirty="0" sz="1200" spc="-2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3756990" y="4373448"/>
            <a:ext cx="144780" cy="6350"/>
          </a:xfrm>
          <a:custGeom>
            <a:avLst/>
            <a:gdLst/>
            <a:ahLst/>
            <a:cxnLst/>
            <a:rect l="l" t="t" r="r" b="b"/>
            <a:pathLst>
              <a:path w="144779" h="6350">
                <a:moveTo>
                  <a:pt x="144767" y="0"/>
                </a:moveTo>
                <a:lnTo>
                  <a:pt x="85331" y="0"/>
                </a:lnTo>
                <a:lnTo>
                  <a:pt x="0" y="0"/>
                </a:lnTo>
                <a:lnTo>
                  <a:pt x="0" y="6096"/>
                </a:lnTo>
                <a:lnTo>
                  <a:pt x="85331" y="6096"/>
                </a:lnTo>
                <a:lnTo>
                  <a:pt x="144767" y="6096"/>
                </a:lnTo>
                <a:lnTo>
                  <a:pt x="144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3409518" y="4260160"/>
            <a:ext cx="18294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u="sng" sz="1050" spc="-35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𝑉𝑉𝑉𝑉𝑉𝑉𝑑𝑑</a:t>
            </a:r>
            <a:r>
              <a:rPr dirty="0" u="sng" sz="105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050" spc="-229" strike="sngStrike"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sng" baseline="-14814" sz="1125" spc="-345" strike="sngStrike"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5</a:t>
            </a:r>
            <a:r>
              <a:rPr dirty="0" u="none" baseline="-14814" sz="1125" spc="270" strike="noStrike">
                <a:latin typeface="Cambria Math"/>
                <a:cs typeface="Cambria Math"/>
              </a:rPr>
              <a:t> </a:t>
            </a:r>
            <a:r>
              <a:rPr dirty="0" u="none" baseline="-42328" sz="1575" strike="noStrike">
                <a:latin typeface="Cambria Math"/>
                <a:cs typeface="Cambria Math"/>
              </a:rPr>
              <a:t>=</a:t>
            </a:r>
            <a:r>
              <a:rPr dirty="0" u="none" baseline="-42328" sz="1575" spc="104" strike="noStrike">
                <a:latin typeface="Cambria Math"/>
                <a:cs typeface="Cambria Math"/>
              </a:rPr>
              <a:t> </a:t>
            </a:r>
            <a:r>
              <a:rPr dirty="0" u="none" baseline="-42328" sz="1575" spc="-442" strike="noStrike">
                <a:latin typeface="Cambria Math"/>
                <a:cs typeface="Cambria Math"/>
              </a:rPr>
              <a:t>𝑉𝑉𝑖𝑖𝑉𝑉</a:t>
            </a:r>
            <a:r>
              <a:rPr dirty="0" u="none" baseline="-42328" sz="1575" spc="37" strike="noStrike">
                <a:latin typeface="Cambria Math"/>
                <a:cs typeface="Cambria Math"/>
              </a:rPr>
              <a:t> </a:t>
            </a:r>
            <a:r>
              <a:rPr dirty="0" u="none" baseline="-42328" sz="1575" strike="noStrike">
                <a:latin typeface="Cambria Math"/>
                <a:cs typeface="Cambria Math"/>
              </a:rPr>
              <a:t>−</a:t>
            </a:r>
            <a:r>
              <a:rPr dirty="0" u="none" baseline="-42328" sz="1575" spc="7" strike="noStrike">
                <a:latin typeface="Cambria Math"/>
                <a:cs typeface="Cambria Math"/>
              </a:rPr>
              <a:t> </a:t>
            </a:r>
            <a:r>
              <a:rPr dirty="0" u="none" sz="1050" spc="-295" strike="noStrike">
                <a:solidFill>
                  <a:srgbClr val="00AF50"/>
                </a:solidFill>
                <a:latin typeface="Cambria Math"/>
                <a:cs typeface="Cambria Math"/>
              </a:rPr>
              <a:t>𝑉𝑉𝑖𝑖𝑉𝑉</a:t>
            </a:r>
            <a:r>
              <a:rPr dirty="0" u="none" sz="1050" spc="35" strike="noStrike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u="none" sz="1050" strike="noStrike">
                <a:solidFill>
                  <a:srgbClr val="00AF50"/>
                </a:solidFill>
                <a:latin typeface="Cambria Math"/>
                <a:cs typeface="Cambria Math"/>
              </a:rPr>
              <a:t>−</a:t>
            </a:r>
            <a:r>
              <a:rPr dirty="0" u="none" sz="1050" spc="10" strike="noStrike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u="none" sz="1050" spc="-375" strike="noStrike">
                <a:solidFill>
                  <a:srgbClr val="00AF50"/>
                </a:solidFill>
                <a:latin typeface="Cambria Math"/>
                <a:cs typeface="Cambria Math"/>
              </a:rPr>
              <a:t>𝑉𝑉𝑉𝑉𝑉𝑉𝑑𝑑</a:t>
            </a:r>
            <a:r>
              <a:rPr dirty="0" u="none" sz="1050" spc="-35" strike="noStrike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u="none" baseline="-42328" sz="1575" spc="-555" strike="noStrike">
                <a:latin typeface="Cambria Math"/>
                <a:cs typeface="Cambria Math"/>
              </a:rPr>
              <a:t>𝑅𝑅</a:t>
            </a:r>
            <a:endParaRPr baseline="-42328" sz="1575">
              <a:latin typeface="Cambria Math"/>
              <a:cs typeface="Cambria Math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3756990" y="4565484"/>
            <a:ext cx="144780" cy="6350"/>
          </a:xfrm>
          <a:custGeom>
            <a:avLst/>
            <a:gdLst/>
            <a:ahLst/>
            <a:cxnLst/>
            <a:rect l="l" t="t" r="r" b="b"/>
            <a:pathLst>
              <a:path w="144779" h="6350">
                <a:moveTo>
                  <a:pt x="144767" y="0"/>
                </a:moveTo>
                <a:lnTo>
                  <a:pt x="85331" y="0"/>
                </a:lnTo>
                <a:lnTo>
                  <a:pt x="0" y="0"/>
                </a:lnTo>
                <a:lnTo>
                  <a:pt x="0" y="6083"/>
                </a:lnTo>
                <a:lnTo>
                  <a:pt x="85331" y="6083"/>
                </a:lnTo>
                <a:lnTo>
                  <a:pt x="144767" y="6083"/>
                </a:lnTo>
                <a:lnTo>
                  <a:pt x="14476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4439742" y="4466412"/>
            <a:ext cx="652780" cy="9525"/>
          </a:xfrm>
          <a:custGeom>
            <a:avLst/>
            <a:gdLst/>
            <a:ahLst/>
            <a:cxnLst/>
            <a:rect l="l" t="t" r="r" b="b"/>
            <a:pathLst>
              <a:path w="652779" h="9525">
                <a:moveTo>
                  <a:pt x="652272" y="0"/>
                </a:moveTo>
                <a:lnTo>
                  <a:pt x="0" y="0"/>
                </a:lnTo>
                <a:lnTo>
                  <a:pt x="0" y="9143"/>
                </a:lnTo>
                <a:lnTo>
                  <a:pt x="652272" y="9143"/>
                </a:lnTo>
                <a:lnTo>
                  <a:pt x="65227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3503437" y="4452208"/>
            <a:ext cx="15316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253365" algn="l"/>
                <a:tab pos="1039494" algn="l"/>
              </a:tabLst>
            </a:pPr>
            <a:r>
              <a:rPr dirty="0" sz="1050" spc="-50">
                <a:solidFill>
                  <a:srgbClr val="006FC0"/>
                </a:solidFill>
                <a:latin typeface="Cambria Math"/>
                <a:cs typeface="Cambria Math"/>
              </a:rPr>
              <a:t>2</a:t>
            </a:r>
            <a:r>
              <a:rPr dirty="0" sz="105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dirty="0" sz="1050" spc="-25" strike="sngStrike">
                <a:solidFill>
                  <a:srgbClr val="006FC0"/>
                </a:solidFill>
                <a:latin typeface="Cambria Math"/>
                <a:cs typeface="Cambria Math"/>
              </a:rPr>
              <a:t>𝑅𝑅</a:t>
            </a:r>
            <a:r>
              <a:rPr dirty="0" baseline="-14814" sz="1125" spc="-37" strike="sngStrike">
                <a:solidFill>
                  <a:srgbClr val="006FC0"/>
                </a:solidFill>
                <a:latin typeface="Cambria Math"/>
                <a:cs typeface="Cambria Math"/>
              </a:rPr>
              <a:t>5</a:t>
            </a:r>
            <a:r>
              <a:rPr dirty="0" baseline="-14814" sz="1125" strike="noStrike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dirty="0" sz="1050" spc="-260" strike="noStrike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r>
              <a:rPr dirty="0" baseline="-14814" sz="1125" spc="-390" strike="noStrike">
                <a:solidFill>
                  <a:srgbClr val="00AF50"/>
                </a:solidFill>
                <a:latin typeface="Cambria Math"/>
                <a:cs typeface="Cambria Math"/>
              </a:rPr>
              <a:t>𝑅</a:t>
            </a:r>
            <a:r>
              <a:rPr dirty="0" baseline="-14814" sz="1125" spc="157" strike="noStrike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050" strike="noStrike">
                <a:solidFill>
                  <a:srgbClr val="00AF50"/>
                </a:solidFill>
                <a:latin typeface="Cambria Math"/>
                <a:cs typeface="Cambria Math"/>
              </a:rPr>
              <a:t>+</a:t>
            </a:r>
            <a:r>
              <a:rPr dirty="0" sz="1050" spc="15" strike="noStrike">
                <a:solidFill>
                  <a:srgbClr val="00AF50"/>
                </a:solidFill>
                <a:latin typeface="Cambria Math"/>
                <a:cs typeface="Cambria Math"/>
              </a:rPr>
              <a:t> </a:t>
            </a:r>
            <a:r>
              <a:rPr dirty="0" sz="1050" spc="-100" strike="noStrike">
                <a:solidFill>
                  <a:srgbClr val="00AF50"/>
                </a:solidFill>
                <a:latin typeface="Cambria Math"/>
                <a:cs typeface="Cambria Math"/>
              </a:rPr>
              <a:t>𝑅𝑅</a:t>
            </a:r>
            <a:r>
              <a:rPr dirty="0" baseline="-14814" sz="1125" spc="-150" strike="noStrike">
                <a:solidFill>
                  <a:srgbClr val="00AF50"/>
                </a:solidFill>
                <a:latin typeface="Cambria Math"/>
                <a:cs typeface="Cambria Math"/>
              </a:rPr>
              <a:t>2</a:t>
            </a:r>
            <a:endParaRPr baseline="-14814" sz="1125">
              <a:latin typeface="Cambria Math"/>
              <a:cs typeface="Cambria Math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181422" y="4426276"/>
            <a:ext cx="81915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50">
                <a:latin typeface="Cambria Math"/>
                <a:cs typeface="Cambria Math"/>
              </a:rPr>
              <a:t>𝑅</a:t>
            </a:r>
            <a:endParaRPr sz="750">
              <a:latin typeface="Cambria Math"/>
              <a:cs typeface="Cambria Math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280482" y="4362268"/>
            <a:ext cx="45783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mbria Math"/>
                <a:cs typeface="Cambria Math"/>
              </a:rPr>
              <a:t>→</a:t>
            </a:r>
            <a:r>
              <a:rPr dirty="0" sz="1050" spc="50">
                <a:latin typeface="Cambria Math"/>
                <a:cs typeface="Cambria Math"/>
              </a:rPr>
              <a:t> </a:t>
            </a:r>
            <a:r>
              <a:rPr dirty="0" sz="1050" spc="-385">
                <a:latin typeface="Cambria Math"/>
                <a:cs typeface="Cambria Math"/>
              </a:rPr>
              <a:t>𝑉𝑉𝑉𝑉𝑉𝑉𝑑𝑑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5761380" y="4299737"/>
            <a:ext cx="810895" cy="342265"/>
          </a:xfrm>
          <a:custGeom>
            <a:avLst/>
            <a:gdLst/>
            <a:ahLst/>
            <a:cxnLst/>
            <a:rect l="l" t="t" r="r" b="b"/>
            <a:pathLst>
              <a:path w="810895" h="342264">
                <a:moveTo>
                  <a:pt x="61620" y="4914"/>
                </a:moveTo>
                <a:lnTo>
                  <a:pt x="24409" y="47320"/>
                </a:lnTo>
                <a:lnTo>
                  <a:pt x="8890" y="92265"/>
                </a:lnTo>
                <a:lnTo>
                  <a:pt x="990" y="143281"/>
                </a:lnTo>
                <a:lnTo>
                  <a:pt x="0" y="170853"/>
                </a:lnTo>
                <a:lnTo>
                  <a:pt x="952" y="196850"/>
                </a:lnTo>
                <a:lnTo>
                  <a:pt x="990" y="197942"/>
                </a:lnTo>
                <a:lnTo>
                  <a:pt x="8890" y="248881"/>
                </a:lnTo>
                <a:lnTo>
                  <a:pt x="24409" y="294373"/>
                </a:lnTo>
                <a:lnTo>
                  <a:pt x="45783" y="329031"/>
                </a:lnTo>
                <a:lnTo>
                  <a:pt x="58534" y="341960"/>
                </a:lnTo>
                <a:lnTo>
                  <a:pt x="61620" y="337108"/>
                </a:lnTo>
                <a:lnTo>
                  <a:pt x="50660" y="323964"/>
                </a:lnTo>
                <a:lnTo>
                  <a:pt x="41033" y="308178"/>
                </a:lnTo>
                <a:lnTo>
                  <a:pt x="25793" y="268681"/>
                </a:lnTo>
                <a:lnTo>
                  <a:pt x="16370" y="221830"/>
                </a:lnTo>
                <a:lnTo>
                  <a:pt x="13220" y="170853"/>
                </a:lnTo>
                <a:lnTo>
                  <a:pt x="14008" y="144348"/>
                </a:lnTo>
                <a:lnTo>
                  <a:pt x="20320" y="95199"/>
                </a:lnTo>
                <a:lnTo>
                  <a:pt x="32791" y="51816"/>
                </a:lnTo>
                <a:lnTo>
                  <a:pt x="50685" y="18008"/>
                </a:lnTo>
                <a:lnTo>
                  <a:pt x="61620" y="4914"/>
                </a:lnTo>
                <a:close/>
              </a:path>
              <a:path w="810895" h="342264">
                <a:moveTo>
                  <a:pt x="141401" y="166674"/>
                </a:moveTo>
                <a:lnTo>
                  <a:pt x="66725" y="166674"/>
                </a:lnTo>
                <a:lnTo>
                  <a:pt x="66725" y="175818"/>
                </a:lnTo>
                <a:lnTo>
                  <a:pt x="141401" y="175818"/>
                </a:lnTo>
                <a:lnTo>
                  <a:pt x="141401" y="166674"/>
                </a:lnTo>
                <a:close/>
              </a:path>
              <a:path w="810895" h="342264">
                <a:moveTo>
                  <a:pt x="744905" y="166674"/>
                </a:moveTo>
                <a:lnTo>
                  <a:pt x="299897" y="166674"/>
                </a:lnTo>
                <a:lnTo>
                  <a:pt x="299897" y="175818"/>
                </a:lnTo>
                <a:lnTo>
                  <a:pt x="744905" y="175818"/>
                </a:lnTo>
                <a:lnTo>
                  <a:pt x="744905" y="166674"/>
                </a:lnTo>
                <a:close/>
              </a:path>
              <a:path w="810895" h="342264">
                <a:moveTo>
                  <a:pt x="810844" y="170853"/>
                </a:moveTo>
                <a:lnTo>
                  <a:pt x="809891" y="144348"/>
                </a:lnTo>
                <a:lnTo>
                  <a:pt x="809853" y="143281"/>
                </a:lnTo>
                <a:lnTo>
                  <a:pt x="806894" y="117106"/>
                </a:lnTo>
                <a:lnTo>
                  <a:pt x="795032" y="68757"/>
                </a:lnTo>
                <a:lnTo>
                  <a:pt x="776439" y="28714"/>
                </a:lnTo>
                <a:lnTo>
                  <a:pt x="752297" y="0"/>
                </a:lnTo>
                <a:lnTo>
                  <a:pt x="749223" y="4914"/>
                </a:lnTo>
                <a:lnTo>
                  <a:pt x="760120" y="18008"/>
                </a:lnTo>
                <a:lnTo>
                  <a:pt x="769721" y="33642"/>
                </a:lnTo>
                <a:lnTo>
                  <a:pt x="784974" y="72555"/>
                </a:lnTo>
                <a:lnTo>
                  <a:pt x="794448" y="119126"/>
                </a:lnTo>
                <a:lnTo>
                  <a:pt x="796721" y="143281"/>
                </a:lnTo>
                <a:lnTo>
                  <a:pt x="796823" y="144348"/>
                </a:lnTo>
                <a:lnTo>
                  <a:pt x="797610" y="170853"/>
                </a:lnTo>
                <a:lnTo>
                  <a:pt x="796823" y="196850"/>
                </a:lnTo>
                <a:lnTo>
                  <a:pt x="794473" y="221830"/>
                </a:lnTo>
                <a:lnTo>
                  <a:pt x="785037" y="268681"/>
                </a:lnTo>
                <a:lnTo>
                  <a:pt x="769797" y="308178"/>
                </a:lnTo>
                <a:lnTo>
                  <a:pt x="749223" y="337108"/>
                </a:lnTo>
                <a:lnTo>
                  <a:pt x="752297" y="341960"/>
                </a:lnTo>
                <a:lnTo>
                  <a:pt x="786422" y="294373"/>
                </a:lnTo>
                <a:lnTo>
                  <a:pt x="801954" y="248881"/>
                </a:lnTo>
                <a:lnTo>
                  <a:pt x="809853" y="197942"/>
                </a:lnTo>
                <a:lnTo>
                  <a:pt x="810844" y="1708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5777306" y="4260160"/>
            <a:ext cx="774065" cy="378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ts val="1030"/>
              </a:lnSpc>
              <a:spcBef>
                <a:spcPts val="105"/>
              </a:spcBef>
              <a:tabLst>
                <a:tab pos="436245" algn="l"/>
              </a:tabLst>
            </a:pPr>
            <a:r>
              <a:rPr dirty="0" sz="1050" spc="-50">
                <a:latin typeface="Cambria Math"/>
                <a:cs typeface="Cambria Math"/>
              </a:rPr>
              <a:t>1</a:t>
            </a:r>
            <a:r>
              <a:rPr dirty="0" sz="1050">
                <a:latin typeface="Cambria Math"/>
                <a:cs typeface="Cambria Math"/>
              </a:rPr>
              <a:t>	</a:t>
            </a:r>
            <a:r>
              <a:rPr dirty="0" sz="1050" spc="-285">
                <a:latin typeface="Cambria Math"/>
                <a:cs typeface="Cambria Math"/>
              </a:rPr>
              <a:t>𝑅𝑅</a:t>
            </a:r>
            <a:r>
              <a:rPr dirty="0" baseline="-14814" sz="1125" spc="-427">
                <a:latin typeface="Cambria Math"/>
                <a:cs typeface="Cambria Math"/>
              </a:rPr>
              <a:t>𝑅</a:t>
            </a:r>
            <a:endParaRPr baseline="-14814" sz="1125">
              <a:latin typeface="Cambria Math"/>
              <a:cs typeface="Cambria Math"/>
            </a:endParaRPr>
          </a:p>
          <a:p>
            <a:pPr marL="154305">
              <a:lnSpc>
                <a:spcPts val="755"/>
              </a:lnSpc>
            </a:pPr>
            <a:r>
              <a:rPr dirty="0" sz="1050" spc="-50">
                <a:latin typeface="Cambria Math"/>
                <a:cs typeface="Cambria Math"/>
              </a:rPr>
              <a:t>−</a:t>
            </a:r>
            <a:endParaRPr sz="1050">
              <a:latin typeface="Cambria Math"/>
              <a:cs typeface="Cambria Math"/>
            </a:endParaRPr>
          </a:p>
          <a:p>
            <a:pPr marL="50800">
              <a:lnSpc>
                <a:spcPts val="985"/>
              </a:lnSpc>
              <a:tabLst>
                <a:tab pos="283845" algn="l"/>
              </a:tabLst>
            </a:pPr>
            <a:r>
              <a:rPr dirty="0" sz="1050" spc="-50">
                <a:latin typeface="Cambria Math"/>
                <a:cs typeface="Cambria Math"/>
              </a:rPr>
              <a:t>2</a:t>
            </a:r>
            <a:r>
              <a:rPr dirty="0" sz="1050">
                <a:latin typeface="Cambria Math"/>
                <a:cs typeface="Cambria Math"/>
              </a:rPr>
              <a:t>	</a:t>
            </a:r>
            <a:r>
              <a:rPr dirty="0" sz="1050" spc="-260">
                <a:latin typeface="Cambria Math"/>
                <a:cs typeface="Cambria Math"/>
              </a:rPr>
              <a:t>𝑅𝑅</a:t>
            </a:r>
            <a:r>
              <a:rPr dirty="0" baseline="-14814" sz="1125" spc="-390">
                <a:latin typeface="Cambria Math"/>
                <a:cs typeface="Cambria Math"/>
              </a:rPr>
              <a:t>𝑅</a:t>
            </a:r>
            <a:r>
              <a:rPr dirty="0" baseline="-14814" sz="1125" spc="157">
                <a:latin typeface="Cambria Math"/>
                <a:cs typeface="Cambria Math"/>
              </a:rPr>
              <a:t> </a:t>
            </a:r>
            <a:r>
              <a:rPr dirty="0" sz="1050">
                <a:latin typeface="Cambria Math"/>
                <a:cs typeface="Cambria Math"/>
              </a:rPr>
              <a:t>+</a:t>
            </a:r>
            <a:r>
              <a:rPr dirty="0" sz="1050" spc="5">
                <a:latin typeface="Cambria Math"/>
                <a:cs typeface="Cambria Math"/>
              </a:rPr>
              <a:t> </a:t>
            </a:r>
            <a:r>
              <a:rPr dirty="0" sz="1050" spc="-105">
                <a:latin typeface="Cambria Math"/>
                <a:cs typeface="Cambria Math"/>
              </a:rPr>
              <a:t>𝑅𝑅</a:t>
            </a:r>
            <a:r>
              <a:rPr dirty="0" baseline="-14814" sz="1125" spc="-157">
                <a:latin typeface="Cambria Math"/>
                <a:cs typeface="Cambria Math"/>
              </a:rPr>
              <a:t>2</a:t>
            </a:r>
            <a:endParaRPr baseline="-14814" sz="1125">
              <a:latin typeface="Cambria Math"/>
              <a:cs typeface="Cambria Math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3822862" y="4659391"/>
            <a:ext cx="810895" cy="342265"/>
          </a:xfrm>
          <a:custGeom>
            <a:avLst/>
            <a:gdLst/>
            <a:ahLst/>
            <a:cxnLst/>
            <a:rect l="l" t="t" r="r" b="b"/>
            <a:pathLst>
              <a:path w="810895" h="342264">
                <a:moveTo>
                  <a:pt x="752294" y="0"/>
                </a:moveTo>
                <a:lnTo>
                  <a:pt x="749221" y="4914"/>
                </a:lnTo>
                <a:lnTo>
                  <a:pt x="760122" y="18007"/>
                </a:lnTo>
                <a:lnTo>
                  <a:pt x="769716" y="33643"/>
                </a:lnTo>
                <a:lnTo>
                  <a:pt x="784971" y="72555"/>
                </a:lnTo>
                <a:lnTo>
                  <a:pt x="794447" y="119132"/>
                </a:lnTo>
                <a:lnTo>
                  <a:pt x="796718" y="143288"/>
                </a:lnTo>
                <a:lnTo>
                  <a:pt x="796818" y="144349"/>
                </a:lnTo>
                <a:lnTo>
                  <a:pt x="797608" y="170853"/>
                </a:lnTo>
                <a:lnTo>
                  <a:pt x="796822" y="196856"/>
                </a:lnTo>
                <a:lnTo>
                  <a:pt x="794465" y="221829"/>
                </a:lnTo>
                <a:lnTo>
                  <a:pt x="785035" y="268681"/>
                </a:lnTo>
                <a:lnTo>
                  <a:pt x="769795" y="308181"/>
                </a:lnTo>
                <a:lnTo>
                  <a:pt x="749221" y="337108"/>
                </a:lnTo>
                <a:lnTo>
                  <a:pt x="752294" y="341960"/>
                </a:lnTo>
                <a:lnTo>
                  <a:pt x="786418" y="294377"/>
                </a:lnTo>
                <a:lnTo>
                  <a:pt x="801942" y="248881"/>
                </a:lnTo>
                <a:lnTo>
                  <a:pt x="809853" y="197952"/>
                </a:lnTo>
                <a:lnTo>
                  <a:pt x="810839" y="170853"/>
                </a:lnTo>
                <a:lnTo>
                  <a:pt x="809891" y="144349"/>
                </a:lnTo>
                <a:lnTo>
                  <a:pt x="801942" y="92272"/>
                </a:lnTo>
                <a:lnTo>
                  <a:pt x="786418" y="47321"/>
                </a:lnTo>
                <a:lnTo>
                  <a:pt x="765058" y="12941"/>
                </a:lnTo>
                <a:lnTo>
                  <a:pt x="752294" y="0"/>
                </a:lnTo>
                <a:close/>
              </a:path>
              <a:path w="810895" h="342264">
                <a:moveTo>
                  <a:pt x="58531" y="0"/>
                </a:moveTo>
                <a:lnTo>
                  <a:pt x="24408" y="47321"/>
                </a:lnTo>
                <a:lnTo>
                  <a:pt x="8891" y="92272"/>
                </a:lnTo>
                <a:lnTo>
                  <a:pt x="985" y="143288"/>
                </a:lnTo>
                <a:lnTo>
                  <a:pt x="0" y="170853"/>
                </a:lnTo>
                <a:lnTo>
                  <a:pt x="946" y="196856"/>
                </a:lnTo>
                <a:lnTo>
                  <a:pt x="8891" y="248881"/>
                </a:lnTo>
                <a:lnTo>
                  <a:pt x="24408" y="294377"/>
                </a:lnTo>
                <a:lnTo>
                  <a:pt x="45768" y="329034"/>
                </a:lnTo>
                <a:lnTo>
                  <a:pt x="58531" y="341960"/>
                </a:lnTo>
                <a:lnTo>
                  <a:pt x="61618" y="337108"/>
                </a:lnTo>
                <a:lnTo>
                  <a:pt x="50656" y="323966"/>
                </a:lnTo>
                <a:lnTo>
                  <a:pt x="41032" y="308181"/>
                </a:lnTo>
                <a:lnTo>
                  <a:pt x="25791" y="268681"/>
                </a:lnTo>
                <a:lnTo>
                  <a:pt x="16361" y="221829"/>
                </a:lnTo>
                <a:lnTo>
                  <a:pt x="13218" y="170853"/>
                </a:lnTo>
                <a:lnTo>
                  <a:pt x="14006" y="144349"/>
                </a:lnTo>
                <a:lnTo>
                  <a:pt x="20312" y="95200"/>
                </a:lnTo>
                <a:lnTo>
                  <a:pt x="32789" y="51826"/>
                </a:lnTo>
                <a:lnTo>
                  <a:pt x="50686" y="18007"/>
                </a:lnTo>
                <a:lnTo>
                  <a:pt x="61618" y="4914"/>
                </a:lnTo>
                <a:lnTo>
                  <a:pt x="58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3434918" y="4721933"/>
            <a:ext cx="6711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mbria Math"/>
                <a:cs typeface="Cambria Math"/>
              </a:rPr>
              <a:t>=</a:t>
            </a:r>
            <a:r>
              <a:rPr dirty="0" sz="1050" spc="60">
                <a:latin typeface="Cambria Math"/>
                <a:cs typeface="Cambria Math"/>
              </a:rPr>
              <a:t> </a:t>
            </a:r>
            <a:r>
              <a:rPr dirty="0" sz="1050" spc="-295">
                <a:latin typeface="Cambria Math"/>
                <a:cs typeface="Cambria Math"/>
              </a:rPr>
              <a:t>𝑉𝑉𝑖𝑖𝑉𝑉</a:t>
            </a:r>
            <a:r>
              <a:rPr dirty="0" sz="1050" spc="160">
                <a:latin typeface="Cambria Math"/>
                <a:cs typeface="Cambria Math"/>
              </a:rPr>
              <a:t>  </a:t>
            </a:r>
            <a:r>
              <a:rPr dirty="0" sz="1050">
                <a:latin typeface="Cambria Math"/>
                <a:cs typeface="Cambria Math"/>
              </a:rPr>
              <a:t>1</a:t>
            </a:r>
            <a:r>
              <a:rPr dirty="0" sz="1050" spc="15">
                <a:latin typeface="Cambria Math"/>
                <a:cs typeface="Cambria Math"/>
              </a:rPr>
              <a:t> </a:t>
            </a:r>
            <a:r>
              <a:rPr dirty="0" sz="1050" spc="-50">
                <a:latin typeface="Cambria Math"/>
                <a:cs typeface="Cambria Math"/>
              </a:rPr>
              <a:t>−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4122750" y="4826076"/>
            <a:ext cx="445134" cy="9525"/>
          </a:xfrm>
          <a:custGeom>
            <a:avLst/>
            <a:gdLst/>
            <a:ahLst/>
            <a:cxnLst/>
            <a:rect l="l" t="t" r="r" b="b"/>
            <a:pathLst>
              <a:path w="445135" h="9525">
                <a:moveTo>
                  <a:pt x="445008" y="0"/>
                </a:moveTo>
                <a:lnTo>
                  <a:pt x="0" y="0"/>
                </a:lnTo>
                <a:lnTo>
                  <a:pt x="0" y="9144"/>
                </a:lnTo>
                <a:lnTo>
                  <a:pt x="445008" y="9144"/>
                </a:lnTo>
                <a:lnTo>
                  <a:pt x="445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4235526" y="4619824"/>
            <a:ext cx="2120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050" spc="-285">
                <a:latin typeface="Cambria Math"/>
                <a:cs typeface="Cambria Math"/>
              </a:rPr>
              <a:t>𝑅𝑅</a:t>
            </a:r>
            <a:r>
              <a:rPr dirty="0" baseline="-14814" sz="1125" spc="-427">
                <a:latin typeface="Cambria Math"/>
                <a:cs typeface="Cambria Math"/>
              </a:rPr>
              <a:t>𝑅</a:t>
            </a:r>
            <a:endParaRPr baseline="-14814" sz="1125">
              <a:latin typeface="Cambria Math"/>
              <a:cs typeface="Cambria Math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084650" y="4811848"/>
            <a:ext cx="5156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050" spc="-260">
                <a:latin typeface="Cambria Math"/>
                <a:cs typeface="Cambria Math"/>
              </a:rPr>
              <a:t>𝑅𝑅</a:t>
            </a:r>
            <a:r>
              <a:rPr dirty="0" baseline="-14814" sz="1125" spc="-390">
                <a:latin typeface="Cambria Math"/>
                <a:cs typeface="Cambria Math"/>
              </a:rPr>
              <a:t>𝑅</a:t>
            </a:r>
            <a:r>
              <a:rPr dirty="0" baseline="-14814" sz="1125" spc="157">
                <a:latin typeface="Cambria Math"/>
                <a:cs typeface="Cambria Math"/>
              </a:rPr>
              <a:t> </a:t>
            </a:r>
            <a:r>
              <a:rPr dirty="0" sz="1050">
                <a:latin typeface="Cambria Math"/>
                <a:cs typeface="Cambria Math"/>
              </a:rPr>
              <a:t>+</a:t>
            </a:r>
            <a:r>
              <a:rPr dirty="0" sz="1050" spc="5">
                <a:latin typeface="Cambria Math"/>
                <a:cs typeface="Cambria Math"/>
              </a:rPr>
              <a:t> </a:t>
            </a:r>
            <a:r>
              <a:rPr dirty="0" sz="1050" spc="-135">
                <a:latin typeface="Cambria Math"/>
                <a:cs typeface="Cambria Math"/>
              </a:rPr>
              <a:t>𝑅𝑅</a:t>
            </a:r>
            <a:r>
              <a:rPr dirty="0" baseline="-14814" sz="1125" spc="-202">
                <a:latin typeface="Cambria Math"/>
                <a:cs typeface="Cambria Math"/>
              </a:rPr>
              <a:t>2</a:t>
            </a:r>
            <a:endParaRPr baseline="-14814" sz="1125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736179" y="26923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34645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10.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Hallar</a:t>
            </a:r>
            <a:r>
              <a:rPr dirty="0" spc="-45"/>
              <a:t> </a:t>
            </a:r>
            <a:r>
              <a:rPr dirty="0"/>
              <a:t>V</a:t>
            </a:r>
            <a:r>
              <a:rPr dirty="0" baseline="-21164" sz="1575"/>
              <a:t>out</a:t>
            </a:r>
            <a:r>
              <a:rPr dirty="0" baseline="-21164" sz="1575" spc="179"/>
              <a:t> </a:t>
            </a:r>
            <a:r>
              <a:rPr dirty="0" sz="1600"/>
              <a:t>en</a:t>
            </a:r>
            <a:r>
              <a:rPr dirty="0" sz="1600" spc="-30"/>
              <a:t> </a:t>
            </a:r>
            <a:r>
              <a:rPr dirty="0" sz="1600"/>
              <a:t>función</a:t>
            </a:r>
            <a:r>
              <a:rPr dirty="0" sz="1600" spc="-30"/>
              <a:t> </a:t>
            </a:r>
            <a:r>
              <a:rPr dirty="0" sz="1600"/>
              <a:t>de</a:t>
            </a:r>
            <a:r>
              <a:rPr dirty="0" sz="1600" spc="-30"/>
              <a:t> </a:t>
            </a:r>
            <a:r>
              <a:rPr dirty="0" sz="1600"/>
              <a:t>V</a:t>
            </a:r>
            <a:r>
              <a:rPr dirty="0" baseline="-21164" sz="1575"/>
              <a:t>1</a:t>
            </a:r>
            <a:r>
              <a:rPr dirty="0" sz="1600"/>
              <a:t>,</a:t>
            </a:r>
            <a:r>
              <a:rPr dirty="0" sz="1600" spc="-15"/>
              <a:t> </a:t>
            </a:r>
            <a:r>
              <a:rPr dirty="0" sz="1600"/>
              <a:t>V</a:t>
            </a:r>
            <a:r>
              <a:rPr dirty="0" baseline="-21164" sz="1575"/>
              <a:t>2</a:t>
            </a:r>
            <a:r>
              <a:rPr dirty="0" sz="1600"/>
              <a:t>,</a:t>
            </a:r>
            <a:r>
              <a:rPr dirty="0" sz="1600" spc="-30"/>
              <a:t> </a:t>
            </a:r>
            <a:r>
              <a:rPr dirty="0" sz="1600"/>
              <a:t>y</a:t>
            </a:r>
            <a:r>
              <a:rPr dirty="0" sz="1600" spc="-25"/>
              <a:t> </a:t>
            </a:r>
            <a:r>
              <a:rPr dirty="0" sz="1600"/>
              <a:t>las</a:t>
            </a:r>
            <a:r>
              <a:rPr dirty="0" sz="1600" spc="-20"/>
              <a:t> </a:t>
            </a:r>
            <a:r>
              <a:rPr dirty="0" sz="1600"/>
              <a:t>resistencias</a:t>
            </a:r>
            <a:r>
              <a:rPr dirty="0" sz="1600" spc="-45"/>
              <a:t> </a:t>
            </a:r>
            <a:r>
              <a:rPr dirty="0" sz="1600"/>
              <a:t>del</a:t>
            </a:r>
            <a:r>
              <a:rPr dirty="0" sz="1600" spc="-25"/>
              <a:t> </a:t>
            </a:r>
            <a:r>
              <a:rPr dirty="0" sz="1600" spc="-10"/>
              <a:t>circuito.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560" y="1907167"/>
            <a:ext cx="2260217" cy="152735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924355" y="1456866"/>
            <a:ext cx="44653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Llamando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corriente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circula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baseline="-20833" sz="1200">
                <a:latin typeface="Arial"/>
                <a:cs typeface="Arial"/>
              </a:rPr>
              <a:t>3</a:t>
            </a:r>
            <a:r>
              <a:rPr dirty="0" baseline="-20833" sz="1200" spc="412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baseline="-20833" sz="1200">
                <a:latin typeface="Arial"/>
                <a:cs typeface="Arial"/>
              </a:rPr>
              <a:t>4</a:t>
            </a:r>
            <a:r>
              <a:rPr dirty="0" baseline="-20833" sz="1200" spc="412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i’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 </a:t>
            </a:r>
            <a:r>
              <a:rPr dirty="0" sz="1200">
                <a:latin typeface="Arial"/>
                <a:cs typeface="Arial"/>
              </a:rPr>
              <a:t>circula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baseline="-20833" sz="1200">
                <a:latin typeface="Arial"/>
                <a:cs typeface="Arial"/>
              </a:rPr>
              <a:t>1</a:t>
            </a:r>
            <a:r>
              <a:rPr dirty="0" baseline="-20833" sz="1200" spc="49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baseline="-20833" sz="1200">
                <a:latin typeface="Arial"/>
                <a:cs typeface="Arial"/>
              </a:rPr>
              <a:t>2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aplicando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leyes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Kirchhoff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tenemos </a:t>
            </a:r>
            <a:r>
              <a:rPr dirty="0" sz="1200" spc="-20">
                <a:latin typeface="Arial"/>
                <a:cs typeface="Arial"/>
              </a:rPr>
              <a:t>que: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7521" y="3733651"/>
            <a:ext cx="261302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Igualando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+</a:t>
            </a:r>
            <a:r>
              <a:rPr dirty="0" baseline="-18518" sz="1350" spc="187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con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-</a:t>
            </a:r>
            <a:r>
              <a:rPr dirty="0" baseline="-18518" sz="1350" spc="172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tenemos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que: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9718" y="4529442"/>
            <a:ext cx="446341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26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27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caso</a:t>
            </a:r>
            <a:r>
              <a:rPr dirty="0" sz="1350" spc="27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particular</a:t>
            </a:r>
            <a:r>
              <a:rPr dirty="0" sz="1350" spc="28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27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2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3</a:t>
            </a:r>
            <a:r>
              <a:rPr dirty="0" sz="1350">
                <a:latin typeface="Arial"/>
                <a:cs typeface="Arial"/>
              </a:rPr>
              <a:t>=R</a:t>
            </a:r>
            <a:r>
              <a:rPr dirty="0" baseline="-18518" sz="1350">
                <a:latin typeface="Arial"/>
                <a:cs typeface="Arial"/>
              </a:rPr>
              <a:t>1</a:t>
            </a:r>
            <a:r>
              <a:rPr dirty="0" baseline="-18518" sz="1350" spc="60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254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4</a:t>
            </a:r>
            <a:r>
              <a:rPr dirty="0" sz="1350">
                <a:latin typeface="Arial"/>
                <a:cs typeface="Arial"/>
              </a:rPr>
              <a:t>=R</a:t>
            </a:r>
            <a:r>
              <a:rPr dirty="0" baseline="-18518" sz="1350">
                <a:latin typeface="Arial"/>
                <a:cs typeface="Arial"/>
              </a:rPr>
              <a:t>2</a:t>
            </a:r>
            <a:r>
              <a:rPr dirty="0" sz="1350">
                <a:latin typeface="Arial"/>
                <a:cs typeface="Arial"/>
              </a:rPr>
              <a:t>,</a:t>
            </a:r>
            <a:r>
              <a:rPr dirty="0" sz="1350" spc="27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tenemos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4977" y="4735167"/>
            <a:ext cx="36131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0">
                <a:latin typeface="Arial"/>
                <a:cs typeface="Arial"/>
              </a:rPr>
              <a:t>que: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26419" y="4728051"/>
            <a:ext cx="141605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-50" i="1">
                <a:latin typeface="Times New Roman"/>
                <a:cs typeface="Times New Roman"/>
              </a:rPr>
              <a:t>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40991" y="4853209"/>
            <a:ext cx="81280" cy="1568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5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38269" y="4990034"/>
            <a:ext cx="141605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-50" i="1">
                <a:latin typeface="Times New Roman"/>
                <a:cs typeface="Times New Roman"/>
              </a:rPr>
              <a:t>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37038" y="5115130"/>
            <a:ext cx="81280" cy="1568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50"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4023313" y="4998824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416" y="0"/>
                </a:lnTo>
              </a:path>
            </a:pathLst>
          </a:custGeom>
          <a:ln w="78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3647142" y="4978306"/>
            <a:ext cx="1173480" cy="1568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60730" algn="l"/>
                <a:tab pos="1104900" algn="l"/>
              </a:tabLst>
            </a:pPr>
            <a:r>
              <a:rPr dirty="0" sz="850" spc="-25" i="1">
                <a:latin typeface="Times New Roman"/>
                <a:cs typeface="Times New Roman"/>
              </a:rPr>
              <a:t>out</a:t>
            </a:r>
            <a:r>
              <a:rPr dirty="0" sz="850" i="1">
                <a:latin typeface="Times New Roman"/>
                <a:cs typeface="Times New Roman"/>
              </a:rPr>
              <a:t>	</a:t>
            </a:r>
            <a:r>
              <a:rPr dirty="0" sz="850" spc="-50">
                <a:latin typeface="Times New Roman"/>
                <a:cs typeface="Times New Roman"/>
              </a:rPr>
              <a:t>1</a:t>
            </a:r>
            <a:r>
              <a:rPr dirty="0" sz="850">
                <a:latin typeface="Times New Roman"/>
                <a:cs typeface="Times New Roman"/>
              </a:rPr>
              <a:t>	</a:t>
            </a:r>
            <a:r>
              <a:rPr dirty="0" sz="850" spc="-5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23208" y="4853275"/>
            <a:ext cx="157607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49910" algn="l"/>
                <a:tab pos="932815" algn="l"/>
              </a:tabLst>
            </a:pPr>
            <a:r>
              <a:rPr dirty="0" sz="1450">
                <a:latin typeface="Symbol"/>
                <a:cs typeface="Symbol"/>
              </a:rPr>
              <a:t></a:t>
            </a:r>
            <a:r>
              <a:rPr dirty="0" sz="1450" spc="5">
                <a:latin typeface="Times New Roman"/>
                <a:cs typeface="Times New Roman"/>
              </a:rPr>
              <a:t> </a:t>
            </a:r>
            <a:r>
              <a:rPr dirty="0" sz="1450" spc="-50" i="1">
                <a:latin typeface="Times New Roman"/>
                <a:cs typeface="Times New Roman"/>
              </a:rPr>
              <a:t>v</a:t>
            </a:r>
            <a:r>
              <a:rPr dirty="0" sz="1450" i="1">
                <a:latin typeface="Times New Roman"/>
                <a:cs typeface="Times New Roman"/>
              </a:rPr>
              <a:t>	</a:t>
            </a:r>
            <a:r>
              <a:rPr dirty="0" sz="1450" spc="-50">
                <a:latin typeface="Symbol"/>
                <a:cs typeface="Symbol"/>
              </a:rPr>
              <a:t></a:t>
            </a:r>
            <a:r>
              <a:rPr dirty="0" sz="1450">
                <a:latin typeface="Times New Roman"/>
                <a:cs typeface="Times New Roman"/>
              </a:rPr>
              <a:t>	(</a:t>
            </a:r>
            <a:r>
              <a:rPr dirty="0" sz="1450" i="1">
                <a:latin typeface="Times New Roman"/>
                <a:cs typeface="Times New Roman"/>
              </a:rPr>
              <a:t>V</a:t>
            </a:r>
            <a:r>
              <a:rPr dirty="0" sz="1450" spc="290" i="1">
                <a:latin typeface="Times New Roman"/>
                <a:cs typeface="Times New Roman"/>
              </a:rPr>
              <a:t> </a:t>
            </a:r>
            <a:r>
              <a:rPr dirty="0" sz="1450">
                <a:latin typeface="Symbol"/>
                <a:cs typeface="Symbol"/>
              </a:rPr>
              <a:t></a:t>
            </a:r>
            <a:r>
              <a:rPr dirty="0" sz="1450" spc="-190">
                <a:latin typeface="Times New Roman"/>
                <a:cs typeface="Times New Roman"/>
              </a:rPr>
              <a:t> </a:t>
            </a:r>
            <a:r>
              <a:rPr dirty="0" sz="1450" i="1">
                <a:latin typeface="Times New Roman"/>
                <a:cs typeface="Times New Roman"/>
              </a:rPr>
              <a:t>V</a:t>
            </a:r>
            <a:r>
              <a:rPr dirty="0" sz="1450" spc="175" i="1">
                <a:latin typeface="Times New Roman"/>
                <a:cs typeface="Times New Roman"/>
              </a:rPr>
              <a:t> </a:t>
            </a:r>
            <a:r>
              <a:rPr dirty="0" sz="1450" spc="-5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016245" y="3016768"/>
            <a:ext cx="1384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75">
                <a:latin typeface="Cambria Math"/>
                <a:cs typeface="Cambria Math"/>
              </a:rPr>
              <a:t>𝑉𝑉</a:t>
            </a:r>
            <a:r>
              <a:rPr dirty="0" sz="1200" spc="30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-40">
                <a:latin typeface="Cambria Math"/>
                <a:cs typeface="Cambria Math"/>
              </a:rPr>
              <a:t> </a:t>
            </a: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235">
                <a:latin typeface="Cambria Math"/>
                <a:cs typeface="Cambria Math"/>
              </a:rPr>
              <a:t> </a:t>
            </a:r>
            <a:r>
              <a:rPr dirty="0" sz="1200" spc="-55">
                <a:latin typeface="Cambria Math"/>
                <a:cs typeface="Cambria Math"/>
              </a:rPr>
              <a:t>𝑖𝑖</a:t>
            </a:r>
            <a:r>
              <a:rPr dirty="0" sz="1200" spc="44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20">
                <a:latin typeface="Cambria Math"/>
                <a:cs typeface="Cambria Math"/>
              </a:rPr>
              <a:t> </a:t>
            </a: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265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𝑖𝑖</a:t>
            </a:r>
            <a:r>
              <a:rPr dirty="0" sz="1200" spc="45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30">
                <a:latin typeface="Cambria Math"/>
                <a:cs typeface="Cambria Math"/>
              </a:rPr>
              <a:t> </a:t>
            </a:r>
            <a:r>
              <a:rPr dirty="0" sz="1200" spc="-350">
                <a:latin typeface="Cambria Math"/>
                <a:cs typeface="Cambria Math"/>
              </a:rPr>
              <a:t>𝑣𝑣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611873" y="3016768"/>
            <a:ext cx="2432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60">
                <a:latin typeface="Cambria Math"/>
                <a:cs typeface="Cambria Math"/>
              </a:rPr>
              <a:t> </a:t>
            </a:r>
            <a:r>
              <a:rPr dirty="0" sz="1200" spc="-160">
                <a:latin typeface="Cambria Math"/>
                <a:cs typeface="Cambria Math"/>
              </a:rPr>
              <a:t>𝑖𝑖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92445" y="3088396"/>
            <a:ext cx="182753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3380" algn="l"/>
                <a:tab pos="840105" algn="l"/>
                <a:tab pos="1292225" algn="l"/>
                <a:tab pos="1749425" algn="l"/>
              </a:tabLst>
            </a:pPr>
            <a:r>
              <a:rPr dirty="0" sz="850" spc="-50">
                <a:latin typeface="Cambria Math"/>
                <a:cs typeface="Cambria Math"/>
              </a:rPr>
              <a:t>2</a:t>
            </a:r>
            <a:r>
              <a:rPr dirty="0" sz="850">
                <a:latin typeface="Cambria Math"/>
                <a:cs typeface="Cambria Math"/>
              </a:rPr>
              <a:t>	𝑅</a:t>
            </a:r>
            <a:r>
              <a:rPr dirty="0" sz="850" spc="200">
                <a:latin typeface="Cambria Math"/>
                <a:cs typeface="Cambria Math"/>
              </a:rPr>
              <a:t> </a:t>
            </a:r>
            <a:r>
              <a:rPr dirty="0" sz="850" spc="-50">
                <a:latin typeface="Cambria Math"/>
                <a:cs typeface="Cambria Math"/>
              </a:rPr>
              <a:t>2</a:t>
            </a:r>
            <a:r>
              <a:rPr dirty="0" sz="850">
                <a:latin typeface="Cambria Math"/>
                <a:cs typeface="Cambria Math"/>
              </a:rPr>
              <a:t>	2</a:t>
            </a:r>
            <a:r>
              <a:rPr dirty="0" sz="850" spc="260">
                <a:latin typeface="Cambria Math"/>
                <a:cs typeface="Cambria Math"/>
              </a:rPr>
              <a:t> </a:t>
            </a:r>
            <a:r>
              <a:rPr dirty="0" sz="850" spc="-50">
                <a:latin typeface="Cambria Math"/>
                <a:cs typeface="Cambria Math"/>
              </a:rPr>
              <a:t>2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10">
                <a:latin typeface="Cambria Math"/>
                <a:cs typeface="Cambria Math"/>
              </a:rPr>
              <a:t>𝑜𝑜𝑜𝑜𝑜𝑜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917181" y="2931424"/>
            <a:ext cx="828040" cy="294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>
              <a:lnSpc>
                <a:spcPts val="1055"/>
              </a:lnSpc>
              <a:spcBef>
                <a:spcPts val="100"/>
              </a:spcBef>
            </a:pPr>
            <a:r>
              <a:rPr dirty="0" u="sng" baseline="11574" sz="1800" spc="-51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sz="850" spc="-34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sz="850" spc="114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baseline="11574" sz="18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−</a:t>
            </a:r>
            <a:r>
              <a:rPr dirty="0" u="sng" baseline="11574" sz="1800" spc="-1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baseline="11574" sz="1800" spc="-284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𝑣𝑣</a:t>
            </a:r>
            <a:r>
              <a:rPr dirty="0" u="sng" sz="850" spc="-19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𝑜𝑜𝑜𝑜𝑜𝑜</a:t>
            </a:r>
            <a:endParaRPr sz="850">
              <a:latin typeface="Cambria Math"/>
              <a:cs typeface="Cambria Math"/>
            </a:endParaRPr>
          </a:p>
          <a:p>
            <a:pPr marL="38100">
              <a:lnSpc>
                <a:spcPts val="1055"/>
              </a:lnSpc>
            </a:pPr>
            <a:r>
              <a:rPr dirty="0" sz="1200" spc="-5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121397" y="3118876"/>
            <a:ext cx="579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116829" y="3472474"/>
            <a:ext cx="126174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5285" algn="l"/>
                <a:tab pos="719455" algn="l"/>
                <a:tab pos="1184275" algn="l"/>
              </a:tabLst>
            </a:pPr>
            <a:r>
              <a:rPr dirty="0" sz="850" spc="-50">
                <a:latin typeface="Cambria Math"/>
                <a:cs typeface="Cambria Math"/>
              </a:rPr>
              <a:t>−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r>
              <a:rPr dirty="0" sz="850">
                <a:latin typeface="Cambria Math"/>
                <a:cs typeface="Cambria Math"/>
              </a:rPr>
              <a:t>	𝑅</a:t>
            </a:r>
            <a:r>
              <a:rPr dirty="0" sz="850" spc="200">
                <a:latin typeface="Cambria Math"/>
                <a:cs typeface="Cambria Math"/>
              </a:rPr>
              <a:t> </a:t>
            </a:r>
            <a:r>
              <a:rPr dirty="0" sz="850" spc="-50">
                <a:latin typeface="Cambria Math"/>
                <a:cs typeface="Cambria Math"/>
              </a:rPr>
              <a:t>2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043676" y="3400816"/>
            <a:ext cx="1619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25">
                <a:latin typeface="Cambria Math"/>
                <a:cs typeface="Cambria Math"/>
              </a:rPr>
              <a:t>𝑣𝑣</a:t>
            </a:r>
            <a:r>
              <a:rPr dirty="0" sz="1200" spc="155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 spc="-375">
                <a:latin typeface="Cambria Math"/>
                <a:cs typeface="Cambria Math"/>
              </a:rPr>
              <a:t>𝑉𝑉</a:t>
            </a:r>
            <a:r>
              <a:rPr dirty="0" sz="1200" spc="35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5">
                <a:latin typeface="Cambria Math"/>
                <a:cs typeface="Cambria Math"/>
              </a:rPr>
              <a:t> </a:t>
            </a: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235">
                <a:latin typeface="Cambria Math"/>
                <a:cs typeface="Cambria Math"/>
              </a:rPr>
              <a:t> </a:t>
            </a:r>
            <a:r>
              <a:rPr dirty="0" sz="1200" spc="-40">
                <a:latin typeface="Cambria Math"/>
                <a:cs typeface="Cambria Math"/>
              </a:rPr>
              <a:t>𝑖𝑖</a:t>
            </a:r>
            <a:r>
              <a:rPr dirty="0" sz="1200" spc="150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 spc="-375">
                <a:latin typeface="Cambria Math"/>
                <a:cs typeface="Cambria Math"/>
              </a:rPr>
              <a:t>𝑉𝑉</a:t>
            </a:r>
            <a:r>
              <a:rPr dirty="0" sz="1200" spc="35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-15">
                <a:latin typeface="Cambria Math"/>
                <a:cs typeface="Cambria Math"/>
              </a:rPr>
              <a:t> </a:t>
            </a:r>
            <a:r>
              <a:rPr dirty="0" sz="1200" spc="-409"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702297" y="3315502"/>
            <a:ext cx="20383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u="sng" baseline="11574" sz="1800" spc="-51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sz="850" spc="-34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sz="850" spc="13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baseline="11574" sz="18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− </a:t>
            </a:r>
            <a:r>
              <a:rPr dirty="0" u="sng" baseline="11574" sz="1800" spc="-359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𝑣𝑣</a:t>
            </a:r>
            <a:r>
              <a:rPr dirty="0" u="sng" sz="850" spc="-24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𝑜𝑜𝑜𝑜𝑜𝑜</a:t>
            </a:r>
            <a:r>
              <a:rPr dirty="0" u="none" sz="850" spc="225">
                <a:latin typeface="Cambria Math"/>
                <a:cs typeface="Cambria Math"/>
              </a:rPr>
              <a:t> </a:t>
            </a:r>
            <a:r>
              <a:rPr dirty="0" u="none" baseline="-30092" sz="1800">
                <a:latin typeface="Cambria Math"/>
                <a:cs typeface="Cambria Math"/>
              </a:rPr>
              <a:t>=</a:t>
            </a:r>
            <a:r>
              <a:rPr dirty="0" u="none" baseline="-30092" sz="1800" spc="112">
                <a:latin typeface="Cambria Math"/>
                <a:cs typeface="Cambria Math"/>
              </a:rPr>
              <a:t> </a:t>
            </a:r>
            <a:r>
              <a:rPr dirty="0" u="sng" baseline="11574" sz="1800" spc="509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baseline="11574" sz="1800" spc="-44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sz="850" spc="-29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baseline="11574" sz="1800" spc="-44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sng" sz="850" spc="-29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sz="850" spc="229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 </a:t>
            </a:r>
            <a:r>
              <a:rPr dirty="0" u="none" sz="850" spc="60">
                <a:latin typeface="Cambria Math"/>
                <a:cs typeface="Cambria Math"/>
              </a:rPr>
              <a:t> </a:t>
            </a:r>
            <a:r>
              <a:rPr dirty="0" u="none" baseline="-30092" sz="1800">
                <a:latin typeface="Cambria Math"/>
                <a:cs typeface="Cambria Math"/>
              </a:rPr>
              <a:t>+</a:t>
            </a:r>
            <a:r>
              <a:rPr dirty="0" u="none" baseline="-30092" sz="1800" spc="30">
                <a:latin typeface="Cambria Math"/>
                <a:cs typeface="Cambria Math"/>
              </a:rPr>
              <a:t> </a:t>
            </a:r>
            <a:r>
              <a:rPr dirty="0" u="sng" baseline="11574" sz="1800" spc="-24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𝑅𝑅</a:t>
            </a:r>
            <a:r>
              <a:rPr dirty="0" u="sng" sz="850" spc="-16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baseline="11574" sz="1800" spc="-24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𝑣𝑣</a:t>
            </a:r>
            <a:r>
              <a:rPr dirty="0" u="sng" sz="850" spc="-16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𝑜𝑜𝑜𝑜𝑜𝑜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606285" y="3502954"/>
            <a:ext cx="2172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39800" algn="l"/>
                <a:tab pos="1631950" algn="l"/>
              </a:tabLst>
            </a:pPr>
            <a:r>
              <a:rPr dirty="0" baseline="35947" sz="1275">
                <a:latin typeface="Cambria Math"/>
                <a:cs typeface="Cambria Math"/>
              </a:rPr>
              <a:t>𝑅</a:t>
            </a:r>
            <a:r>
              <a:rPr dirty="0" baseline="35947" sz="1275" spc="615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7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7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7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78462" y="4107647"/>
            <a:ext cx="475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154" algn="l"/>
              </a:tabLst>
            </a:pPr>
            <a:r>
              <a:rPr dirty="0" sz="1200" spc="-350">
                <a:latin typeface="Cambria Math"/>
                <a:cs typeface="Cambria Math"/>
              </a:rPr>
              <a:t>𝑣𝑣</a:t>
            </a:r>
            <a:r>
              <a:rPr dirty="0" sz="1200">
                <a:latin typeface="Cambria Math"/>
                <a:cs typeface="Cambria Math"/>
              </a:rPr>
              <a:t>	=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 spc="-360">
                <a:latin typeface="Cambria Math"/>
                <a:cs typeface="Cambria Math"/>
              </a:rPr>
              <a:t>𝑣𝑣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60758" y="4179276"/>
            <a:ext cx="46609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2110" algn="l"/>
              </a:tabLst>
            </a:pPr>
            <a:r>
              <a:rPr dirty="0" sz="850" spc="-50">
                <a:latin typeface="Cambria Math"/>
                <a:cs typeface="Cambria Math"/>
              </a:rPr>
              <a:t>+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−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93726" y="4209755"/>
            <a:ext cx="4109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49300" algn="l"/>
                <a:tab pos="1441450" algn="l"/>
                <a:tab pos="2163445" algn="l"/>
                <a:tab pos="2872105" algn="l"/>
                <a:tab pos="3567429" algn="l"/>
              </a:tabLst>
            </a:pP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3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5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4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7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3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5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4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24562" y="3991823"/>
            <a:ext cx="4578985" cy="324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7010">
              <a:lnSpc>
                <a:spcPts val="1175"/>
              </a:lnSpc>
              <a:spcBef>
                <a:spcPts val="100"/>
              </a:spcBef>
              <a:tabLst>
                <a:tab pos="918844" algn="l"/>
                <a:tab pos="1610360" algn="l"/>
                <a:tab pos="2332990" algn="l"/>
                <a:tab pos="3041650" algn="l"/>
                <a:tab pos="3736340" algn="l"/>
              </a:tabLst>
            </a:pPr>
            <a:r>
              <a:rPr dirty="0" u="sng" sz="1200" spc="5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 spc="-3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sng" baseline="-16339" sz="1275" spc="-46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4</a:t>
            </a:r>
            <a:r>
              <a:rPr dirty="0" u="sng" sz="1200" spc="-3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baseline="-16339" sz="1275" spc="-46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baseline="-16339" sz="1275" spc="7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baseline="-16339" sz="1275">
                <a:latin typeface="Cambria Math"/>
                <a:cs typeface="Cambria Math"/>
              </a:rPr>
              <a:t>	</a:t>
            </a:r>
            <a:r>
              <a:rPr dirty="0" u="sng" sz="1200" spc="5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 spc="-29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baseline="-16339" sz="1275" spc="-44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sz="1200" spc="-29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sng" baseline="-16339" sz="1275" spc="-44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baseline="-16339" sz="1275" spc="7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baseline="-16339" sz="1275">
                <a:latin typeface="Cambria Math"/>
                <a:cs typeface="Cambria Math"/>
              </a:rPr>
              <a:t>	</a:t>
            </a:r>
            <a:r>
              <a:rPr dirty="0" u="sng" sz="1200" spc="-7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 spc="-6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sng" baseline="-16339" sz="1275" spc="-9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sz="1200" spc="-6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𝑣𝑣</a:t>
            </a:r>
            <a:r>
              <a:rPr dirty="0" u="sng" baseline="-16339" sz="1275" spc="-9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𝑜𝑜𝑜𝑜𝑜𝑜</a:t>
            </a:r>
            <a:r>
              <a:rPr dirty="0" u="none" baseline="-16339" sz="1275">
                <a:latin typeface="Cambria Math"/>
                <a:cs typeface="Cambria Math"/>
              </a:rPr>
              <a:t>	</a:t>
            </a:r>
            <a:r>
              <a:rPr dirty="0" u="sng" sz="1200" spc="-16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 spc="-24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𝑣𝑣</a:t>
            </a:r>
            <a:r>
              <a:rPr dirty="0" u="sng" baseline="-16339" sz="1275" spc="-367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𝑜𝑜𝑜𝑜𝑜𝑜</a:t>
            </a:r>
            <a:r>
              <a:rPr dirty="0" u="none" baseline="-16339" sz="1275" spc="-127">
                <a:latin typeface="Cambria Math"/>
                <a:cs typeface="Cambria Math"/>
              </a:rPr>
              <a:t> </a:t>
            </a:r>
            <a:r>
              <a:rPr dirty="0" u="sng" sz="1200" spc="-28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sng" baseline="-16339" sz="1275" spc="-419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none" baseline="-16339" sz="1275">
                <a:latin typeface="Cambria Math"/>
                <a:cs typeface="Cambria Math"/>
              </a:rPr>
              <a:t>	</a:t>
            </a:r>
            <a:r>
              <a:rPr dirty="0" u="sng" sz="1200" spc="5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 spc="-3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sng" baseline="-16339" sz="1275" spc="-46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4</a:t>
            </a:r>
            <a:r>
              <a:rPr dirty="0" u="sng" sz="1200" spc="-31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baseline="-16339" sz="1275" spc="-46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baseline="-16339" sz="1275" spc="7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baseline="-16339" sz="1275">
                <a:latin typeface="Cambria Math"/>
                <a:cs typeface="Cambria Math"/>
              </a:rPr>
              <a:t>	</a:t>
            </a:r>
            <a:r>
              <a:rPr dirty="0" u="sng" sz="1200" spc="5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200" spc="-29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baseline="-16339" sz="1275" spc="-44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sz="1200" spc="-29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sng" baseline="-16339" sz="1275" spc="-44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r>
              <a:rPr dirty="0" u="sng" baseline="-16339" sz="1275" spc="7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endParaRPr baseline="-16339" sz="1275">
              <a:latin typeface="Cambria Math"/>
              <a:cs typeface="Cambria Math"/>
            </a:endParaRPr>
          </a:p>
          <a:p>
            <a:pPr marL="38100">
              <a:lnSpc>
                <a:spcPts val="1175"/>
              </a:lnSpc>
              <a:tabLst>
                <a:tab pos="763270" algn="l"/>
                <a:tab pos="1462405" algn="l"/>
                <a:tab pos="2163445" algn="l"/>
                <a:tab pos="2884805" algn="l"/>
                <a:tab pos="3588385" algn="l"/>
                <a:tab pos="4288155" algn="l"/>
              </a:tabLst>
            </a:pPr>
            <a:r>
              <a:rPr dirty="0" sz="1200" spc="-50">
                <a:latin typeface="Cambria Math"/>
                <a:cs typeface="Cambria Math"/>
              </a:rPr>
              <a:t>→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sz="1200" spc="-50">
                <a:latin typeface="Cambria Math"/>
                <a:cs typeface="Cambria Math"/>
              </a:rPr>
              <a:t>=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sz="1200" spc="-50">
                <a:latin typeface="Cambria Math"/>
                <a:cs typeface="Cambria Math"/>
              </a:rPr>
              <a:t>+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sz="1200" spc="-50">
                <a:latin typeface="Cambria Math"/>
                <a:cs typeface="Cambria Math"/>
              </a:rPr>
              <a:t>→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sz="1200" spc="-50">
                <a:latin typeface="Cambria Math"/>
                <a:cs typeface="Cambria Math"/>
              </a:rPr>
              <a:t>=</a:t>
            </a:r>
            <a:r>
              <a:rPr dirty="0" sz="1200">
                <a:latin typeface="Cambria Math"/>
                <a:cs typeface="Cambria Math"/>
              </a:rPr>
              <a:t>	</a:t>
            </a:r>
            <a:r>
              <a:rPr dirty="0" sz="1200" spc="-50">
                <a:latin typeface="Cambria Math"/>
                <a:cs typeface="Cambria Math"/>
              </a:rPr>
              <a:t>−</a:t>
            </a:r>
            <a:r>
              <a:rPr dirty="0" sz="1200">
                <a:latin typeface="Cambria Math"/>
                <a:cs typeface="Cambria Math"/>
              </a:rPr>
              <a:t>	→</a:t>
            </a:r>
            <a:r>
              <a:rPr dirty="0" sz="1200" spc="60">
                <a:latin typeface="Cambria Math"/>
                <a:cs typeface="Cambria Math"/>
              </a:rPr>
              <a:t> </a:t>
            </a:r>
            <a:r>
              <a:rPr dirty="0" sz="1200" spc="-350">
                <a:latin typeface="Cambria Math"/>
                <a:cs typeface="Cambria Math"/>
              </a:rPr>
              <a:t>𝑣𝑣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691125" y="4107647"/>
            <a:ext cx="276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 spc="-400"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450334" y="4179276"/>
            <a:ext cx="55943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81965" algn="l"/>
              </a:tabLst>
            </a:pPr>
            <a:r>
              <a:rPr dirty="0" sz="850" spc="-10">
                <a:latin typeface="Cambria Math"/>
                <a:cs typeface="Cambria Math"/>
              </a:rPr>
              <a:t>𝑜𝑜𝑜𝑜𝑜𝑜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𝑅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015737" y="3991823"/>
            <a:ext cx="828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38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none" sz="1200" spc="260">
                <a:latin typeface="Cambria Math"/>
                <a:cs typeface="Cambria Math"/>
              </a:rPr>
              <a:t> </a:t>
            </a:r>
            <a:r>
              <a:rPr dirty="0" u="sng" sz="1200" spc="-254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(𝑅𝑅</a:t>
            </a:r>
            <a:r>
              <a:rPr dirty="0" u="none" sz="1200" spc="130">
                <a:latin typeface="Cambria Math"/>
                <a:cs typeface="Cambria Math"/>
              </a:rPr>
              <a:t> 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+ </a:t>
            </a:r>
            <a:r>
              <a:rPr dirty="0" u="sng" sz="1200" spc="-38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none" sz="1200" spc="270">
                <a:latin typeface="Cambria Math"/>
                <a:cs typeface="Cambria Math"/>
              </a:rPr>
              <a:t> </a:t>
            </a:r>
            <a:r>
              <a:rPr dirty="0" u="sng" sz="1200" spc="-6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6041834" y="4261232"/>
            <a:ext cx="612775" cy="141605"/>
          </a:xfrm>
          <a:custGeom>
            <a:avLst/>
            <a:gdLst/>
            <a:ahLst/>
            <a:cxnLst/>
            <a:rect l="l" t="t" r="r" b="b"/>
            <a:pathLst>
              <a:path w="612775" h="141604">
                <a:moveTo>
                  <a:pt x="567512" y="0"/>
                </a:moveTo>
                <a:lnTo>
                  <a:pt x="565505" y="5727"/>
                </a:lnTo>
                <a:lnTo>
                  <a:pt x="573676" y="9275"/>
                </a:lnTo>
                <a:lnTo>
                  <a:pt x="580701" y="14185"/>
                </a:lnTo>
                <a:lnTo>
                  <a:pt x="599114" y="57677"/>
                </a:lnTo>
                <a:lnTo>
                  <a:pt x="599655" y="69875"/>
                </a:lnTo>
                <a:lnTo>
                  <a:pt x="599134" y="82324"/>
                </a:lnTo>
                <a:lnTo>
                  <a:pt x="586552" y="120563"/>
                </a:lnTo>
                <a:lnTo>
                  <a:pt x="565721" y="135432"/>
                </a:lnTo>
                <a:lnTo>
                  <a:pt x="567512" y="141160"/>
                </a:lnTo>
                <a:lnTo>
                  <a:pt x="600925" y="116497"/>
                </a:lnTo>
                <a:lnTo>
                  <a:pt x="612533" y="70624"/>
                </a:lnTo>
                <a:lnTo>
                  <a:pt x="611814" y="57833"/>
                </a:lnTo>
                <a:lnTo>
                  <a:pt x="611805" y="57677"/>
                </a:lnTo>
                <a:lnTo>
                  <a:pt x="594436" y="16064"/>
                </a:lnTo>
                <a:lnTo>
                  <a:pt x="577749" y="3695"/>
                </a:lnTo>
                <a:lnTo>
                  <a:pt x="567512" y="0"/>
                </a:lnTo>
                <a:close/>
              </a:path>
              <a:path w="612775" h="141604">
                <a:moveTo>
                  <a:pt x="45021" y="0"/>
                </a:moveTo>
                <a:lnTo>
                  <a:pt x="11645" y="24739"/>
                </a:lnTo>
                <a:lnTo>
                  <a:pt x="42" y="69875"/>
                </a:lnTo>
                <a:lnTo>
                  <a:pt x="0" y="70624"/>
                </a:lnTo>
                <a:lnTo>
                  <a:pt x="653" y="82324"/>
                </a:lnTo>
                <a:lnTo>
                  <a:pt x="724" y="83592"/>
                </a:lnTo>
                <a:lnTo>
                  <a:pt x="2898" y="95561"/>
                </a:lnTo>
                <a:lnTo>
                  <a:pt x="25761" y="132129"/>
                </a:lnTo>
                <a:lnTo>
                  <a:pt x="45021" y="141160"/>
                </a:lnTo>
                <a:lnTo>
                  <a:pt x="46799" y="135432"/>
                </a:lnTo>
                <a:lnTo>
                  <a:pt x="38758" y="131870"/>
                </a:lnTo>
                <a:lnTo>
                  <a:pt x="31818" y="126914"/>
                </a:lnTo>
                <a:lnTo>
                  <a:pt x="13388" y="82324"/>
                </a:lnTo>
                <a:lnTo>
                  <a:pt x="12896" y="70624"/>
                </a:lnTo>
                <a:lnTo>
                  <a:pt x="12865" y="69875"/>
                </a:lnTo>
                <a:lnTo>
                  <a:pt x="21247" y="28092"/>
                </a:lnTo>
                <a:lnTo>
                  <a:pt x="47028" y="5727"/>
                </a:lnTo>
                <a:lnTo>
                  <a:pt x="4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6054346" y="4054106"/>
            <a:ext cx="808355" cy="36449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67945">
              <a:lnSpc>
                <a:spcPct val="100000"/>
              </a:lnSpc>
              <a:spcBef>
                <a:spcPts val="200"/>
              </a:spcBef>
              <a:tabLst>
                <a:tab pos="294005" algn="l"/>
                <a:tab pos="641350" algn="l"/>
              </a:tabLst>
            </a:pPr>
            <a:r>
              <a:rPr dirty="0" u="sng" sz="850" spc="-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4</a:t>
            </a:r>
            <a:r>
              <a:rPr dirty="0" u="none" sz="850">
                <a:latin typeface="Cambria Math"/>
                <a:cs typeface="Cambria Math"/>
              </a:rPr>
              <a:t>	</a:t>
            </a:r>
            <a:r>
              <a:rPr dirty="0" u="sng" sz="8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sz="850" spc="24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sz="850">
                <a:latin typeface="Cambria Math"/>
                <a:cs typeface="Cambria Math"/>
              </a:rPr>
              <a:t>	</a:t>
            </a:r>
            <a:r>
              <a:rPr dirty="0" u="sng" sz="850" spc="-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3</a:t>
            </a:r>
            <a:r>
              <a:rPr dirty="0" baseline="-16339" sz="1275" spc="17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15">
                <a:latin typeface="Cambria Math"/>
                <a:cs typeface="Cambria Math"/>
              </a:rPr>
              <a:t> </a:t>
            </a: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4</a:t>
            </a:r>
            <a:r>
              <a:rPr dirty="0" baseline="-16339" sz="1275" spc="540">
                <a:latin typeface="Cambria Math"/>
                <a:cs typeface="Cambria Math"/>
              </a:rPr>
              <a:t> </a:t>
            </a:r>
            <a:r>
              <a:rPr dirty="0" sz="1200" spc="-305"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850889" y="4107647"/>
            <a:ext cx="2705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400"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170928" y="3991823"/>
            <a:ext cx="1225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42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265416" y="4063451"/>
            <a:ext cx="901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850" spc="-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051040" y="4138128"/>
            <a:ext cx="329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latin typeface="Cambria Math"/>
                <a:cs typeface="Cambria Math"/>
              </a:rPr>
              <a:t>2</a:t>
            </a:r>
            <a:r>
              <a:rPr dirty="0" sz="850" spc="95">
                <a:latin typeface="Cambria Math"/>
                <a:cs typeface="Cambria Math"/>
              </a:rPr>
              <a:t> </a:t>
            </a:r>
            <a:r>
              <a:rPr dirty="0" baseline="-25462" sz="1800" spc="-457">
                <a:latin typeface="Cambria Math"/>
                <a:cs typeface="Cambria Math"/>
              </a:rPr>
              <a:t>𝑅𝑅</a:t>
            </a:r>
            <a:r>
              <a:rPr dirty="0" baseline="-52287" sz="1275" spc="-457">
                <a:latin typeface="Cambria Math"/>
                <a:cs typeface="Cambria Math"/>
              </a:rPr>
              <a:t>𝑅</a:t>
            </a:r>
            <a:endParaRPr baseline="-52287" sz="1275">
              <a:latin typeface="Cambria Math"/>
              <a:cs typeface="Cambria Math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069363" y="2413542"/>
            <a:ext cx="85344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6555" algn="l"/>
                <a:tab pos="775970" algn="l"/>
              </a:tabLst>
            </a:pPr>
            <a:r>
              <a:rPr dirty="0" sz="850" spc="-50">
                <a:latin typeface="Cambria Math"/>
                <a:cs typeface="Cambria Math"/>
              </a:rPr>
              <a:t>𝑅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3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4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996211" y="2341914"/>
            <a:ext cx="14058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75">
                <a:latin typeface="Cambria Math"/>
                <a:cs typeface="Cambria Math"/>
              </a:rPr>
              <a:t>𝑉𝑉</a:t>
            </a:r>
            <a:r>
              <a:rPr dirty="0" sz="1200" spc="45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80">
                <a:latin typeface="Cambria Math"/>
                <a:cs typeface="Cambria Math"/>
              </a:rPr>
              <a:t> </a:t>
            </a: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270">
                <a:latin typeface="Cambria Math"/>
                <a:cs typeface="Cambria Math"/>
              </a:rPr>
              <a:t> </a:t>
            </a:r>
            <a:r>
              <a:rPr dirty="0" sz="1200" spc="-195">
                <a:latin typeface="Cambria Math"/>
                <a:cs typeface="Cambria Math"/>
              </a:rPr>
              <a:t>𝑖𝑖</a:t>
            </a:r>
            <a:r>
              <a:rPr dirty="0" sz="1200" spc="3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275">
                <a:latin typeface="Cambria Math"/>
                <a:cs typeface="Cambria Math"/>
              </a:rPr>
              <a:t> </a:t>
            </a:r>
            <a:r>
              <a:rPr dirty="0" sz="1200" spc="-195">
                <a:latin typeface="Cambria Math"/>
                <a:cs typeface="Cambria Math"/>
              </a:rPr>
              <a:t>𝑖𝑖</a:t>
            </a:r>
            <a:r>
              <a:rPr dirty="0" sz="1200" spc="10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65">
                <a:latin typeface="Cambria Math"/>
                <a:cs typeface="Cambria Math"/>
              </a:rPr>
              <a:t> </a:t>
            </a:r>
            <a:r>
              <a:rPr dirty="0" sz="1200" spc="-195">
                <a:latin typeface="Cambria Math"/>
                <a:cs typeface="Cambria Math"/>
              </a:rPr>
              <a:t>𝑖𝑖</a:t>
            </a:r>
            <a:r>
              <a:rPr dirty="0" sz="1200" spc="95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419623" y="2226090"/>
            <a:ext cx="294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12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r>
              <a:rPr dirty="0" u="sng" sz="1200" spc="-57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678707" y="2297718"/>
            <a:ext cx="28003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66700" algn="l"/>
              </a:tabLst>
            </a:pPr>
            <a:r>
              <a:rPr dirty="0" u="sng" sz="850" spc="-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sz="8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394227" y="2444022"/>
            <a:ext cx="582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3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5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4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075460" y="2726499"/>
            <a:ext cx="4711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93065" algn="l"/>
              </a:tabLst>
            </a:pPr>
            <a:r>
              <a:rPr dirty="0" sz="850" spc="-50">
                <a:latin typeface="Cambria Math"/>
                <a:cs typeface="Cambria Math"/>
              </a:rPr>
              <a:t>+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50">
                <a:latin typeface="Cambria Math"/>
                <a:cs typeface="Cambria Math"/>
              </a:rPr>
              <a:t>4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994687" y="2654943"/>
            <a:ext cx="907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885" algn="l"/>
              </a:tabLst>
            </a:pPr>
            <a:r>
              <a:rPr dirty="0" sz="1200" spc="-350">
                <a:latin typeface="Cambria Math"/>
                <a:cs typeface="Cambria Math"/>
              </a:rPr>
              <a:t>𝑣𝑣</a:t>
            </a:r>
            <a:r>
              <a:rPr dirty="0" sz="1200">
                <a:latin typeface="Cambria Math"/>
                <a:cs typeface="Cambria Math"/>
              </a:rPr>
              <a:t>	=</a:t>
            </a:r>
            <a:r>
              <a:rPr dirty="0" sz="1200" spc="75">
                <a:latin typeface="Cambria Math"/>
                <a:cs typeface="Cambria Math"/>
              </a:rPr>
              <a:t> </a:t>
            </a: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270">
                <a:latin typeface="Cambria Math"/>
                <a:cs typeface="Cambria Math"/>
              </a:rPr>
              <a:t> </a:t>
            </a:r>
            <a:r>
              <a:rPr dirty="0" sz="1200" spc="-195">
                <a:latin typeface="Cambria Math"/>
                <a:cs typeface="Cambria Math"/>
              </a:rPr>
              <a:t>𝑖𝑖</a:t>
            </a:r>
            <a:r>
              <a:rPr dirty="0" sz="1200" spc="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75">
                <a:latin typeface="Cambria Math"/>
                <a:cs typeface="Cambria Math"/>
              </a:rPr>
              <a:t> </a:t>
            </a:r>
            <a:r>
              <a:rPr dirty="0" sz="1200" spc="-409"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848636" y="2756979"/>
            <a:ext cx="678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5947" sz="1275">
                <a:latin typeface="Cambria Math"/>
                <a:cs typeface="Cambria Math"/>
              </a:rPr>
              <a:t>4</a:t>
            </a:r>
            <a:r>
              <a:rPr dirty="0" baseline="35947" sz="1275" spc="97">
                <a:latin typeface="Cambria Math"/>
                <a:cs typeface="Cambria Math"/>
              </a:rPr>
              <a:t> </a:t>
            </a:r>
            <a:r>
              <a:rPr dirty="0" sz="1200" spc="-254">
                <a:latin typeface="Cambria Math"/>
                <a:cs typeface="Cambria Math"/>
              </a:rPr>
              <a:t>𝑅𝑅</a:t>
            </a:r>
            <a:r>
              <a:rPr dirty="0" baseline="-16339" sz="1275" spc="-382">
                <a:latin typeface="Cambria Math"/>
                <a:cs typeface="Cambria Math"/>
              </a:rPr>
              <a:t>3</a:t>
            </a:r>
            <a:r>
              <a:rPr dirty="0" baseline="-16339" sz="1275" spc="209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10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4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944652" y="2539047"/>
            <a:ext cx="589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23520" algn="l"/>
                <a:tab pos="55118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r>
              <a:rPr dirty="0" u="sng" sz="1200" spc="-41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𝑉𝑉</a:t>
            </a:r>
            <a:r>
              <a:rPr dirty="0" u="sng" baseline="-16339" sz="1275" spc="-62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baseline="-16339" sz="127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endParaRPr baseline="-16339" sz="1275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700362" y="4220997"/>
            <a:ext cx="6443980" cy="914400"/>
            <a:chOff x="2700362" y="4220997"/>
            <a:chExt cx="6443980" cy="914400"/>
          </a:xfrm>
        </p:grpSpPr>
        <p:sp>
          <p:nvSpPr>
            <p:cNvPr id="9" name="object 9" descr=""/>
            <p:cNvSpPr/>
            <p:nvPr/>
          </p:nvSpPr>
          <p:spPr>
            <a:xfrm>
              <a:off x="2836798" y="4220997"/>
              <a:ext cx="6307455" cy="914400"/>
            </a:xfrm>
            <a:custGeom>
              <a:avLst/>
              <a:gdLst/>
              <a:ahLst/>
              <a:cxnLst/>
              <a:rect l="l" t="t" r="r" b="b"/>
              <a:pathLst>
                <a:path w="6307455" h="914400">
                  <a:moveTo>
                    <a:pt x="0" y="914400"/>
                  </a:moveTo>
                  <a:lnTo>
                    <a:pt x="6307201" y="914400"/>
                  </a:lnTo>
                  <a:lnTo>
                    <a:pt x="6307201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00362" y="4220997"/>
              <a:ext cx="136525" cy="914400"/>
            </a:xfrm>
            <a:custGeom>
              <a:avLst/>
              <a:gdLst/>
              <a:ahLst/>
              <a:cxnLst/>
              <a:rect l="l" t="t" r="r" b="b"/>
              <a:pathLst>
                <a:path w="136525" h="914400">
                  <a:moveTo>
                    <a:pt x="13643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36436" y="914400"/>
                  </a:lnTo>
                  <a:lnTo>
                    <a:pt x="136436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26659" y="4391168"/>
            <a:ext cx="40843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Tema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dirty="0" sz="2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Diodo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rectificación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812801"/>
            <a:ext cx="8564245" cy="6000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1.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En</a:t>
            </a:r>
            <a:r>
              <a:rPr dirty="0" spc="-35"/>
              <a:t> </a:t>
            </a:r>
            <a:r>
              <a:rPr dirty="0"/>
              <a:t>la</a:t>
            </a:r>
            <a:r>
              <a:rPr dirty="0" spc="-40"/>
              <a:t> </a:t>
            </a:r>
            <a:r>
              <a:rPr dirty="0"/>
              <a:t>figura</a:t>
            </a:r>
            <a:r>
              <a:rPr dirty="0" spc="-15"/>
              <a:t> </a:t>
            </a:r>
            <a:r>
              <a:rPr dirty="0"/>
              <a:t>inferior</a:t>
            </a:r>
            <a:r>
              <a:rPr dirty="0" spc="-20"/>
              <a:t> </a:t>
            </a:r>
            <a:r>
              <a:rPr dirty="0"/>
              <a:t>hay</a:t>
            </a:r>
            <a:r>
              <a:rPr dirty="0" spc="-25"/>
              <a:t> </a:t>
            </a:r>
            <a:r>
              <a:rPr dirty="0"/>
              <a:t>un</a:t>
            </a:r>
            <a:r>
              <a:rPr dirty="0" spc="-15"/>
              <a:t> </a:t>
            </a:r>
            <a:r>
              <a:rPr dirty="0"/>
              <a:t>elemento</a:t>
            </a:r>
            <a:r>
              <a:rPr dirty="0" spc="-30"/>
              <a:t> </a:t>
            </a:r>
            <a:r>
              <a:rPr dirty="0"/>
              <a:t>no</a:t>
            </a:r>
            <a:r>
              <a:rPr dirty="0" spc="-30"/>
              <a:t> </a:t>
            </a:r>
            <a:r>
              <a:rPr dirty="0"/>
              <a:t>lineal</a:t>
            </a:r>
            <a:r>
              <a:rPr dirty="0" spc="-45"/>
              <a:t> </a:t>
            </a:r>
            <a:r>
              <a:rPr dirty="0"/>
              <a:t>cuya</a:t>
            </a:r>
            <a:r>
              <a:rPr dirty="0" spc="-10"/>
              <a:t> </a:t>
            </a:r>
            <a:r>
              <a:rPr dirty="0"/>
              <a:t>característica</a:t>
            </a:r>
            <a:r>
              <a:rPr dirty="0" spc="-15"/>
              <a:t> </a:t>
            </a:r>
            <a:r>
              <a:rPr dirty="0" spc="-10"/>
              <a:t>corriente-voltaje </a:t>
            </a:r>
            <a:r>
              <a:rPr dirty="0"/>
              <a:t>viene</a:t>
            </a:r>
            <a:r>
              <a:rPr dirty="0" spc="-25"/>
              <a:t> </a:t>
            </a:r>
            <a:r>
              <a:rPr dirty="0"/>
              <a:t>dado por</a:t>
            </a:r>
            <a:r>
              <a:rPr dirty="0" spc="-5"/>
              <a:t> </a:t>
            </a:r>
            <a:r>
              <a:rPr dirty="0"/>
              <a:t>la</a:t>
            </a:r>
            <a:r>
              <a:rPr dirty="0" spc="-20"/>
              <a:t> </a:t>
            </a:r>
            <a:r>
              <a:rPr dirty="0" spc="-10"/>
              <a:t>expresión:</a:t>
            </a:r>
          </a:p>
          <a:p>
            <a:pPr marL="1608455">
              <a:lnSpc>
                <a:spcPts val="690"/>
              </a:lnSpc>
            </a:pPr>
            <a:r>
              <a:rPr dirty="0" sz="800" spc="-25">
                <a:solidFill>
                  <a:srgbClr val="000080"/>
                </a:solidFill>
              </a:rPr>
              <a:t>R1</a:t>
            </a:r>
            <a:endParaRPr sz="800"/>
          </a:p>
        </p:txBody>
      </p:sp>
      <p:grpSp>
        <p:nvGrpSpPr>
          <p:cNvPr id="5" name="object 5" descr=""/>
          <p:cNvGrpSpPr/>
          <p:nvPr/>
        </p:nvGrpSpPr>
        <p:grpSpPr>
          <a:xfrm>
            <a:off x="1227285" y="1453175"/>
            <a:ext cx="1760855" cy="847725"/>
            <a:chOff x="1227285" y="1453175"/>
            <a:chExt cx="1760855" cy="847725"/>
          </a:xfrm>
        </p:grpSpPr>
        <p:sp>
          <p:nvSpPr>
            <p:cNvPr id="6" name="object 6" descr=""/>
            <p:cNvSpPr/>
            <p:nvPr/>
          </p:nvSpPr>
          <p:spPr>
            <a:xfrm>
              <a:off x="2879892" y="195605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 h="0">
                  <a:moveTo>
                    <a:pt x="45432" y="0"/>
                  </a:moveTo>
                  <a:lnTo>
                    <a:pt x="0" y="0"/>
                  </a:lnTo>
                </a:path>
              </a:pathLst>
            </a:custGeom>
            <a:ln w="112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925325" y="1922157"/>
              <a:ext cx="57150" cy="56515"/>
            </a:xfrm>
            <a:custGeom>
              <a:avLst/>
              <a:gdLst/>
              <a:ahLst/>
              <a:cxnLst/>
              <a:rect l="l" t="t" r="r" b="b"/>
              <a:pathLst>
                <a:path w="57150" h="56514">
                  <a:moveTo>
                    <a:pt x="0" y="28249"/>
                  </a:moveTo>
                  <a:lnTo>
                    <a:pt x="2218" y="17214"/>
                  </a:lnTo>
                  <a:lnTo>
                    <a:pt x="8281" y="8238"/>
                  </a:lnTo>
                  <a:lnTo>
                    <a:pt x="17302" y="2206"/>
                  </a:lnTo>
                  <a:lnTo>
                    <a:pt x="28395" y="0"/>
                  </a:lnTo>
                  <a:lnTo>
                    <a:pt x="39487" y="2206"/>
                  </a:lnTo>
                  <a:lnTo>
                    <a:pt x="48509" y="8238"/>
                  </a:lnTo>
                  <a:lnTo>
                    <a:pt x="54572" y="17214"/>
                  </a:lnTo>
                  <a:lnTo>
                    <a:pt x="56790" y="28249"/>
                  </a:lnTo>
                  <a:lnTo>
                    <a:pt x="54572" y="39285"/>
                  </a:lnTo>
                  <a:lnTo>
                    <a:pt x="48509" y="48260"/>
                  </a:lnTo>
                  <a:lnTo>
                    <a:pt x="39487" y="54292"/>
                  </a:lnTo>
                  <a:lnTo>
                    <a:pt x="28395" y="56499"/>
                  </a:lnTo>
                  <a:lnTo>
                    <a:pt x="17302" y="54292"/>
                  </a:lnTo>
                  <a:lnTo>
                    <a:pt x="8281" y="48260"/>
                  </a:lnTo>
                  <a:lnTo>
                    <a:pt x="2218" y="39285"/>
                  </a:lnTo>
                  <a:lnTo>
                    <a:pt x="0" y="28249"/>
                  </a:lnTo>
                  <a:close/>
                </a:path>
              </a:pathLst>
            </a:custGeom>
            <a:ln w="113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879892" y="150406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 h="0">
                  <a:moveTo>
                    <a:pt x="45432" y="0"/>
                  </a:moveTo>
                  <a:lnTo>
                    <a:pt x="0" y="0"/>
                  </a:lnTo>
                </a:path>
              </a:pathLst>
            </a:custGeom>
            <a:ln w="112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925324" y="1470162"/>
              <a:ext cx="57150" cy="56515"/>
            </a:xfrm>
            <a:custGeom>
              <a:avLst/>
              <a:gdLst/>
              <a:ahLst/>
              <a:cxnLst/>
              <a:rect l="l" t="t" r="r" b="b"/>
              <a:pathLst>
                <a:path w="57150" h="56515">
                  <a:moveTo>
                    <a:pt x="0" y="28249"/>
                  </a:moveTo>
                  <a:lnTo>
                    <a:pt x="2218" y="17214"/>
                  </a:lnTo>
                  <a:lnTo>
                    <a:pt x="8281" y="8238"/>
                  </a:lnTo>
                  <a:lnTo>
                    <a:pt x="17302" y="2206"/>
                  </a:lnTo>
                  <a:lnTo>
                    <a:pt x="28395" y="0"/>
                  </a:lnTo>
                  <a:lnTo>
                    <a:pt x="39487" y="2206"/>
                  </a:lnTo>
                  <a:lnTo>
                    <a:pt x="48509" y="8238"/>
                  </a:lnTo>
                  <a:lnTo>
                    <a:pt x="54572" y="17214"/>
                  </a:lnTo>
                  <a:lnTo>
                    <a:pt x="56790" y="28249"/>
                  </a:lnTo>
                  <a:lnTo>
                    <a:pt x="54572" y="39285"/>
                  </a:lnTo>
                  <a:lnTo>
                    <a:pt x="48509" y="48260"/>
                  </a:lnTo>
                  <a:lnTo>
                    <a:pt x="39487" y="54292"/>
                  </a:lnTo>
                  <a:lnTo>
                    <a:pt x="28395" y="56499"/>
                  </a:lnTo>
                  <a:lnTo>
                    <a:pt x="17302" y="54292"/>
                  </a:lnTo>
                  <a:lnTo>
                    <a:pt x="8281" y="48260"/>
                  </a:lnTo>
                  <a:lnTo>
                    <a:pt x="2218" y="39285"/>
                  </a:lnTo>
                  <a:lnTo>
                    <a:pt x="0" y="28249"/>
                  </a:lnTo>
                  <a:close/>
                </a:path>
              </a:pathLst>
            </a:custGeom>
            <a:ln w="113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232958" y="2182051"/>
              <a:ext cx="57150" cy="113030"/>
            </a:xfrm>
            <a:custGeom>
              <a:avLst/>
              <a:gdLst/>
              <a:ahLst/>
              <a:cxnLst/>
              <a:rect l="l" t="t" r="r" b="b"/>
              <a:pathLst>
                <a:path w="57150" h="113030">
                  <a:moveTo>
                    <a:pt x="0" y="112998"/>
                  </a:moveTo>
                  <a:lnTo>
                    <a:pt x="56790" y="0"/>
                  </a:lnTo>
                </a:path>
              </a:pathLst>
            </a:custGeom>
            <a:ln w="113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89749" y="2182051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30" h="0">
                  <a:moveTo>
                    <a:pt x="0" y="0"/>
                  </a:moveTo>
                  <a:lnTo>
                    <a:pt x="227163" y="0"/>
                  </a:lnTo>
                </a:path>
              </a:pathLst>
            </a:custGeom>
            <a:ln w="112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60121" y="2182051"/>
              <a:ext cx="57150" cy="113030"/>
            </a:xfrm>
            <a:custGeom>
              <a:avLst/>
              <a:gdLst/>
              <a:ahLst/>
              <a:cxnLst/>
              <a:rect l="l" t="t" r="r" b="b"/>
              <a:pathLst>
                <a:path w="57150" h="113030">
                  <a:moveTo>
                    <a:pt x="56790" y="0"/>
                  </a:moveTo>
                  <a:lnTo>
                    <a:pt x="0" y="112998"/>
                  </a:lnTo>
                </a:path>
              </a:pathLst>
            </a:custGeom>
            <a:ln w="113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46540" y="2182050"/>
              <a:ext cx="57150" cy="113030"/>
            </a:xfrm>
            <a:custGeom>
              <a:avLst/>
              <a:gdLst/>
              <a:ahLst/>
              <a:cxnLst/>
              <a:rect l="l" t="t" r="r" b="b"/>
              <a:pathLst>
                <a:path w="57150" h="113030">
                  <a:moveTo>
                    <a:pt x="0" y="112998"/>
                  </a:moveTo>
                  <a:lnTo>
                    <a:pt x="56790" y="0"/>
                  </a:lnTo>
                </a:path>
              </a:pathLst>
            </a:custGeom>
            <a:ln w="113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652728" y="1617058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30" h="0">
                  <a:moveTo>
                    <a:pt x="0" y="0"/>
                  </a:moveTo>
                  <a:lnTo>
                    <a:pt x="227163" y="0"/>
                  </a:lnTo>
                </a:path>
              </a:pathLst>
            </a:custGeom>
            <a:ln w="11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879892" y="1617058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w="0" h="226060">
                  <a:moveTo>
                    <a:pt x="0" y="0"/>
                  </a:moveTo>
                  <a:lnTo>
                    <a:pt x="0" y="225996"/>
                  </a:lnTo>
                </a:path>
              </a:pathLst>
            </a:custGeom>
            <a:ln w="113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652728" y="1843054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30" h="0">
                  <a:moveTo>
                    <a:pt x="227163" y="0"/>
                  </a:moveTo>
                  <a:lnTo>
                    <a:pt x="0" y="0"/>
                  </a:lnTo>
                </a:path>
              </a:pathLst>
            </a:custGeom>
            <a:ln w="11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652728" y="1617057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w="0" h="226060">
                  <a:moveTo>
                    <a:pt x="0" y="225996"/>
                  </a:moveTo>
                  <a:lnTo>
                    <a:pt x="0" y="0"/>
                  </a:lnTo>
                </a:path>
              </a:pathLst>
            </a:custGeom>
            <a:ln w="113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89749" y="1617057"/>
              <a:ext cx="215900" cy="215265"/>
            </a:xfrm>
            <a:custGeom>
              <a:avLst/>
              <a:gdLst/>
              <a:ahLst/>
              <a:cxnLst/>
              <a:rect l="l" t="t" r="r" b="b"/>
              <a:pathLst>
                <a:path w="215900" h="215264">
                  <a:moveTo>
                    <a:pt x="0" y="107348"/>
                  </a:moveTo>
                  <a:lnTo>
                    <a:pt x="8429" y="65414"/>
                  </a:lnTo>
                  <a:lnTo>
                    <a:pt x="31470" y="31309"/>
                  </a:lnTo>
                  <a:lnTo>
                    <a:pt x="65752" y="8386"/>
                  </a:lnTo>
                  <a:lnTo>
                    <a:pt x="107902" y="0"/>
                  </a:lnTo>
                  <a:lnTo>
                    <a:pt x="150053" y="8386"/>
                  </a:lnTo>
                  <a:lnTo>
                    <a:pt x="184334" y="31309"/>
                  </a:lnTo>
                  <a:lnTo>
                    <a:pt x="207375" y="65414"/>
                  </a:lnTo>
                  <a:lnTo>
                    <a:pt x="215805" y="107348"/>
                  </a:lnTo>
                  <a:lnTo>
                    <a:pt x="207375" y="149282"/>
                  </a:lnTo>
                  <a:lnTo>
                    <a:pt x="184334" y="183387"/>
                  </a:lnTo>
                  <a:lnTo>
                    <a:pt x="150053" y="206310"/>
                  </a:lnTo>
                  <a:lnTo>
                    <a:pt x="107902" y="214696"/>
                  </a:lnTo>
                  <a:lnTo>
                    <a:pt x="65752" y="206310"/>
                  </a:lnTo>
                  <a:lnTo>
                    <a:pt x="31470" y="183387"/>
                  </a:lnTo>
                  <a:lnTo>
                    <a:pt x="8429" y="149282"/>
                  </a:lnTo>
                  <a:lnTo>
                    <a:pt x="0" y="107348"/>
                  </a:lnTo>
                  <a:close/>
                </a:path>
              </a:pathLst>
            </a:custGeom>
            <a:ln w="113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80614" y="178655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 h="0">
                  <a:moveTo>
                    <a:pt x="0" y="0"/>
                  </a:moveTo>
                  <a:lnTo>
                    <a:pt x="45432" y="0"/>
                  </a:lnTo>
                </a:path>
              </a:pathLst>
            </a:custGeom>
            <a:ln w="112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03330" y="1650955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w="0" h="45719">
                  <a:moveTo>
                    <a:pt x="0" y="0"/>
                  </a:moveTo>
                  <a:lnTo>
                    <a:pt x="0" y="45199"/>
                  </a:lnTo>
                </a:path>
              </a:pathLst>
            </a:custGeom>
            <a:ln w="113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380614" y="167355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 h="0">
                  <a:moveTo>
                    <a:pt x="0" y="0"/>
                  </a:moveTo>
                  <a:lnTo>
                    <a:pt x="45432" y="0"/>
                  </a:lnTo>
                </a:path>
              </a:pathLst>
            </a:custGeom>
            <a:ln w="112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403330" y="150405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0"/>
                  </a:moveTo>
                  <a:lnTo>
                    <a:pt x="0" y="112998"/>
                  </a:lnTo>
                </a:path>
              </a:pathLst>
            </a:custGeom>
            <a:ln w="113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03330" y="184305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112998"/>
                  </a:moveTo>
                  <a:lnTo>
                    <a:pt x="0" y="0"/>
                  </a:lnTo>
                </a:path>
              </a:pathLst>
            </a:custGeom>
            <a:ln w="113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039388" y="1809151"/>
              <a:ext cx="45720" cy="22860"/>
            </a:xfrm>
            <a:custGeom>
              <a:avLst/>
              <a:gdLst/>
              <a:ahLst/>
              <a:cxnLst/>
              <a:rect l="l" t="t" r="r" b="b"/>
              <a:pathLst>
                <a:path w="45719" h="22860">
                  <a:moveTo>
                    <a:pt x="45432" y="22599"/>
                  </a:moveTo>
                  <a:lnTo>
                    <a:pt x="0" y="0"/>
                  </a:lnTo>
                </a:path>
              </a:pathLst>
            </a:custGeom>
            <a:ln w="1131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039388" y="1775252"/>
              <a:ext cx="91440" cy="34290"/>
            </a:xfrm>
            <a:custGeom>
              <a:avLst/>
              <a:gdLst/>
              <a:ahLst/>
              <a:cxnLst/>
              <a:rect l="l" t="t" r="r" b="b"/>
              <a:pathLst>
                <a:path w="91439" h="34289">
                  <a:moveTo>
                    <a:pt x="0" y="33899"/>
                  </a:moveTo>
                  <a:lnTo>
                    <a:pt x="90865" y="0"/>
                  </a:lnTo>
                </a:path>
              </a:pathLst>
            </a:custGeom>
            <a:ln w="113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039388" y="1741352"/>
              <a:ext cx="91440" cy="34290"/>
            </a:xfrm>
            <a:custGeom>
              <a:avLst/>
              <a:gdLst/>
              <a:ahLst/>
              <a:cxnLst/>
              <a:rect l="l" t="t" r="r" b="b"/>
              <a:pathLst>
                <a:path w="91439" h="34289">
                  <a:moveTo>
                    <a:pt x="90865" y="33899"/>
                  </a:moveTo>
                  <a:lnTo>
                    <a:pt x="0" y="0"/>
                  </a:lnTo>
                </a:path>
              </a:pathLst>
            </a:custGeom>
            <a:ln w="113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039388" y="1707452"/>
              <a:ext cx="91440" cy="34290"/>
            </a:xfrm>
            <a:custGeom>
              <a:avLst/>
              <a:gdLst/>
              <a:ahLst/>
              <a:cxnLst/>
              <a:rect l="l" t="t" r="r" b="b"/>
              <a:pathLst>
                <a:path w="91439" h="34289">
                  <a:moveTo>
                    <a:pt x="0" y="33899"/>
                  </a:moveTo>
                  <a:lnTo>
                    <a:pt x="90865" y="0"/>
                  </a:lnTo>
                </a:path>
              </a:pathLst>
            </a:custGeom>
            <a:ln w="113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039388" y="1673552"/>
              <a:ext cx="91440" cy="34290"/>
            </a:xfrm>
            <a:custGeom>
              <a:avLst/>
              <a:gdLst/>
              <a:ahLst/>
              <a:cxnLst/>
              <a:rect l="l" t="t" r="r" b="b"/>
              <a:pathLst>
                <a:path w="91439" h="34289">
                  <a:moveTo>
                    <a:pt x="90865" y="33899"/>
                  </a:moveTo>
                  <a:lnTo>
                    <a:pt x="0" y="0"/>
                  </a:lnTo>
                </a:path>
              </a:pathLst>
            </a:custGeom>
            <a:ln w="113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039388" y="1639652"/>
              <a:ext cx="91440" cy="34290"/>
            </a:xfrm>
            <a:custGeom>
              <a:avLst/>
              <a:gdLst/>
              <a:ahLst/>
              <a:cxnLst/>
              <a:rect l="l" t="t" r="r" b="b"/>
              <a:pathLst>
                <a:path w="91439" h="34289">
                  <a:moveTo>
                    <a:pt x="0" y="33899"/>
                  </a:moveTo>
                  <a:lnTo>
                    <a:pt x="90865" y="0"/>
                  </a:lnTo>
                </a:path>
              </a:pathLst>
            </a:custGeom>
            <a:ln w="113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084820" y="1617052"/>
              <a:ext cx="45720" cy="22860"/>
            </a:xfrm>
            <a:custGeom>
              <a:avLst/>
              <a:gdLst/>
              <a:ahLst/>
              <a:cxnLst/>
              <a:rect l="l" t="t" r="r" b="b"/>
              <a:pathLst>
                <a:path w="45719" h="22860">
                  <a:moveTo>
                    <a:pt x="45432" y="22599"/>
                  </a:moveTo>
                  <a:lnTo>
                    <a:pt x="0" y="0"/>
                  </a:lnTo>
                </a:path>
              </a:pathLst>
            </a:custGeom>
            <a:ln w="1131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084820" y="183174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30">
                  <a:moveTo>
                    <a:pt x="0" y="11299"/>
                  </a:moveTo>
                  <a:lnTo>
                    <a:pt x="0" y="0"/>
                  </a:lnTo>
                </a:path>
              </a:pathLst>
            </a:custGeom>
            <a:ln w="113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084820" y="150405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0"/>
                  </a:moveTo>
                  <a:lnTo>
                    <a:pt x="0" y="112998"/>
                  </a:lnTo>
                </a:path>
              </a:pathLst>
            </a:custGeom>
            <a:ln w="113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084820" y="184304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112998"/>
                  </a:moveTo>
                  <a:lnTo>
                    <a:pt x="0" y="0"/>
                  </a:lnTo>
                </a:path>
              </a:pathLst>
            </a:custGeom>
            <a:ln w="113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641852" y="1458853"/>
              <a:ext cx="22860" cy="45720"/>
            </a:xfrm>
            <a:custGeom>
              <a:avLst/>
              <a:gdLst/>
              <a:ahLst/>
              <a:cxnLst/>
              <a:rect l="l" t="t" r="r" b="b"/>
              <a:pathLst>
                <a:path w="22860" h="45719">
                  <a:moveTo>
                    <a:pt x="0" y="45199"/>
                  </a:moveTo>
                  <a:lnTo>
                    <a:pt x="22716" y="0"/>
                  </a:lnTo>
                </a:path>
              </a:pathLst>
            </a:custGeom>
            <a:ln w="113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664568" y="1458852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89" h="90805">
                  <a:moveTo>
                    <a:pt x="0" y="0"/>
                  </a:moveTo>
                  <a:lnTo>
                    <a:pt x="34074" y="90398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698643" y="1458852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89" h="90805">
                  <a:moveTo>
                    <a:pt x="0" y="90398"/>
                  </a:moveTo>
                  <a:lnTo>
                    <a:pt x="34074" y="0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732717" y="1458851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89" h="90805">
                  <a:moveTo>
                    <a:pt x="0" y="0"/>
                  </a:moveTo>
                  <a:lnTo>
                    <a:pt x="34074" y="90398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766792" y="1458851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89" h="90805">
                  <a:moveTo>
                    <a:pt x="0" y="90398"/>
                  </a:moveTo>
                  <a:lnTo>
                    <a:pt x="34074" y="0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800866" y="1458851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89" h="90805">
                  <a:moveTo>
                    <a:pt x="0" y="0"/>
                  </a:moveTo>
                  <a:lnTo>
                    <a:pt x="34074" y="90398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834941" y="1504050"/>
              <a:ext cx="22860" cy="45720"/>
            </a:xfrm>
            <a:custGeom>
              <a:avLst/>
              <a:gdLst/>
              <a:ahLst/>
              <a:cxnLst/>
              <a:rect l="l" t="t" r="r" b="b"/>
              <a:pathLst>
                <a:path w="22860" h="45719">
                  <a:moveTo>
                    <a:pt x="0" y="45199"/>
                  </a:moveTo>
                  <a:lnTo>
                    <a:pt x="22716" y="0"/>
                  </a:lnTo>
                </a:path>
              </a:pathLst>
            </a:custGeom>
            <a:ln w="113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630494" y="1504049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 h="0">
                  <a:moveTo>
                    <a:pt x="0" y="0"/>
                  </a:moveTo>
                  <a:lnTo>
                    <a:pt x="11358" y="0"/>
                  </a:lnTo>
                </a:path>
              </a:pathLst>
            </a:custGeom>
            <a:ln w="112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857657" y="1504049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 h="0">
                  <a:moveTo>
                    <a:pt x="113581" y="0"/>
                  </a:moveTo>
                  <a:lnTo>
                    <a:pt x="0" y="0"/>
                  </a:lnTo>
                </a:path>
              </a:pathLst>
            </a:custGeom>
            <a:ln w="112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516912" y="1504049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 h="0">
                  <a:moveTo>
                    <a:pt x="0" y="0"/>
                  </a:moveTo>
                  <a:lnTo>
                    <a:pt x="113581" y="0"/>
                  </a:lnTo>
                </a:path>
              </a:pathLst>
            </a:custGeom>
            <a:ln w="112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084820" y="1956041"/>
              <a:ext cx="568325" cy="0"/>
            </a:xfrm>
            <a:custGeom>
              <a:avLst/>
              <a:gdLst/>
              <a:ahLst/>
              <a:cxnLst/>
              <a:rect l="l" t="t" r="r" b="b"/>
              <a:pathLst>
                <a:path w="568325" h="0">
                  <a:moveTo>
                    <a:pt x="0" y="0"/>
                  </a:moveTo>
                  <a:lnTo>
                    <a:pt x="567908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630012" y="193344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630012" y="193344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403330" y="1956041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w="0" h="226060">
                  <a:moveTo>
                    <a:pt x="0" y="0"/>
                  </a:moveTo>
                  <a:lnTo>
                    <a:pt x="0" y="225996"/>
                  </a:lnTo>
                </a:path>
              </a:pathLst>
            </a:custGeom>
            <a:ln w="1135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380614" y="193344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380614" y="1933441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971239" y="150404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 h="0">
                  <a:moveTo>
                    <a:pt x="0" y="0"/>
                  </a:moveTo>
                  <a:lnTo>
                    <a:pt x="113581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062104" y="1481447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062104" y="1481447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403330" y="1956039"/>
              <a:ext cx="681990" cy="0"/>
            </a:xfrm>
            <a:custGeom>
              <a:avLst/>
              <a:gdLst/>
              <a:ahLst/>
              <a:cxnLst/>
              <a:rect l="l" t="t" r="r" b="b"/>
              <a:pathLst>
                <a:path w="681989" h="0">
                  <a:moveTo>
                    <a:pt x="0" y="0"/>
                  </a:moveTo>
                  <a:lnTo>
                    <a:pt x="681489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062104" y="1933439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062104" y="1933439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403330" y="1504045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113581" y="0"/>
                  </a:moveTo>
                  <a:lnTo>
                    <a:pt x="0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652728" y="1956038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 h="0">
                  <a:moveTo>
                    <a:pt x="0" y="0"/>
                  </a:moveTo>
                  <a:lnTo>
                    <a:pt x="113581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743594" y="1933438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743594" y="1933438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766310" y="1504044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 h="0">
                  <a:moveTo>
                    <a:pt x="0" y="0"/>
                  </a:moveTo>
                  <a:lnTo>
                    <a:pt x="113581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766310" y="150404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112998"/>
                  </a:moveTo>
                  <a:lnTo>
                    <a:pt x="0" y="0"/>
                  </a:lnTo>
                </a:path>
              </a:pathLst>
            </a:custGeom>
            <a:ln w="1135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084820" y="1504043"/>
              <a:ext cx="681990" cy="0"/>
            </a:xfrm>
            <a:custGeom>
              <a:avLst/>
              <a:gdLst/>
              <a:ahLst/>
              <a:cxnLst/>
              <a:rect l="l" t="t" r="r" b="b"/>
              <a:pathLst>
                <a:path w="681989" h="0">
                  <a:moveTo>
                    <a:pt x="681489" y="0"/>
                  </a:moveTo>
                  <a:lnTo>
                    <a:pt x="0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743594" y="1481443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743594" y="1481443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062104" y="1481443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062104" y="1481443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766310" y="184303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0"/>
                  </a:moveTo>
                  <a:lnTo>
                    <a:pt x="0" y="112998"/>
                  </a:lnTo>
                </a:path>
              </a:pathLst>
            </a:custGeom>
            <a:ln w="1135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2766310" y="1956035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 h="0">
                  <a:moveTo>
                    <a:pt x="0" y="0"/>
                  </a:moveTo>
                  <a:lnTo>
                    <a:pt x="113581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2980773" y="1604359"/>
            <a:ext cx="14478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Arial"/>
                <a:cs typeface="Arial"/>
              </a:rPr>
              <a:t>Vs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049886" y="1604354"/>
            <a:ext cx="1733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2185701" y="1717350"/>
            <a:ext cx="1676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34415" y="2373324"/>
            <a:ext cx="7199630" cy="597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Calcular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voltaje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cae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dicho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dispositivo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=1,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t</a:t>
            </a:r>
            <a:r>
              <a:rPr dirty="0" sz="1350">
                <a:latin typeface="Arial"/>
                <a:cs typeface="Arial"/>
              </a:rPr>
              <a:t>=0,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in</a:t>
            </a:r>
            <a:r>
              <a:rPr dirty="0" baseline="-18518" sz="1350" spc="172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=12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1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k</a:t>
            </a:r>
            <a:r>
              <a:rPr dirty="0" sz="1350">
                <a:latin typeface="Symbol"/>
                <a:cs typeface="Symbol"/>
              </a:rPr>
              <a:t></a:t>
            </a:r>
            <a:r>
              <a:rPr dirty="0" sz="1350" spc="15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2</a:t>
            </a:r>
            <a:r>
              <a:rPr dirty="0" baseline="-18518" sz="1350" spc="-22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k</a:t>
            </a:r>
            <a:r>
              <a:rPr dirty="0" sz="1350" spc="-25">
                <a:latin typeface="Symbol"/>
                <a:cs typeface="Symbol"/>
              </a:rPr>
              <a:t></a:t>
            </a:r>
            <a:endParaRPr sz="135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1614"/>
              </a:spcBef>
            </a:pPr>
            <a:r>
              <a:rPr dirty="0" sz="1050">
                <a:latin typeface="Arial"/>
                <a:cs typeface="Arial"/>
              </a:rPr>
              <a:t>Empezamos</a:t>
            </a:r>
            <a:r>
              <a:rPr dirty="0" sz="1050" spc="-5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calculando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el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equivalente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Thévenin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entre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los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bornes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del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elemento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no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lineal: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2647540" y="3224036"/>
            <a:ext cx="120650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50" i="1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2735004" y="3327305"/>
            <a:ext cx="1212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-25" i="1">
                <a:latin typeface="Times New Roman"/>
                <a:cs typeface="Times New Roman"/>
              </a:rPr>
              <a:t>Th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3066976" y="3120764"/>
            <a:ext cx="297180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i="1">
                <a:latin typeface="Times New Roman"/>
                <a:cs typeface="Times New Roman"/>
              </a:rPr>
              <a:t>V</a:t>
            </a:r>
            <a:r>
              <a:rPr dirty="0" sz="1200" spc="345" i="1">
                <a:latin typeface="Times New Roman"/>
                <a:cs typeface="Times New Roman"/>
              </a:rPr>
              <a:t> </a:t>
            </a:r>
            <a:r>
              <a:rPr dirty="0" sz="1200" spc="-50" i="1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3024847" y="3336985"/>
            <a:ext cx="396240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i="1">
                <a:latin typeface="Times New Roman"/>
                <a:cs typeface="Times New Roman"/>
              </a:rPr>
              <a:t>R</a:t>
            </a:r>
            <a:r>
              <a:rPr dirty="0" sz="1200" spc="204" i="1">
                <a:latin typeface="Times New Roman"/>
                <a:cs typeface="Times New Roman"/>
              </a:rPr>
              <a:t> </a:t>
            </a:r>
            <a:r>
              <a:rPr dirty="0" sz="1200">
                <a:latin typeface="Symbol"/>
                <a:cs typeface="Symbol"/>
              </a:rPr>
              <a:t>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0" i="1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3105810" y="3440231"/>
            <a:ext cx="359410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0355" algn="l"/>
              </a:tabLst>
            </a:pPr>
            <a:r>
              <a:rPr dirty="0" sz="700" spc="-50">
                <a:latin typeface="Times New Roman"/>
                <a:cs typeface="Times New Roman"/>
              </a:rPr>
              <a:t>1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-5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2863433" y="3159532"/>
            <a:ext cx="972819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23148" sz="1800">
                <a:latin typeface="Symbol"/>
                <a:cs typeface="Symbol"/>
              </a:rPr>
              <a:t></a:t>
            </a:r>
            <a:r>
              <a:rPr dirty="0" baseline="-23148" sz="1800" spc="-7">
                <a:latin typeface="Times New Roman"/>
                <a:cs typeface="Times New Roman"/>
              </a:rPr>
              <a:t> </a:t>
            </a:r>
            <a:r>
              <a:rPr dirty="0" u="sng" sz="700" spc="409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7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u="sng" sz="700" spc="24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sng" sz="700" spc="4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700" spc="195">
                <a:latin typeface="Times New Roman"/>
                <a:cs typeface="Times New Roman"/>
              </a:rPr>
              <a:t> </a:t>
            </a:r>
            <a:r>
              <a:rPr dirty="0" u="none" baseline="-23148" sz="1800">
                <a:latin typeface="Symbol"/>
                <a:cs typeface="Symbol"/>
              </a:rPr>
              <a:t></a:t>
            </a:r>
            <a:r>
              <a:rPr dirty="0" u="none" baseline="-23148" sz="1800" spc="-75">
                <a:latin typeface="Times New Roman"/>
                <a:cs typeface="Times New Roman"/>
              </a:rPr>
              <a:t> </a:t>
            </a:r>
            <a:r>
              <a:rPr dirty="0" u="none" baseline="-23148" sz="1800" spc="-52">
                <a:latin typeface="Times New Roman"/>
                <a:cs typeface="Times New Roman"/>
              </a:rPr>
              <a:t>6</a:t>
            </a:r>
            <a:r>
              <a:rPr dirty="0" u="none" baseline="-23148" sz="1800" spc="-52" i="1">
                <a:latin typeface="Times New Roman"/>
                <a:cs typeface="Times New Roman"/>
              </a:rPr>
              <a:t>V</a:t>
            </a:r>
            <a:endParaRPr baseline="-23148" sz="1800">
              <a:latin typeface="Times New Roman"/>
              <a:cs typeface="Times New Roman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2747954" y="3774164"/>
            <a:ext cx="1212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-25" i="1">
                <a:latin typeface="Times New Roman"/>
                <a:cs typeface="Times New Roman"/>
              </a:rPr>
              <a:t>Th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2660528" y="3670854"/>
            <a:ext cx="352425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53365" algn="l"/>
              </a:tabLst>
            </a:pPr>
            <a:r>
              <a:rPr dirty="0" sz="1200" spc="-50" i="1">
                <a:latin typeface="Times New Roman"/>
                <a:cs typeface="Times New Roman"/>
              </a:rPr>
              <a:t>R</a:t>
            </a:r>
            <a:r>
              <a:rPr dirty="0" sz="1200" i="1">
                <a:latin typeface="Times New Roman"/>
                <a:cs typeface="Times New Roman"/>
              </a:rPr>
              <a:t>	</a:t>
            </a:r>
            <a:r>
              <a:rPr dirty="0" sz="1200" spc="-50">
                <a:latin typeface="Symbol"/>
                <a:cs typeface="Symbol"/>
              </a:rPr>
              <a:t>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3086858" y="3608003"/>
            <a:ext cx="342265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3888" sz="1800" spc="-30" i="1">
                <a:latin typeface="Times New Roman"/>
                <a:cs typeface="Times New Roman"/>
              </a:rPr>
              <a:t>R</a:t>
            </a:r>
            <a:r>
              <a:rPr dirty="0" sz="700" spc="-20">
                <a:latin typeface="Times New Roman"/>
                <a:cs typeface="Times New Roman"/>
              </a:rPr>
              <a:t>1</a:t>
            </a:r>
            <a:r>
              <a:rPr dirty="0" baseline="13888" sz="1800" spc="-30" i="1">
                <a:latin typeface="Times New Roman"/>
                <a:cs typeface="Times New Roman"/>
              </a:rPr>
              <a:t>R</a:t>
            </a:r>
            <a:r>
              <a:rPr dirty="0" sz="700" spc="-2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3037798" y="3783843"/>
            <a:ext cx="396240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i="1">
                <a:latin typeface="Times New Roman"/>
                <a:cs typeface="Times New Roman"/>
              </a:rPr>
              <a:t>R</a:t>
            </a:r>
            <a:r>
              <a:rPr dirty="0" sz="1200" spc="204" i="1">
                <a:latin typeface="Times New Roman"/>
                <a:cs typeface="Times New Roman"/>
              </a:rPr>
              <a:t> </a:t>
            </a:r>
            <a:r>
              <a:rPr dirty="0" sz="1200">
                <a:latin typeface="Symbol"/>
                <a:cs typeface="Symbol"/>
              </a:rPr>
              <a:t>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0" i="1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3118760" y="3887089"/>
            <a:ext cx="359410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0355" algn="l"/>
              </a:tabLst>
            </a:pPr>
            <a:r>
              <a:rPr dirty="0" sz="700" spc="-50">
                <a:latin typeface="Times New Roman"/>
                <a:cs typeface="Times New Roman"/>
              </a:rPr>
              <a:t>1</a:t>
            </a:r>
            <a:r>
              <a:rPr dirty="0" sz="700">
                <a:latin typeface="Times New Roman"/>
                <a:cs typeface="Times New Roman"/>
              </a:rPr>
              <a:t>	</a:t>
            </a:r>
            <a:r>
              <a:rPr dirty="0" sz="700" spc="-5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4" name="object 84" descr=""/>
          <p:cNvSpPr/>
          <p:nvPr/>
        </p:nvSpPr>
        <p:spPr>
          <a:xfrm>
            <a:off x="3037543" y="3793316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 h="0">
                <a:moveTo>
                  <a:pt x="0" y="0"/>
                </a:moveTo>
                <a:lnTo>
                  <a:pt x="445293" y="0"/>
                </a:lnTo>
              </a:path>
            </a:pathLst>
          </a:custGeom>
          <a:ln w="64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 txBox="1"/>
          <p:nvPr/>
        </p:nvSpPr>
        <p:spPr>
          <a:xfrm>
            <a:off x="3517095" y="3670917"/>
            <a:ext cx="528955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latin typeface="Symbol"/>
                <a:cs typeface="Symbol"/>
              </a:rPr>
              <a:t>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0,5</a:t>
            </a:r>
            <a:r>
              <a:rPr dirty="0" sz="1200" spc="-10" i="1">
                <a:latin typeface="Times New Roman"/>
                <a:cs typeface="Times New Roman"/>
              </a:rPr>
              <a:t>k</a:t>
            </a:r>
            <a:r>
              <a:rPr dirty="0" sz="1200" spc="-10">
                <a:latin typeface="Symbol"/>
                <a:cs typeface="Symbol"/>
              </a:rPr>
              <a:t>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449927" y="4595095"/>
            <a:ext cx="1186180" cy="2603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550" i="1">
                <a:latin typeface="Times New Roman"/>
                <a:cs typeface="Times New Roman"/>
              </a:rPr>
              <a:t>V</a:t>
            </a:r>
            <a:r>
              <a:rPr dirty="0" baseline="-24691" sz="1350" i="1">
                <a:latin typeface="Times New Roman"/>
                <a:cs typeface="Times New Roman"/>
              </a:rPr>
              <a:t>Th</a:t>
            </a:r>
            <a:r>
              <a:rPr dirty="0" baseline="-24691" sz="1350" spc="345" i="1">
                <a:latin typeface="Times New Roman"/>
                <a:cs typeface="Times New Roman"/>
              </a:rPr>
              <a:t> </a:t>
            </a:r>
            <a:r>
              <a:rPr dirty="0" sz="1550">
                <a:latin typeface="Symbol"/>
                <a:cs typeface="Symbol"/>
              </a:rPr>
              <a:t></a:t>
            </a:r>
            <a:r>
              <a:rPr dirty="0" sz="1550" spc="-70">
                <a:latin typeface="Times New Roman"/>
                <a:cs typeface="Times New Roman"/>
              </a:rPr>
              <a:t> </a:t>
            </a:r>
            <a:r>
              <a:rPr dirty="0" sz="1550" i="1">
                <a:latin typeface="Times New Roman"/>
                <a:cs typeface="Times New Roman"/>
              </a:rPr>
              <a:t>R</a:t>
            </a:r>
            <a:r>
              <a:rPr dirty="0" baseline="-24691" sz="1350" i="1">
                <a:latin typeface="Times New Roman"/>
                <a:cs typeface="Times New Roman"/>
              </a:rPr>
              <a:t>Th</a:t>
            </a:r>
            <a:r>
              <a:rPr dirty="0" sz="1550" i="1">
                <a:latin typeface="Times New Roman"/>
                <a:cs typeface="Times New Roman"/>
              </a:rPr>
              <a:t>i</a:t>
            </a:r>
            <a:r>
              <a:rPr dirty="0" baseline="-24691" sz="1350" i="1">
                <a:latin typeface="Times New Roman"/>
                <a:cs typeface="Times New Roman"/>
              </a:rPr>
              <a:t>s</a:t>
            </a:r>
            <a:r>
              <a:rPr dirty="0" baseline="-24691" sz="1350" spc="112" i="1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Symbol"/>
                <a:cs typeface="Symbol"/>
              </a:rPr>
              <a:t></a:t>
            </a:r>
            <a:r>
              <a:rPr dirty="0" sz="1550" spc="-145">
                <a:latin typeface="Times New Roman"/>
                <a:cs typeface="Times New Roman"/>
              </a:rPr>
              <a:t> </a:t>
            </a:r>
            <a:r>
              <a:rPr dirty="0" sz="1550" spc="-25" i="1">
                <a:latin typeface="Times New Roman"/>
                <a:cs typeface="Times New Roman"/>
              </a:rPr>
              <a:t>v</a:t>
            </a:r>
            <a:r>
              <a:rPr dirty="0" baseline="-24691" sz="1350" spc="-37" i="1">
                <a:latin typeface="Times New Roman"/>
                <a:cs typeface="Times New Roman"/>
              </a:rPr>
              <a:t>s</a:t>
            </a:r>
            <a:endParaRPr baseline="-24691" sz="1350">
              <a:latin typeface="Times New Roman"/>
              <a:cs typeface="Times New Roman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437229" y="4914950"/>
            <a:ext cx="1875155" cy="2927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ts val="1450"/>
              </a:lnSpc>
              <a:spcBef>
                <a:spcPts val="90"/>
              </a:spcBef>
              <a:tabLst>
                <a:tab pos="351155" algn="l"/>
                <a:tab pos="756920" algn="l"/>
              </a:tabLst>
            </a:pPr>
            <a:r>
              <a:rPr dirty="0" sz="1550" spc="-50" i="1">
                <a:latin typeface="Times New Roman"/>
                <a:cs typeface="Times New Roman"/>
              </a:rPr>
              <a:t>V</a:t>
            </a:r>
            <a:r>
              <a:rPr dirty="0" sz="1550" i="1">
                <a:latin typeface="Times New Roman"/>
                <a:cs typeface="Times New Roman"/>
              </a:rPr>
              <a:t>	</a:t>
            </a:r>
            <a:r>
              <a:rPr dirty="0" sz="1550">
                <a:latin typeface="Symbol"/>
                <a:cs typeface="Symbol"/>
              </a:rPr>
              <a:t></a:t>
            </a:r>
            <a:r>
              <a:rPr dirty="0" sz="1550" spc="-40">
                <a:latin typeface="Times New Roman"/>
                <a:cs typeface="Times New Roman"/>
              </a:rPr>
              <a:t> </a:t>
            </a:r>
            <a:r>
              <a:rPr dirty="0" sz="1550" spc="-50" i="1">
                <a:latin typeface="Times New Roman"/>
                <a:cs typeface="Times New Roman"/>
              </a:rPr>
              <a:t>R</a:t>
            </a:r>
            <a:r>
              <a:rPr dirty="0" sz="1550" i="1">
                <a:latin typeface="Times New Roman"/>
                <a:cs typeface="Times New Roman"/>
              </a:rPr>
              <a:t>	A</a:t>
            </a:r>
            <a:r>
              <a:rPr dirty="0" sz="1550">
                <a:latin typeface="Times New Roman"/>
                <a:cs typeface="Times New Roman"/>
              </a:rPr>
              <a:t>(</a:t>
            </a:r>
            <a:r>
              <a:rPr dirty="0" sz="1550" i="1">
                <a:latin typeface="Times New Roman"/>
                <a:cs typeface="Times New Roman"/>
              </a:rPr>
              <a:t>v</a:t>
            </a:r>
            <a:r>
              <a:rPr dirty="0" sz="1550" spc="459" i="1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Symbol"/>
                <a:cs typeface="Symbol"/>
              </a:rPr>
              <a:t></a:t>
            </a:r>
            <a:r>
              <a:rPr dirty="0" sz="1550" spc="-145">
                <a:latin typeface="Times New Roman"/>
                <a:cs typeface="Times New Roman"/>
              </a:rPr>
              <a:t> </a:t>
            </a:r>
            <a:r>
              <a:rPr dirty="0" sz="1550" i="1">
                <a:latin typeface="Times New Roman"/>
                <a:cs typeface="Times New Roman"/>
              </a:rPr>
              <a:t>v</a:t>
            </a:r>
            <a:r>
              <a:rPr dirty="0" sz="1550" spc="130" i="1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)</a:t>
            </a:r>
            <a:r>
              <a:rPr dirty="0" baseline="43209" sz="1350">
                <a:latin typeface="Times New Roman"/>
                <a:cs typeface="Times New Roman"/>
              </a:rPr>
              <a:t>2</a:t>
            </a:r>
            <a:r>
              <a:rPr dirty="0" baseline="43209" sz="1350" spc="232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Symbol"/>
                <a:cs typeface="Symbol"/>
              </a:rPr>
              <a:t></a:t>
            </a:r>
            <a:r>
              <a:rPr dirty="0" sz="1550" spc="-140">
                <a:latin typeface="Times New Roman"/>
                <a:cs typeface="Times New Roman"/>
              </a:rPr>
              <a:t> </a:t>
            </a:r>
            <a:r>
              <a:rPr dirty="0" sz="1550" spc="-50" i="1">
                <a:latin typeface="Times New Roman"/>
                <a:cs typeface="Times New Roman"/>
              </a:rPr>
              <a:t>v</a:t>
            </a:r>
            <a:endParaRPr sz="1550">
              <a:latin typeface="Times New Roman"/>
              <a:cs typeface="Times New Roman"/>
            </a:endParaRPr>
          </a:p>
          <a:p>
            <a:pPr marL="159385">
              <a:lnSpc>
                <a:spcPts val="670"/>
              </a:lnSpc>
              <a:tabLst>
                <a:tab pos="613410" algn="l"/>
                <a:tab pos="1037590" algn="l"/>
                <a:tab pos="1368425" algn="l"/>
              </a:tabLst>
            </a:pPr>
            <a:r>
              <a:rPr dirty="0" sz="900" spc="-25" i="1">
                <a:latin typeface="Times New Roman"/>
                <a:cs typeface="Times New Roman"/>
              </a:rPr>
              <a:t>Th</a:t>
            </a:r>
            <a:r>
              <a:rPr dirty="0" sz="900" i="1">
                <a:latin typeface="Times New Roman"/>
                <a:cs typeface="Times New Roman"/>
              </a:rPr>
              <a:t>	</a:t>
            </a:r>
            <a:r>
              <a:rPr dirty="0" sz="900" spc="-25" i="1">
                <a:latin typeface="Times New Roman"/>
                <a:cs typeface="Times New Roman"/>
              </a:rPr>
              <a:t>Th</a:t>
            </a:r>
            <a:r>
              <a:rPr dirty="0" sz="900" i="1">
                <a:latin typeface="Times New Roman"/>
                <a:cs typeface="Times New Roman"/>
              </a:rPr>
              <a:t>	</a:t>
            </a:r>
            <a:r>
              <a:rPr dirty="0" sz="900" spc="-50" i="1">
                <a:latin typeface="Times New Roman"/>
                <a:cs typeface="Times New Roman"/>
              </a:rPr>
              <a:t>s</a:t>
            </a:r>
            <a:r>
              <a:rPr dirty="0" sz="900" i="1">
                <a:latin typeface="Times New Roman"/>
                <a:cs typeface="Times New Roman"/>
              </a:rPr>
              <a:t>	</a:t>
            </a:r>
            <a:r>
              <a:rPr dirty="0" sz="900" spc="-50" i="1"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2259643" y="5045338"/>
            <a:ext cx="6985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50" i="1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363170" y="4310287"/>
            <a:ext cx="16097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Aplicando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Kirchhoff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queda: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object 90" descr=""/>
          <p:cNvSpPr/>
          <p:nvPr/>
        </p:nvSpPr>
        <p:spPr>
          <a:xfrm>
            <a:off x="4143254" y="1610130"/>
            <a:ext cx="628015" cy="160020"/>
          </a:xfrm>
          <a:custGeom>
            <a:avLst/>
            <a:gdLst/>
            <a:ahLst/>
            <a:cxnLst/>
            <a:rect l="l" t="t" r="r" b="b"/>
            <a:pathLst>
              <a:path w="628014" h="160019">
                <a:moveTo>
                  <a:pt x="577075" y="0"/>
                </a:moveTo>
                <a:lnTo>
                  <a:pt x="574802" y="6477"/>
                </a:lnTo>
                <a:lnTo>
                  <a:pt x="584039" y="10484"/>
                </a:lnTo>
                <a:lnTo>
                  <a:pt x="591980" y="16030"/>
                </a:lnTo>
                <a:lnTo>
                  <a:pt x="611044" y="52941"/>
                </a:lnTo>
                <a:lnTo>
                  <a:pt x="613397" y="78955"/>
                </a:lnTo>
                <a:lnTo>
                  <a:pt x="612806" y="93026"/>
                </a:lnTo>
                <a:lnTo>
                  <a:pt x="598587" y="136236"/>
                </a:lnTo>
                <a:lnTo>
                  <a:pt x="575056" y="153035"/>
                </a:lnTo>
                <a:lnTo>
                  <a:pt x="577075" y="159512"/>
                </a:lnTo>
                <a:lnTo>
                  <a:pt x="614832" y="131635"/>
                </a:lnTo>
                <a:lnTo>
                  <a:pt x="627130" y="94450"/>
                </a:lnTo>
                <a:lnTo>
                  <a:pt x="627951" y="79794"/>
                </a:lnTo>
                <a:lnTo>
                  <a:pt x="627137" y="65346"/>
                </a:lnTo>
                <a:lnTo>
                  <a:pt x="627127" y="65173"/>
                </a:lnTo>
                <a:lnTo>
                  <a:pt x="614794" y="27965"/>
                </a:lnTo>
                <a:lnTo>
                  <a:pt x="588641" y="4176"/>
                </a:lnTo>
                <a:lnTo>
                  <a:pt x="577075" y="0"/>
                </a:lnTo>
                <a:close/>
              </a:path>
              <a:path w="628014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0"/>
                </a:lnTo>
                <a:lnTo>
                  <a:pt x="35960" y="143411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 txBox="1"/>
          <p:nvPr/>
        </p:nvSpPr>
        <p:spPr>
          <a:xfrm>
            <a:off x="3555099" y="1552820"/>
            <a:ext cx="212661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350" spc="-190">
                <a:latin typeface="Cambria Math"/>
                <a:cs typeface="Cambria Math"/>
              </a:rPr>
              <a:t>𝐼𝐼</a:t>
            </a:r>
            <a:r>
              <a:rPr dirty="0" baseline="-17543" sz="1425" spc="-284">
                <a:latin typeface="Cambria Math"/>
                <a:cs typeface="Cambria Math"/>
              </a:rPr>
              <a:t>𝑠𝑠</a:t>
            </a:r>
            <a:r>
              <a:rPr dirty="0" baseline="-17543" sz="1425" spc="69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360">
                <a:latin typeface="Cambria Math"/>
                <a:cs typeface="Cambria Math"/>
              </a:rPr>
              <a:t> </a:t>
            </a:r>
            <a:r>
              <a:rPr dirty="0" sz="1350" spc="-425">
                <a:latin typeface="Cambria Math"/>
                <a:cs typeface="Cambria Math"/>
              </a:rPr>
              <a:t>𝐴𝐴</a:t>
            </a:r>
            <a:r>
              <a:rPr dirty="0" sz="1350" spc="270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𝑣𝑣</a:t>
            </a:r>
            <a:r>
              <a:rPr dirty="0" baseline="-17543" sz="1425" spc="-465">
                <a:latin typeface="Cambria Math"/>
                <a:cs typeface="Cambria Math"/>
              </a:rPr>
              <a:t>𝑠𝑠</a:t>
            </a:r>
            <a:r>
              <a:rPr dirty="0" baseline="-17543" sz="1425" spc="24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 spc="-335">
                <a:latin typeface="Cambria Math"/>
                <a:cs typeface="Cambria Math"/>
              </a:rPr>
              <a:t>𝑣𝑣</a:t>
            </a:r>
            <a:r>
              <a:rPr dirty="0" baseline="-17543" sz="1425" spc="-502">
                <a:latin typeface="Cambria Math"/>
                <a:cs typeface="Cambria Math"/>
              </a:rPr>
              <a:t>𝑜𝑜</a:t>
            </a:r>
            <a:r>
              <a:rPr dirty="0" baseline="-17543" sz="1425" spc="652">
                <a:latin typeface="Cambria Math"/>
                <a:cs typeface="Cambria Math"/>
              </a:rPr>
              <a:t> 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644">
                <a:latin typeface="Cambria Math"/>
                <a:cs typeface="Cambria Math"/>
              </a:rPr>
              <a:t> </a:t>
            </a:r>
            <a:r>
              <a:rPr dirty="0" sz="1350" spc="-265">
                <a:latin typeface="Cambria Math"/>
                <a:cs typeface="Cambria Math"/>
              </a:rPr>
              <a:t>𝑠𝑠𝑖𝑖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𝑣𝑣</a:t>
            </a:r>
            <a:r>
              <a:rPr dirty="0" baseline="-17543" sz="1425" spc="-465">
                <a:latin typeface="Cambria Math"/>
                <a:cs typeface="Cambria Math"/>
              </a:rPr>
              <a:t>𝑠𝑠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𝑣𝑣</a:t>
            </a:r>
            <a:r>
              <a:rPr dirty="0" baseline="-17543" sz="1425" spc="-532">
                <a:latin typeface="Cambria Math"/>
                <a:cs typeface="Cambria Math"/>
              </a:rPr>
              <a:t>𝑜𝑜</a:t>
            </a:r>
            <a:endParaRPr baseline="-17543" sz="1425">
              <a:latin typeface="Cambria Math"/>
              <a:cs typeface="Cambria Math"/>
            </a:endParaRPr>
          </a:p>
          <a:p>
            <a:pPr algn="ctr" marL="37465">
              <a:lnSpc>
                <a:spcPct val="100000"/>
              </a:lnSpc>
            </a:pPr>
            <a:r>
              <a:rPr dirty="0" sz="1350" spc="-190">
                <a:latin typeface="Cambria Math"/>
                <a:cs typeface="Cambria Math"/>
              </a:rPr>
              <a:t>𝐼𝐼</a:t>
            </a:r>
            <a:r>
              <a:rPr dirty="0" baseline="-17543" sz="1425" spc="-284">
                <a:latin typeface="Cambria Math"/>
                <a:cs typeface="Cambria Math"/>
              </a:rPr>
              <a:t>𝑠𝑠</a:t>
            </a:r>
            <a:r>
              <a:rPr dirty="0" baseline="-17543" sz="1425" spc="6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3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125">
                <a:latin typeface="Cambria Math"/>
                <a:cs typeface="Cambria Math"/>
              </a:rPr>
              <a:t>  </a:t>
            </a:r>
            <a:r>
              <a:rPr dirty="0" sz="1350" spc="-265">
                <a:latin typeface="Cambria Math"/>
                <a:cs typeface="Cambria Math"/>
              </a:rPr>
              <a:t>𝑠𝑠𝑖𝑖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𝑣𝑣</a:t>
            </a:r>
            <a:r>
              <a:rPr dirty="0" baseline="-17543" sz="1425" spc="-465">
                <a:latin typeface="Cambria Math"/>
                <a:cs typeface="Cambria Math"/>
              </a:rPr>
              <a:t>𝑠𝑠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&lt;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𝑣𝑣</a:t>
            </a:r>
            <a:r>
              <a:rPr dirty="0" baseline="-17543" sz="1425" spc="-532">
                <a:latin typeface="Cambria Math"/>
                <a:cs typeface="Cambria Math"/>
              </a:rPr>
              <a:t>𝑜𝑜</a:t>
            </a:r>
            <a:endParaRPr baseline="-17543" sz="1425">
              <a:latin typeface="Cambria Math"/>
              <a:cs typeface="Cambria Math"/>
            </a:endParaRPr>
          </a:p>
        </p:txBody>
      </p:sp>
      <p:grpSp>
        <p:nvGrpSpPr>
          <p:cNvPr id="92" name="object 92" descr=""/>
          <p:cNvGrpSpPr/>
          <p:nvPr/>
        </p:nvGrpSpPr>
        <p:grpSpPr>
          <a:xfrm>
            <a:off x="693370" y="3299579"/>
            <a:ext cx="1177925" cy="847725"/>
            <a:chOff x="693370" y="3299579"/>
            <a:chExt cx="1177925" cy="847725"/>
          </a:xfrm>
        </p:grpSpPr>
        <p:sp>
          <p:nvSpPr>
            <p:cNvPr id="93" name="object 93" descr=""/>
            <p:cNvSpPr/>
            <p:nvPr/>
          </p:nvSpPr>
          <p:spPr>
            <a:xfrm>
              <a:off x="699043" y="4028424"/>
              <a:ext cx="57150" cy="113030"/>
            </a:xfrm>
            <a:custGeom>
              <a:avLst/>
              <a:gdLst/>
              <a:ahLst/>
              <a:cxnLst/>
              <a:rect l="l" t="t" r="r" b="b"/>
              <a:pathLst>
                <a:path w="57150" h="113029">
                  <a:moveTo>
                    <a:pt x="0" y="112998"/>
                  </a:moveTo>
                  <a:lnTo>
                    <a:pt x="56790" y="0"/>
                  </a:lnTo>
                </a:path>
              </a:pathLst>
            </a:custGeom>
            <a:ln w="113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55834" y="4028425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30" h="0">
                  <a:moveTo>
                    <a:pt x="0" y="0"/>
                  </a:moveTo>
                  <a:lnTo>
                    <a:pt x="227163" y="0"/>
                  </a:lnTo>
                </a:path>
              </a:pathLst>
            </a:custGeom>
            <a:ln w="112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926206" y="4028426"/>
              <a:ext cx="57150" cy="113030"/>
            </a:xfrm>
            <a:custGeom>
              <a:avLst/>
              <a:gdLst/>
              <a:ahLst/>
              <a:cxnLst/>
              <a:rect l="l" t="t" r="r" b="b"/>
              <a:pathLst>
                <a:path w="57150" h="113029">
                  <a:moveTo>
                    <a:pt x="56790" y="0"/>
                  </a:moveTo>
                  <a:lnTo>
                    <a:pt x="0" y="112998"/>
                  </a:lnTo>
                </a:path>
              </a:pathLst>
            </a:custGeom>
            <a:ln w="113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812625" y="4028427"/>
              <a:ext cx="57150" cy="113030"/>
            </a:xfrm>
            <a:custGeom>
              <a:avLst/>
              <a:gdLst/>
              <a:ahLst/>
              <a:cxnLst/>
              <a:rect l="l" t="t" r="r" b="b"/>
              <a:pathLst>
                <a:path w="57150" h="113029">
                  <a:moveTo>
                    <a:pt x="0" y="112998"/>
                  </a:moveTo>
                  <a:lnTo>
                    <a:pt x="56790" y="0"/>
                  </a:lnTo>
                </a:path>
              </a:pathLst>
            </a:custGeom>
            <a:ln w="113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755834" y="3463439"/>
              <a:ext cx="215900" cy="215265"/>
            </a:xfrm>
            <a:custGeom>
              <a:avLst/>
              <a:gdLst/>
              <a:ahLst/>
              <a:cxnLst/>
              <a:rect l="l" t="t" r="r" b="b"/>
              <a:pathLst>
                <a:path w="215900" h="215264">
                  <a:moveTo>
                    <a:pt x="0" y="107348"/>
                  </a:moveTo>
                  <a:lnTo>
                    <a:pt x="8429" y="65414"/>
                  </a:lnTo>
                  <a:lnTo>
                    <a:pt x="31470" y="31309"/>
                  </a:lnTo>
                  <a:lnTo>
                    <a:pt x="65752" y="8386"/>
                  </a:lnTo>
                  <a:lnTo>
                    <a:pt x="107902" y="0"/>
                  </a:lnTo>
                  <a:lnTo>
                    <a:pt x="150053" y="8386"/>
                  </a:lnTo>
                  <a:lnTo>
                    <a:pt x="184334" y="31309"/>
                  </a:lnTo>
                  <a:lnTo>
                    <a:pt x="207375" y="65414"/>
                  </a:lnTo>
                  <a:lnTo>
                    <a:pt x="215805" y="107348"/>
                  </a:lnTo>
                  <a:lnTo>
                    <a:pt x="207375" y="149282"/>
                  </a:lnTo>
                  <a:lnTo>
                    <a:pt x="184334" y="183387"/>
                  </a:lnTo>
                  <a:lnTo>
                    <a:pt x="150053" y="206310"/>
                  </a:lnTo>
                  <a:lnTo>
                    <a:pt x="107902" y="214696"/>
                  </a:lnTo>
                  <a:lnTo>
                    <a:pt x="65752" y="206310"/>
                  </a:lnTo>
                  <a:lnTo>
                    <a:pt x="31470" y="183387"/>
                  </a:lnTo>
                  <a:lnTo>
                    <a:pt x="8429" y="149282"/>
                  </a:lnTo>
                  <a:lnTo>
                    <a:pt x="0" y="107348"/>
                  </a:lnTo>
                  <a:close/>
                </a:path>
              </a:pathLst>
            </a:custGeom>
            <a:ln w="113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46699" y="363293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 h="0">
                  <a:moveTo>
                    <a:pt x="0" y="0"/>
                  </a:moveTo>
                  <a:lnTo>
                    <a:pt x="45432" y="0"/>
                  </a:lnTo>
                </a:path>
              </a:pathLst>
            </a:custGeom>
            <a:ln w="112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69416" y="3497340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w="0" h="45720">
                  <a:moveTo>
                    <a:pt x="0" y="0"/>
                  </a:moveTo>
                  <a:lnTo>
                    <a:pt x="0" y="45199"/>
                  </a:lnTo>
                </a:path>
              </a:pathLst>
            </a:custGeom>
            <a:ln w="113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846699" y="351994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 h="0">
                  <a:moveTo>
                    <a:pt x="0" y="0"/>
                  </a:moveTo>
                  <a:lnTo>
                    <a:pt x="45432" y="0"/>
                  </a:lnTo>
                </a:path>
              </a:pathLst>
            </a:custGeom>
            <a:ln w="112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869416" y="335044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998"/>
                  </a:lnTo>
                </a:path>
              </a:pathLst>
            </a:custGeom>
            <a:ln w="113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869416" y="3689439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998"/>
                  </a:moveTo>
                  <a:lnTo>
                    <a:pt x="0" y="0"/>
                  </a:lnTo>
                </a:path>
              </a:pathLst>
            </a:custGeom>
            <a:ln w="113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505473" y="3655541"/>
              <a:ext cx="45720" cy="22860"/>
            </a:xfrm>
            <a:custGeom>
              <a:avLst/>
              <a:gdLst/>
              <a:ahLst/>
              <a:cxnLst/>
              <a:rect l="l" t="t" r="r" b="b"/>
              <a:pathLst>
                <a:path w="45719" h="22860">
                  <a:moveTo>
                    <a:pt x="45432" y="22599"/>
                  </a:moveTo>
                  <a:lnTo>
                    <a:pt x="0" y="0"/>
                  </a:lnTo>
                </a:path>
              </a:pathLst>
            </a:custGeom>
            <a:ln w="1131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505473" y="3621642"/>
              <a:ext cx="91440" cy="34290"/>
            </a:xfrm>
            <a:custGeom>
              <a:avLst/>
              <a:gdLst/>
              <a:ahLst/>
              <a:cxnLst/>
              <a:rect l="l" t="t" r="r" b="b"/>
              <a:pathLst>
                <a:path w="91440" h="34289">
                  <a:moveTo>
                    <a:pt x="0" y="33899"/>
                  </a:moveTo>
                  <a:lnTo>
                    <a:pt x="90865" y="0"/>
                  </a:lnTo>
                </a:path>
              </a:pathLst>
            </a:custGeom>
            <a:ln w="113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505473" y="3587743"/>
              <a:ext cx="91440" cy="34290"/>
            </a:xfrm>
            <a:custGeom>
              <a:avLst/>
              <a:gdLst/>
              <a:ahLst/>
              <a:cxnLst/>
              <a:rect l="l" t="t" r="r" b="b"/>
              <a:pathLst>
                <a:path w="91440" h="34289">
                  <a:moveTo>
                    <a:pt x="90865" y="33899"/>
                  </a:moveTo>
                  <a:lnTo>
                    <a:pt x="0" y="0"/>
                  </a:lnTo>
                </a:path>
              </a:pathLst>
            </a:custGeom>
            <a:ln w="113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505473" y="3553844"/>
              <a:ext cx="91440" cy="34290"/>
            </a:xfrm>
            <a:custGeom>
              <a:avLst/>
              <a:gdLst/>
              <a:ahLst/>
              <a:cxnLst/>
              <a:rect l="l" t="t" r="r" b="b"/>
              <a:pathLst>
                <a:path w="91440" h="34289">
                  <a:moveTo>
                    <a:pt x="0" y="33899"/>
                  </a:moveTo>
                  <a:lnTo>
                    <a:pt x="90865" y="0"/>
                  </a:lnTo>
                </a:path>
              </a:pathLst>
            </a:custGeom>
            <a:ln w="113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505473" y="3519946"/>
              <a:ext cx="91440" cy="34290"/>
            </a:xfrm>
            <a:custGeom>
              <a:avLst/>
              <a:gdLst/>
              <a:ahLst/>
              <a:cxnLst/>
              <a:rect l="l" t="t" r="r" b="b"/>
              <a:pathLst>
                <a:path w="91440" h="34289">
                  <a:moveTo>
                    <a:pt x="90865" y="33899"/>
                  </a:moveTo>
                  <a:lnTo>
                    <a:pt x="0" y="0"/>
                  </a:lnTo>
                </a:path>
              </a:pathLst>
            </a:custGeom>
            <a:ln w="113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505473" y="3486047"/>
              <a:ext cx="91440" cy="34290"/>
            </a:xfrm>
            <a:custGeom>
              <a:avLst/>
              <a:gdLst/>
              <a:ahLst/>
              <a:cxnLst/>
              <a:rect l="l" t="t" r="r" b="b"/>
              <a:pathLst>
                <a:path w="91440" h="34289">
                  <a:moveTo>
                    <a:pt x="0" y="33899"/>
                  </a:moveTo>
                  <a:lnTo>
                    <a:pt x="90865" y="0"/>
                  </a:lnTo>
                </a:path>
              </a:pathLst>
            </a:custGeom>
            <a:ln w="113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550905" y="3463448"/>
              <a:ext cx="45720" cy="22860"/>
            </a:xfrm>
            <a:custGeom>
              <a:avLst/>
              <a:gdLst/>
              <a:ahLst/>
              <a:cxnLst/>
              <a:rect l="l" t="t" r="r" b="b"/>
              <a:pathLst>
                <a:path w="45719" h="22860">
                  <a:moveTo>
                    <a:pt x="45432" y="22599"/>
                  </a:moveTo>
                  <a:lnTo>
                    <a:pt x="0" y="0"/>
                  </a:lnTo>
                </a:path>
              </a:pathLst>
            </a:custGeom>
            <a:ln w="1131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550905" y="3678146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11299"/>
                  </a:moveTo>
                  <a:lnTo>
                    <a:pt x="0" y="0"/>
                  </a:lnTo>
                </a:path>
              </a:pathLst>
            </a:custGeom>
            <a:ln w="113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550905" y="335045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998"/>
                  </a:lnTo>
                </a:path>
              </a:pathLst>
            </a:custGeom>
            <a:ln w="113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550905" y="368944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998"/>
                  </a:moveTo>
                  <a:lnTo>
                    <a:pt x="0" y="0"/>
                  </a:lnTo>
                </a:path>
              </a:pathLst>
            </a:custGeom>
            <a:ln w="113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107937" y="3305253"/>
              <a:ext cx="22860" cy="45720"/>
            </a:xfrm>
            <a:custGeom>
              <a:avLst/>
              <a:gdLst/>
              <a:ahLst/>
              <a:cxnLst/>
              <a:rect l="l" t="t" r="r" b="b"/>
              <a:pathLst>
                <a:path w="22859" h="45720">
                  <a:moveTo>
                    <a:pt x="0" y="45199"/>
                  </a:moveTo>
                  <a:lnTo>
                    <a:pt x="22716" y="0"/>
                  </a:lnTo>
                </a:path>
              </a:pathLst>
            </a:custGeom>
            <a:ln w="113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130653" y="3305254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90" h="90804">
                  <a:moveTo>
                    <a:pt x="0" y="0"/>
                  </a:moveTo>
                  <a:lnTo>
                    <a:pt x="34074" y="90398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164728" y="3305255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90" h="90804">
                  <a:moveTo>
                    <a:pt x="0" y="90398"/>
                  </a:moveTo>
                  <a:lnTo>
                    <a:pt x="34074" y="0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198802" y="3305256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90" h="90804">
                  <a:moveTo>
                    <a:pt x="0" y="0"/>
                  </a:moveTo>
                  <a:lnTo>
                    <a:pt x="34074" y="90398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232877" y="3305257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90" h="90804">
                  <a:moveTo>
                    <a:pt x="0" y="90398"/>
                  </a:moveTo>
                  <a:lnTo>
                    <a:pt x="34074" y="0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266951" y="3305257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90" h="90804">
                  <a:moveTo>
                    <a:pt x="0" y="0"/>
                  </a:moveTo>
                  <a:lnTo>
                    <a:pt x="34074" y="90398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301026" y="3350457"/>
              <a:ext cx="22860" cy="45720"/>
            </a:xfrm>
            <a:custGeom>
              <a:avLst/>
              <a:gdLst/>
              <a:ahLst/>
              <a:cxnLst/>
              <a:rect l="l" t="t" r="r" b="b"/>
              <a:pathLst>
                <a:path w="22859" h="45720">
                  <a:moveTo>
                    <a:pt x="0" y="45199"/>
                  </a:moveTo>
                  <a:lnTo>
                    <a:pt x="22716" y="0"/>
                  </a:lnTo>
                </a:path>
              </a:pathLst>
            </a:custGeom>
            <a:ln w="113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096579" y="3350458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 h="0">
                  <a:moveTo>
                    <a:pt x="0" y="0"/>
                  </a:moveTo>
                  <a:lnTo>
                    <a:pt x="11358" y="0"/>
                  </a:lnTo>
                </a:path>
              </a:pathLst>
            </a:custGeom>
            <a:ln w="112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323742" y="3350459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113581" y="0"/>
                  </a:moveTo>
                  <a:lnTo>
                    <a:pt x="0" y="0"/>
                  </a:lnTo>
                </a:path>
              </a:pathLst>
            </a:custGeom>
            <a:ln w="112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982997" y="3350460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0" y="0"/>
                  </a:moveTo>
                  <a:lnTo>
                    <a:pt x="113581" y="0"/>
                  </a:lnTo>
                </a:path>
              </a:pathLst>
            </a:custGeom>
            <a:ln w="112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550905" y="3796804"/>
              <a:ext cx="320040" cy="11430"/>
            </a:xfrm>
            <a:custGeom>
              <a:avLst/>
              <a:gdLst/>
              <a:ahLst/>
              <a:cxnLst/>
              <a:rect l="l" t="t" r="r" b="b"/>
              <a:pathLst>
                <a:path w="320039" h="11429">
                  <a:moveTo>
                    <a:pt x="320007" y="11299"/>
                  </a:moveTo>
                  <a:lnTo>
                    <a:pt x="0" y="11299"/>
                  </a:lnTo>
                  <a:lnTo>
                    <a:pt x="0" y="0"/>
                  </a:lnTo>
                  <a:lnTo>
                    <a:pt x="320007" y="0"/>
                  </a:lnTo>
                  <a:lnTo>
                    <a:pt x="320007" y="1129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869416" y="3802455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w="0" h="226060">
                  <a:moveTo>
                    <a:pt x="0" y="0"/>
                  </a:moveTo>
                  <a:lnTo>
                    <a:pt x="0" y="225996"/>
                  </a:lnTo>
                </a:path>
              </a:pathLst>
            </a:custGeom>
            <a:ln w="1135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846699" y="3779857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846699" y="3779857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437324" y="3350464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0" y="0"/>
                  </a:moveTo>
                  <a:lnTo>
                    <a:pt x="113581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528189" y="3327865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528189" y="3327865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869416" y="3802459"/>
              <a:ext cx="681990" cy="0"/>
            </a:xfrm>
            <a:custGeom>
              <a:avLst/>
              <a:gdLst/>
              <a:ahLst/>
              <a:cxnLst/>
              <a:rect l="l" t="t" r="r" b="b"/>
              <a:pathLst>
                <a:path w="681990" h="0">
                  <a:moveTo>
                    <a:pt x="0" y="0"/>
                  </a:moveTo>
                  <a:lnTo>
                    <a:pt x="681489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1528189" y="3779860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1528189" y="3779860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869416" y="335046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113581" y="0"/>
                  </a:moveTo>
                  <a:lnTo>
                    <a:pt x="0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550905" y="3344820"/>
              <a:ext cx="320040" cy="11430"/>
            </a:xfrm>
            <a:custGeom>
              <a:avLst/>
              <a:gdLst/>
              <a:ahLst/>
              <a:cxnLst/>
              <a:rect l="l" t="t" r="r" b="b"/>
              <a:pathLst>
                <a:path w="320039" h="11429">
                  <a:moveTo>
                    <a:pt x="320007" y="11299"/>
                  </a:moveTo>
                  <a:lnTo>
                    <a:pt x="0" y="11299"/>
                  </a:lnTo>
                  <a:lnTo>
                    <a:pt x="0" y="0"/>
                  </a:lnTo>
                  <a:lnTo>
                    <a:pt x="320007" y="0"/>
                  </a:lnTo>
                  <a:lnTo>
                    <a:pt x="320007" y="1129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528189" y="3327872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528189" y="3327872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7" name="object 137" descr=""/>
          <p:cNvSpPr txBox="1"/>
          <p:nvPr/>
        </p:nvSpPr>
        <p:spPr>
          <a:xfrm>
            <a:off x="515971" y="3450742"/>
            <a:ext cx="1733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1651787" y="3563748"/>
            <a:ext cx="1676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800">
              <a:latin typeface="Arial"/>
              <a:cs typeface="Arial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1140670" y="3111761"/>
            <a:ext cx="1676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40" name="object 140" descr=""/>
          <p:cNvGrpSpPr/>
          <p:nvPr/>
        </p:nvGrpSpPr>
        <p:grpSpPr>
          <a:xfrm>
            <a:off x="4955114" y="3464229"/>
            <a:ext cx="295910" cy="689610"/>
            <a:chOff x="4955114" y="3464229"/>
            <a:chExt cx="295910" cy="689610"/>
          </a:xfrm>
        </p:grpSpPr>
        <p:sp>
          <p:nvSpPr>
            <p:cNvPr id="141" name="object 141" descr=""/>
            <p:cNvSpPr/>
            <p:nvPr/>
          </p:nvSpPr>
          <p:spPr>
            <a:xfrm>
              <a:off x="4960829" y="4034935"/>
              <a:ext cx="57150" cy="113030"/>
            </a:xfrm>
            <a:custGeom>
              <a:avLst/>
              <a:gdLst/>
              <a:ahLst/>
              <a:cxnLst/>
              <a:rect l="l" t="t" r="r" b="b"/>
              <a:pathLst>
                <a:path w="57150" h="113029">
                  <a:moveTo>
                    <a:pt x="0" y="112998"/>
                  </a:moveTo>
                  <a:lnTo>
                    <a:pt x="56790" y="0"/>
                  </a:lnTo>
                </a:path>
              </a:pathLst>
            </a:custGeom>
            <a:ln w="113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5017620" y="4034935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7163" y="0"/>
                  </a:lnTo>
                </a:path>
              </a:pathLst>
            </a:custGeom>
            <a:ln w="112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5187992" y="4034935"/>
              <a:ext cx="57150" cy="113030"/>
            </a:xfrm>
            <a:custGeom>
              <a:avLst/>
              <a:gdLst/>
              <a:ahLst/>
              <a:cxnLst/>
              <a:rect l="l" t="t" r="r" b="b"/>
              <a:pathLst>
                <a:path w="57150" h="113029">
                  <a:moveTo>
                    <a:pt x="56790" y="0"/>
                  </a:moveTo>
                  <a:lnTo>
                    <a:pt x="0" y="112998"/>
                  </a:lnTo>
                </a:path>
              </a:pathLst>
            </a:custGeom>
            <a:ln w="113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5074410" y="4034935"/>
              <a:ext cx="57150" cy="113030"/>
            </a:xfrm>
            <a:custGeom>
              <a:avLst/>
              <a:gdLst/>
              <a:ahLst/>
              <a:cxnLst/>
              <a:rect l="l" t="t" r="r" b="b"/>
              <a:pathLst>
                <a:path w="57150" h="113029">
                  <a:moveTo>
                    <a:pt x="0" y="112998"/>
                  </a:moveTo>
                  <a:lnTo>
                    <a:pt x="56790" y="0"/>
                  </a:lnTo>
                </a:path>
              </a:pathLst>
            </a:custGeom>
            <a:ln w="113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5017617" y="3469944"/>
              <a:ext cx="215900" cy="215265"/>
            </a:xfrm>
            <a:custGeom>
              <a:avLst/>
              <a:gdLst/>
              <a:ahLst/>
              <a:cxnLst/>
              <a:rect l="l" t="t" r="r" b="b"/>
              <a:pathLst>
                <a:path w="215900" h="215264">
                  <a:moveTo>
                    <a:pt x="0" y="107348"/>
                  </a:moveTo>
                  <a:lnTo>
                    <a:pt x="8429" y="65414"/>
                  </a:lnTo>
                  <a:lnTo>
                    <a:pt x="31470" y="31309"/>
                  </a:lnTo>
                  <a:lnTo>
                    <a:pt x="65752" y="8386"/>
                  </a:lnTo>
                  <a:lnTo>
                    <a:pt x="107902" y="0"/>
                  </a:lnTo>
                  <a:lnTo>
                    <a:pt x="150053" y="8386"/>
                  </a:lnTo>
                  <a:lnTo>
                    <a:pt x="184334" y="31309"/>
                  </a:lnTo>
                  <a:lnTo>
                    <a:pt x="207375" y="65414"/>
                  </a:lnTo>
                  <a:lnTo>
                    <a:pt x="215805" y="107348"/>
                  </a:lnTo>
                  <a:lnTo>
                    <a:pt x="207375" y="149282"/>
                  </a:lnTo>
                  <a:lnTo>
                    <a:pt x="184334" y="183387"/>
                  </a:lnTo>
                  <a:lnTo>
                    <a:pt x="150053" y="206310"/>
                  </a:lnTo>
                  <a:lnTo>
                    <a:pt x="107902" y="214696"/>
                  </a:lnTo>
                  <a:lnTo>
                    <a:pt x="65752" y="206310"/>
                  </a:lnTo>
                  <a:lnTo>
                    <a:pt x="31470" y="183387"/>
                  </a:lnTo>
                  <a:lnTo>
                    <a:pt x="8429" y="149282"/>
                  </a:lnTo>
                  <a:lnTo>
                    <a:pt x="0" y="107348"/>
                  </a:lnTo>
                  <a:close/>
                </a:path>
              </a:pathLst>
            </a:custGeom>
            <a:ln w="113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5108482" y="363944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 h="0">
                  <a:moveTo>
                    <a:pt x="0" y="0"/>
                  </a:moveTo>
                  <a:lnTo>
                    <a:pt x="45432" y="0"/>
                  </a:lnTo>
                </a:path>
              </a:pathLst>
            </a:custGeom>
            <a:ln w="112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5131198" y="3503843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w="0" h="45720">
                  <a:moveTo>
                    <a:pt x="0" y="0"/>
                  </a:moveTo>
                  <a:lnTo>
                    <a:pt x="0" y="45199"/>
                  </a:lnTo>
                </a:path>
              </a:pathLst>
            </a:custGeom>
            <a:ln w="113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5108481" y="352644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 h="0">
                  <a:moveTo>
                    <a:pt x="0" y="0"/>
                  </a:moveTo>
                  <a:lnTo>
                    <a:pt x="45432" y="0"/>
                  </a:lnTo>
                </a:path>
              </a:pathLst>
            </a:custGeom>
            <a:ln w="112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9" name="object 149" descr=""/>
          <p:cNvSpPr txBox="1"/>
          <p:nvPr/>
        </p:nvSpPr>
        <p:spPr>
          <a:xfrm>
            <a:off x="4790452" y="3479577"/>
            <a:ext cx="147955" cy="113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85"/>
              </a:lnSpc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0" name="object 150" descr=""/>
          <p:cNvGrpSpPr/>
          <p:nvPr/>
        </p:nvGrpSpPr>
        <p:grpSpPr>
          <a:xfrm>
            <a:off x="5125481" y="3351231"/>
            <a:ext cx="11430" cy="463550"/>
            <a:chOff x="5125481" y="3351231"/>
            <a:chExt cx="11430" cy="463550"/>
          </a:xfrm>
        </p:grpSpPr>
        <p:sp>
          <p:nvSpPr>
            <p:cNvPr id="151" name="object 151" descr=""/>
            <p:cNvSpPr/>
            <p:nvPr/>
          </p:nvSpPr>
          <p:spPr>
            <a:xfrm>
              <a:off x="5131197" y="3356946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0"/>
                  </a:moveTo>
                  <a:lnTo>
                    <a:pt x="0" y="112998"/>
                  </a:lnTo>
                </a:path>
              </a:pathLst>
            </a:custGeom>
            <a:ln w="113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5131196" y="369594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29">
                  <a:moveTo>
                    <a:pt x="0" y="112998"/>
                  </a:moveTo>
                  <a:lnTo>
                    <a:pt x="0" y="0"/>
                  </a:lnTo>
                </a:path>
              </a:pathLst>
            </a:custGeom>
            <a:ln w="113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3" name="object 153" descr=""/>
          <p:cNvSpPr txBox="1"/>
          <p:nvPr/>
        </p:nvSpPr>
        <p:spPr>
          <a:xfrm>
            <a:off x="5926264" y="3592575"/>
            <a:ext cx="142240" cy="113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85"/>
              </a:lnSpc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4" name="object 154" descr=""/>
          <p:cNvGrpSpPr/>
          <p:nvPr/>
        </p:nvGrpSpPr>
        <p:grpSpPr>
          <a:xfrm>
            <a:off x="5352638" y="3306031"/>
            <a:ext cx="466090" cy="508634"/>
            <a:chOff x="5352638" y="3306031"/>
            <a:chExt cx="466090" cy="508634"/>
          </a:xfrm>
        </p:grpSpPr>
        <p:sp>
          <p:nvSpPr>
            <p:cNvPr id="155" name="object 155" descr=""/>
            <p:cNvSpPr/>
            <p:nvPr/>
          </p:nvSpPr>
          <p:spPr>
            <a:xfrm>
              <a:off x="5812682" y="3356946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w="0" h="452120">
                  <a:moveTo>
                    <a:pt x="0" y="0"/>
                  </a:moveTo>
                  <a:lnTo>
                    <a:pt x="0" y="89960"/>
                  </a:lnTo>
                </a:path>
                <a:path w="0" h="452120">
                  <a:moveTo>
                    <a:pt x="0" y="366960"/>
                  </a:moveTo>
                  <a:lnTo>
                    <a:pt x="0" y="451993"/>
                  </a:lnTo>
                </a:path>
              </a:pathLst>
            </a:custGeom>
            <a:ln w="113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5369713" y="3311746"/>
              <a:ext cx="22860" cy="45720"/>
            </a:xfrm>
            <a:custGeom>
              <a:avLst/>
              <a:gdLst/>
              <a:ahLst/>
              <a:cxnLst/>
              <a:rect l="l" t="t" r="r" b="b"/>
              <a:pathLst>
                <a:path w="22860" h="45720">
                  <a:moveTo>
                    <a:pt x="0" y="45199"/>
                  </a:moveTo>
                  <a:lnTo>
                    <a:pt x="22716" y="0"/>
                  </a:lnTo>
                </a:path>
              </a:pathLst>
            </a:custGeom>
            <a:ln w="113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5392429" y="3311746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89" h="90804">
                  <a:moveTo>
                    <a:pt x="0" y="0"/>
                  </a:moveTo>
                  <a:lnTo>
                    <a:pt x="34074" y="90398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5426503" y="3311746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89" h="90804">
                  <a:moveTo>
                    <a:pt x="0" y="90398"/>
                  </a:moveTo>
                  <a:lnTo>
                    <a:pt x="34074" y="0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460578" y="3311746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89" h="90804">
                  <a:moveTo>
                    <a:pt x="0" y="0"/>
                  </a:moveTo>
                  <a:lnTo>
                    <a:pt x="34074" y="90398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494652" y="3311746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89" h="90804">
                  <a:moveTo>
                    <a:pt x="0" y="90398"/>
                  </a:moveTo>
                  <a:lnTo>
                    <a:pt x="34074" y="0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5528726" y="3311746"/>
              <a:ext cx="34290" cy="90805"/>
            </a:xfrm>
            <a:custGeom>
              <a:avLst/>
              <a:gdLst/>
              <a:ahLst/>
              <a:cxnLst/>
              <a:rect l="l" t="t" r="r" b="b"/>
              <a:pathLst>
                <a:path w="34289" h="90804">
                  <a:moveTo>
                    <a:pt x="0" y="0"/>
                  </a:moveTo>
                  <a:lnTo>
                    <a:pt x="34074" y="90398"/>
                  </a:lnTo>
                </a:path>
              </a:pathLst>
            </a:custGeom>
            <a:ln w="113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5562800" y="3356946"/>
              <a:ext cx="22860" cy="45720"/>
            </a:xfrm>
            <a:custGeom>
              <a:avLst/>
              <a:gdLst/>
              <a:ahLst/>
              <a:cxnLst/>
              <a:rect l="l" t="t" r="r" b="b"/>
              <a:pathLst>
                <a:path w="22860" h="45720">
                  <a:moveTo>
                    <a:pt x="0" y="45199"/>
                  </a:moveTo>
                  <a:lnTo>
                    <a:pt x="22716" y="0"/>
                  </a:lnTo>
                </a:path>
              </a:pathLst>
            </a:custGeom>
            <a:ln w="113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5358353" y="3356946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 h="0">
                  <a:moveTo>
                    <a:pt x="0" y="0"/>
                  </a:moveTo>
                  <a:lnTo>
                    <a:pt x="11358" y="0"/>
                  </a:lnTo>
                </a:path>
              </a:pathLst>
            </a:custGeom>
            <a:ln w="112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4" name="object 164" descr=""/>
          <p:cNvSpPr txBox="1"/>
          <p:nvPr/>
        </p:nvSpPr>
        <p:spPr>
          <a:xfrm>
            <a:off x="5415144" y="3140582"/>
            <a:ext cx="142240" cy="113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85"/>
              </a:lnSpc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5" name="object 165" descr=""/>
          <p:cNvGrpSpPr/>
          <p:nvPr/>
        </p:nvGrpSpPr>
        <p:grpSpPr>
          <a:xfrm>
            <a:off x="5658802" y="3434207"/>
            <a:ext cx="334010" cy="302895"/>
            <a:chOff x="5658802" y="3434207"/>
            <a:chExt cx="334010" cy="302895"/>
          </a:xfrm>
        </p:grpSpPr>
        <p:sp>
          <p:nvSpPr>
            <p:cNvPr id="166" name="object 166" descr=""/>
            <p:cNvSpPr/>
            <p:nvPr/>
          </p:nvSpPr>
          <p:spPr>
            <a:xfrm>
              <a:off x="5671502" y="3446907"/>
              <a:ext cx="308610" cy="277495"/>
            </a:xfrm>
            <a:custGeom>
              <a:avLst/>
              <a:gdLst/>
              <a:ahLst/>
              <a:cxnLst/>
              <a:rect l="l" t="t" r="r" b="b"/>
              <a:pathLst>
                <a:path w="308610" h="277495">
                  <a:moveTo>
                    <a:pt x="308610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08610" y="27699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5671502" y="3446907"/>
              <a:ext cx="308610" cy="277495"/>
            </a:xfrm>
            <a:custGeom>
              <a:avLst/>
              <a:gdLst/>
              <a:ahLst/>
              <a:cxnLst/>
              <a:rect l="l" t="t" r="r" b="b"/>
              <a:pathLst>
                <a:path w="308610" h="277495">
                  <a:moveTo>
                    <a:pt x="0" y="0"/>
                  </a:moveTo>
                  <a:lnTo>
                    <a:pt x="308610" y="0"/>
                  </a:lnTo>
                  <a:lnTo>
                    <a:pt x="308610" y="276999"/>
                  </a:lnTo>
                  <a:lnTo>
                    <a:pt x="0" y="27699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8" name="object 168" descr=""/>
          <p:cNvGrpSpPr/>
          <p:nvPr/>
        </p:nvGrpSpPr>
        <p:grpSpPr>
          <a:xfrm>
            <a:off x="4643310" y="3328631"/>
            <a:ext cx="1492885" cy="712470"/>
            <a:chOff x="4643310" y="3328631"/>
            <a:chExt cx="1492885" cy="712470"/>
          </a:xfrm>
        </p:grpSpPr>
        <p:sp>
          <p:nvSpPr>
            <p:cNvPr id="169" name="object 169" descr=""/>
            <p:cNvSpPr/>
            <p:nvPr/>
          </p:nvSpPr>
          <p:spPr>
            <a:xfrm>
              <a:off x="5585515" y="3356945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 h="0">
                  <a:moveTo>
                    <a:pt x="113581" y="0"/>
                  </a:moveTo>
                  <a:lnTo>
                    <a:pt x="0" y="0"/>
                  </a:lnTo>
                </a:path>
              </a:pathLst>
            </a:custGeom>
            <a:ln w="112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5244770" y="3356945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 h="0">
                  <a:moveTo>
                    <a:pt x="0" y="0"/>
                  </a:moveTo>
                  <a:lnTo>
                    <a:pt x="113581" y="0"/>
                  </a:lnTo>
                </a:path>
              </a:pathLst>
            </a:custGeom>
            <a:ln w="112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5812677" y="3803289"/>
              <a:ext cx="17145" cy="11430"/>
            </a:xfrm>
            <a:custGeom>
              <a:avLst/>
              <a:gdLst/>
              <a:ahLst/>
              <a:cxnLst/>
              <a:rect l="l" t="t" r="r" b="b"/>
              <a:pathLst>
                <a:path w="17145" h="11429">
                  <a:moveTo>
                    <a:pt x="0" y="11299"/>
                  </a:moveTo>
                  <a:lnTo>
                    <a:pt x="16698" y="11299"/>
                  </a:lnTo>
                  <a:lnTo>
                    <a:pt x="16698" y="0"/>
                  </a:lnTo>
                  <a:lnTo>
                    <a:pt x="0" y="0"/>
                  </a:lnTo>
                  <a:lnTo>
                    <a:pt x="0" y="1129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5131187" y="3808939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w="0" h="226060">
                  <a:moveTo>
                    <a:pt x="0" y="0"/>
                  </a:moveTo>
                  <a:lnTo>
                    <a:pt x="0" y="225996"/>
                  </a:lnTo>
                </a:path>
              </a:pathLst>
            </a:custGeom>
            <a:ln w="1135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5108471" y="3786339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5108471" y="3786339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699095" y="3356945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 h="0">
                  <a:moveTo>
                    <a:pt x="0" y="0"/>
                  </a:moveTo>
                  <a:lnTo>
                    <a:pt x="113581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789959" y="3334346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5789959" y="3334346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5131186" y="3808939"/>
              <a:ext cx="681990" cy="0"/>
            </a:xfrm>
            <a:custGeom>
              <a:avLst/>
              <a:gdLst/>
              <a:ahLst/>
              <a:cxnLst/>
              <a:rect l="l" t="t" r="r" b="b"/>
              <a:pathLst>
                <a:path w="681989" h="0">
                  <a:moveTo>
                    <a:pt x="0" y="0"/>
                  </a:moveTo>
                  <a:lnTo>
                    <a:pt x="681489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5789959" y="3786339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5789959" y="3786339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5131185" y="3356945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 h="0">
                  <a:moveTo>
                    <a:pt x="113581" y="0"/>
                  </a:moveTo>
                  <a:lnTo>
                    <a:pt x="0" y="0"/>
                  </a:lnTo>
                </a:path>
              </a:pathLst>
            </a:custGeom>
            <a:ln w="1129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5812673" y="3351295"/>
              <a:ext cx="20320" cy="11430"/>
            </a:xfrm>
            <a:custGeom>
              <a:avLst/>
              <a:gdLst/>
              <a:ahLst/>
              <a:cxnLst/>
              <a:rect l="l" t="t" r="r" b="b"/>
              <a:pathLst>
                <a:path w="20320" h="11429">
                  <a:moveTo>
                    <a:pt x="0" y="11299"/>
                  </a:moveTo>
                  <a:lnTo>
                    <a:pt x="20232" y="11299"/>
                  </a:lnTo>
                  <a:lnTo>
                    <a:pt x="20232" y="0"/>
                  </a:lnTo>
                  <a:lnTo>
                    <a:pt x="0" y="0"/>
                  </a:lnTo>
                  <a:lnTo>
                    <a:pt x="0" y="1129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789956" y="3334346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498" y="33899"/>
                  </a:move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lnTo>
                    <a:pt x="0" y="7536"/>
                  </a:lnTo>
                  <a:lnTo>
                    <a:pt x="7575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26362"/>
                  </a:lnTo>
                  <a:lnTo>
                    <a:pt x="26498" y="3389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5789956" y="3334346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0" y="16949"/>
                  </a:moveTo>
                  <a:lnTo>
                    <a:pt x="0" y="7536"/>
                  </a:lnTo>
                  <a:lnTo>
                    <a:pt x="7575" y="0"/>
                  </a:lnTo>
                  <a:lnTo>
                    <a:pt x="17037" y="0"/>
                  </a:lnTo>
                  <a:lnTo>
                    <a:pt x="26498" y="0"/>
                  </a:lnTo>
                  <a:lnTo>
                    <a:pt x="34074" y="7536"/>
                  </a:lnTo>
                  <a:lnTo>
                    <a:pt x="34074" y="16949"/>
                  </a:lnTo>
                  <a:lnTo>
                    <a:pt x="34074" y="26362"/>
                  </a:lnTo>
                  <a:lnTo>
                    <a:pt x="26498" y="33899"/>
                  </a:lnTo>
                  <a:lnTo>
                    <a:pt x="17037" y="33899"/>
                  </a:lnTo>
                  <a:lnTo>
                    <a:pt x="7575" y="33899"/>
                  </a:lnTo>
                  <a:lnTo>
                    <a:pt x="0" y="26362"/>
                  </a:lnTo>
                  <a:lnTo>
                    <a:pt x="0" y="16949"/>
                  </a:lnTo>
                  <a:close/>
                </a:path>
              </a:pathLst>
            </a:custGeom>
            <a:ln w="113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5540387" y="3469474"/>
              <a:ext cx="596265" cy="232410"/>
            </a:xfrm>
            <a:custGeom>
              <a:avLst/>
              <a:gdLst/>
              <a:ahLst/>
              <a:cxnLst/>
              <a:rect l="l" t="t" r="r" b="b"/>
              <a:pathLst>
                <a:path w="596264" h="232410">
                  <a:moveTo>
                    <a:pt x="595744" y="0"/>
                  </a:moveTo>
                  <a:lnTo>
                    <a:pt x="0" y="0"/>
                  </a:lnTo>
                  <a:lnTo>
                    <a:pt x="0" y="231876"/>
                  </a:lnTo>
                  <a:lnTo>
                    <a:pt x="595744" y="231876"/>
                  </a:lnTo>
                  <a:lnTo>
                    <a:pt x="595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4643310" y="3346106"/>
              <a:ext cx="454025" cy="300355"/>
            </a:xfrm>
            <a:custGeom>
              <a:avLst/>
              <a:gdLst/>
              <a:ahLst/>
              <a:cxnLst/>
              <a:rect l="l" t="t" r="r" b="b"/>
              <a:pathLst>
                <a:path w="454025" h="300354">
                  <a:moveTo>
                    <a:pt x="453974" y="0"/>
                  </a:moveTo>
                  <a:lnTo>
                    <a:pt x="0" y="0"/>
                  </a:lnTo>
                  <a:lnTo>
                    <a:pt x="0" y="300088"/>
                  </a:lnTo>
                  <a:lnTo>
                    <a:pt x="453974" y="300088"/>
                  </a:lnTo>
                  <a:lnTo>
                    <a:pt x="453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7" name="object 187" descr=""/>
          <p:cNvSpPr txBox="1"/>
          <p:nvPr/>
        </p:nvSpPr>
        <p:spPr>
          <a:xfrm>
            <a:off x="4696645" y="3414181"/>
            <a:ext cx="3403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2345" sz="2025" spc="-37">
                <a:latin typeface="Arial"/>
                <a:cs typeface="Arial"/>
              </a:rPr>
              <a:t>V</a:t>
            </a:r>
            <a:r>
              <a:rPr dirty="0" sz="900" spc="-25">
                <a:latin typeface="Arial"/>
                <a:cs typeface="Arial"/>
              </a:rPr>
              <a:t>TH</a:t>
            </a:r>
            <a:endParaRPr sz="900">
              <a:latin typeface="Arial"/>
              <a:cs typeface="Arial"/>
            </a:endParaRPr>
          </a:p>
        </p:txBody>
      </p:sp>
      <p:sp>
        <p:nvSpPr>
          <p:cNvPr id="188" name="object 188" descr=""/>
          <p:cNvSpPr/>
          <p:nvPr/>
        </p:nvSpPr>
        <p:spPr>
          <a:xfrm>
            <a:off x="5287136" y="3002229"/>
            <a:ext cx="461009" cy="300355"/>
          </a:xfrm>
          <a:custGeom>
            <a:avLst/>
            <a:gdLst/>
            <a:ahLst/>
            <a:cxnLst/>
            <a:rect l="l" t="t" r="r" b="b"/>
            <a:pathLst>
              <a:path w="461010" h="300354">
                <a:moveTo>
                  <a:pt x="460451" y="0"/>
                </a:moveTo>
                <a:lnTo>
                  <a:pt x="0" y="0"/>
                </a:lnTo>
                <a:lnTo>
                  <a:pt x="0" y="300088"/>
                </a:lnTo>
                <a:lnTo>
                  <a:pt x="460451" y="300088"/>
                </a:lnTo>
                <a:lnTo>
                  <a:pt x="4604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 descr=""/>
          <p:cNvSpPr txBox="1"/>
          <p:nvPr/>
        </p:nvSpPr>
        <p:spPr>
          <a:xfrm>
            <a:off x="5340479" y="3070302"/>
            <a:ext cx="34798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2345" sz="2025" spc="-37">
                <a:latin typeface="Arial"/>
                <a:cs typeface="Arial"/>
              </a:rPr>
              <a:t>R</a:t>
            </a:r>
            <a:r>
              <a:rPr dirty="0" sz="900" spc="-25">
                <a:latin typeface="Arial"/>
                <a:cs typeface="Arial"/>
              </a:rPr>
              <a:t>TH</a:t>
            </a:r>
            <a:endParaRPr sz="900">
              <a:latin typeface="Arial"/>
              <a:cs typeface="Arial"/>
            </a:endParaRPr>
          </a:p>
        </p:txBody>
      </p:sp>
      <p:sp>
        <p:nvSpPr>
          <p:cNvPr id="190" name="object 190" descr=""/>
          <p:cNvSpPr txBox="1"/>
          <p:nvPr/>
        </p:nvSpPr>
        <p:spPr>
          <a:xfrm>
            <a:off x="2842050" y="4547405"/>
            <a:ext cx="250761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015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6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45">
                <a:latin typeface="Cambria Math"/>
                <a:cs typeface="Cambria Math"/>
              </a:rPr>
              <a:t> </a:t>
            </a:r>
            <a:r>
              <a:rPr dirty="0" sz="1200" spc="-80">
                <a:latin typeface="Cambria Math"/>
                <a:cs typeface="Cambria Math"/>
              </a:rPr>
              <a:t>0.5𝑣𝑣</a:t>
            </a:r>
            <a:r>
              <a:rPr dirty="0" baseline="29411" sz="1275" spc="-120">
                <a:latin typeface="Cambria Math"/>
                <a:cs typeface="Cambria Math"/>
              </a:rPr>
              <a:t>2</a:t>
            </a:r>
            <a:r>
              <a:rPr dirty="0" baseline="29411" sz="1275" spc="17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325">
                <a:latin typeface="Cambria Math"/>
                <a:cs typeface="Cambria Math"/>
              </a:rPr>
              <a:t>𝑣𝑣</a:t>
            </a:r>
            <a:r>
              <a:rPr dirty="0" sz="1200" spc="44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45">
                <a:latin typeface="Cambria Math"/>
                <a:cs typeface="Cambria Math"/>
              </a:rPr>
              <a:t> </a:t>
            </a:r>
            <a:r>
              <a:rPr dirty="0" sz="1200" spc="-80">
                <a:latin typeface="Cambria Math"/>
                <a:cs typeface="Cambria Math"/>
              </a:rPr>
              <a:t>0.5𝑣𝑣</a:t>
            </a:r>
            <a:r>
              <a:rPr dirty="0" baseline="29411" sz="1275" spc="-120">
                <a:latin typeface="Cambria Math"/>
                <a:cs typeface="Cambria Math"/>
              </a:rPr>
              <a:t>2</a:t>
            </a:r>
            <a:r>
              <a:rPr dirty="0" baseline="29411" sz="1275" spc="17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325">
                <a:latin typeface="Cambria Math"/>
                <a:cs typeface="Cambria Math"/>
              </a:rPr>
              <a:t>𝑣𝑣</a:t>
            </a:r>
            <a:r>
              <a:rPr dirty="0" sz="1200" spc="38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6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45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0</a:t>
            </a:r>
            <a:endParaRPr sz="1200">
              <a:latin typeface="Cambria Math"/>
              <a:cs typeface="Cambria Math"/>
            </a:endParaRPr>
          </a:p>
          <a:p>
            <a:pPr algn="ctr">
              <a:lnSpc>
                <a:spcPts val="595"/>
              </a:lnSpc>
              <a:tabLst>
                <a:tab pos="344170" algn="l"/>
                <a:tab pos="892810" algn="l"/>
                <a:tab pos="1236980" algn="l"/>
              </a:tabLst>
            </a:pPr>
            <a:r>
              <a:rPr dirty="0" sz="850" spc="-25">
                <a:latin typeface="Cambria Math"/>
                <a:cs typeface="Cambria Math"/>
              </a:rPr>
              <a:t>𝑠𝑠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25">
                <a:latin typeface="Cambria Math"/>
                <a:cs typeface="Cambria Math"/>
              </a:rPr>
              <a:t>𝑠𝑠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25">
                <a:latin typeface="Cambria Math"/>
                <a:cs typeface="Cambria Math"/>
              </a:rPr>
              <a:t>𝑠𝑠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25">
                <a:latin typeface="Cambria Math"/>
                <a:cs typeface="Cambria Math"/>
              </a:rPr>
              <a:t>𝑠𝑠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91" name="object 191" descr=""/>
          <p:cNvSpPr txBox="1"/>
          <p:nvPr/>
        </p:nvSpPr>
        <p:spPr>
          <a:xfrm>
            <a:off x="2412790" y="4875065"/>
            <a:ext cx="537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65">
                <a:latin typeface="Cambria Math"/>
                <a:cs typeface="Cambria Math"/>
              </a:rPr>
              <a:t> </a:t>
            </a:r>
            <a:r>
              <a:rPr dirty="0" sz="1200" spc="-275">
                <a:latin typeface="Cambria Math"/>
                <a:cs typeface="Cambria Math"/>
              </a:rPr>
              <a:t>𝑣𝑣</a:t>
            </a:r>
            <a:r>
              <a:rPr dirty="0" baseline="-16339" sz="1275" spc="-412">
                <a:latin typeface="Cambria Math"/>
                <a:cs typeface="Cambria Math"/>
              </a:rPr>
              <a:t>𝑠𝑠</a:t>
            </a:r>
            <a:r>
              <a:rPr dirty="0" baseline="-16339" sz="1275" spc="322">
                <a:latin typeface="Cambria Math"/>
                <a:cs typeface="Cambria Math"/>
              </a:rPr>
              <a:t> </a:t>
            </a:r>
            <a:r>
              <a:rPr dirty="0" sz="1200" spc="-6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92" name="object 192" descr=""/>
          <p:cNvSpPr/>
          <p:nvPr/>
        </p:nvSpPr>
        <p:spPr>
          <a:xfrm>
            <a:off x="2955315" y="4777523"/>
            <a:ext cx="1608455" cy="224790"/>
          </a:xfrm>
          <a:custGeom>
            <a:avLst/>
            <a:gdLst/>
            <a:ahLst/>
            <a:cxnLst/>
            <a:rect l="l" t="t" r="r" b="b"/>
            <a:pathLst>
              <a:path w="1608454" h="224789">
                <a:moveTo>
                  <a:pt x="1606308" y="520"/>
                </a:moveTo>
                <a:lnTo>
                  <a:pt x="498259" y="520"/>
                </a:lnTo>
                <a:lnTo>
                  <a:pt x="498259" y="0"/>
                </a:lnTo>
                <a:lnTo>
                  <a:pt x="477418" y="0"/>
                </a:lnTo>
                <a:lnTo>
                  <a:pt x="432244" y="169291"/>
                </a:lnTo>
                <a:lnTo>
                  <a:pt x="406501" y="111848"/>
                </a:lnTo>
                <a:lnTo>
                  <a:pt x="382092" y="123012"/>
                </a:lnTo>
                <a:lnTo>
                  <a:pt x="384403" y="128587"/>
                </a:lnTo>
                <a:lnTo>
                  <a:pt x="396976" y="123012"/>
                </a:lnTo>
                <a:lnTo>
                  <a:pt x="427786" y="189230"/>
                </a:lnTo>
                <a:lnTo>
                  <a:pt x="435000" y="189230"/>
                </a:lnTo>
                <a:lnTo>
                  <a:pt x="483374" y="9893"/>
                </a:lnTo>
                <a:lnTo>
                  <a:pt x="492264" y="9893"/>
                </a:lnTo>
                <a:lnTo>
                  <a:pt x="492264" y="11188"/>
                </a:lnTo>
                <a:lnTo>
                  <a:pt x="1606308" y="11188"/>
                </a:lnTo>
                <a:lnTo>
                  <a:pt x="1606308" y="520"/>
                </a:lnTo>
                <a:close/>
              </a:path>
              <a:path w="1608454" h="224789">
                <a:moveTo>
                  <a:pt x="1607832" y="213880"/>
                </a:moveTo>
                <a:lnTo>
                  <a:pt x="803922" y="213880"/>
                </a:lnTo>
                <a:lnTo>
                  <a:pt x="0" y="213880"/>
                </a:lnTo>
                <a:lnTo>
                  <a:pt x="0" y="224548"/>
                </a:lnTo>
                <a:lnTo>
                  <a:pt x="1607832" y="224548"/>
                </a:lnTo>
                <a:lnTo>
                  <a:pt x="1607832" y="213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 txBox="1"/>
          <p:nvPr/>
        </p:nvSpPr>
        <p:spPr>
          <a:xfrm>
            <a:off x="2917234" y="4759242"/>
            <a:ext cx="1683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31495" algn="l"/>
              </a:tabLst>
            </a:pPr>
            <a:r>
              <a:rPr dirty="0" sz="1200">
                <a:latin typeface="Cambria Math"/>
                <a:cs typeface="Cambria Math"/>
              </a:rPr>
              <a:t>−1</a:t>
            </a:r>
            <a:r>
              <a:rPr dirty="0" sz="1200" spc="-15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±</a:t>
            </a:r>
            <a:r>
              <a:rPr dirty="0" sz="1200">
                <a:latin typeface="Cambria Math"/>
                <a:cs typeface="Cambria Math"/>
              </a:rPr>
              <a:t>	1</a:t>
            </a:r>
            <a:r>
              <a:rPr dirty="0" baseline="22875" sz="1275">
                <a:latin typeface="Cambria Math"/>
                <a:cs typeface="Cambria Math"/>
              </a:rPr>
              <a:t>2</a:t>
            </a:r>
            <a:r>
              <a:rPr dirty="0" baseline="22875" sz="1275" spc="20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85">
                <a:latin typeface="Cambria Math"/>
                <a:cs typeface="Cambria Math"/>
              </a:rPr>
              <a:t>4𝑥𝑥𝑥.5𝑥𝑥(−6)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94" name="object 194" descr=""/>
          <p:cNvSpPr txBox="1"/>
          <p:nvPr/>
        </p:nvSpPr>
        <p:spPr>
          <a:xfrm>
            <a:off x="3562902" y="4977174"/>
            <a:ext cx="3917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0">
                <a:latin typeface="Cambria Math"/>
                <a:cs typeface="Cambria Math"/>
              </a:rPr>
              <a:t>2𝑥𝑥𝑥.5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95" name="object 195" descr=""/>
          <p:cNvSpPr txBox="1"/>
          <p:nvPr/>
        </p:nvSpPr>
        <p:spPr>
          <a:xfrm>
            <a:off x="4591602" y="4875066"/>
            <a:ext cx="11633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6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−1</a:t>
            </a:r>
            <a:r>
              <a:rPr dirty="0" sz="1200" spc="-1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±</a:t>
            </a:r>
            <a:r>
              <a:rPr dirty="0" sz="1200" spc="1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3.6</a:t>
            </a:r>
            <a:r>
              <a:rPr dirty="0" sz="1200" spc="5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 spc="-25">
                <a:latin typeface="Cambria Math"/>
                <a:cs typeface="Cambria Math"/>
              </a:rPr>
              <a:t>2.6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96" name="object 196" descr=""/>
          <p:cNvSpPr/>
          <p:nvPr/>
        </p:nvSpPr>
        <p:spPr>
          <a:xfrm>
            <a:off x="6664262" y="4887581"/>
            <a:ext cx="558165" cy="141605"/>
          </a:xfrm>
          <a:custGeom>
            <a:avLst/>
            <a:gdLst/>
            <a:ahLst/>
            <a:cxnLst/>
            <a:rect l="l" t="t" r="r" b="b"/>
            <a:pathLst>
              <a:path w="558165" h="141604">
                <a:moveTo>
                  <a:pt x="512648" y="0"/>
                </a:moveTo>
                <a:lnTo>
                  <a:pt x="510641" y="5727"/>
                </a:lnTo>
                <a:lnTo>
                  <a:pt x="518813" y="9275"/>
                </a:lnTo>
                <a:lnTo>
                  <a:pt x="525841" y="14185"/>
                </a:lnTo>
                <a:lnTo>
                  <a:pt x="544250" y="57677"/>
                </a:lnTo>
                <a:lnTo>
                  <a:pt x="544791" y="69875"/>
                </a:lnTo>
                <a:lnTo>
                  <a:pt x="544270" y="82324"/>
                </a:lnTo>
                <a:lnTo>
                  <a:pt x="531688" y="120563"/>
                </a:lnTo>
                <a:lnTo>
                  <a:pt x="510857" y="135432"/>
                </a:lnTo>
                <a:lnTo>
                  <a:pt x="512648" y="141160"/>
                </a:lnTo>
                <a:lnTo>
                  <a:pt x="546061" y="116497"/>
                </a:lnTo>
                <a:lnTo>
                  <a:pt x="557669" y="70624"/>
                </a:lnTo>
                <a:lnTo>
                  <a:pt x="556950" y="57833"/>
                </a:lnTo>
                <a:lnTo>
                  <a:pt x="556941" y="57677"/>
                </a:lnTo>
                <a:lnTo>
                  <a:pt x="539572" y="16064"/>
                </a:lnTo>
                <a:lnTo>
                  <a:pt x="522885" y="3695"/>
                </a:lnTo>
                <a:lnTo>
                  <a:pt x="512648" y="0"/>
                </a:lnTo>
                <a:close/>
              </a:path>
              <a:path w="558165" h="141604">
                <a:moveTo>
                  <a:pt x="45021" y="0"/>
                </a:moveTo>
                <a:lnTo>
                  <a:pt x="11645" y="24739"/>
                </a:lnTo>
                <a:lnTo>
                  <a:pt x="42" y="69875"/>
                </a:lnTo>
                <a:lnTo>
                  <a:pt x="0" y="70624"/>
                </a:lnTo>
                <a:lnTo>
                  <a:pt x="655" y="82324"/>
                </a:lnTo>
                <a:lnTo>
                  <a:pt x="726" y="83592"/>
                </a:lnTo>
                <a:lnTo>
                  <a:pt x="18046" y="125138"/>
                </a:lnTo>
                <a:lnTo>
                  <a:pt x="45021" y="141160"/>
                </a:lnTo>
                <a:lnTo>
                  <a:pt x="46799" y="135432"/>
                </a:lnTo>
                <a:lnTo>
                  <a:pt x="38758" y="131870"/>
                </a:lnTo>
                <a:lnTo>
                  <a:pt x="31818" y="126914"/>
                </a:lnTo>
                <a:lnTo>
                  <a:pt x="13399" y="82324"/>
                </a:lnTo>
                <a:lnTo>
                  <a:pt x="12909" y="70624"/>
                </a:lnTo>
                <a:lnTo>
                  <a:pt x="12877" y="69875"/>
                </a:lnTo>
                <a:lnTo>
                  <a:pt x="21247" y="28092"/>
                </a:lnTo>
                <a:lnTo>
                  <a:pt x="47028" y="5727"/>
                </a:lnTo>
                <a:lnTo>
                  <a:pt x="4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 txBox="1"/>
          <p:nvPr/>
        </p:nvSpPr>
        <p:spPr>
          <a:xfrm>
            <a:off x="7223428" y="4820845"/>
            <a:ext cx="901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5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98" name="object 198" descr=""/>
          <p:cNvSpPr txBox="1"/>
          <p:nvPr/>
        </p:nvSpPr>
        <p:spPr>
          <a:xfrm>
            <a:off x="6035185" y="4836052"/>
            <a:ext cx="146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13180" algn="l"/>
              </a:tabLst>
            </a:pP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55">
                <a:latin typeface="Cambria Math"/>
                <a:cs typeface="Cambria Math"/>
              </a:rPr>
              <a:t> </a:t>
            </a:r>
            <a:r>
              <a:rPr dirty="0" sz="1200" spc="-220">
                <a:latin typeface="Cambria Math"/>
                <a:cs typeface="Cambria Math"/>
              </a:rPr>
              <a:t>𝐼𝐼</a:t>
            </a:r>
            <a:r>
              <a:rPr dirty="0" baseline="-16339" sz="1275" spc="-330">
                <a:latin typeface="Cambria Math"/>
                <a:cs typeface="Cambria Math"/>
              </a:rPr>
              <a:t>𝑠𝑠</a:t>
            </a:r>
            <a:r>
              <a:rPr dirty="0" baseline="-16339" sz="1275" spc="30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75">
                <a:latin typeface="Cambria Math"/>
                <a:cs typeface="Cambria Math"/>
              </a:rPr>
              <a:t> </a:t>
            </a:r>
            <a:r>
              <a:rPr dirty="0" sz="1200" spc="-390">
                <a:latin typeface="Cambria Math"/>
                <a:cs typeface="Cambria Math"/>
              </a:rPr>
              <a:t>𝐴𝐴</a:t>
            </a:r>
            <a:r>
              <a:rPr dirty="0" sz="1200" spc="254">
                <a:latin typeface="Cambria Math"/>
                <a:cs typeface="Cambria Math"/>
              </a:rPr>
              <a:t> </a:t>
            </a:r>
            <a:r>
              <a:rPr dirty="0" sz="1200" spc="-275">
                <a:latin typeface="Cambria Math"/>
                <a:cs typeface="Cambria Math"/>
              </a:rPr>
              <a:t>𝑣𝑣</a:t>
            </a:r>
            <a:r>
              <a:rPr dirty="0" baseline="-16339" sz="1275" spc="-412">
                <a:latin typeface="Cambria Math"/>
                <a:cs typeface="Cambria Math"/>
              </a:rPr>
              <a:t>𝑠𝑠</a:t>
            </a:r>
            <a:r>
              <a:rPr dirty="0" baseline="-16339" sz="1275" spc="209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− </a:t>
            </a:r>
            <a:r>
              <a:rPr dirty="0" sz="1200" spc="-320">
                <a:latin typeface="Cambria Math"/>
                <a:cs typeface="Cambria Math"/>
              </a:rPr>
              <a:t>𝑣𝑣</a:t>
            </a:r>
            <a:r>
              <a:rPr dirty="0" baseline="-16339" sz="1275" spc="-480">
                <a:latin typeface="Cambria Math"/>
                <a:cs typeface="Cambria Math"/>
              </a:rPr>
              <a:t>𝑜𝑜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5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99" name="object 199" descr=""/>
          <p:cNvSpPr/>
          <p:nvPr/>
        </p:nvSpPr>
        <p:spPr>
          <a:xfrm>
            <a:off x="7519227" y="4887581"/>
            <a:ext cx="300355" cy="141605"/>
          </a:xfrm>
          <a:custGeom>
            <a:avLst/>
            <a:gdLst/>
            <a:ahLst/>
            <a:cxnLst/>
            <a:rect l="l" t="t" r="r" b="b"/>
            <a:pathLst>
              <a:path w="300354" h="141604">
                <a:moveTo>
                  <a:pt x="255092" y="0"/>
                </a:moveTo>
                <a:lnTo>
                  <a:pt x="253085" y="5727"/>
                </a:lnTo>
                <a:lnTo>
                  <a:pt x="261256" y="9275"/>
                </a:lnTo>
                <a:lnTo>
                  <a:pt x="268281" y="14185"/>
                </a:lnTo>
                <a:lnTo>
                  <a:pt x="286694" y="57677"/>
                </a:lnTo>
                <a:lnTo>
                  <a:pt x="287235" y="69875"/>
                </a:lnTo>
                <a:lnTo>
                  <a:pt x="286714" y="82324"/>
                </a:lnTo>
                <a:lnTo>
                  <a:pt x="274132" y="120563"/>
                </a:lnTo>
                <a:lnTo>
                  <a:pt x="253301" y="135432"/>
                </a:lnTo>
                <a:lnTo>
                  <a:pt x="255092" y="141160"/>
                </a:lnTo>
                <a:lnTo>
                  <a:pt x="288505" y="116497"/>
                </a:lnTo>
                <a:lnTo>
                  <a:pt x="300113" y="70624"/>
                </a:lnTo>
                <a:lnTo>
                  <a:pt x="299394" y="57833"/>
                </a:lnTo>
                <a:lnTo>
                  <a:pt x="282016" y="16064"/>
                </a:lnTo>
                <a:lnTo>
                  <a:pt x="265329" y="3695"/>
                </a:lnTo>
                <a:lnTo>
                  <a:pt x="255092" y="0"/>
                </a:lnTo>
                <a:close/>
              </a:path>
              <a:path w="300354" h="141604">
                <a:moveTo>
                  <a:pt x="45021" y="0"/>
                </a:moveTo>
                <a:lnTo>
                  <a:pt x="11645" y="24739"/>
                </a:lnTo>
                <a:lnTo>
                  <a:pt x="42" y="69875"/>
                </a:lnTo>
                <a:lnTo>
                  <a:pt x="0" y="70624"/>
                </a:lnTo>
                <a:lnTo>
                  <a:pt x="655" y="82324"/>
                </a:lnTo>
                <a:lnTo>
                  <a:pt x="726" y="83592"/>
                </a:lnTo>
                <a:lnTo>
                  <a:pt x="2903" y="95561"/>
                </a:lnTo>
                <a:lnTo>
                  <a:pt x="25761" y="132129"/>
                </a:lnTo>
                <a:lnTo>
                  <a:pt x="45021" y="141160"/>
                </a:lnTo>
                <a:lnTo>
                  <a:pt x="46799" y="135432"/>
                </a:lnTo>
                <a:lnTo>
                  <a:pt x="38758" y="131870"/>
                </a:lnTo>
                <a:lnTo>
                  <a:pt x="31818" y="126914"/>
                </a:lnTo>
                <a:lnTo>
                  <a:pt x="13388" y="82324"/>
                </a:lnTo>
                <a:lnTo>
                  <a:pt x="12865" y="69875"/>
                </a:lnTo>
                <a:lnTo>
                  <a:pt x="13388" y="57833"/>
                </a:lnTo>
                <a:lnTo>
                  <a:pt x="25995" y="20458"/>
                </a:lnTo>
                <a:lnTo>
                  <a:pt x="47028" y="5727"/>
                </a:lnTo>
                <a:lnTo>
                  <a:pt x="4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 txBox="1"/>
          <p:nvPr/>
        </p:nvSpPr>
        <p:spPr>
          <a:xfrm>
            <a:off x="7820790" y="4820865"/>
            <a:ext cx="901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5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01" name="object 201" descr=""/>
          <p:cNvSpPr txBox="1"/>
          <p:nvPr/>
        </p:nvSpPr>
        <p:spPr>
          <a:xfrm>
            <a:off x="7557138" y="4836105"/>
            <a:ext cx="97281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8620" algn="l"/>
              </a:tabLst>
            </a:pPr>
            <a:r>
              <a:rPr dirty="0" sz="1200" spc="-25">
                <a:latin typeface="Cambria Math"/>
                <a:cs typeface="Cambria Math"/>
              </a:rPr>
              <a:t>2.6</a:t>
            </a:r>
            <a:r>
              <a:rPr dirty="0" sz="1200">
                <a:latin typeface="Cambria Math"/>
                <a:cs typeface="Cambria Math"/>
              </a:rPr>
              <a:t>	=</a:t>
            </a:r>
            <a:r>
              <a:rPr dirty="0" sz="1200" spc="5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6.76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415">
                <a:latin typeface="Cambria Math"/>
                <a:cs typeface="Cambria Math"/>
              </a:rPr>
              <a:t>𝐴𝐴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02" name="object 202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374840" y="1311574"/>
            <a:ext cx="2691130" cy="1826895"/>
            <a:chOff x="374840" y="1311574"/>
            <a:chExt cx="2691130" cy="18268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840" y="1311574"/>
              <a:ext cx="2690778" cy="182688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518867" y="2004910"/>
              <a:ext cx="205104" cy="485140"/>
            </a:xfrm>
            <a:custGeom>
              <a:avLst/>
              <a:gdLst/>
              <a:ahLst/>
              <a:cxnLst/>
              <a:rect l="l" t="t" r="r" b="b"/>
              <a:pathLst>
                <a:path w="205105" h="485139">
                  <a:moveTo>
                    <a:pt x="205105" y="0"/>
                  </a:moveTo>
                  <a:lnTo>
                    <a:pt x="0" y="0"/>
                  </a:lnTo>
                  <a:lnTo>
                    <a:pt x="0" y="484746"/>
                  </a:lnTo>
                  <a:lnTo>
                    <a:pt x="205105" y="484746"/>
                  </a:lnTo>
                  <a:lnTo>
                    <a:pt x="205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518867" y="2004923"/>
              <a:ext cx="205104" cy="485140"/>
            </a:xfrm>
            <a:custGeom>
              <a:avLst/>
              <a:gdLst/>
              <a:ahLst/>
              <a:cxnLst/>
              <a:rect l="l" t="t" r="r" b="b"/>
              <a:pathLst>
                <a:path w="205105" h="485139">
                  <a:moveTo>
                    <a:pt x="0" y="0"/>
                  </a:moveTo>
                  <a:lnTo>
                    <a:pt x="205105" y="0"/>
                  </a:lnTo>
                  <a:lnTo>
                    <a:pt x="205105" y="484746"/>
                  </a:lnTo>
                  <a:lnTo>
                    <a:pt x="0" y="48474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04394" y="1543050"/>
              <a:ext cx="779780" cy="0"/>
            </a:xfrm>
            <a:custGeom>
              <a:avLst/>
              <a:gdLst/>
              <a:ahLst/>
              <a:cxnLst/>
              <a:rect l="l" t="t" r="r" b="b"/>
              <a:pathLst>
                <a:path w="779780" h="0">
                  <a:moveTo>
                    <a:pt x="0" y="0"/>
                  </a:moveTo>
                  <a:lnTo>
                    <a:pt x="779589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71289" y="150494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36616" y="1892750"/>
              <a:ext cx="0" cy="495934"/>
            </a:xfrm>
            <a:custGeom>
              <a:avLst/>
              <a:gdLst/>
              <a:ahLst/>
              <a:cxnLst/>
              <a:rect l="l" t="t" r="r" b="b"/>
              <a:pathLst>
                <a:path w="0" h="495935">
                  <a:moveTo>
                    <a:pt x="0" y="49561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98520" y="182925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366054" y="1284883"/>
            <a:ext cx="18732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I</a:t>
            </a:r>
            <a:r>
              <a:rPr dirty="0" baseline="-18518" sz="1350" spc="-37">
                <a:latin typeface="Arial"/>
                <a:cs typeface="Arial"/>
              </a:rPr>
              <a:t>1</a:t>
            </a:r>
            <a:endParaRPr baseline="-18518" sz="13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28471" y="1678471"/>
            <a:ext cx="18732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I</a:t>
            </a:r>
            <a:r>
              <a:rPr dirty="0" baseline="-18518" sz="1350" spc="-37">
                <a:latin typeface="Arial"/>
                <a:cs typeface="Arial"/>
              </a:rPr>
              <a:t>2</a:t>
            </a:r>
            <a:endParaRPr baseline="-18518" sz="13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70521" y="2014435"/>
            <a:ext cx="233045" cy="3003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350" spc="-5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968230" y="1412275"/>
            <a:ext cx="8343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60">
                <a:latin typeface="Cambria Math"/>
                <a:cs typeface="Cambria Math"/>
              </a:rPr>
              <a:t>𝐼𝐼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65">
                <a:latin typeface="Cambria Math"/>
                <a:cs typeface="Cambria Math"/>
              </a:rPr>
              <a:t>𝐼𝐼</a:t>
            </a:r>
            <a:r>
              <a:rPr dirty="0" baseline="-17543" sz="1425" spc="-397">
                <a:latin typeface="Cambria Math"/>
                <a:cs typeface="Cambria Math"/>
              </a:rPr>
              <a:t>𝑅</a:t>
            </a:r>
            <a:r>
              <a:rPr dirty="0" baseline="-17543" sz="1425" spc="35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65">
                <a:latin typeface="Cambria Math"/>
                <a:cs typeface="Cambria Math"/>
              </a:rPr>
              <a:t>𝐼𝐼</a:t>
            </a:r>
            <a:r>
              <a:rPr dirty="0" baseline="-17543" sz="1425" spc="-97">
                <a:latin typeface="Cambria Math"/>
                <a:cs typeface="Cambria Math"/>
              </a:rPr>
              <a:t>2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786573" y="1828561"/>
            <a:ext cx="518795" cy="160020"/>
          </a:xfrm>
          <a:custGeom>
            <a:avLst/>
            <a:gdLst/>
            <a:ahLst/>
            <a:cxnLst/>
            <a:rect l="l" t="t" r="r" b="b"/>
            <a:pathLst>
              <a:path w="518795" h="160019">
                <a:moveTo>
                  <a:pt x="467347" y="0"/>
                </a:moveTo>
                <a:lnTo>
                  <a:pt x="465073" y="6477"/>
                </a:lnTo>
                <a:lnTo>
                  <a:pt x="474311" y="10484"/>
                </a:lnTo>
                <a:lnTo>
                  <a:pt x="482252" y="16030"/>
                </a:lnTo>
                <a:lnTo>
                  <a:pt x="501316" y="52941"/>
                </a:lnTo>
                <a:lnTo>
                  <a:pt x="503669" y="78955"/>
                </a:lnTo>
                <a:lnTo>
                  <a:pt x="503078" y="93026"/>
                </a:lnTo>
                <a:lnTo>
                  <a:pt x="488859" y="136238"/>
                </a:lnTo>
                <a:lnTo>
                  <a:pt x="465327" y="153035"/>
                </a:lnTo>
                <a:lnTo>
                  <a:pt x="467347" y="159512"/>
                </a:lnTo>
                <a:lnTo>
                  <a:pt x="505104" y="131635"/>
                </a:lnTo>
                <a:lnTo>
                  <a:pt x="517402" y="94450"/>
                </a:lnTo>
                <a:lnTo>
                  <a:pt x="518223" y="79794"/>
                </a:lnTo>
                <a:lnTo>
                  <a:pt x="517409" y="65346"/>
                </a:lnTo>
                <a:lnTo>
                  <a:pt x="517399" y="65173"/>
                </a:lnTo>
                <a:lnTo>
                  <a:pt x="505066" y="27965"/>
                </a:lnTo>
                <a:lnTo>
                  <a:pt x="478913" y="4176"/>
                </a:lnTo>
                <a:lnTo>
                  <a:pt x="467347" y="0"/>
                </a:lnTo>
                <a:close/>
              </a:path>
              <a:path w="518795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3930450" y="1771252"/>
            <a:ext cx="362394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15">
                <a:latin typeface="Cambria Math"/>
                <a:cs typeface="Cambria Math"/>
              </a:rPr>
              <a:t>𝑉𝑉</a:t>
            </a:r>
            <a:r>
              <a:rPr dirty="0" baseline="-17543" sz="1425" spc="-472">
                <a:latin typeface="Cambria Math"/>
                <a:cs typeface="Cambria Math"/>
              </a:rPr>
              <a:t>𝑅𝑅2</a:t>
            </a:r>
            <a:r>
              <a:rPr dirty="0" baseline="-17543" sz="1425" spc="21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75">
                <a:latin typeface="Cambria Math"/>
                <a:cs typeface="Cambria Math"/>
              </a:rPr>
              <a:t> </a:t>
            </a:r>
            <a:r>
              <a:rPr dirty="0" sz="1350" spc="-330">
                <a:latin typeface="Cambria Math"/>
                <a:cs typeface="Cambria Math"/>
              </a:rPr>
              <a:t>𝑉𝑉</a:t>
            </a:r>
            <a:r>
              <a:rPr dirty="0" baseline="-17543" sz="1425" spc="-494">
                <a:latin typeface="Cambria Math"/>
                <a:cs typeface="Cambria Math"/>
              </a:rPr>
              <a:t>𝑅𝑅𝑅</a:t>
            </a:r>
            <a:r>
              <a:rPr dirty="0" baseline="-17543" sz="1425" spc="23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45">
                <a:latin typeface="Cambria Math"/>
                <a:cs typeface="Cambria Math"/>
              </a:rPr>
              <a:t> </a:t>
            </a:r>
            <a:r>
              <a:rPr dirty="0" sz="1350" spc="-250">
                <a:latin typeface="Cambria Math"/>
                <a:cs typeface="Cambria Math"/>
              </a:rPr>
              <a:t>𝑉</a:t>
            </a:r>
            <a:r>
              <a:rPr dirty="0" sz="1350" spc="-885">
                <a:latin typeface="Cambria Math"/>
                <a:cs typeface="Cambria Math"/>
              </a:rPr>
              <a:t>𝑉</a:t>
            </a:r>
            <a:r>
              <a:rPr dirty="0" baseline="-17543" sz="1425" spc="-375">
                <a:latin typeface="Cambria Math"/>
                <a:cs typeface="Cambria Math"/>
              </a:rPr>
              <a:t>𝑥𝑥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 spc="-285">
                <a:latin typeface="Cambria Math"/>
                <a:cs typeface="Cambria Math"/>
              </a:rPr>
              <a:t>𝑅𝑅</a:t>
            </a:r>
            <a:r>
              <a:rPr dirty="0" baseline="-17543" sz="1425" spc="-427">
                <a:latin typeface="Cambria Math"/>
                <a:cs typeface="Cambria Math"/>
              </a:rPr>
              <a:t>2</a:t>
            </a:r>
            <a:r>
              <a:rPr dirty="0" baseline="-17543" sz="1425" spc="607">
                <a:latin typeface="Cambria Math"/>
                <a:cs typeface="Cambria Math"/>
              </a:rPr>
              <a:t> </a:t>
            </a:r>
            <a:r>
              <a:rPr dirty="0" sz="1350" spc="-260">
                <a:latin typeface="Cambria Math"/>
                <a:cs typeface="Cambria Math"/>
              </a:rPr>
              <a:t>𝐼𝐼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 spc="-120">
                <a:latin typeface="Cambria Math"/>
                <a:cs typeface="Cambria Math"/>
              </a:rPr>
              <a:t>𝐼𝐼</a:t>
            </a:r>
            <a:r>
              <a:rPr dirty="0" baseline="-17543" sz="1425" spc="-179">
                <a:latin typeface="Cambria Math"/>
                <a:cs typeface="Cambria Math"/>
              </a:rPr>
              <a:t>𝑅</a:t>
            </a:r>
            <a:r>
              <a:rPr dirty="0" baseline="-17543" sz="1425" spc="352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 spc="-265">
                <a:latin typeface="Cambria Math"/>
                <a:cs typeface="Cambria Math"/>
              </a:rPr>
              <a:t>𝑅𝑅</a:t>
            </a:r>
            <a:r>
              <a:rPr dirty="0" baseline="-17543" sz="1425" spc="-397">
                <a:latin typeface="Cambria Math"/>
                <a:cs typeface="Cambria Math"/>
              </a:rPr>
              <a:t>𝑅</a:t>
            </a:r>
            <a:r>
              <a:rPr dirty="0" sz="1350" spc="-265">
                <a:latin typeface="Cambria Math"/>
                <a:cs typeface="Cambria Math"/>
              </a:rPr>
              <a:t>𝐼𝐼</a:t>
            </a:r>
            <a:r>
              <a:rPr dirty="0" baseline="-17543" sz="1425" spc="-397">
                <a:latin typeface="Cambria Math"/>
                <a:cs typeface="Cambria Math"/>
              </a:rPr>
              <a:t>𝑅</a:t>
            </a:r>
            <a:r>
              <a:rPr dirty="0" baseline="-17543" sz="1425" spc="23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 spc="-250">
                <a:latin typeface="Cambria Math"/>
                <a:cs typeface="Cambria Math"/>
              </a:rPr>
              <a:t>𝑉</a:t>
            </a:r>
            <a:r>
              <a:rPr dirty="0" sz="1350" spc="-885">
                <a:latin typeface="Cambria Math"/>
                <a:cs typeface="Cambria Math"/>
              </a:rPr>
              <a:t>𝑉</a:t>
            </a:r>
            <a:r>
              <a:rPr dirty="0" baseline="-17543" sz="1425" spc="-375">
                <a:latin typeface="Cambria Math"/>
                <a:cs typeface="Cambria Math"/>
              </a:rPr>
              <a:t>𝑥𝑥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4091067" y="2303685"/>
            <a:ext cx="542925" cy="160020"/>
          </a:xfrm>
          <a:custGeom>
            <a:avLst/>
            <a:gdLst/>
            <a:ahLst/>
            <a:cxnLst/>
            <a:rect l="l" t="t" r="r" b="b"/>
            <a:pathLst>
              <a:path w="542925" h="160019">
                <a:moveTo>
                  <a:pt x="491731" y="0"/>
                </a:moveTo>
                <a:lnTo>
                  <a:pt x="489457" y="6477"/>
                </a:lnTo>
                <a:lnTo>
                  <a:pt x="498695" y="10484"/>
                </a:lnTo>
                <a:lnTo>
                  <a:pt x="506636" y="16030"/>
                </a:lnTo>
                <a:lnTo>
                  <a:pt x="525700" y="52941"/>
                </a:lnTo>
                <a:lnTo>
                  <a:pt x="528053" y="78955"/>
                </a:lnTo>
                <a:lnTo>
                  <a:pt x="527462" y="93026"/>
                </a:lnTo>
                <a:lnTo>
                  <a:pt x="513243" y="136238"/>
                </a:lnTo>
                <a:lnTo>
                  <a:pt x="489711" y="153035"/>
                </a:lnTo>
                <a:lnTo>
                  <a:pt x="491731" y="159512"/>
                </a:lnTo>
                <a:lnTo>
                  <a:pt x="529488" y="131635"/>
                </a:lnTo>
                <a:lnTo>
                  <a:pt x="541786" y="94450"/>
                </a:lnTo>
                <a:lnTo>
                  <a:pt x="542607" y="79794"/>
                </a:lnTo>
                <a:lnTo>
                  <a:pt x="541793" y="65346"/>
                </a:lnTo>
                <a:lnTo>
                  <a:pt x="541783" y="65173"/>
                </a:lnTo>
                <a:lnTo>
                  <a:pt x="529450" y="27965"/>
                </a:lnTo>
                <a:lnTo>
                  <a:pt x="503297" y="4176"/>
                </a:lnTo>
                <a:lnTo>
                  <a:pt x="491731" y="0"/>
                </a:lnTo>
                <a:close/>
              </a:path>
              <a:path w="542925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3845842" y="2246385"/>
            <a:ext cx="25901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10</a:t>
            </a:r>
            <a:r>
              <a:rPr dirty="0" sz="1350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65">
                <a:latin typeface="Cambria Math"/>
                <a:cs typeface="Cambria Math"/>
              </a:rPr>
              <a:t>𝐼𝐼</a:t>
            </a:r>
            <a:r>
              <a:rPr dirty="0" baseline="-17543" sz="1425" spc="-397">
                <a:latin typeface="Cambria Math"/>
                <a:cs typeface="Cambria Math"/>
              </a:rPr>
              <a:t>𝑅</a:t>
            </a:r>
            <a:r>
              <a:rPr dirty="0" baseline="-17543" sz="1425" spc="37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150">
                <a:latin typeface="Cambria Math"/>
                <a:cs typeface="Cambria Math"/>
              </a:rPr>
              <a:t>10𝐼𝐼</a:t>
            </a:r>
            <a:r>
              <a:rPr dirty="0" baseline="-17543" sz="1425" spc="-225">
                <a:latin typeface="Cambria Math"/>
                <a:cs typeface="Cambria Math"/>
              </a:rPr>
              <a:t>𝑅</a:t>
            </a:r>
            <a:r>
              <a:rPr dirty="0" baseline="-17543" sz="1425" spc="21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795">
                <a:latin typeface="Cambria Math"/>
                <a:cs typeface="Cambria Math"/>
              </a:rPr>
              <a:t>𝑉𝑉</a:t>
            </a:r>
            <a:r>
              <a:rPr dirty="0" baseline="-17543" sz="1425" spc="-240">
                <a:latin typeface="Cambria Math"/>
                <a:cs typeface="Cambria Math"/>
              </a:rPr>
              <a:t>𝑥𝑥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265">
                <a:latin typeface="Cambria Math"/>
                <a:cs typeface="Cambria Math"/>
              </a:rPr>
              <a:t>𝐼𝐼</a:t>
            </a:r>
            <a:r>
              <a:rPr dirty="0" baseline="-17543" sz="1425" spc="-397">
                <a:latin typeface="Cambria Math"/>
                <a:cs typeface="Cambria Math"/>
              </a:rPr>
              <a:t>𝑅</a:t>
            </a:r>
            <a:r>
              <a:rPr dirty="0" baseline="-17543" sz="1425" spc="359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6444234" y="2377948"/>
            <a:ext cx="676910" cy="10795"/>
          </a:xfrm>
          <a:custGeom>
            <a:avLst/>
            <a:gdLst/>
            <a:ahLst/>
            <a:cxnLst/>
            <a:rect l="l" t="t" r="r" b="b"/>
            <a:pathLst>
              <a:path w="676909" h="10794">
                <a:moveTo>
                  <a:pt x="676656" y="0"/>
                </a:moveTo>
                <a:lnTo>
                  <a:pt x="0" y="0"/>
                </a:lnTo>
                <a:lnTo>
                  <a:pt x="0" y="10667"/>
                </a:lnTo>
                <a:lnTo>
                  <a:pt x="676656" y="10667"/>
                </a:lnTo>
                <a:lnTo>
                  <a:pt x="676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6406132" y="2115313"/>
            <a:ext cx="75438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130">
                <a:latin typeface="Cambria Math"/>
                <a:cs typeface="Cambria Math"/>
              </a:rPr>
              <a:t>−</a:t>
            </a:r>
            <a:r>
              <a:rPr dirty="0" sz="1350" spc="-770">
                <a:latin typeface="Cambria Math"/>
                <a:cs typeface="Cambria Math"/>
              </a:rPr>
              <a:t>𝑉𝑉</a:t>
            </a:r>
            <a:r>
              <a:rPr dirty="0" baseline="-17543" sz="1425" spc="-202">
                <a:latin typeface="Cambria Math"/>
                <a:cs typeface="Cambria Math"/>
              </a:rPr>
              <a:t>𝑥𝑥</a:t>
            </a:r>
            <a:r>
              <a:rPr dirty="0" baseline="-17543" sz="1425" spc="28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50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673905" y="2362265"/>
            <a:ext cx="2171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Cambria Math"/>
                <a:cs typeface="Cambria Math"/>
              </a:rPr>
              <a:t>20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7501890" y="2377948"/>
            <a:ext cx="190500" cy="10795"/>
          </a:xfrm>
          <a:custGeom>
            <a:avLst/>
            <a:gdLst/>
            <a:ahLst/>
            <a:cxnLst/>
            <a:rect l="l" t="t" r="r" b="b"/>
            <a:pathLst>
              <a:path w="190500" h="10794">
                <a:moveTo>
                  <a:pt x="190500" y="0"/>
                </a:moveTo>
                <a:lnTo>
                  <a:pt x="0" y="0"/>
                </a:lnTo>
                <a:lnTo>
                  <a:pt x="0" y="10667"/>
                </a:lnTo>
                <a:lnTo>
                  <a:pt x="190500" y="10667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7483600" y="2115313"/>
            <a:ext cx="2190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815">
                <a:latin typeface="Cambria Math"/>
                <a:cs typeface="Cambria Math"/>
              </a:rPr>
              <a:t>𝑉𝑉</a:t>
            </a:r>
            <a:r>
              <a:rPr dirty="0" baseline="-17543" sz="1425" spc="-270">
                <a:latin typeface="Cambria Math"/>
                <a:cs typeface="Cambria Math"/>
              </a:rPr>
              <a:t>𝑥𝑥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155409" y="2246366"/>
            <a:ext cx="982344" cy="34798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346075" marR="5080" indent="-334010">
              <a:lnSpc>
                <a:spcPct val="56299"/>
              </a:lnSpc>
              <a:spcBef>
                <a:spcPts val="810"/>
              </a:spcBef>
              <a:tabLst>
                <a:tab pos="574675" algn="l"/>
              </a:tabLst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−</a:t>
            </a:r>
            <a:r>
              <a:rPr dirty="0" sz="1350">
                <a:latin typeface="Cambria Math"/>
                <a:cs typeface="Cambria Math"/>
              </a:rPr>
              <a:t>		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2.5 20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586451" y="1605157"/>
            <a:ext cx="80264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1520" algn="l"/>
              </a:tabLst>
            </a:pPr>
            <a:r>
              <a:rPr dirty="0" sz="1350" spc="-50">
                <a:latin typeface="Arial"/>
                <a:cs typeface="Arial"/>
              </a:rPr>
              <a:t>+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-50"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358615" y="1754120"/>
            <a:ext cx="831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358615" y="2371328"/>
            <a:ext cx="12636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 rot="10800000">
            <a:off x="2628101" y="2600540"/>
            <a:ext cx="182129" cy="172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55"/>
              </a:lnSpc>
            </a:pPr>
            <a:r>
              <a:rPr dirty="0" sz="1350" spc="-50"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 rot="10800000">
            <a:off x="2597502" y="1777539"/>
            <a:ext cx="200065" cy="172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55"/>
              </a:lnSpc>
            </a:pPr>
            <a:r>
              <a:rPr dirty="0" sz="1350" spc="-5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0640" y="28003"/>
            <a:ext cx="9003665" cy="1295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sz="1800">
              <a:latin typeface="Arial"/>
              <a:cs typeface="Arial"/>
            </a:endParaRPr>
          </a:p>
          <a:p>
            <a:pPr marL="50800" marR="64262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Arial"/>
                <a:cs typeface="Arial"/>
              </a:rPr>
              <a:t>Problema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2.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Encontrar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recta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carga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presentada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elemento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desconocido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circuito </a:t>
            </a:r>
            <a:r>
              <a:rPr dirty="0" sz="1600">
                <a:latin typeface="Arial"/>
                <a:cs typeface="Arial"/>
              </a:rPr>
              <a:t>resistivo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figura.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=5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baseline="-21164" sz="1575">
                <a:latin typeface="Arial"/>
                <a:cs typeface="Arial"/>
              </a:rPr>
              <a:t>1</a:t>
            </a:r>
            <a:r>
              <a:rPr dirty="0" baseline="-21164" sz="1575" spc="179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=R</a:t>
            </a:r>
            <a:r>
              <a:rPr dirty="0" baseline="-21164" sz="1575">
                <a:latin typeface="Arial"/>
                <a:cs typeface="Arial"/>
              </a:rPr>
              <a:t>2</a:t>
            </a:r>
            <a:r>
              <a:rPr dirty="0" sz="1600">
                <a:latin typeface="Arial"/>
                <a:cs typeface="Arial"/>
              </a:rPr>
              <a:t>= 10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kΩ.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1580418" y="3689541"/>
            <a:ext cx="3013075" cy="1819275"/>
            <a:chOff x="1580418" y="3689541"/>
            <a:chExt cx="3013075" cy="1819275"/>
          </a:xfrm>
        </p:grpSpPr>
        <p:sp>
          <p:nvSpPr>
            <p:cNvPr id="34" name="object 34" descr=""/>
            <p:cNvSpPr/>
            <p:nvPr/>
          </p:nvSpPr>
          <p:spPr>
            <a:xfrm>
              <a:off x="1585180" y="4021837"/>
              <a:ext cx="3003550" cy="1482090"/>
            </a:xfrm>
            <a:custGeom>
              <a:avLst/>
              <a:gdLst/>
              <a:ahLst/>
              <a:cxnLst/>
              <a:rect l="l" t="t" r="r" b="b"/>
              <a:pathLst>
                <a:path w="3003550" h="1482089">
                  <a:moveTo>
                    <a:pt x="0" y="1481963"/>
                  </a:moveTo>
                  <a:lnTo>
                    <a:pt x="3003461" y="1481963"/>
                  </a:lnTo>
                </a:path>
                <a:path w="3003550" h="1482089">
                  <a:moveTo>
                    <a:pt x="0" y="1185672"/>
                  </a:moveTo>
                  <a:lnTo>
                    <a:pt x="3003461" y="1185672"/>
                  </a:lnTo>
                </a:path>
                <a:path w="3003550" h="1482089">
                  <a:moveTo>
                    <a:pt x="0" y="890016"/>
                  </a:moveTo>
                  <a:lnTo>
                    <a:pt x="3003461" y="890016"/>
                  </a:lnTo>
                </a:path>
                <a:path w="3003550" h="1482089">
                  <a:moveTo>
                    <a:pt x="0" y="592836"/>
                  </a:moveTo>
                  <a:lnTo>
                    <a:pt x="3003461" y="592836"/>
                  </a:lnTo>
                </a:path>
                <a:path w="3003550" h="1482089">
                  <a:moveTo>
                    <a:pt x="0" y="297180"/>
                  </a:moveTo>
                  <a:lnTo>
                    <a:pt x="3003461" y="297180"/>
                  </a:lnTo>
                </a:path>
                <a:path w="3003550" h="1482089">
                  <a:moveTo>
                    <a:pt x="0" y="0"/>
                  </a:moveTo>
                  <a:lnTo>
                    <a:pt x="300346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585180" y="3725800"/>
              <a:ext cx="3003550" cy="1778000"/>
            </a:xfrm>
            <a:custGeom>
              <a:avLst/>
              <a:gdLst/>
              <a:ahLst/>
              <a:cxnLst/>
              <a:rect l="l" t="t" r="r" b="b"/>
              <a:pathLst>
                <a:path w="3003550" h="1778000">
                  <a:moveTo>
                    <a:pt x="0" y="0"/>
                  </a:moveTo>
                  <a:lnTo>
                    <a:pt x="0" y="1778000"/>
                  </a:lnTo>
                </a:path>
                <a:path w="3003550" h="1778000">
                  <a:moveTo>
                    <a:pt x="751116" y="0"/>
                  </a:moveTo>
                  <a:lnTo>
                    <a:pt x="751116" y="1778000"/>
                  </a:lnTo>
                </a:path>
                <a:path w="3003550" h="1778000">
                  <a:moveTo>
                    <a:pt x="1502448" y="0"/>
                  </a:moveTo>
                  <a:lnTo>
                    <a:pt x="1502448" y="1778000"/>
                  </a:lnTo>
                </a:path>
                <a:path w="3003550" h="1778000">
                  <a:moveTo>
                    <a:pt x="3003461" y="0"/>
                  </a:moveTo>
                  <a:lnTo>
                    <a:pt x="3003461" y="177800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837772" y="3725800"/>
              <a:ext cx="0" cy="1778000"/>
            </a:xfrm>
            <a:custGeom>
              <a:avLst/>
              <a:gdLst/>
              <a:ahLst/>
              <a:cxnLst/>
              <a:rect l="l" t="t" r="r" b="b"/>
              <a:pathLst>
                <a:path w="0" h="1778000">
                  <a:moveTo>
                    <a:pt x="0" y="17780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585180" y="3725800"/>
              <a:ext cx="3003550" cy="0"/>
            </a:xfrm>
            <a:custGeom>
              <a:avLst/>
              <a:gdLst/>
              <a:ahLst/>
              <a:cxnLst/>
              <a:rect l="l" t="t" r="r" b="b"/>
              <a:pathLst>
                <a:path w="3003550" h="0">
                  <a:moveTo>
                    <a:pt x="0" y="0"/>
                  </a:moveTo>
                  <a:lnTo>
                    <a:pt x="3003461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960613" y="3725800"/>
              <a:ext cx="2065020" cy="1630045"/>
            </a:xfrm>
            <a:custGeom>
              <a:avLst/>
              <a:gdLst/>
              <a:ahLst/>
              <a:cxnLst/>
              <a:rect l="l" t="t" r="r" b="b"/>
              <a:pathLst>
                <a:path w="2065020" h="1630045">
                  <a:moveTo>
                    <a:pt x="0" y="0"/>
                  </a:moveTo>
                  <a:lnTo>
                    <a:pt x="40313" y="31820"/>
                  </a:lnTo>
                  <a:lnTo>
                    <a:pt x="81343" y="64205"/>
                  </a:lnTo>
                  <a:lnTo>
                    <a:pt x="123040" y="97117"/>
                  </a:lnTo>
                  <a:lnTo>
                    <a:pt x="165355" y="130517"/>
                  </a:lnTo>
                  <a:lnTo>
                    <a:pt x="208240" y="164367"/>
                  </a:lnTo>
                  <a:lnTo>
                    <a:pt x="251645" y="198628"/>
                  </a:lnTo>
                  <a:lnTo>
                    <a:pt x="295522" y="233261"/>
                  </a:lnTo>
                  <a:lnTo>
                    <a:pt x="339823" y="268228"/>
                  </a:lnTo>
                  <a:lnTo>
                    <a:pt x="384498" y="303491"/>
                  </a:lnTo>
                  <a:lnTo>
                    <a:pt x="429498" y="339010"/>
                  </a:lnTo>
                  <a:lnTo>
                    <a:pt x="474775" y="374748"/>
                  </a:lnTo>
                  <a:lnTo>
                    <a:pt x="520280" y="410665"/>
                  </a:lnTo>
                  <a:lnTo>
                    <a:pt x="565963" y="446724"/>
                  </a:lnTo>
                  <a:lnTo>
                    <a:pt x="611777" y="482886"/>
                  </a:lnTo>
                  <a:lnTo>
                    <a:pt x="657673" y="519112"/>
                  </a:lnTo>
                  <a:lnTo>
                    <a:pt x="703600" y="555363"/>
                  </a:lnTo>
                  <a:lnTo>
                    <a:pt x="749512" y="591602"/>
                  </a:lnTo>
                  <a:lnTo>
                    <a:pt x="795359" y="627789"/>
                  </a:lnTo>
                  <a:lnTo>
                    <a:pt x="841091" y="663886"/>
                  </a:lnTo>
                  <a:lnTo>
                    <a:pt x="886661" y="699855"/>
                  </a:lnTo>
                  <a:lnTo>
                    <a:pt x="932020" y="735657"/>
                  </a:lnTo>
                  <a:lnTo>
                    <a:pt x="977118" y="771254"/>
                  </a:lnTo>
                  <a:lnTo>
                    <a:pt x="1021906" y="806606"/>
                  </a:lnTo>
                  <a:lnTo>
                    <a:pt x="1066337" y="841676"/>
                  </a:lnTo>
                  <a:lnTo>
                    <a:pt x="1110361" y="876425"/>
                  </a:lnTo>
                  <a:lnTo>
                    <a:pt x="1153930" y="910814"/>
                  </a:lnTo>
                  <a:lnTo>
                    <a:pt x="1196994" y="944805"/>
                  </a:lnTo>
                  <a:lnTo>
                    <a:pt x="1239505" y="978359"/>
                  </a:lnTo>
                  <a:lnTo>
                    <a:pt x="1281413" y="1011438"/>
                  </a:lnTo>
                  <a:lnTo>
                    <a:pt x="1322671" y="1044003"/>
                  </a:lnTo>
                  <a:lnTo>
                    <a:pt x="1363229" y="1076016"/>
                  </a:lnTo>
                  <a:lnTo>
                    <a:pt x="1403039" y="1107438"/>
                  </a:lnTo>
                  <a:lnTo>
                    <a:pt x="1442051" y="1138231"/>
                  </a:lnTo>
                  <a:lnTo>
                    <a:pt x="1480217" y="1168356"/>
                  </a:lnTo>
                  <a:lnTo>
                    <a:pt x="1517488" y="1197775"/>
                  </a:lnTo>
                  <a:lnTo>
                    <a:pt x="1553815" y="1226448"/>
                  </a:lnTo>
                  <a:lnTo>
                    <a:pt x="1589150" y="1254338"/>
                  </a:lnTo>
                  <a:lnTo>
                    <a:pt x="1623443" y="1281406"/>
                  </a:lnTo>
                  <a:lnTo>
                    <a:pt x="1656646" y="1307614"/>
                  </a:lnTo>
                  <a:lnTo>
                    <a:pt x="1688709" y="1332922"/>
                  </a:lnTo>
                  <a:lnTo>
                    <a:pt x="1719585" y="1357293"/>
                  </a:lnTo>
                  <a:lnTo>
                    <a:pt x="1777578" y="1403068"/>
                  </a:lnTo>
                  <a:lnTo>
                    <a:pt x="1830234" y="1444630"/>
                  </a:lnTo>
                  <a:lnTo>
                    <a:pt x="1877161" y="1481670"/>
                  </a:lnTo>
                  <a:lnTo>
                    <a:pt x="1931085" y="1524233"/>
                  </a:lnTo>
                  <a:lnTo>
                    <a:pt x="1978867" y="1561947"/>
                  </a:lnTo>
                  <a:lnTo>
                    <a:pt x="2018459" y="1593196"/>
                  </a:lnTo>
                  <a:lnTo>
                    <a:pt x="2047813" y="1616362"/>
                  </a:lnTo>
                  <a:lnTo>
                    <a:pt x="2064880" y="1629829"/>
                  </a:lnTo>
                </a:path>
              </a:pathLst>
            </a:custGeom>
            <a:ln w="190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540" y="3689541"/>
              <a:ext cx="73532" cy="7353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1108" y="5170869"/>
              <a:ext cx="73533" cy="7353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8560" y="5318697"/>
              <a:ext cx="73533" cy="73532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3529846" y="3931365"/>
            <a:ext cx="223520" cy="1644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0.5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9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1.5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9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2.5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9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05450" y="3301706"/>
            <a:ext cx="4451350" cy="4959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Arial"/>
                <a:cs typeface="Arial"/>
              </a:rPr>
              <a:t>La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recta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carga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tiene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pendiente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-1/20=-</a:t>
            </a:r>
            <a:r>
              <a:rPr dirty="0" sz="1050">
                <a:latin typeface="Arial"/>
                <a:cs typeface="Arial"/>
              </a:rPr>
              <a:t>0,05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y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ordenada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en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el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origen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-</a:t>
            </a:r>
            <a:r>
              <a:rPr dirty="0" sz="1050" spc="-25">
                <a:latin typeface="Arial"/>
                <a:cs typeface="Arial"/>
              </a:rPr>
              <a:t>2,5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050">
              <a:latin typeface="Arial"/>
              <a:cs typeface="Arial"/>
            </a:endParaRPr>
          </a:p>
          <a:p>
            <a:pPr algn="r" marR="1009015">
              <a:lnSpc>
                <a:spcPct val="100000"/>
              </a:lnSpc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502634" y="3771116"/>
            <a:ext cx="178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253471" y="3771116"/>
            <a:ext cx="178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004308" y="3771116"/>
            <a:ext cx="178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793308" y="377111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512369" y="3771116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23542" y="1750369"/>
            <a:ext cx="2013585" cy="581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6800">
              <a:lnSpc>
                <a:spcPts val="750"/>
              </a:lnSpc>
              <a:tabLst>
                <a:tab pos="1503680" algn="l"/>
              </a:tabLst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r>
              <a:rPr dirty="0" sz="65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dirty="0" sz="650" spc="25">
                <a:solidFill>
                  <a:srgbClr val="000080"/>
                </a:solidFill>
                <a:latin typeface="Arial"/>
                <a:cs typeface="Arial"/>
              </a:rPr>
              <a:t>R3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50">
              <a:latin typeface="Arial"/>
              <a:cs typeface="Arial"/>
            </a:endParaRPr>
          </a:p>
          <a:p>
            <a:pPr algn="ctr" marL="1891664">
              <a:lnSpc>
                <a:spcPts val="770"/>
              </a:lnSpc>
            </a:pPr>
            <a:r>
              <a:rPr dirty="0" sz="650" spc="25">
                <a:solidFill>
                  <a:srgbClr val="000080"/>
                </a:solidFill>
                <a:latin typeface="Arial"/>
                <a:cs typeface="Arial"/>
              </a:rPr>
              <a:t>D1</a:t>
            </a:r>
            <a:endParaRPr sz="650">
              <a:latin typeface="Arial"/>
              <a:cs typeface="Arial"/>
            </a:endParaRPr>
          </a:p>
          <a:p>
            <a:pPr marL="1066800">
              <a:lnSpc>
                <a:spcPts val="770"/>
              </a:lnSpc>
            </a:pPr>
            <a:r>
              <a:rPr dirty="0" sz="650" spc="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63989" y="1543499"/>
            <a:ext cx="1678939" cy="1268730"/>
            <a:chOff x="463989" y="1543499"/>
            <a:chExt cx="1678939" cy="1268730"/>
          </a:xfrm>
        </p:grpSpPr>
        <p:sp>
          <p:nvSpPr>
            <p:cNvPr id="7" name="object 7" descr=""/>
            <p:cNvSpPr/>
            <p:nvPr/>
          </p:nvSpPr>
          <p:spPr>
            <a:xfrm>
              <a:off x="469069" y="2709811"/>
              <a:ext cx="48895" cy="97155"/>
            </a:xfrm>
            <a:custGeom>
              <a:avLst/>
              <a:gdLst/>
              <a:ahLst/>
              <a:cxnLst/>
              <a:rect l="l" t="t" r="r" b="b"/>
              <a:pathLst>
                <a:path w="48895" h="97155">
                  <a:moveTo>
                    <a:pt x="0" y="96769"/>
                  </a:moveTo>
                  <a:lnTo>
                    <a:pt x="48508" y="0"/>
                  </a:lnTo>
                </a:path>
              </a:pathLst>
            </a:custGeom>
            <a:ln w="96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17578" y="2709812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09" h="0">
                  <a:moveTo>
                    <a:pt x="0" y="0"/>
                  </a:moveTo>
                  <a:lnTo>
                    <a:pt x="194035" y="0"/>
                  </a:lnTo>
                </a:path>
              </a:pathLst>
            </a:custGeom>
            <a:ln w="96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63104" y="2709812"/>
              <a:ext cx="48895" cy="97155"/>
            </a:xfrm>
            <a:custGeom>
              <a:avLst/>
              <a:gdLst/>
              <a:ahLst/>
              <a:cxnLst/>
              <a:rect l="l" t="t" r="r" b="b"/>
              <a:pathLst>
                <a:path w="48895" h="97155">
                  <a:moveTo>
                    <a:pt x="48508" y="0"/>
                  </a:moveTo>
                  <a:lnTo>
                    <a:pt x="0" y="96769"/>
                  </a:lnTo>
                </a:path>
              </a:pathLst>
            </a:custGeom>
            <a:ln w="96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66087" y="2709813"/>
              <a:ext cx="48895" cy="97155"/>
            </a:xfrm>
            <a:custGeom>
              <a:avLst/>
              <a:gdLst/>
              <a:ahLst/>
              <a:cxnLst/>
              <a:rect l="l" t="t" r="r" b="b"/>
              <a:pathLst>
                <a:path w="48895" h="97155">
                  <a:moveTo>
                    <a:pt x="0" y="96769"/>
                  </a:moveTo>
                  <a:lnTo>
                    <a:pt x="48508" y="0"/>
                  </a:lnTo>
                </a:path>
              </a:pathLst>
            </a:custGeom>
            <a:ln w="96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17578" y="1935653"/>
              <a:ext cx="184785" cy="184150"/>
            </a:xfrm>
            <a:custGeom>
              <a:avLst/>
              <a:gdLst/>
              <a:ahLst/>
              <a:cxnLst/>
              <a:rect l="l" t="t" r="r" b="b"/>
              <a:pathLst>
                <a:path w="184784" h="184150">
                  <a:moveTo>
                    <a:pt x="0" y="91931"/>
                  </a:moveTo>
                  <a:lnTo>
                    <a:pt x="7200" y="56019"/>
                  </a:lnTo>
                  <a:lnTo>
                    <a:pt x="26881" y="26812"/>
                  </a:lnTo>
                  <a:lnTo>
                    <a:pt x="56163" y="7181"/>
                  </a:lnTo>
                  <a:lnTo>
                    <a:pt x="92166" y="0"/>
                  </a:lnTo>
                  <a:lnTo>
                    <a:pt x="128170" y="7181"/>
                  </a:lnTo>
                  <a:lnTo>
                    <a:pt x="157452" y="26812"/>
                  </a:lnTo>
                  <a:lnTo>
                    <a:pt x="177133" y="56019"/>
                  </a:lnTo>
                  <a:lnTo>
                    <a:pt x="184333" y="91931"/>
                  </a:lnTo>
                  <a:lnTo>
                    <a:pt x="177133" y="127843"/>
                  </a:lnTo>
                  <a:lnTo>
                    <a:pt x="157452" y="157050"/>
                  </a:lnTo>
                  <a:lnTo>
                    <a:pt x="128170" y="176681"/>
                  </a:lnTo>
                  <a:lnTo>
                    <a:pt x="92166" y="183862"/>
                  </a:lnTo>
                  <a:lnTo>
                    <a:pt x="56163" y="176681"/>
                  </a:lnTo>
                  <a:lnTo>
                    <a:pt x="26881" y="157050"/>
                  </a:lnTo>
                  <a:lnTo>
                    <a:pt x="7200" y="127843"/>
                  </a:lnTo>
                  <a:lnTo>
                    <a:pt x="0" y="91931"/>
                  </a:lnTo>
                  <a:close/>
                </a:path>
              </a:pathLst>
            </a:custGeom>
            <a:ln w="96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95192" y="2080809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8807" y="0"/>
                  </a:lnTo>
                </a:path>
              </a:pathLst>
            </a:custGeom>
            <a:ln w="96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4596" y="1964685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0"/>
                  </a:moveTo>
                  <a:lnTo>
                    <a:pt x="0" y="38707"/>
                  </a:lnTo>
                </a:path>
              </a:pathLst>
            </a:custGeom>
            <a:ln w="97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95192" y="1984040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8807" y="0"/>
                  </a:lnTo>
                </a:path>
              </a:pathLst>
            </a:custGeom>
            <a:ln w="96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14596" y="1838885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0"/>
                  </a:moveTo>
                  <a:lnTo>
                    <a:pt x="0" y="96769"/>
                  </a:lnTo>
                </a:path>
              </a:pathLst>
            </a:custGeom>
            <a:ln w="97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4596" y="2129195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96769"/>
                  </a:moveTo>
                  <a:lnTo>
                    <a:pt x="0" y="0"/>
                  </a:lnTo>
                </a:path>
              </a:pathLst>
            </a:custGeom>
            <a:ln w="97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254912" y="1809855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69" h="19685">
                  <a:moveTo>
                    <a:pt x="38807" y="19353"/>
                  </a:moveTo>
                  <a:lnTo>
                    <a:pt x="0" y="0"/>
                  </a:lnTo>
                </a:path>
              </a:pathLst>
            </a:custGeom>
            <a:ln w="96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54912" y="1780824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10">
                  <a:moveTo>
                    <a:pt x="0" y="29030"/>
                  </a:moveTo>
                  <a:lnTo>
                    <a:pt x="77614" y="0"/>
                  </a:lnTo>
                </a:path>
              </a:pathLst>
            </a:custGeom>
            <a:ln w="96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254912" y="1751794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10">
                  <a:moveTo>
                    <a:pt x="77614" y="29030"/>
                  </a:moveTo>
                  <a:lnTo>
                    <a:pt x="0" y="0"/>
                  </a:lnTo>
                </a:path>
              </a:pathLst>
            </a:custGeom>
            <a:ln w="96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254912" y="1722763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10">
                  <a:moveTo>
                    <a:pt x="0" y="29030"/>
                  </a:moveTo>
                  <a:lnTo>
                    <a:pt x="77614" y="0"/>
                  </a:lnTo>
                </a:path>
              </a:pathLst>
            </a:custGeom>
            <a:ln w="96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254912" y="1693733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10">
                  <a:moveTo>
                    <a:pt x="77614" y="29030"/>
                  </a:moveTo>
                  <a:lnTo>
                    <a:pt x="0" y="0"/>
                  </a:lnTo>
                </a:path>
              </a:pathLst>
            </a:custGeom>
            <a:ln w="96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54912" y="1664702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10">
                  <a:moveTo>
                    <a:pt x="0" y="29030"/>
                  </a:moveTo>
                  <a:lnTo>
                    <a:pt x="77614" y="0"/>
                  </a:lnTo>
                </a:path>
              </a:pathLst>
            </a:custGeom>
            <a:ln w="96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293719" y="1645348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69" h="19685">
                  <a:moveTo>
                    <a:pt x="38807" y="19353"/>
                  </a:moveTo>
                  <a:lnTo>
                    <a:pt x="0" y="0"/>
                  </a:lnTo>
                </a:path>
              </a:pathLst>
            </a:custGeom>
            <a:ln w="96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293719" y="1829212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0" y="9676"/>
                  </a:moveTo>
                  <a:lnTo>
                    <a:pt x="0" y="0"/>
                  </a:lnTo>
                </a:path>
              </a:pathLst>
            </a:custGeom>
            <a:ln w="97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293719" y="1548579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0"/>
                  </a:moveTo>
                  <a:lnTo>
                    <a:pt x="0" y="96769"/>
                  </a:lnTo>
                </a:path>
              </a:pathLst>
            </a:custGeom>
            <a:ln w="97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93719" y="1838889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96769"/>
                  </a:moveTo>
                  <a:lnTo>
                    <a:pt x="0" y="0"/>
                  </a:lnTo>
                </a:path>
              </a:pathLst>
            </a:custGeom>
            <a:ln w="97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254912" y="2293708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69" h="19685">
                  <a:moveTo>
                    <a:pt x="38807" y="19353"/>
                  </a:moveTo>
                  <a:lnTo>
                    <a:pt x="0" y="0"/>
                  </a:lnTo>
                </a:path>
              </a:pathLst>
            </a:custGeom>
            <a:ln w="96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54912" y="2264678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10">
                  <a:moveTo>
                    <a:pt x="0" y="29030"/>
                  </a:moveTo>
                  <a:lnTo>
                    <a:pt x="77614" y="0"/>
                  </a:lnTo>
                </a:path>
              </a:pathLst>
            </a:custGeom>
            <a:ln w="96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254912" y="2235647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10">
                  <a:moveTo>
                    <a:pt x="77614" y="29030"/>
                  </a:moveTo>
                  <a:lnTo>
                    <a:pt x="0" y="0"/>
                  </a:lnTo>
                </a:path>
              </a:pathLst>
            </a:custGeom>
            <a:ln w="96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54912" y="2206617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10">
                  <a:moveTo>
                    <a:pt x="0" y="29030"/>
                  </a:moveTo>
                  <a:lnTo>
                    <a:pt x="77614" y="0"/>
                  </a:lnTo>
                </a:path>
              </a:pathLst>
            </a:custGeom>
            <a:ln w="96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54912" y="2177586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10">
                  <a:moveTo>
                    <a:pt x="77614" y="29030"/>
                  </a:moveTo>
                  <a:lnTo>
                    <a:pt x="0" y="0"/>
                  </a:lnTo>
                </a:path>
              </a:pathLst>
            </a:custGeom>
            <a:ln w="96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54912" y="2148556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10">
                  <a:moveTo>
                    <a:pt x="0" y="29030"/>
                  </a:moveTo>
                  <a:lnTo>
                    <a:pt x="77614" y="0"/>
                  </a:lnTo>
                </a:path>
              </a:pathLst>
            </a:custGeom>
            <a:ln w="96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293719" y="2129202"/>
              <a:ext cx="39370" cy="19685"/>
            </a:xfrm>
            <a:custGeom>
              <a:avLst/>
              <a:gdLst/>
              <a:ahLst/>
              <a:cxnLst/>
              <a:rect l="l" t="t" r="r" b="b"/>
              <a:pathLst>
                <a:path w="39369" h="19685">
                  <a:moveTo>
                    <a:pt x="38807" y="19353"/>
                  </a:moveTo>
                  <a:lnTo>
                    <a:pt x="0" y="0"/>
                  </a:lnTo>
                </a:path>
              </a:pathLst>
            </a:custGeom>
            <a:ln w="96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93719" y="2313065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0" y="9676"/>
                  </a:moveTo>
                  <a:lnTo>
                    <a:pt x="0" y="0"/>
                  </a:lnTo>
                </a:path>
              </a:pathLst>
            </a:custGeom>
            <a:ln w="97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293719" y="2032433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0"/>
                  </a:moveTo>
                  <a:lnTo>
                    <a:pt x="0" y="96769"/>
                  </a:lnTo>
                </a:path>
              </a:pathLst>
            </a:custGeom>
            <a:ln w="97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93719" y="2322743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96769"/>
                  </a:moveTo>
                  <a:lnTo>
                    <a:pt x="0" y="0"/>
                  </a:lnTo>
                </a:path>
              </a:pathLst>
            </a:custGeom>
            <a:ln w="97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788509" y="1896956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38707"/>
                  </a:moveTo>
                  <a:lnTo>
                    <a:pt x="19403" y="0"/>
                  </a:lnTo>
                </a:path>
              </a:pathLst>
            </a:custGeom>
            <a:ln w="96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807913" y="1896956"/>
              <a:ext cx="29209" cy="77470"/>
            </a:xfrm>
            <a:custGeom>
              <a:avLst/>
              <a:gdLst/>
              <a:ahLst/>
              <a:cxnLst/>
              <a:rect l="l" t="t" r="r" b="b"/>
              <a:pathLst>
                <a:path w="29210" h="77469">
                  <a:moveTo>
                    <a:pt x="0" y="0"/>
                  </a:moveTo>
                  <a:lnTo>
                    <a:pt x="29105" y="77415"/>
                  </a:lnTo>
                </a:path>
              </a:pathLst>
            </a:custGeom>
            <a:ln w="96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837018" y="1896956"/>
              <a:ext cx="29209" cy="77470"/>
            </a:xfrm>
            <a:custGeom>
              <a:avLst/>
              <a:gdLst/>
              <a:ahLst/>
              <a:cxnLst/>
              <a:rect l="l" t="t" r="r" b="b"/>
              <a:pathLst>
                <a:path w="29210" h="77469">
                  <a:moveTo>
                    <a:pt x="0" y="77415"/>
                  </a:moveTo>
                  <a:lnTo>
                    <a:pt x="29105" y="0"/>
                  </a:lnTo>
                </a:path>
              </a:pathLst>
            </a:custGeom>
            <a:ln w="96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866123" y="1896957"/>
              <a:ext cx="29209" cy="77470"/>
            </a:xfrm>
            <a:custGeom>
              <a:avLst/>
              <a:gdLst/>
              <a:ahLst/>
              <a:cxnLst/>
              <a:rect l="l" t="t" r="r" b="b"/>
              <a:pathLst>
                <a:path w="29210" h="77469">
                  <a:moveTo>
                    <a:pt x="0" y="0"/>
                  </a:moveTo>
                  <a:lnTo>
                    <a:pt x="29105" y="77415"/>
                  </a:lnTo>
                </a:path>
              </a:pathLst>
            </a:custGeom>
            <a:ln w="96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895229" y="1896957"/>
              <a:ext cx="29209" cy="77470"/>
            </a:xfrm>
            <a:custGeom>
              <a:avLst/>
              <a:gdLst/>
              <a:ahLst/>
              <a:cxnLst/>
              <a:rect l="l" t="t" r="r" b="b"/>
              <a:pathLst>
                <a:path w="29210" h="77469">
                  <a:moveTo>
                    <a:pt x="0" y="77415"/>
                  </a:moveTo>
                  <a:lnTo>
                    <a:pt x="29105" y="0"/>
                  </a:lnTo>
                </a:path>
              </a:pathLst>
            </a:custGeom>
            <a:ln w="96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924334" y="1896958"/>
              <a:ext cx="29209" cy="77470"/>
            </a:xfrm>
            <a:custGeom>
              <a:avLst/>
              <a:gdLst/>
              <a:ahLst/>
              <a:cxnLst/>
              <a:rect l="l" t="t" r="r" b="b"/>
              <a:pathLst>
                <a:path w="29210" h="77469">
                  <a:moveTo>
                    <a:pt x="0" y="0"/>
                  </a:moveTo>
                  <a:lnTo>
                    <a:pt x="29105" y="77415"/>
                  </a:lnTo>
                </a:path>
              </a:pathLst>
            </a:custGeom>
            <a:ln w="96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953439" y="1935666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38707"/>
                  </a:moveTo>
                  <a:lnTo>
                    <a:pt x="19403" y="0"/>
                  </a:lnTo>
                </a:path>
              </a:pathLst>
            </a:custGeom>
            <a:ln w="96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778807" y="1935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9701" y="0"/>
                  </a:lnTo>
                </a:path>
              </a:pathLst>
            </a:custGeom>
            <a:ln w="96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972843" y="1935667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97017" y="0"/>
                  </a:moveTo>
                  <a:lnTo>
                    <a:pt x="0" y="0"/>
                  </a:lnTo>
                </a:path>
              </a:pathLst>
            </a:custGeom>
            <a:ln w="96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681790" y="1935667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7017" y="0"/>
                  </a:lnTo>
                </a:path>
              </a:pathLst>
            </a:custGeom>
            <a:ln w="96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001948" y="2225977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 h="0">
                  <a:moveTo>
                    <a:pt x="0" y="0"/>
                  </a:moveTo>
                  <a:lnTo>
                    <a:pt x="135824" y="0"/>
                  </a:lnTo>
                </a:path>
              </a:pathLst>
            </a:custGeom>
            <a:ln w="96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069860" y="2322748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96769"/>
                  </a:moveTo>
                  <a:lnTo>
                    <a:pt x="0" y="0"/>
                  </a:lnTo>
                </a:path>
              </a:pathLst>
            </a:custGeom>
            <a:ln w="97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069860" y="2129208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96769"/>
                  </a:moveTo>
                  <a:lnTo>
                    <a:pt x="0" y="0"/>
                  </a:lnTo>
                </a:path>
              </a:pathLst>
            </a:custGeom>
            <a:ln w="97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001948" y="2225978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w="0" h="48894">
                  <a:moveTo>
                    <a:pt x="0" y="0"/>
                  </a:moveTo>
                  <a:lnTo>
                    <a:pt x="0" y="48384"/>
                  </a:lnTo>
                </a:path>
              </a:pathLst>
            </a:custGeom>
            <a:ln w="97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137773" y="2177594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w="0" h="48894">
                  <a:moveTo>
                    <a:pt x="0" y="48384"/>
                  </a:moveTo>
                  <a:lnTo>
                    <a:pt x="0" y="0"/>
                  </a:lnTo>
                </a:path>
              </a:pathLst>
            </a:custGeom>
            <a:ln w="97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001948" y="2225979"/>
              <a:ext cx="135890" cy="97155"/>
            </a:xfrm>
            <a:custGeom>
              <a:avLst/>
              <a:gdLst/>
              <a:ahLst/>
              <a:cxnLst/>
              <a:rect l="l" t="t" r="r" b="b"/>
              <a:pathLst>
                <a:path w="135889" h="97155">
                  <a:moveTo>
                    <a:pt x="135824" y="96769"/>
                  </a:moveTo>
                  <a:lnTo>
                    <a:pt x="0" y="96769"/>
                  </a:lnTo>
                  <a:lnTo>
                    <a:pt x="67912" y="0"/>
                  </a:lnTo>
                  <a:lnTo>
                    <a:pt x="135824" y="9676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001948" y="2225979"/>
              <a:ext cx="135890" cy="97155"/>
            </a:xfrm>
            <a:custGeom>
              <a:avLst/>
              <a:gdLst/>
              <a:ahLst/>
              <a:cxnLst/>
              <a:rect l="l" t="t" r="r" b="b"/>
              <a:pathLst>
                <a:path w="135889" h="97155">
                  <a:moveTo>
                    <a:pt x="67912" y="0"/>
                  </a:moveTo>
                  <a:lnTo>
                    <a:pt x="135824" y="96769"/>
                  </a:lnTo>
                  <a:lnTo>
                    <a:pt x="0" y="96769"/>
                  </a:lnTo>
                  <a:lnTo>
                    <a:pt x="67912" y="0"/>
                  </a:lnTo>
                  <a:close/>
                </a:path>
              </a:pathLst>
            </a:custGeom>
            <a:ln w="96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118369" y="2177595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 h="0">
                  <a:moveTo>
                    <a:pt x="19403" y="0"/>
                  </a:moveTo>
                  <a:lnTo>
                    <a:pt x="0" y="0"/>
                  </a:lnTo>
                </a:path>
              </a:pathLst>
            </a:custGeom>
            <a:ln w="96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001948" y="2274365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 h="0">
                  <a:moveTo>
                    <a:pt x="0" y="0"/>
                  </a:moveTo>
                  <a:lnTo>
                    <a:pt x="19403" y="0"/>
                  </a:lnTo>
                </a:path>
              </a:pathLst>
            </a:custGeom>
            <a:ln w="96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 descr=""/>
          <p:cNvGrpSpPr/>
          <p:nvPr/>
        </p:nvGrpSpPr>
        <p:grpSpPr>
          <a:xfrm>
            <a:off x="590112" y="1543512"/>
            <a:ext cx="1485265" cy="1171575"/>
            <a:chOff x="590112" y="1543512"/>
            <a:chExt cx="1485265" cy="1171575"/>
          </a:xfrm>
        </p:grpSpPr>
        <p:sp>
          <p:nvSpPr>
            <p:cNvPr id="57" name="object 57" descr=""/>
            <p:cNvSpPr/>
            <p:nvPr/>
          </p:nvSpPr>
          <p:spPr>
            <a:xfrm>
              <a:off x="2069860" y="2419520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96769"/>
                  </a:moveTo>
                  <a:lnTo>
                    <a:pt x="0" y="0"/>
                  </a:lnTo>
                </a:path>
              </a:pathLst>
            </a:custGeom>
            <a:ln w="97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069860" y="2032441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0"/>
                  </a:moveTo>
                  <a:lnTo>
                    <a:pt x="0" y="96769"/>
                  </a:lnTo>
                </a:path>
              </a:pathLst>
            </a:custGeom>
            <a:ln w="97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293719" y="1935671"/>
              <a:ext cx="388620" cy="0"/>
            </a:xfrm>
            <a:custGeom>
              <a:avLst/>
              <a:gdLst/>
              <a:ahLst/>
              <a:cxnLst/>
              <a:rect l="l" t="t" r="r" b="b"/>
              <a:pathLst>
                <a:path w="388619" h="0">
                  <a:moveTo>
                    <a:pt x="0" y="0"/>
                  </a:moveTo>
                  <a:lnTo>
                    <a:pt x="388070" y="0"/>
                  </a:lnTo>
                </a:path>
              </a:pathLst>
            </a:custGeom>
            <a:ln w="967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274316" y="191631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34" y="29030"/>
                  </a:moveTo>
                  <a:lnTo>
                    <a:pt x="6471" y="29030"/>
                  </a:lnTo>
                  <a:lnTo>
                    <a:pt x="0" y="22576"/>
                  </a:lnTo>
                  <a:lnTo>
                    <a:pt x="0" y="14515"/>
                  </a:lnTo>
                  <a:lnTo>
                    <a:pt x="0" y="6454"/>
                  </a:lnTo>
                  <a:lnTo>
                    <a:pt x="6471" y="0"/>
                  </a:lnTo>
                  <a:lnTo>
                    <a:pt x="22634" y="0"/>
                  </a:lnTo>
                  <a:lnTo>
                    <a:pt x="29105" y="6454"/>
                  </a:lnTo>
                  <a:lnTo>
                    <a:pt x="29105" y="22576"/>
                  </a:lnTo>
                  <a:lnTo>
                    <a:pt x="22634" y="2903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74316" y="191631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14515"/>
                  </a:moveTo>
                  <a:lnTo>
                    <a:pt x="0" y="6454"/>
                  </a:lnTo>
                  <a:lnTo>
                    <a:pt x="6471" y="0"/>
                  </a:lnTo>
                  <a:lnTo>
                    <a:pt x="14552" y="0"/>
                  </a:lnTo>
                  <a:lnTo>
                    <a:pt x="22634" y="0"/>
                  </a:lnTo>
                  <a:lnTo>
                    <a:pt x="29105" y="6454"/>
                  </a:lnTo>
                  <a:lnTo>
                    <a:pt x="29105" y="14515"/>
                  </a:lnTo>
                  <a:lnTo>
                    <a:pt x="29105" y="22576"/>
                  </a:lnTo>
                  <a:lnTo>
                    <a:pt x="22634" y="29030"/>
                  </a:lnTo>
                  <a:lnTo>
                    <a:pt x="14552" y="29030"/>
                  </a:lnTo>
                  <a:lnTo>
                    <a:pt x="6471" y="29030"/>
                  </a:lnTo>
                  <a:lnTo>
                    <a:pt x="0" y="22576"/>
                  </a:lnTo>
                  <a:lnTo>
                    <a:pt x="0" y="14515"/>
                  </a:lnTo>
                  <a:close/>
                </a:path>
              </a:pathLst>
            </a:custGeom>
            <a:ln w="968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14596" y="1548592"/>
              <a:ext cx="0" cy="290830"/>
            </a:xfrm>
            <a:custGeom>
              <a:avLst/>
              <a:gdLst/>
              <a:ahLst/>
              <a:cxnLst/>
              <a:rect l="l" t="t" r="r" b="b"/>
              <a:pathLst>
                <a:path w="0" h="290830">
                  <a:moveTo>
                    <a:pt x="0" y="290309"/>
                  </a:moveTo>
                  <a:lnTo>
                    <a:pt x="0" y="0"/>
                  </a:lnTo>
                </a:path>
              </a:pathLst>
            </a:custGeom>
            <a:ln w="970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14596" y="1548593"/>
              <a:ext cx="679450" cy="0"/>
            </a:xfrm>
            <a:custGeom>
              <a:avLst/>
              <a:gdLst/>
              <a:ahLst/>
              <a:cxnLst/>
              <a:rect l="l" t="t" r="r" b="b"/>
              <a:pathLst>
                <a:path w="679450" h="0">
                  <a:moveTo>
                    <a:pt x="0" y="0"/>
                  </a:moveTo>
                  <a:lnTo>
                    <a:pt x="679123" y="0"/>
                  </a:lnTo>
                </a:path>
              </a:pathLst>
            </a:custGeom>
            <a:ln w="967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14596" y="2225983"/>
              <a:ext cx="0" cy="290830"/>
            </a:xfrm>
            <a:custGeom>
              <a:avLst/>
              <a:gdLst/>
              <a:ahLst/>
              <a:cxnLst/>
              <a:rect l="l" t="t" r="r" b="b"/>
              <a:pathLst>
                <a:path w="0" h="290830">
                  <a:moveTo>
                    <a:pt x="0" y="0"/>
                  </a:moveTo>
                  <a:lnTo>
                    <a:pt x="0" y="290309"/>
                  </a:lnTo>
                </a:path>
              </a:pathLst>
            </a:custGeom>
            <a:ln w="970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95192" y="2496939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34" y="29030"/>
                  </a:moveTo>
                  <a:lnTo>
                    <a:pt x="6471" y="29030"/>
                  </a:lnTo>
                  <a:lnTo>
                    <a:pt x="0" y="22576"/>
                  </a:lnTo>
                  <a:lnTo>
                    <a:pt x="0" y="14515"/>
                  </a:lnTo>
                  <a:lnTo>
                    <a:pt x="0" y="6454"/>
                  </a:lnTo>
                  <a:lnTo>
                    <a:pt x="6471" y="0"/>
                  </a:lnTo>
                  <a:lnTo>
                    <a:pt x="22634" y="0"/>
                  </a:lnTo>
                  <a:lnTo>
                    <a:pt x="29105" y="6454"/>
                  </a:lnTo>
                  <a:lnTo>
                    <a:pt x="29105" y="22576"/>
                  </a:lnTo>
                  <a:lnTo>
                    <a:pt x="22634" y="2903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95192" y="2496939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14515"/>
                  </a:moveTo>
                  <a:lnTo>
                    <a:pt x="0" y="6454"/>
                  </a:lnTo>
                  <a:lnTo>
                    <a:pt x="6471" y="0"/>
                  </a:lnTo>
                  <a:lnTo>
                    <a:pt x="14552" y="0"/>
                  </a:lnTo>
                  <a:lnTo>
                    <a:pt x="22634" y="0"/>
                  </a:lnTo>
                  <a:lnTo>
                    <a:pt x="29105" y="6454"/>
                  </a:lnTo>
                  <a:lnTo>
                    <a:pt x="29105" y="14515"/>
                  </a:lnTo>
                  <a:lnTo>
                    <a:pt x="29105" y="22576"/>
                  </a:lnTo>
                  <a:lnTo>
                    <a:pt x="22634" y="29030"/>
                  </a:lnTo>
                  <a:lnTo>
                    <a:pt x="14552" y="29030"/>
                  </a:lnTo>
                  <a:lnTo>
                    <a:pt x="6471" y="29030"/>
                  </a:lnTo>
                  <a:lnTo>
                    <a:pt x="0" y="22576"/>
                  </a:lnTo>
                  <a:lnTo>
                    <a:pt x="0" y="14515"/>
                  </a:lnTo>
                  <a:close/>
                </a:path>
              </a:pathLst>
            </a:custGeom>
            <a:ln w="968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14596" y="2516293"/>
              <a:ext cx="679450" cy="0"/>
            </a:xfrm>
            <a:custGeom>
              <a:avLst/>
              <a:gdLst/>
              <a:ahLst/>
              <a:cxnLst/>
              <a:rect l="l" t="t" r="r" b="b"/>
              <a:pathLst>
                <a:path w="679450" h="0">
                  <a:moveTo>
                    <a:pt x="0" y="0"/>
                  </a:moveTo>
                  <a:lnTo>
                    <a:pt x="679123" y="0"/>
                  </a:lnTo>
                </a:path>
              </a:pathLst>
            </a:custGeom>
            <a:ln w="967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274316" y="249694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634" y="29030"/>
                  </a:moveTo>
                  <a:lnTo>
                    <a:pt x="6471" y="29030"/>
                  </a:lnTo>
                  <a:lnTo>
                    <a:pt x="0" y="22576"/>
                  </a:lnTo>
                  <a:lnTo>
                    <a:pt x="0" y="14515"/>
                  </a:lnTo>
                  <a:lnTo>
                    <a:pt x="0" y="6454"/>
                  </a:lnTo>
                  <a:lnTo>
                    <a:pt x="6471" y="0"/>
                  </a:lnTo>
                  <a:lnTo>
                    <a:pt x="22634" y="0"/>
                  </a:lnTo>
                  <a:lnTo>
                    <a:pt x="29105" y="6454"/>
                  </a:lnTo>
                  <a:lnTo>
                    <a:pt x="29105" y="22576"/>
                  </a:lnTo>
                  <a:lnTo>
                    <a:pt x="22634" y="2903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274316" y="249694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14515"/>
                  </a:moveTo>
                  <a:lnTo>
                    <a:pt x="0" y="6454"/>
                  </a:lnTo>
                  <a:lnTo>
                    <a:pt x="6471" y="0"/>
                  </a:lnTo>
                  <a:lnTo>
                    <a:pt x="14552" y="0"/>
                  </a:lnTo>
                  <a:lnTo>
                    <a:pt x="22634" y="0"/>
                  </a:lnTo>
                  <a:lnTo>
                    <a:pt x="29105" y="6454"/>
                  </a:lnTo>
                  <a:lnTo>
                    <a:pt x="29105" y="14515"/>
                  </a:lnTo>
                  <a:lnTo>
                    <a:pt x="29105" y="22576"/>
                  </a:lnTo>
                  <a:lnTo>
                    <a:pt x="22634" y="29030"/>
                  </a:lnTo>
                  <a:lnTo>
                    <a:pt x="14552" y="29030"/>
                  </a:lnTo>
                  <a:lnTo>
                    <a:pt x="6471" y="29030"/>
                  </a:lnTo>
                  <a:lnTo>
                    <a:pt x="0" y="22576"/>
                  </a:lnTo>
                  <a:lnTo>
                    <a:pt x="0" y="14515"/>
                  </a:lnTo>
                  <a:close/>
                </a:path>
              </a:pathLst>
            </a:custGeom>
            <a:ln w="968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14596" y="2516294"/>
              <a:ext cx="0" cy="193675"/>
            </a:xfrm>
            <a:custGeom>
              <a:avLst/>
              <a:gdLst/>
              <a:ahLst/>
              <a:cxnLst/>
              <a:rect l="l" t="t" r="r" b="b"/>
              <a:pathLst>
                <a:path w="0" h="193675">
                  <a:moveTo>
                    <a:pt x="0" y="0"/>
                  </a:moveTo>
                  <a:lnTo>
                    <a:pt x="0" y="193539"/>
                  </a:lnTo>
                </a:path>
              </a:pathLst>
            </a:custGeom>
            <a:ln w="970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069860" y="1935675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0"/>
                  </a:moveTo>
                  <a:lnTo>
                    <a:pt x="0" y="96769"/>
                  </a:lnTo>
                </a:path>
              </a:pathLst>
            </a:custGeom>
            <a:ln w="970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293719" y="1935675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96769"/>
                  </a:moveTo>
                  <a:lnTo>
                    <a:pt x="0" y="0"/>
                  </a:lnTo>
                </a:path>
              </a:pathLst>
            </a:custGeom>
            <a:ln w="970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293719" y="2516295"/>
              <a:ext cx="776605" cy="0"/>
            </a:xfrm>
            <a:custGeom>
              <a:avLst/>
              <a:gdLst/>
              <a:ahLst/>
              <a:cxnLst/>
              <a:rect l="l" t="t" r="r" b="b"/>
              <a:pathLst>
                <a:path w="776605" h="0">
                  <a:moveTo>
                    <a:pt x="0" y="0"/>
                  </a:moveTo>
                  <a:lnTo>
                    <a:pt x="776141" y="0"/>
                  </a:lnTo>
                </a:path>
              </a:pathLst>
            </a:custGeom>
            <a:ln w="967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293719" y="2419526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w="0" h="97155">
                  <a:moveTo>
                    <a:pt x="0" y="0"/>
                  </a:moveTo>
                  <a:lnTo>
                    <a:pt x="0" y="96769"/>
                  </a:lnTo>
                </a:path>
              </a:pathLst>
            </a:custGeom>
            <a:ln w="970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125503" y="884175"/>
            <a:ext cx="8649970" cy="992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105"/>
              </a:spcBef>
            </a:pPr>
            <a:r>
              <a:rPr dirty="0" sz="1350" b="1">
                <a:latin typeface="Arial"/>
                <a:cs typeface="Arial"/>
              </a:rPr>
              <a:t>Problema</a:t>
            </a:r>
            <a:r>
              <a:rPr dirty="0" sz="1350" spc="-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3</a:t>
            </a:r>
            <a:r>
              <a:rPr dirty="0" sz="1350" spc="-20" b="1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diodo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Zéner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figura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tiene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un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voltaje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activación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de</a:t>
            </a:r>
            <a:r>
              <a:rPr dirty="0" sz="1350" spc="-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0,7</a:t>
            </a:r>
            <a:r>
              <a:rPr dirty="0" sz="1350" spc="-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V</a:t>
            </a:r>
            <a:r>
              <a:rPr dirty="0" sz="1350" spc="-10" b="1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un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voltaje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ruptura</a:t>
            </a:r>
            <a:r>
              <a:rPr dirty="0" sz="1350" spc="-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de</a:t>
            </a:r>
            <a:r>
              <a:rPr dirty="0" sz="1350" spc="-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3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-50" b="1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hallar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su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punto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trabajo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(v</a:t>
            </a:r>
            <a:r>
              <a:rPr dirty="0" baseline="-18518" sz="1350">
                <a:latin typeface="Arial"/>
                <a:cs typeface="Arial"/>
              </a:rPr>
              <a:t>in</a:t>
            </a:r>
            <a:r>
              <a:rPr dirty="0" baseline="-18518" sz="1350" spc="179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12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35">
                <a:latin typeface="Arial"/>
                <a:cs typeface="Arial"/>
              </a:rPr>
              <a:t>V,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1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k</a:t>
            </a:r>
            <a:r>
              <a:rPr dirty="0" sz="1350">
                <a:latin typeface="Symbol"/>
                <a:cs typeface="Symbol"/>
              </a:rPr>
              <a:t></a:t>
            </a:r>
            <a:r>
              <a:rPr dirty="0" sz="1350">
                <a:latin typeface="Arial"/>
                <a:cs typeface="Arial"/>
              </a:rPr>
              <a:t>,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2</a:t>
            </a:r>
            <a:r>
              <a:rPr dirty="0" baseline="-18518" sz="1350" spc="-22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k</a:t>
            </a:r>
            <a:r>
              <a:rPr dirty="0" sz="1350">
                <a:latin typeface="Symbol"/>
                <a:cs typeface="Symbol"/>
              </a:rPr>
              <a:t>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3</a:t>
            </a:r>
            <a:r>
              <a:rPr dirty="0" baseline="-18518" sz="1350" spc="-22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0.5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k</a:t>
            </a:r>
            <a:r>
              <a:rPr dirty="0" sz="1350" spc="-25">
                <a:latin typeface="Symbol"/>
                <a:cs typeface="Symbol"/>
              </a:rPr>
              <a:t></a:t>
            </a:r>
            <a:endParaRPr sz="1350">
              <a:latin typeface="Symbol"/>
              <a:cs typeface="Symbol"/>
            </a:endParaRPr>
          </a:p>
          <a:p>
            <a:pPr marL="2558415" marR="43180">
              <a:lnSpc>
                <a:spcPct val="100000"/>
              </a:lnSpc>
              <a:spcBef>
                <a:spcPts val="1125"/>
              </a:spcBef>
            </a:pPr>
            <a:r>
              <a:rPr dirty="0" sz="1350">
                <a:latin typeface="Arial"/>
                <a:cs typeface="Arial"/>
              </a:rPr>
              <a:t>Empezamos</a:t>
            </a:r>
            <a:r>
              <a:rPr dirty="0" sz="1350" spc="1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haciendo</a:t>
            </a:r>
            <a:r>
              <a:rPr dirty="0" sz="1350" spc="1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un</a:t>
            </a:r>
            <a:r>
              <a:rPr dirty="0" sz="1350" spc="1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equivalente</a:t>
            </a:r>
            <a:r>
              <a:rPr dirty="0" sz="1350" spc="1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1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Thévenin</a:t>
            </a:r>
            <a:r>
              <a:rPr dirty="0" sz="1350" spc="1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1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toda</a:t>
            </a:r>
            <a:r>
              <a:rPr dirty="0" sz="1350" spc="1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1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parte</a:t>
            </a:r>
            <a:r>
              <a:rPr dirty="0" sz="1350" spc="1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lineal</a:t>
            </a:r>
            <a:r>
              <a:rPr dirty="0" sz="1350" spc="13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del </a:t>
            </a:r>
            <a:r>
              <a:rPr dirty="0" sz="1350">
                <a:latin typeface="Arial"/>
                <a:cs typeface="Arial"/>
              </a:rPr>
              <a:t>circuito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(V</a:t>
            </a:r>
            <a:r>
              <a:rPr dirty="0" baseline="-18518" sz="1350">
                <a:latin typeface="Arial"/>
                <a:cs typeface="Arial"/>
              </a:rPr>
              <a:t>in</a:t>
            </a:r>
            <a:r>
              <a:rPr dirty="0" sz="1350">
                <a:latin typeface="Arial"/>
                <a:cs typeface="Arial"/>
              </a:rPr>
              <a:t>,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1</a:t>
            </a:r>
            <a:r>
              <a:rPr dirty="0" sz="1350">
                <a:latin typeface="Arial"/>
                <a:cs typeface="Arial"/>
              </a:rPr>
              <a:t>,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2</a:t>
            </a:r>
            <a:r>
              <a:rPr dirty="0" baseline="-18518" sz="1350" spc="157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R</a:t>
            </a:r>
            <a:r>
              <a:rPr dirty="0" baseline="-18518" sz="1350" spc="-30">
                <a:latin typeface="Arial"/>
                <a:cs typeface="Arial"/>
              </a:rPr>
              <a:t>3</a:t>
            </a:r>
            <a:r>
              <a:rPr dirty="0" sz="1350" spc="-20">
                <a:latin typeface="Arial"/>
                <a:cs typeface="Arial"/>
              </a:rPr>
              <a:t>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2301861" y="3367938"/>
            <a:ext cx="11303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-50" i="1">
                <a:latin typeface="Times New Roman"/>
                <a:cs typeface="Times New Roman"/>
              </a:rPr>
              <a:t>V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2382319" y="3463067"/>
            <a:ext cx="113664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25" i="1">
                <a:latin typeface="Times New Roman"/>
                <a:cs typeface="Times New Roman"/>
              </a:rPr>
              <a:t>Th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2498422" y="3308518"/>
            <a:ext cx="53086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22727" sz="1650">
                <a:latin typeface="Symbol"/>
                <a:cs typeface="Symbol"/>
              </a:rPr>
              <a:t></a:t>
            </a:r>
            <a:r>
              <a:rPr dirty="0" baseline="-22727" sz="1650" spc="622">
                <a:latin typeface="Times New Roman"/>
                <a:cs typeface="Times New Roman"/>
              </a:rPr>
              <a:t> </a:t>
            </a:r>
            <a:r>
              <a:rPr dirty="0" baseline="15151" sz="1650" i="1">
                <a:latin typeface="Times New Roman"/>
                <a:cs typeface="Times New Roman"/>
              </a:rPr>
              <a:t>V</a:t>
            </a:r>
            <a:r>
              <a:rPr dirty="0" sz="650" i="1">
                <a:latin typeface="Times New Roman"/>
                <a:cs typeface="Times New Roman"/>
              </a:rPr>
              <a:t>in</a:t>
            </a:r>
            <a:r>
              <a:rPr dirty="0" sz="650" spc="-85" i="1">
                <a:latin typeface="Times New Roman"/>
                <a:cs typeface="Times New Roman"/>
              </a:rPr>
              <a:t> </a:t>
            </a:r>
            <a:r>
              <a:rPr dirty="0" baseline="15151" sz="1650" spc="-37" i="1">
                <a:latin typeface="Times New Roman"/>
                <a:cs typeface="Times New Roman"/>
              </a:rPr>
              <a:t>R</a:t>
            </a:r>
            <a:r>
              <a:rPr dirty="0" sz="650" spc="-25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2648943" y="3471988"/>
            <a:ext cx="36639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i="1">
                <a:latin typeface="Times New Roman"/>
                <a:cs typeface="Times New Roman"/>
              </a:rPr>
              <a:t>R</a:t>
            </a:r>
            <a:r>
              <a:rPr dirty="0" sz="1100" spc="195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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-50" i="1">
                <a:latin typeface="Times New Roman"/>
                <a:cs typeface="Times New Roman"/>
              </a:rPr>
              <a:t>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2723418" y="3567096"/>
            <a:ext cx="33274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7495" algn="l"/>
              </a:tabLst>
            </a:pPr>
            <a:r>
              <a:rPr dirty="0" sz="650" spc="-50">
                <a:latin typeface="Times New Roman"/>
                <a:cs typeface="Times New Roman"/>
              </a:rPr>
              <a:t>1</a:t>
            </a:r>
            <a:r>
              <a:rPr dirty="0" sz="650">
                <a:latin typeface="Times New Roman"/>
                <a:cs typeface="Times New Roman"/>
              </a:rPr>
              <a:t>	</a:t>
            </a:r>
            <a:r>
              <a:rPr dirty="0" sz="650" spc="-5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1" name="object 81" descr=""/>
          <p:cNvSpPr/>
          <p:nvPr/>
        </p:nvSpPr>
        <p:spPr>
          <a:xfrm>
            <a:off x="2649725" y="3481718"/>
            <a:ext cx="410209" cy="0"/>
          </a:xfrm>
          <a:custGeom>
            <a:avLst/>
            <a:gdLst/>
            <a:ahLst/>
            <a:cxnLst/>
            <a:rect l="l" t="t" r="r" b="b"/>
            <a:pathLst>
              <a:path w="410210" h="0">
                <a:moveTo>
                  <a:pt x="0" y="0"/>
                </a:moveTo>
                <a:lnTo>
                  <a:pt x="409618" y="0"/>
                </a:lnTo>
              </a:path>
            </a:pathLst>
          </a:custGeom>
          <a:ln w="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 txBox="1"/>
          <p:nvPr/>
        </p:nvSpPr>
        <p:spPr>
          <a:xfrm>
            <a:off x="3089840" y="3367966"/>
            <a:ext cx="28448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latin typeface="Symbol"/>
                <a:cs typeface="Symbol"/>
              </a:rPr>
              <a:t>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6</a:t>
            </a:r>
            <a:r>
              <a:rPr dirty="0" sz="1100" spc="-25" i="1">
                <a:latin typeface="Times New Roman"/>
                <a:cs typeface="Times New Roman"/>
              </a:rPr>
              <a:t>V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2394231" y="3874714"/>
            <a:ext cx="113664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25" i="1">
                <a:latin typeface="Times New Roman"/>
                <a:cs typeface="Times New Roman"/>
              </a:rPr>
              <a:t>Th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2313809" y="3779545"/>
            <a:ext cx="32639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34315" algn="l"/>
              </a:tabLst>
            </a:pPr>
            <a:r>
              <a:rPr dirty="0" sz="1100" spc="-50" i="1">
                <a:latin typeface="Times New Roman"/>
                <a:cs typeface="Times New Roman"/>
              </a:rPr>
              <a:t>R</a:t>
            </a:r>
            <a:r>
              <a:rPr dirty="0" sz="1100" i="1">
                <a:latin typeface="Times New Roman"/>
                <a:cs typeface="Times New Roman"/>
              </a:rPr>
              <a:t>	</a:t>
            </a:r>
            <a:r>
              <a:rPr dirty="0" sz="1100" spc="-50">
                <a:latin typeface="Symbol"/>
                <a:cs typeface="Symbol"/>
              </a:rPr>
              <a:t>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2703951" y="3721649"/>
            <a:ext cx="32067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5151" sz="1650" spc="-30" i="1">
                <a:latin typeface="Times New Roman"/>
                <a:cs typeface="Times New Roman"/>
              </a:rPr>
              <a:t>R</a:t>
            </a:r>
            <a:r>
              <a:rPr dirty="0" sz="650" spc="-20">
                <a:latin typeface="Times New Roman"/>
                <a:cs typeface="Times New Roman"/>
              </a:rPr>
              <a:t>1</a:t>
            </a:r>
            <a:r>
              <a:rPr dirty="0" baseline="15151" sz="1650" spc="-30" i="1">
                <a:latin typeface="Times New Roman"/>
                <a:cs typeface="Times New Roman"/>
              </a:rPr>
              <a:t>R</a:t>
            </a:r>
            <a:r>
              <a:rPr dirty="0" sz="650" spc="-2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2660855" y="3883630"/>
            <a:ext cx="36639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i="1">
                <a:latin typeface="Times New Roman"/>
                <a:cs typeface="Times New Roman"/>
              </a:rPr>
              <a:t>R</a:t>
            </a:r>
            <a:r>
              <a:rPr dirty="0" sz="1100" spc="195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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-50" i="1">
                <a:latin typeface="Times New Roman"/>
                <a:cs typeface="Times New Roman"/>
              </a:rPr>
              <a:t>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2735331" y="3978738"/>
            <a:ext cx="33274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7495" algn="l"/>
              </a:tabLst>
            </a:pPr>
            <a:r>
              <a:rPr dirty="0" sz="650" spc="-50">
                <a:latin typeface="Times New Roman"/>
                <a:cs typeface="Times New Roman"/>
              </a:rPr>
              <a:t>1</a:t>
            </a:r>
            <a:r>
              <a:rPr dirty="0" sz="650">
                <a:latin typeface="Times New Roman"/>
                <a:cs typeface="Times New Roman"/>
              </a:rPr>
              <a:t>	</a:t>
            </a:r>
            <a:r>
              <a:rPr dirty="0" sz="650" spc="-5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8" name="object 88" descr=""/>
          <p:cNvSpPr/>
          <p:nvPr/>
        </p:nvSpPr>
        <p:spPr>
          <a:xfrm>
            <a:off x="2661638" y="3893360"/>
            <a:ext cx="410209" cy="0"/>
          </a:xfrm>
          <a:custGeom>
            <a:avLst/>
            <a:gdLst/>
            <a:ahLst/>
            <a:cxnLst/>
            <a:rect l="l" t="t" r="r" b="b"/>
            <a:pathLst>
              <a:path w="410210" h="0">
                <a:moveTo>
                  <a:pt x="0" y="0"/>
                </a:moveTo>
                <a:lnTo>
                  <a:pt x="409618" y="0"/>
                </a:lnTo>
              </a:path>
            </a:pathLst>
          </a:custGeom>
          <a:ln w="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 txBox="1"/>
          <p:nvPr/>
        </p:nvSpPr>
        <p:spPr>
          <a:xfrm>
            <a:off x="3283474" y="3874716"/>
            <a:ext cx="6731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5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3089836" y="3779607"/>
            <a:ext cx="64198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latin typeface="Symbol"/>
                <a:cs typeface="Symbol"/>
              </a:rPr>
              <a:t>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R</a:t>
            </a:r>
            <a:r>
              <a:rPr dirty="0" sz="1100" spc="440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</a:t>
            </a:r>
            <a:r>
              <a:rPr dirty="0" sz="1100" spc="-14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1</a:t>
            </a:r>
            <a:r>
              <a:rPr dirty="0" sz="1100" spc="-25" i="1">
                <a:latin typeface="Times New Roman"/>
                <a:cs typeface="Times New Roman"/>
              </a:rPr>
              <a:t>k</a:t>
            </a:r>
            <a:r>
              <a:rPr dirty="0" sz="1100" spc="-25">
                <a:latin typeface="Symbol"/>
                <a:cs typeface="Symbol"/>
              </a:rPr>
              <a:t>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138548" y="4293087"/>
            <a:ext cx="853694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Con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circuito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equivalente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Thévenin,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planeamos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ecuación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Kirchhoff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para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obtener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recta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carga: </a:t>
            </a:r>
            <a:r>
              <a:rPr dirty="0" sz="1350">
                <a:latin typeface="Arial"/>
                <a:cs typeface="Arial"/>
              </a:rPr>
              <a:t>(llamamos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d</a:t>
            </a:r>
            <a:r>
              <a:rPr dirty="0" baseline="-18518" sz="1350" spc="187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al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voltaje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cae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diodo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</a:t>
            </a:r>
            <a:r>
              <a:rPr dirty="0" baseline="-18518" sz="1350">
                <a:latin typeface="Arial"/>
                <a:cs typeface="Arial"/>
              </a:rPr>
              <a:t>d</a:t>
            </a:r>
            <a:r>
              <a:rPr dirty="0" baseline="-18518" sz="1350" spc="179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corriente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lo</a:t>
            </a:r>
            <a:r>
              <a:rPr dirty="0" sz="1350" spc="-10">
                <a:latin typeface="Arial"/>
                <a:cs typeface="Arial"/>
              </a:rPr>
              <a:t> atraviesa)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92" name="object 9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400" y="4909850"/>
            <a:ext cx="1362061" cy="1064712"/>
          </a:xfrm>
          <a:prstGeom prst="rect">
            <a:avLst/>
          </a:prstGeom>
        </p:spPr>
      </p:pic>
      <p:grpSp>
        <p:nvGrpSpPr>
          <p:cNvPr id="93" name="object 93" descr=""/>
          <p:cNvGrpSpPr/>
          <p:nvPr/>
        </p:nvGrpSpPr>
        <p:grpSpPr>
          <a:xfrm>
            <a:off x="247370" y="1443443"/>
            <a:ext cx="2143125" cy="2712720"/>
            <a:chOff x="247370" y="1443443"/>
            <a:chExt cx="2143125" cy="2712720"/>
          </a:xfrm>
        </p:grpSpPr>
        <p:pic>
          <p:nvPicPr>
            <p:cNvPr id="94" name="object 9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370" y="1443443"/>
              <a:ext cx="2142570" cy="1568359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174" y="3038950"/>
              <a:ext cx="1199784" cy="1116725"/>
            </a:xfrm>
            <a:prstGeom prst="rect">
              <a:avLst/>
            </a:prstGeom>
          </p:spPr>
        </p:pic>
      </p:grpSp>
      <p:pic>
        <p:nvPicPr>
          <p:cNvPr id="96" name="object 9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71764" y="1966547"/>
            <a:ext cx="1856052" cy="1355022"/>
          </a:xfrm>
          <a:prstGeom prst="rect">
            <a:avLst/>
          </a:prstGeom>
        </p:spPr>
      </p:pic>
      <p:pic>
        <p:nvPicPr>
          <p:cNvPr id="97" name="object 9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77541" y="1945021"/>
            <a:ext cx="2106976" cy="1300729"/>
          </a:xfrm>
          <a:prstGeom prst="rect">
            <a:avLst/>
          </a:prstGeom>
        </p:spPr>
      </p:pic>
      <p:sp>
        <p:nvSpPr>
          <p:cNvPr id="98" name="object 98" descr=""/>
          <p:cNvSpPr txBox="1"/>
          <p:nvPr/>
        </p:nvSpPr>
        <p:spPr>
          <a:xfrm>
            <a:off x="1581152" y="4934061"/>
            <a:ext cx="831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solidFill>
                  <a:srgbClr val="4F81BC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1704972" y="4940079"/>
            <a:ext cx="76200" cy="734060"/>
            <a:chOff x="1704972" y="4940079"/>
            <a:chExt cx="76200" cy="734060"/>
          </a:xfrm>
        </p:grpSpPr>
        <p:sp>
          <p:nvSpPr>
            <p:cNvPr id="100" name="object 100" descr=""/>
            <p:cNvSpPr/>
            <p:nvPr/>
          </p:nvSpPr>
          <p:spPr>
            <a:xfrm>
              <a:off x="1743077" y="5003575"/>
              <a:ext cx="0" cy="666115"/>
            </a:xfrm>
            <a:custGeom>
              <a:avLst/>
              <a:gdLst/>
              <a:ahLst/>
              <a:cxnLst/>
              <a:rect l="l" t="t" r="r" b="b"/>
              <a:pathLst>
                <a:path w="0" h="666114">
                  <a:moveTo>
                    <a:pt x="0" y="66550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704972" y="49400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 txBox="1"/>
          <p:nvPr/>
        </p:nvSpPr>
        <p:spPr>
          <a:xfrm>
            <a:off x="1589610" y="5331505"/>
            <a:ext cx="12636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solidFill>
                  <a:srgbClr val="4F81BC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754382" y="4759933"/>
            <a:ext cx="62738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3715" algn="l"/>
              </a:tabLst>
            </a:pPr>
            <a:r>
              <a:rPr dirty="0" sz="1350" spc="-50">
                <a:solidFill>
                  <a:srgbClr val="4F81BC"/>
                </a:solidFill>
                <a:latin typeface="Arial"/>
                <a:cs typeface="Arial"/>
              </a:rPr>
              <a:t>-</a:t>
            </a:r>
            <a:r>
              <a:rPr dirty="0" sz="1350">
                <a:solidFill>
                  <a:srgbClr val="4F81BC"/>
                </a:solidFill>
                <a:latin typeface="Arial"/>
                <a:cs typeface="Arial"/>
              </a:rPr>
              <a:t>	</a:t>
            </a:r>
            <a:r>
              <a:rPr dirty="0" sz="1350" spc="-50">
                <a:solidFill>
                  <a:srgbClr val="4F81BC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04" name="object 104" descr=""/>
          <p:cNvGrpSpPr/>
          <p:nvPr/>
        </p:nvGrpSpPr>
        <p:grpSpPr>
          <a:xfrm>
            <a:off x="756791" y="5059141"/>
            <a:ext cx="532765" cy="76200"/>
            <a:chOff x="756791" y="5059141"/>
            <a:chExt cx="532765" cy="76200"/>
          </a:xfrm>
        </p:grpSpPr>
        <p:sp>
          <p:nvSpPr>
            <p:cNvPr id="105" name="object 105" descr=""/>
            <p:cNvSpPr/>
            <p:nvPr/>
          </p:nvSpPr>
          <p:spPr>
            <a:xfrm>
              <a:off x="820296" y="5097244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5" h="0">
                  <a:moveTo>
                    <a:pt x="46906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756791" y="505914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 descr=""/>
          <p:cNvSpPr txBox="1"/>
          <p:nvPr/>
        </p:nvSpPr>
        <p:spPr>
          <a:xfrm>
            <a:off x="2309041" y="4894129"/>
            <a:ext cx="1572260" cy="762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5565" marR="30480" indent="-38100">
              <a:lnSpc>
                <a:spcPct val="109700"/>
              </a:lnSpc>
              <a:spcBef>
                <a:spcPts val="95"/>
              </a:spcBef>
            </a:pPr>
            <a:r>
              <a:rPr dirty="0" sz="1350" spc="-325">
                <a:latin typeface="Cambria Math"/>
                <a:cs typeface="Cambria Math"/>
              </a:rPr>
              <a:t>𝑉𝑉</a:t>
            </a:r>
            <a:r>
              <a:rPr dirty="0" baseline="-17543" sz="1425" spc="-487">
                <a:latin typeface="Cambria Math"/>
                <a:cs typeface="Cambria Math"/>
              </a:rPr>
              <a:t>𝑇𝑇𝑇</a:t>
            </a:r>
            <a:r>
              <a:rPr dirty="0" baseline="-17543" sz="1425" spc="2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15">
                <a:latin typeface="Cambria Math"/>
                <a:cs typeface="Cambria Math"/>
              </a:rPr>
              <a:t>𝑉𝑉</a:t>
            </a:r>
            <a:r>
              <a:rPr dirty="0" baseline="-17543" sz="1425" spc="-472">
                <a:latin typeface="Cambria Math"/>
                <a:cs typeface="Cambria Math"/>
              </a:rPr>
              <a:t>𝑅𝑅</a:t>
            </a:r>
            <a:r>
              <a:rPr dirty="0" baseline="-34722" sz="1200" spc="-472">
                <a:latin typeface="Cambria Math"/>
                <a:cs typeface="Cambria Math"/>
              </a:rPr>
              <a:t>𝑇𝑇𝑇𝑇</a:t>
            </a:r>
            <a:r>
              <a:rPr dirty="0" baseline="-34722" sz="1200" spc="35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25">
                <a:latin typeface="Cambria Math"/>
                <a:cs typeface="Cambria Math"/>
              </a:rPr>
              <a:t>𝑉𝑉</a:t>
            </a:r>
            <a:r>
              <a:rPr dirty="0" baseline="-17543" sz="1425" spc="-637">
                <a:latin typeface="Cambria Math"/>
                <a:cs typeface="Cambria Math"/>
              </a:rPr>
              <a:t>𝑑𝑑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 </a:t>
            </a:r>
            <a:r>
              <a:rPr dirty="0" sz="1350">
                <a:latin typeface="Cambria Math"/>
                <a:cs typeface="Cambria Math"/>
              </a:rPr>
              <a:t>6 +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245">
                <a:latin typeface="Cambria Math"/>
                <a:cs typeface="Cambria Math"/>
              </a:rPr>
              <a:t>𝑖𝑖</a:t>
            </a:r>
            <a:r>
              <a:rPr dirty="0" baseline="-17543" sz="1425" spc="-367">
                <a:latin typeface="Cambria Math"/>
                <a:cs typeface="Cambria Math"/>
              </a:rPr>
              <a:t>𝑑𝑑</a:t>
            </a:r>
            <a:r>
              <a:rPr dirty="0" sz="1350" spc="-245">
                <a:latin typeface="Cambria Math"/>
                <a:cs typeface="Cambria Math"/>
              </a:rPr>
              <a:t>𝑅𝑅</a:t>
            </a:r>
            <a:r>
              <a:rPr dirty="0" baseline="-17543" sz="1425" spc="-367">
                <a:latin typeface="Cambria Math"/>
                <a:cs typeface="Cambria Math"/>
              </a:rPr>
              <a:t>𝑇𝑇𝑇</a:t>
            </a:r>
            <a:r>
              <a:rPr dirty="0" baseline="-17543" sz="1425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25">
                <a:latin typeface="Cambria Math"/>
                <a:cs typeface="Cambria Math"/>
              </a:rPr>
              <a:t>𝑉𝑉</a:t>
            </a:r>
            <a:r>
              <a:rPr dirty="0" baseline="-17543" sz="1425" spc="-637">
                <a:latin typeface="Cambria Math"/>
                <a:cs typeface="Cambria Math"/>
              </a:rPr>
              <a:t>𝑑𝑑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</a:t>
            </a:r>
            <a:endParaRPr sz="1350">
              <a:latin typeface="Cambria Math"/>
              <a:cs typeface="Cambria Math"/>
            </a:endParaRPr>
          </a:p>
          <a:p>
            <a:pPr marL="257810">
              <a:lnSpc>
                <a:spcPct val="100000"/>
              </a:lnSpc>
              <a:spcBef>
                <a:spcPts val="630"/>
              </a:spcBef>
            </a:pPr>
            <a:r>
              <a:rPr dirty="0" sz="1350" spc="-204">
                <a:latin typeface="Cambria Math"/>
                <a:cs typeface="Cambria Math"/>
              </a:rPr>
              <a:t>𝑖𝑖</a:t>
            </a:r>
            <a:r>
              <a:rPr dirty="0" baseline="-17543" sz="1425" spc="-307">
                <a:latin typeface="Cambria Math"/>
                <a:cs typeface="Cambria Math"/>
              </a:rPr>
              <a:t>𝑑𝑑</a:t>
            </a:r>
            <a:r>
              <a:rPr dirty="0" baseline="-17543" sz="1425" spc="32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−6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 spc="-330">
                <a:latin typeface="Cambria Math"/>
                <a:cs typeface="Cambria Math"/>
              </a:rPr>
              <a:t>𝑣𝑣</a:t>
            </a:r>
            <a:r>
              <a:rPr dirty="0" baseline="-17543" sz="1425" spc="-494">
                <a:latin typeface="Cambria Math"/>
                <a:cs typeface="Cambria Math"/>
              </a:rPr>
              <a:t>𝑑𝑑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8051" y="978540"/>
            <a:ext cx="860552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Resolvemos</a:t>
            </a:r>
            <a:r>
              <a:rPr dirty="0" sz="1350" spc="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mediante</a:t>
            </a:r>
            <a:r>
              <a:rPr dirty="0" sz="1350" spc="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método</a:t>
            </a:r>
            <a:r>
              <a:rPr dirty="0" sz="1350" spc="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gráfico.</a:t>
            </a:r>
            <a:r>
              <a:rPr dirty="0" sz="1350" spc="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Representaremos</a:t>
            </a:r>
            <a:r>
              <a:rPr dirty="0" sz="1350" spc="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una</a:t>
            </a:r>
            <a:r>
              <a:rPr dirty="0" sz="1350" spc="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misma</a:t>
            </a:r>
            <a:r>
              <a:rPr dirty="0" sz="1350" spc="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gráfica</a:t>
            </a:r>
            <a:r>
              <a:rPr dirty="0" sz="1350" spc="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característica</a:t>
            </a:r>
            <a:r>
              <a:rPr dirty="0" sz="1350" spc="4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i-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del</a:t>
            </a:r>
            <a:r>
              <a:rPr dirty="0" sz="1350" spc="6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diodo </a:t>
            </a:r>
            <a:r>
              <a:rPr dirty="0" sz="1350">
                <a:latin typeface="Arial"/>
                <a:cs typeface="Arial"/>
              </a:rPr>
              <a:t>Zener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(usando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modelo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sencillo)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 la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recta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carga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(en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rojo).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878" y="1312525"/>
            <a:ext cx="5685155" cy="80010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recta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carga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una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recta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pendiente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-1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ordenada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origen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-</a:t>
            </a:r>
            <a:r>
              <a:rPr dirty="0" sz="1350" spc="-25">
                <a:latin typeface="Arial"/>
                <a:cs typeface="Arial"/>
              </a:rPr>
              <a:t>6.</a:t>
            </a:r>
            <a:endParaRPr sz="1350">
              <a:latin typeface="Arial"/>
              <a:cs typeface="Arial"/>
            </a:endParaRPr>
          </a:p>
          <a:p>
            <a:pPr marL="1294130">
              <a:lnSpc>
                <a:spcPct val="100000"/>
              </a:lnSpc>
              <a:spcBef>
                <a:spcPts val="620"/>
              </a:spcBef>
            </a:pPr>
            <a:r>
              <a:rPr dirty="0" sz="1350">
                <a:latin typeface="Arial"/>
                <a:cs typeface="Arial"/>
              </a:rPr>
              <a:t>Puntos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corte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los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ejes: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vd=0</a:t>
            </a:r>
            <a:r>
              <a:rPr dirty="0" sz="1350" spc="-10">
                <a:latin typeface="Wingdings"/>
                <a:cs typeface="Wingdings"/>
              </a:rPr>
              <a:t></a:t>
            </a:r>
            <a:r>
              <a:rPr dirty="0" sz="1350" spc="-10">
                <a:latin typeface="Arial"/>
                <a:cs typeface="Arial"/>
              </a:rPr>
              <a:t>id=-</a:t>
            </a:r>
            <a:r>
              <a:rPr dirty="0" sz="1350">
                <a:latin typeface="Arial"/>
                <a:cs typeface="Arial"/>
              </a:rPr>
              <a:t>6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mA</a:t>
            </a:r>
            <a:endParaRPr sz="1350">
              <a:latin typeface="Arial"/>
              <a:cs typeface="Arial"/>
            </a:endParaRPr>
          </a:p>
          <a:p>
            <a:pPr marL="4227830">
              <a:lnSpc>
                <a:spcPct val="100000"/>
              </a:lnSpc>
            </a:pPr>
            <a:r>
              <a:rPr dirty="0" sz="1350" spc="-10">
                <a:latin typeface="Arial"/>
                <a:cs typeface="Arial"/>
              </a:rPr>
              <a:t>id=0</a:t>
            </a:r>
            <a:r>
              <a:rPr dirty="0" sz="1350" spc="-10">
                <a:latin typeface="Wingdings"/>
                <a:cs typeface="Wingdings"/>
              </a:rPr>
              <a:t></a:t>
            </a:r>
            <a:r>
              <a:rPr dirty="0" sz="1350" spc="-10">
                <a:latin typeface="Arial"/>
                <a:cs typeface="Arial"/>
              </a:rPr>
              <a:t>vd=-</a:t>
            </a:r>
            <a:r>
              <a:rPr dirty="0" sz="1350">
                <a:latin typeface="Arial"/>
                <a:cs typeface="Arial"/>
              </a:rPr>
              <a:t>6</a:t>
            </a:r>
            <a:r>
              <a:rPr dirty="0" sz="1350" spc="3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43922" y="3765274"/>
            <a:ext cx="5261610" cy="8763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05"/>
              </a:spcBef>
            </a:pPr>
            <a:r>
              <a:rPr dirty="0" sz="1350" spc="-200">
                <a:latin typeface="Cambria Math"/>
                <a:cs typeface="Cambria Math"/>
              </a:rPr>
              <a:t>𝑖𝑖</a:t>
            </a:r>
            <a:r>
              <a:rPr dirty="0" baseline="-14619" sz="1425" spc="-300">
                <a:latin typeface="Cambria Math"/>
                <a:cs typeface="Cambria Math"/>
              </a:rPr>
              <a:t>𝑑𝑑</a:t>
            </a:r>
            <a:r>
              <a:rPr dirty="0" baseline="-14619" sz="1425" spc="33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−6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𝑣𝑣</a:t>
            </a:r>
            <a:r>
              <a:rPr dirty="0" baseline="-14619" sz="1425" spc="-465">
                <a:latin typeface="Cambria Math"/>
                <a:cs typeface="Cambria Math"/>
              </a:rPr>
              <a:t>𝑑𝑑</a:t>
            </a:r>
            <a:r>
              <a:rPr dirty="0" baseline="-14619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−6 −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(−3))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−3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350">
              <a:latin typeface="Cambria Math"/>
              <a:cs typeface="Cambria Math"/>
            </a:endParaRPr>
          </a:p>
          <a:p>
            <a:pPr marL="38735" marR="30480" indent="-1270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Como</a:t>
            </a:r>
            <a:r>
              <a:rPr dirty="0" sz="1350" spc="114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10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corriente</a:t>
            </a:r>
            <a:r>
              <a:rPr dirty="0" sz="1350" spc="1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obtenida</a:t>
            </a:r>
            <a:r>
              <a:rPr dirty="0" sz="1350" spc="1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id&lt;0,</a:t>
            </a:r>
            <a:r>
              <a:rPr dirty="0" sz="1350" spc="1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1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suposición</a:t>
            </a:r>
            <a:r>
              <a:rPr dirty="0" sz="1350" spc="1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era</a:t>
            </a:r>
            <a:r>
              <a:rPr dirty="0" sz="1350" spc="10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correcta.</a:t>
            </a:r>
            <a:r>
              <a:rPr dirty="0" sz="1350" spc="114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Qd=(- </a:t>
            </a:r>
            <a:r>
              <a:rPr dirty="0" sz="1350" spc="-40">
                <a:latin typeface="Arial"/>
                <a:cs typeface="Arial"/>
              </a:rPr>
              <a:t>3V,-</a:t>
            </a:r>
            <a:r>
              <a:rPr dirty="0" sz="1350" spc="-10">
                <a:latin typeface="Arial"/>
                <a:cs typeface="Arial"/>
              </a:rPr>
              <a:t>3mA).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91080" y="2413571"/>
            <a:ext cx="486981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735" marR="30480" indent="-127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gráfico</a:t>
            </a:r>
            <a:r>
              <a:rPr dirty="0" sz="1350" spc="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se</a:t>
            </a:r>
            <a:r>
              <a:rPr dirty="0" sz="1350" spc="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observan</a:t>
            </a:r>
            <a:r>
              <a:rPr dirty="0" sz="1350" spc="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las</a:t>
            </a:r>
            <a:r>
              <a:rPr dirty="0" sz="1350" spc="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dos</a:t>
            </a:r>
            <a:r>
              <a:rPr dirty="0" sz="1350" spc="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características</a:t>
            </a:r>
            <a:r>
              <a:rPr dirty="0" sz="1350" spc="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punto</a:t>
            </a:r>
            <a:r>
              <a:rPr dirty="0" sz="1350" spc="3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de </a:t>
            </a:r>
            <a:r>
              <a:rPr dirty="0" sz="1350">
                <a:latin typeface="Arial"/>
                <a:cs typeface="Arial"/>
              </a:rPr>
              <a:t>corte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está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Q: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d</a:t>
            </a:r>
            <a:r>
              <a:rPr dirty="0" baseline="-18518" sz="1350" spc="19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-3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V,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</a:t>
            </a:r>
            <a:r>
              <a:rPr dirty="0" baseline="-18518" sz="1350">
                <a:latin typeface="Arial"/>
                <a:cs typeface="Arial"/>
              </a:rPr>
              <a:t>d</a:t>
            </a:r>
            <a:r>
              <a:rPr dirty="0" baseline="-18518" sz="1350" spc="7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=-3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mA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68978" y="3043983"/>
            <a:ext cx="5212080" cy="643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Resolución</a:t>
            </a:r>
            <a:r>
              <a:rPr dirty="0" sz="1350" spc="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numérica.</a:t>
            </a:r>
            <a:r>
              <a:rPr dirty="0" sz="1350" spc="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diodo</a:t>
            </a:r>
            <a:r>
              <a:rPr dirty="0" sz="1350" spc="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Zener</a:t>
            </a:r>
            <a:r>
              <a:rPr dirty="0" sz="1350" spc="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conduce</a:t>
            </a:r>
            <a:r>
              <a:rPr dirty="0" sz="1350" spc="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directa,</a:t>
            </a:r>
            <a:r>
              <a:rPr dirty="0" sz="1350" spc="2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Vd=0.7 </a:t>
            </a:r>
            <a:r>
              <a:rPr dirty="0" sz="1350" spc="-50">
                <a:latin typeface="Arial"/>
                <a:cs typeface="Arial"/>
              </a:rPr>
              <a:t>V,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conduce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inversa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Vd=-</a:t>
            </a:r>
            <a:r>
              <a:rPr dirty="0" sz="1350">
                <a:latin typeface="Arial"/>
                <a:cs typeface="Arial"/>
              </a:rPr>
              <a:t>3</a:t>
            </a:r>
            <a:r>
              <a:rPr dirty="0" sz="1350" spc="-25">
                <a:latin typeface="Arial"/>
                <a:cs typeface="Arial"/>
              </a:rPr>
              <a:t> V.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Suponemos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inversa: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78136" y="5053009"/>
            <a:ext cx="340360" cy="160020"/>
          </a:xfrm>
          <a:custGeom>
            <a:avLst/>
            <a:gdLst/>
            <a:ahLst/>
            <a:cxnLst/>
            <a:rect l="l" t="t" r="r" b="b"/>
            <a:pathLst>
              <a:path w="340360" h="160020">
                <a:moveTo>
                  <a:pt x="289039" y="0"/>
                </a:moveTo>
                <a:lnTo>
                  <a:pt x="286766" y="6477"/>
                </a:lnTo>
                <a:lnTo>
                  <a:pt x="296003" y="10484"/>
                </a:lnTo>
                <a:lnTo>
                  <a:pt x="303944" y="16030"/>
                </a:lnTo>
                <a:lnTo>
                  <a:pt x="323008" y="52941"/>
                </a:lnTo>
                <a:lnTo>
                  <a:pt x="325361" y="78955"/>
                </a:lnTo>
                <a:lnTo>
                  <a:pt x="324770" y="93026"/>
                </a:lnTo>
                <a:lnTo>
                  <a:pt x="310551" y="136238"/>
                </a:lnTo>
                <a:lnTo>
                  <a:pt x="287020" y="153035"/>
                </a:lnTo>
                <a:lnTo>
                  <a:pt x="289039" y="159512"/>
                </a:lnTo>
                <a:lnTo>
                  <a:pt x="326796" y="131635"/>
                </a:lnTo>
                <a:lnTo>
                  <a:pt x="339094" y="94450"/>
                </a:lnTo>
                <a:lnTo>
                  <a:pt x="339915" y="79794"/>
                </a:lnTo>
                <a:lnTo>
                  <a:pt x="339101" y="65346"/>
                </a:lnTo>
                <a:lnTo>
                  <a:pt x="326758" y="27965"/>
                </a:lnTo>
                <a:lnTo>
                  <a:pt x="300605" y="4176"/>
                </a:lnTo>
                <a:lnTo>
                  <a:pt x="289039" y="0"/>
                </a:lnTo>
                <a:close/>
              </a:path>
              <a:path w="340360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54" y="78955"/>
                </a:lnTo>
                <a:lnTo>
                  <a:pt x="15144" y="65346"/>
                </a:lnTo>
                <a:lnTo>
                  <a:pt x="29380" y="23114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80955" y="4750432"/>
            <a:ext cx="4341495" cy="953769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259"/>
              </a:spcBef>
            </a:pP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hubiéramos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supuesto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directa:</a:t>
            </a:r>
            <a:endParaRPr sz="13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60"/>
              </a:spcBef>
            </a:pPr>
            <a:r>
              <a:rPr dirty="0" sz="1350" spc="-210">
                <a:latin typeface="Cambria Math"/>
                <a:cs typeface="Cambria Math"/>
              </a:rPr>
              <a:t>𝑖𝑖</a:t>
            </a:r>
            <a:r>
              <a:rPr dirty="0" baseline="-14619" sz="1425" spc="-315">
                <a:latin typeface="Cambria Math"/>
                <a:cs typeface="Cambria Math"/>
              </a:rPr>
              <a:t>𝑑𝑑</a:t>
            </a:r>
            <a:r>
              <a:rPr dirty="0" baseline="-14619" sz="1425" spc="33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−6 −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𝑣𝑣</a:t>
            </a:r>
            <a:r>
              <a:rPr dirty="0" baseline="-14619" sz="1425" spc="-465">
                <a:latin typeface="Cambria Math"/>
                <a:cs typeface="Cambria Math"/>
              </a:rPr>
              <a:t>𝑑𝑑</a:t>
            </a:r>
            <a:r>
              <a:rPr dirty="0" baseline="-14619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−6 −</a:t>
            </a:r>
            <a:r>
              <a:rPr dirty="0" sz="1350" spc="13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0.7</a:t>
            </a:r>
            <a:r>
              <a:rPr dirty="0" sz="1350" spc="16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−6.7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505">
                <a:latin typeface="Cambria Math"/>
                <a:cs typeface="Cambria Math"/>
              </a:rPr>
              <a:t>𝑚𝑚𝐴𝐴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&lt;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𝑖𝑖𝑉𝑉𝑖𝑖𝑉𝑉𝑖𝑖𝑖𝑖𝑒𝑒𝑖𝑖𝑑𝑑𝑉𝑉</a:t>
            </a:r>
            <a:endParaRPr sz="13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350">
              <a:latin typeface="Cambria Math"/>
              <a:cs typeface="Cambria Math"/>
            </a:endParaRPr>
          </a:p>
          <a:p>
            <a:pPr marL="97155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¿Si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Vin=4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V?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499623" y="1342568"/>
            <a:ext cx="10445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04">
                <a:latin typeface="Cambria Math"/>
                <a:cs typeface="Cambria Math"/>
              </a:rPr>
              <a:t>𝑖𝑖</a:t>
            </a:r>
            <a:r>
              <a:rPr dirty="0" baseline="-17543" sz="1425" spc="-307">
                <a:latin typeface="Cambria Math"/>
                <a:cs typeface="Cambria Math"/>
              </a:rPr>
              <a:t>𝑑𝑑</a:t>
            </a:r>
            <a:r>
              <a:rPr dirty="0" baseline="-17543" sz="1425" spc="32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−6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 spc="-330">
                <a:latin typeface="Cambria Math"/>
                <a:cs typeface="Cambria Math"/>
              </a:rPr>
              <a:t>𝑣𝑣</a:t>
            </a:r>
            <a:r>
              <a:rPr dirty="0" baseline="-17543" sz="1425" spc="-494">
                <a:latin typeface="Cambria Math"/>
                <a:cs typeface="Cambria Math"/>
              </a:rPr>
              <a:t>𝑑𝑑</a:t>
            </a:r>
            <a:endParaRPr baseline="-17543" sz="1425">
              <a:latin typeface="Cambria Math"/>
              <a:cs typeface="Cambria Math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45268" y="2349790"/>
            <a:ext cx="2861945" cy="1850389"/>
            <a:chOff x="245268" y="2349790"/>
            <a:chExt cx="2861945" cy="1850389"/>
          </a:xfrm>
        </p:grpSpPr>
        <p:sp>
          <p:nvSpPr>
            <p:cNvPr id="14" name="object 14" descr=""/>
            <p:cNvSpPr/>
            <p:nvPr/>
          </p:nvSpPr>
          <p:spPr>
            <a:xfrm>
              <a:off x="254793" y="2364078"/>
              <a:ext cx="2852420" cy="1821814"/>
            </a:xfrm>
            <a:custGeom>
              <a:avLst/>
              <a:gdLst/>
              <a:ahLst/>
              <a:cxnLst/>
              <a:rect l="l" t="t" r="r" b="b"/>
              <a:pathLst>
                <a:path w="2852420" h="1821814">
                  <a:moveTo>
                    <a:pt x="0" y="1821484"/>
                  </a:moveTo>
                  <a:lnTo>
                    <a:pt x="2851873" y="1821484"/>
                  </a:lnTo>
                </a:path>
                <a:path w="2852420" h="1821814">
                  <a:moveTo>
                    <a:pt x="0" y="1639468"/>
                  </a:moveTo>
                  <a:lnTo>
                    <a:pt x="2851873" y="1639468"/>
                  </a:lnTo>
                </a:path>
                <a:path w="2852420" h="1821814">
                  <a:moveTo>
                    <a:pt x="0" y="1456588"/>
                  </a:moveTo>
                  <a:lnTo>
                    <a:pt x="2851873" y="1456588"/>
                  </a:lnTo>
                </a:path>
                <a:path w="2852420" h="1821814">
                  <a:moveTo>
                    <a:pt x="0" y="1275232"/>
                  </a:moveTo>
                  <a:lnTo>
                    <a:pt x="2851873" y="1275232"/>
                  </a:lnTo>
                </a:path>
                <a:path w="2852420" h="1821814">
                  <a:moveTo>
                    <a:pt x="0" y="1092352"/>
                  </a:moveTo>
                  <a:lnTo>
                    <a:pt x="2851873" y="1092352"/>
                  </a:lnTo>
                </a:path>
                <a:path w="2852420" h="1821814">
                  <a:moveTo>
                    <a:pt x="0" y="728116"/>
                  </a:moveTo>
                  <a:lnTo>
                    <a:pt x="2851873" y="728116"/>
                  </a:lnTo>
                </a:path>
                <a:path w="2852420" h="1821814">
                  <a:moveTo>
                    <a:pt x="0" y="546760"/>
                  </a:moveTo>
                  <a:lnTo>
                    <a:pt x="2851873" y="546760"/>
                  </a:lnTo>
                </a:path>
                <a:path w="2852420" h="1821814">
                  <a:moveTo>
                    <a:pt x="0" y="363880"/>
                  </a:moveTo>
                  <a:lnTo>
                    <a:pt x="2851873" y="363880"/>
                  </a:lnTo>
                </a:path>
                <a:path w="2852420" h="1821814">
                  <a:moveTo>
                    <a:pt x="0" y="182524"/>
                  </a:moveTo>
                  <a:lnTo>
                    <a:pt x="2851873" y="182524"/>
                  </a:lnTo>
                </a:path>
                <a:path w="2852420" h="1821814">
                  <a:moveTo>
                    <a:pt x="0" y="0"/>
                  </a:moveTo>
                  <a:lnTo>
                    <a:pt x="28518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4793" y="2364077"/>
              <a:ext cx="1630680" cy="1821814"/>
            </a:xfrm>
            <a:custGeom>
              <a:avLst/>
              <a:gdLst/>
              <a:ahLst/>
              <a:cxnLst/>
              <a:rect l="l" t="t" r="r" b="b"/>
              <a:pathLst>
                <a:path w="1630680" h="1821814">
                  <a:moveTo>
                    <a:pt x="0" y="0"/>
                  </a:moveTo>
                  <a:lnTo>
                    <a:pt x="0" y="1821484"/>
                  </a:lnTo>
                </a:path>
                <a:path w="1630680" h="1821814">
                  <a:moveTo>
                    <a:pt x="815047" y="0"/>
                  </a:moveTo>
                  <a:lnTo>
                    <a:pt x="815047" y="1821484"/>
                  </a:lnTo>
                </a:path>
                <a:path w="1630680" h="1821814">
                  <a:moveTo>
                    <a:pt x="1630387" y="0"/>
                  </a:moveTo>
                  <a:lnTo>
                    <a:pt x="1630387" y="18214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699256" y="2364078"/>
              <a:ext cx="0" cy="1821814"/>
            </a:xfrm>
            <a:custGeom>
              <a:avLst/>
              <a:gdLst/>
              <a:ahLst/>
              <a:cxnLst/>
              <a:rect l="l" t="t" r="r" b="b"/>
              <a:pathLst>
                <a:path w="0" h="1821814">
                  <a:moveTo>
                    <a:pt x="0" y="182148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54793" y="3274819"/>
              <a:ext cx="2852420" cy="0"/>
            </a:xfrm>
            <a:custGeom>
              <a:avLst/>
              <a:gdLst/>
              <a:ahLst/>
              <a:cxnLst/>
              <a:rect l="l" t="t" r="r" b="b"/>
              <a:pathLst>
                <a:path w="2852420" h="0">
                  <a:moveTo>
                    <a:pt x="0" y="0"/>
                  </a:moveTo>
                  <a:lnTo>
                    <a:pt x="2851873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72951" y="2364078"/>
              <a:ext cx="1511935" cy="1821814"/>
            </a:xfrm>
            <a:custGeom>
              <a:avLst/>
              <a:gdLst/>
              <a:ahLst/>
              <a:cxnLst/>
              <a:rect l="l" t="t" r="r" b="b"/>
              <a:pathLst>
                <a:path w="1511935" h="1821814">
                  <a:moveTo>
                    <a:pt x="0" y="1821484"/>
                  </a:moveTo>
                  <a:lnTo>
                    <a:pt x="3810" y="910996"/>
                  </a:lnTo>
                  <a:lnTo>
                    <a:pt x="1507998" y="910996"/>
                  </a:lnTo>
                  <a:lnTo>
                    <a:pt x="1511490" y="0"/>
                  </a:lnTo>
                </a:path>
              </a:pathLst>
            </a:custGeom>
            <a:ln w="2857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54793" y="3274819"/>
              <a:ext cx="2444750" cy="546735"/>
            </a:xfrm>
            <a:custGeom>
              <a:avLst/>
              <a:gdLst/>
              <a:ahLst/>
              <a:cxnLst/>
              <a:rect l="l" t="t" r="r" b="b"/>
              <a:pathLst>
                <a:path w="2444750" h="546735">
                  <a:moveTo>
                    <a:pt x="0" y="0"/>
                  </a:moveTo>
                  <a:lnTo>
                    <a:pt x="2444457" y="5464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2423093" y="4095027"/>
            <a:ext cx="191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486644" y="3912833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486644" y="3730638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486644" y="3548444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524706" y="318405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524706" y="3001862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524706" y="2819667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524706" y="263747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524706" y="245527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461155" y="2273085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91272" y="3319958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06116" y="3319958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820961" y="3319958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461244" y="3366250"/>
            <a:ext cx="3079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1604" sz="1350" spc="-75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baseline="21604" sz="1350">
              <a:latin typeface="Arial"/>
              <a:cs typeface="Arial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0279" y="1355627"/>
            <a:ext cx="1238855" cy="968402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7063" y="28003"/>
            <a:ext cx="9052560" cy="1275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12395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14"/>
              </a:spcBef>
            </a:pPr>
            <a:endParaRPr sz="180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</a:pPr>
            <a:r>
              <a:rPr dirty="0" sz="1500" b="1">
                <a:latin typeface="Arial"/>
                <a:cs typeface="Arial"/>
              </a:rPr>
              <a:t>Problema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4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Encontrar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el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punto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operación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del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diodo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figura.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(V</a:t>
            </a:r>
            <a:r>
              <a:rPr dirty="0" baseline="-25000" sz="1500">
                <a:latin typeface="Arial"/>
                <a:cs typeface="Arial"/>
              </a:rPr>
              <a:t>in</a:t>
            </a:r>
            <a:r>
              <a:rPr dirty="0" baseline="-25000" sz="1500" spc="172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=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12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V,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</a:t>
            </a:r>
            <a:r>
              <a:rPr dirty="0" baseline="-25000" sz="1500">
                <a:latin typeface="Arial"/>
                <a:cs typeface="Arial"/>
              </a:rPr>
              <a:t>1</a:t>
            </a:r>
            <a:r>
              <a:rPr dirty="0" sz="1500">
                <a:latin typeface="Arial"/>
                <a:cs typeface="Arial"/>
              </a:rPr>
              <a:t>=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10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k</a:t>
            </a:r>
            <a:r>
              <a:rPr dirty="0" sz="1500">
                <a:latin typeface="Symbol"/>
                <a:cs typeface="Symbol"/>
              </a:rPr>
              <a:t></a:t>
            </a:r>
            <a:r>
              <a:rPr dirty="0" sz="1500">
                <a:latin typeface="Arial"/>
                <a:cs typeface="Arial"/>
              </a:rPr>
              <a:t>,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</a:t>
            </a:r>
            <a:r>
              <a:rPr dirty="0" baseline="-25000" sz="1500">
                <a:latin typeface="Arial"/>
                <a:cs typeface="Arial"/>
              </a:rPr>
              <a:t>2</a:t>
            </a:r>
            <a:r>
              <a:rPr dirty="0" baseline="-2500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=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5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k</a:t>
            </a:r>
            <a:r>
              <a:rPr dirty="0" sz="1500">
                <a:latin typeface="Symbol"/>
                <a:cs typeface="Symbol"/>
              </a:rPr>
              <a:t></a:t>
            </a:r>
            <a:r>
              <a:rPr dirty="0" sz="1500">
                <a:latin typeface="Times New Roman"/>
                <a:cs typeface="Times New Roman"/>
              </a:rPr>
              <a:t> </a:t>
            </a:r>
            <a:r>
              <a:rPr dirty="0" sz="1500">
                <a:latin typeface="Arial"/>
                <a:cs typeface="Arial"/>
              </a:rPr>
              <a:t>R</a:t>
            </a:r>
            <a:r>
              <a:rPr dirty="0" baseline="-25000" sz="1500">
                <a:latin typeface="Arial"/>
                <a:cs typeface="Arial"/>
              </a:rPr>
              <a:t>3</a:t>
            </a:r>
            <a:r>
              <a:rPr dirty="0" baseline="-25000" sz="1500" spc="-1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= </a:t>
            </a:r>
            <a:r>
              <a:rPr dirty="0" sz="1500">
                <a:latin typeface="Arial"/>
                <a:cs typeface="Arial"/>
              </a:rPr>
              <a:t>100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k</a:t>
            </a:r>
            <a:r>
              <a:rPr dirty="0" sz="1500">
                <a:latin typeface="Symbol"/>
                <a:cs typeface="Symbol"/>
              </a:rPr>
              <a:t></a:t>
            </a:r>
            <a:r>
              <a:rPr dirty="0" sz="1500" spc="15">
                <a:latin typeface="Times New Roman"/>
                <a:cs typeface="Times New Roman"/>
              </a:rPr>
              <a:t> </a:t>
            </a:r>
            <a:r>
              <a:rPr dirty="0" sz="1500">
                <a:latin typeface="Arial"/>
                <a:cs typeface="Arial"/>
              </a:rPr>
              <a:t>y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</a:t>
            </a:r>
            <a:r>
              <a:rPr dirty="0" baseline="-25000" sz="1500">
                <a:latin typeface="Arial"/>
                <a:cs typeface="Arial"/>
              </a:rPr>
              <a:t>4 </a:t>
            </a:r>
            <a:r>
              <a:rPr dirty="0" sz="1500">
                <a:latin typeface="Arial"/>
                <a:cs typeface="Arial"/>
              </a:rPr>
              <a:t>=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50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k</a:t>
            </a:r>
            <a:r>
              <a:rPr dirty="0" sz="1500" spc="-25">
                <a:latin typeface="Symbol"/>
                <a:cs typeface="Symbol"/>
              </a:rPr>
              <a:t></a:t>
            </a:r>
            <a:endParaRPr sz="1500">
              <a:latin typeface="Symbol"/>
              <a:cs typeface="Symbo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378" y="1826326"/>
            <a:ext cx="2513549" cy="128722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58983" y="3148906"/>
            <a:ext cx="6842759" cy="99123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60"/>
              </a:spcBef>
            </a:pPr>
            <a:r>
              <a:rPr dirty="0" sz="1350">
                <a:latin typeface="Arial"/>
                <a:cs typeface="Arial"/>
              </a:rPr>
              <a:t>Calculamos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Rth:</a:t>
            </a:r>
            <a:r>
              <a:rPr dirty="0" sz="1350" spc="-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anulamos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V1</a:t>
            </a:r>
            <a:endParaRPr sz="1350">
              <a:latin typeface="Arial"/>
              <a:cs typeface="Arial"/>
            </a:endParaRPr>
          </a:p>
          <a:p>
            <a:pPr marL="2401570" marR="43180">
              <a:lnSpc>
                <a:spcPct val="100000"/>
              </a:lnSpc>
              <a:spcBef>
                <a:spcPts val="560"/>
              </a:spcBef>
              <a:tabLst>
                <a:tab pos="3494404" algn="l"/>
                <a:tab pos="3832860" algn="l"/>
                <a:tab pos="4076700" algn="l"/>
                <a:tab pos="4550410" algn="l"/>
                <a:tab pos="5518150" algn="l"/>
                <a:tab pos="6545580" algn="l"/>
              </a:tabLst>
            </a:pP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3</a:t>
            </a:r>
            <a:r>
              <a:rPr dirty="0" baseline="-18518" sz="1350" spc="5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204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4</a:t>
            </a:r>
            <a:r>
              <a:rPr dirty="0" baseline="-18518" sz="1350" spc="509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están</a:t>
            </a:r>
            <a:r>
              <a:rPr dirty="0" sz="1350" spc="2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2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serie</a:t>
            </a:r>
            <a:r>
              <a:rPr dirty="0" sz="1350" spc="2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204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</a:t>
            </a:r>
            <a:r>
              <a:rPr dirty="0" sz="1350" spc="2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su</a:t>
            </a:r>
            <a:r>
              <a:rPr dirty="0" sz="1350" spc="2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vez</a:t>
            </a:r>
            <a:r>
              <a:rPr dirty="0" sz="1350" spc="2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2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paralelo</a:t>
            </a:r>
            <a:r>
              <a:rPr dirty="0" sz="1350" spc="2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con</a:t>
            </a:r>
            <a:r>
              <a:rPr dirty="0" sz="1350" spc="22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R</a:t>
            </a:r>
            <a:r>
              <a:rPr dirty="0" baseline="-18518" sz="1350" spc="-37">
                <a:latin typeface="Arial"/>
                <a:cs typeface="Arial"/>
              </a:rPr>
              <a:t>2</a:t>
            </a:r>
            <a:r>
              <a:rPr dirty="0" sz="1350" spc="-25">
                <a:latin typeface="Arial"/>
                <a:cs typeface="Arial"/>
              </a:rPr>
              <a:t>. </a:t>
            </a:r>
            <a:r>
              <a:rPr dirty="0" sz="1350" spc="-10">
                <a:latin typeface="Arial"/>
                <a:cs typeface="Arial"/>
              </a:rPr>
              <a:t>Llamaremos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-25">
                <a:latin typeface="Arial"/>
                <a:cs typeface="Arial"/>
              </a:rPr>
              <a:t>R</a:t>
            </a:r>
            <a:r>
              <a:rPr dirty="0" baseline="-18518" sz="1350" spc="-37">
                <a:latin typeface="Arial"/>
                <a:cs typeface="Arial"/>
              </a:rPr>
              <a:t>e</a:t>
            </a:r>
            <a:r>
              <a:rPr dirty="0" baseline="-18518" sz="1350">
                <a:latin typeface="Arial"/>
                <a:cs typeface="Arial"/>
              </a:rPr>
              <a:t>	</a:t>
            </a:r>
            <a:r>
              <a:rPr dirty="0" sz="1350" spc="-50">
                <a:latin typeface="Arial"/>
                <a:cs typeface="Arial"/>
              </a:rPr>
              <a:t>a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-20">
                <a:latin typeface="Arial"/>
                <a:cs typeface="Arial"/>
              </a:rPr>
              <a:t>esta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-10">
                <a:latin typeface="Arial"/>
                <a:cs typeface="Arial"/>
              </a:rPr>
              <a:t>resistencia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-10">
                <a:latin typeface="Arial"/>
                <a:cs typeface="Arial"/>
              </a:rPr>
              <a:t>equivalente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-25">
                <a:latin typeface="Arial"/>
                <a:cs typeface="Arial"/>
              </a:rPr>
              <a:t>(R</a:t>
            </a:r>
            <a:r>
              <a:rPr dirty="0" baseline="-18518" sz="1350" spc="-37">
                <a:latin typeface="Arial"/>
                <a:cs typeface="Arial"/>
              </a:rPr>
              <a:t>2</a:t>
            </a:r>
            <a:endParaRPr baseline="-18518" sz="1350">
              <a:latin typeface="Arial"/>
              <a:cs typeface="Arial"/>
            </a:endParaRPr>
          </a:p>
          <a:p>
            <a:pPr marL="2402205">
              <a:lnSpc>
                <a:spcPct val="100000"/>
              </a:lnSpc>
            </a:pPr>
            <a:r>
              <a:rPr dirty="0" sz="1350" spc="-10">
                <a:latin typeface="Arial"/>
                <a:cs typeface="Arial"/>
              </a:rPr>
              <a:t>//(R</a:t>
            </a:r>
            <a:r>
              <a:rPr dirty="0" baseline="-18518" sz="1350" spc="-15">
                <a:latin typeface="Arial"/>
                <a:cs typeface="Arial"/>
              </a:rPr>
              <a:t>3</a:t>
            </a:r>
            <a:r>
              <a:rPr dirty="0" sz="1350" spc="-10">
                <a:latin typeface="Arial"/>
                <a:cs typeface="Arial"/>
              </a:rPr>
              <a:t>+R</a:t>
            </a:r>
            <a:r>
              <a:rPr dirty="0" baseline="-18518" sz="1350" spc="-15">
                <a:latin typeface="Arial"/>
                <a:cs typeface="Arial"/>
              </a:rPr>
              <a:t>4</a:t>
            </a:r>
            <a:r>
              <a:rPr dirty="0" sz="1350" spc="-10">
                <a:latin typeface="Arial"/>
                <a:cs typeface="Arial"/>
              </a:rPr>
              <a:t>)).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3345" y="1722940"/>
            <a:ext cx="2752387" cy="1407401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3336663" y="1993729"/>
            <a:ext cx="896619" cy="718185"/>
            <a:chOff x="3336663" y="1993729"/>
            <a:chExt cx="896619" cy="718185"/>
          </a:xfrm>
        </p:grpSpPr>
        <p:sp>
          <p:nvSpPr>
            <p:cNvPr id="10" name="object 10" descr=""/>
            <p:cNvSpPr/>
            <p:nvPr/>
          </p:nvSpPr>
          <p:spPr>
            <a:xfrm>
              <a:off x="3349363" y="2006429"/>
              <a:ext cx="871219" cy="692785"/>
            </a:xfrm>
            <a:custGeom>
              <a:avLst/>
              <a:gdLst/>
              <a:ahLst/>
              <a:cxnLst/>
              <a:rect l="l" t="t" r="r" b="b"/>
              <a:pathLst>
                <a:path w="871220" h="692785">
                  <a:moveTo>
                    <a:pt x="524611" y="0"/>
                  </a:moveTo>
                  <a:lnTo>
                    <a:pt x="524611" y="173126"/>
                  </a:lnTo>
                  <a:lnTo>
                    <a:pt x="0" y="173126"/>
                  </a:lnTo>
                  <a:lnTo>
                    <a:pt x="0" y="519379"/>
                  </a:lnTo>
                  <a:lnTo>
                    <a:pt x="524611" y="519379"/>
                  </a:lnTo>
                  <a:lnTo>
                    <a:pt x="524611" y="692505"/>
                  </a:lnTo>
                  <a:lnTo>
                    <a:pt x="870851" y="346252"/>
                  </a:lnTo>
                  <a:lnTo>
                    <a:pt x="5246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349363" y="2006429"/>
              <a:ext cx="871219" cy="692785"/>
            </a:xfrm>
            <a:custGeom>
              <a:avLst/>
              <a:gdLst/>
              <a:ahLst/>
              <a:cxnLst/>
              <a:rect l="l" t="t" r="r" b="b"/>
              <a:pathLst>
                <a:path w="871220" h="692785">
                  <a:moveTo>
                    <a:pt x="0" y="173126"/>
                  </a:moveTo>
                  <a:lnTo>
                    <a:pt x="524611" y="173126"/>
                  </a:lnTo>
                  <a:lnTo>
                    <a:pt x="524611" y="0"/>
                  </a:lnTo>
                  <a:lnTo>
                    <a:pt x="870851" y="346252"/>
                  </a:lnTo>
                  <a:lnTo>
                    <a:pt x="524611" y="692505"/>
                  </a:lnTo>
                  <a:lnTo>
                    <a:pt x="524611" y="519379"/>
                  </a:lnTo>
                  <a:lnTo>
                    <a:pt x="0" y="519379"/>
                  </a:lnTo>
                  <a:lnTo>
                    <a:pt x="0" y="17312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489953" y="3429000"/>
            <a:ext cx="2584450" cy="1377950"/>
            <a:chOff x="489953" y="3429000"/>
            <a:chExt cx="2584450" cy="137795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953" y="3429000"/>
              <a:ext cx="2583891" cy="137788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64349" y="3900487"/>
              <a:ext cx="586105" cy="421640"/>
            </a:xfrm>
            <a:custGeom>
              <a:avLst/>
              <a:gdLst/>
              <a:ahLst/>
              <a:cxnLst/>
              <a:rect l="l" t="t" r="r" b="b"/>
              <a:pathLst>
                <a:path w="586105" h="421639">
                  <a:moveTo>
                    <a:pt x="585787" y="0"/>
                  </a:moveTo>
                  <a:lnTo>
                    <a:pt x="0" y="0"/>
                  </a:lnTo>
                  <a:lnTo>
                    <a:pt x="0" y="421474"/>
                  </a:lnTo>
                  <a:lnTo>
                    <a:pt x="585787" y="421474"/>
                  </a:lnTo>
                  <a:lnTo>
                    <a:pt x="585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63005" y="3900487"/>
              <a:ext cx="0" cy="421640"/>
            </a:xfrm>
            <a:custGeom>
              <a:avLst/>
              <a:gdLst/>
              <a:ahLst/>
              <a:cxnLst/>
              <a:rect l="l" t="t" r="r" b="b"/>
              <a:pathLst>
                <a:path w="0" h="421639">
                  <a:moveTo>
                    <a:pt x="0" y="0"/>
                  </a:moveTo>
                  <a:lnTo>
                    <a:pt x="0" y="421474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3951516" y="3988708"/>
            <a:ext cx="1923414" cy="1549400"/>
            <a:chOff x="3951516" y="3988708"/>
            <a:chExt cx="1923414" cy="1549400"/>
          </a:xfrm>
        </p:grpSpPr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1516" y="3988708"/>
              <a:ext cx="1923389" cy="154936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097655" y="4510747"/>
              <a:ext cx="685800" cy="421640"/>
            </a:xfrm>
            <a:custGeom>
              <a:avLst/>
              <a:gdLst/>
              <a:ahLst/>
              <a:cxnLst/>
              <a:rect l="l" t="t" r="r" b="b"/>
              <a:pathLst>
                <a:path w="685800" h="421639">
                  <a:moveTo>
                    <a:pt x="685800" y="0"/>
                  </a:moveTo>
                  <a:lnTo>
                    <a:pt x="0" y="0"/>
                  </a:lnTo>
                  <a:lnTo>
                    <a:pt x="0" y="421474"/>
                  </a:lnTo>
                  <a:lnTo>
                    <a:pt x="685800" y="421474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334880" y="4510741"/>
              <a:ext cx="0" cy="421640"/>
            </a:xfrm>
            <a:custGeom>
              <a:avLst/>
              <a:gdLst/>
              <a:ahLst/>
              <a:cxnLst/>
              <a:rect l="l" t="t" r="r" b="b"/>
              <a:pathLst>
                <a:path w="0" h="421639">
                  <a:moveTo>
                    <a:pt x="0" y="0"/>
                  </a:moveTo>
                  <a:lnTo>
                    <a:pt x="0" y="421474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2204999"/>
            <a:ext cx="228600" cy="2879725"/>
          </a:xfrm>
          <a:custGeom>
            <a:avLst/>
            <a:gdLst/>
            <a:ahLst/>
            <a:cxnLst/>
            <a:rect l="l" t="t" r="r" b="b"/>
            <a:pathLst>
              <a:path w="228600" h="2879725">
                <a:moveTo>
                  <a:pt x="228600" y="0"/>
                </a:moveTo>
                <a:lnTo>
                  <a:pt x="0" y="0"/>
                </a:lnTo>
                <a:lnTo>
                  <a:pt x="0" y="2879636"/>
                </a:lnTo>
                <a:lnTo>
                  <a:pt x="228600" y="2879636"/>
                </a:lnTo>
                <a:lnTo>
                  <a:pt x="228600" y="0"/>
                </a:lnTo>
                <a:close/>
              </a:path>
            </a:pathLst>
          </a:custGeom>
          <a:solidFill>
            <a:srgbClr val="F17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752940" y="28004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9077" y="1966937"/>
            <a:ext cx="18415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95C7"/>
                </a:solidFill>
                <a:latin typeface="Arial"/>
                <a:cs typeface="Arial"/>
              </a:rPr>
              <a:t>Problemas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792448" y="2685913"/>
            <a:ext cx="434086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Tema</a:t>
            </a:r>
            <a:r>
              <a:rPr dirty="0" sz="1800" spc="-65" b="1" i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1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.</a:t>
            </a:r>
            <a:r>
              <a:rPr dirty="0" sz="1800" spc="-5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Amplificador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Operacional.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Tema</a:t>
            </a:r>
            <a:r>
              <a:rPr dirty="0" sz="1800" spc="-25" b="1" i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Diodo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rectificación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Tema</a:t>
            </a:r>
            <a:r>
              <a:rPr dirty="0" sz="1800" spc="-30" b="1" i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3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.</a:t>
            </a:r>
            <a:r>
              <a:rPr dirty="0" sz="1800" spc="-2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Transistor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BJT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FET.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Tema</a:t>
            </a:r>
            <a:r>
              <a:rPr dirty="0" sz="1800" spc="-55" b="1" i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4</a:t>
            </a:r>
            <a:r>
              <a:rPr dirty="0" sz="1800">
                <a:solidFill>
                  <a:srgbClr val="0095C7"/>
                </a:solidFill>
                <a:latin typeface="Arial"/>
                <a:cs typeface="Arial"/>
              </a:rPr>
              <a:t>.</a:t>
            </a:r>
            <a:r>
              <a:rPr dirty="0" sz="1800" spc="-40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Amplificación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transistores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Tema</a:t>
            </a:r>
            <a:r>
              <a:rPr dirty="0" sz="1800" spc="-35" b="1" i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95C7"/>
                </a:solidFill>
                <a:latin typeface="Arial"/>
                <a:cs typeface="Arial"/>
              </a:rPr>
              <a:t>5</a:t>
            </a:r>
            <a:r>
              <a:rPr dirty="0" sz="1800" b="1">
                <a:solidFill>
                  <a:srgbClr val="0095C7"/>
                </a:solidFill>
                <a:latin typeface="Arial"/>
                <a:cs typeface="Arial"/>
              </a:rPr>
              <a:t>.</a:t>
            </a:r>
            <a:r>
              <a:rPr dirty="0" sz="1800" spc="-20" b="1">
                <a:solidFill>
                  <a:srgbClr val="0095C7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Respuesta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frecuen</a:t>
            </a:r>
            <a:r>
              <a:rPr dirty="0" sz="1800" spc="-10">
                <a:latin typeface="Arial"/>
                <a:cs typeface="Arial"/>
              </a:rPr>
              <a:t>c</a:t>
            </a:r>
            <a:r>
              <a:rPr dirty="0" sz="1800" spc="-10" b="1">
                <a:latin typeface="Arial"/>
                <a:cs typeface="Arial"/>
              </a:rPr>
              <a:t>ia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292169" y="1352936"/>
            <a:ext cx="28911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Aquí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 resistencia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total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será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paralelo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R1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Re.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12889" y="1010386"/>
            <a:ext cx="1613535" cy="1385570"/>
            <a:chOff x="312889" y="1010386"/>
            <a:chExt cx="1613535" cy="138557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735" y="1010386"/>
              <a:ext cx="1607376" cy="138545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12889" y="1402054"/>
              <a:ext cx="653415" cy="499109"/>
            </a:xfrm>
            <a:custGeom>
              <a:avLst/>
              <a:gdLst/>
              <a:ahLst/>
              <a:cxnLst/>
              <a:rect l="l" t="t" r="r" b="b"/>
              <a:pathLst>
                <a:path w="653415" h="499110">
                  <a:moveTo>
                    <a:pt x="652945" y="0"/>
                  </a:moveTo>
                  <a:lnTo>
                    <a:pt x="0" y="0"/>
                  </a:lnTo>
                  <a:lnTo>
                    <a:pt x="0" y="498932"/>
                  </a:lnTo>
                  <a:lnTo>
                    <a:pt x="652945" y="498932"/>
                  </a:lnTo>
                  <a:lnTo>
                    <a:pt x="652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17262" y="1402058"/>
              <a:ext cx="0" cy="499109"/>
            </a:xfrm>
            <a:custGeom>
              <a:avLst/>
              <a:gdLst/>
              <a:ahLst/>
              <a:cxnLst/>
              <a:rect l="l" t="t" r="r" b="b"/>
              <a:pathLst>
                <a:path w="0" h="499110">
                  <a:moveTo>
                    <a:pt x="0" y="0"/>
                  </a:moveTo>
                  <a:lnTo>
                    <a:pt x="0" y="498932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2991345" y="2785541"/>
            <a:ext cx="585470" cy="10795"/>
          </a:xfrm>
          <a:custGeom>
            <a:avLst/>
            <a:gdLst/>
            <a:ahLst/>
            <a:cxnLst/>
            <a:rect l="l" t="t" r="r" b="b"/>
            <a:pathLst>
              <a:path w="585470" h="10794">
                <a:moveTo>
                  <a:pt x="585215" y="0"/>
                </a:moveTo>
                <a:lnTo>
                  <a:pt x="0" y="0"/>
                </a:lnTo>
                <a:lnTo>
                  <a:pt x="0" y="10667"/>
                </a:lnTo>
                <a:lnTo>
                  <a:pt x="585215" y="10667"/>
                </a:lnTo>
                <a:lnTo>
                  <a:pt x="585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264397" y="3175685"/>
            <a:ext cx="716280" cy="10795"/>
          </a:xfrm>
          <a:custGeom>
            <a:avLst/>
            <a:gdLst/>
            <a:ahLst/>
            <a:cxnLst/>
            <a:rect l="l" t="t" r="r" b="b"/>
            <a:pathLst>
              <a:path w="716280" h="10794">
                <a:moveTo>
                  <a:pt x="716267" y="0"/>
                </a:moveTo>
                <a:lnTo>
                  <a:pt x="0" y="0"/>
                </a:lnTo>
                <a:lnTo>
                  <a:pt x="0" y="10680"/>
                </a:lnTo>
                <a:lnTo>
                  <a:pt x="716267" y="10680"/>
                </a:lnTo>
                <a:lnTo>
                  <a:pt x="7162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32545" y="2522910"/>
            <a:ext cx="3979545" cy="6223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81275">
              <a:lnSpc>
                <a:spcPts val="1325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5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150</a:t>
            </a:r>
            <a:endParaRPr sz="1350">
              <a:latin typeface="Cambria Math"/>
              <a:cs typeface="Cambria Math"/>
            </a:endParaRPr>
          </a:p>
          <a:p>
            <a:pPr marL="38100">
              <a:lnSpc>
                <a:spcPts val="1325"/>
              </a:lnSpc>
            </a:pPr>
            <a:r>
              <a:rPr dirty="0" sz="1350" spc="-330">
                <a:latin typeface="Cambria Math"/>
                <a:cs typeface="Cambria Math"/>
              </a:rPr>
              <a:t>𝑅𝑅</a:t>
            </a:r>
            <a:r>
              <a:rPr dirty="0" baseline="-17543" sz="1425" spc="-494">
                <a:latin typeface="Cambria Math"/>
                <a:cs typeface="Cambria Math"/>
              </a:rPr>
              <a:t>𝑒𝑒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185">
                <a:latin typeface="Cambria Math"/>
                <a:cs typeface="Cambria Math"/>
              </a:rPr>
              <a:t>𝑅𝑅</a:t>
            </a:r>
            <a:r>
              <a:rPr dirty="0" baseline="-17543" sz="1425" spc="-277">
                <a:latin typeface="Cambria Math"/>
                <a:cs typeface="Cambria Math"/>
              </a:rPr>
              <a:t>2</a:t>
            </a:r>
            <a:r>
              <a:rPr dirty="0" sz="1350" spc="-185">
                <a:latin typeface="Cambria Math"/>
                <a:cs typeface="Cambria Math"/>
              </a:rPr>
              <a:t>//(𝑅𝑅</a:t>
            </a:r>
            <a:r>
              <a:rPr dirty="0" baseline="-17543" sz="1425" spc="-277">
                <a:latin typeface="Cambria Math"/>
                <a:cs typeface="Cambria Math"/>
              </a:rPr>
              <a:t>3</a:t>
            </a:r>
            <a:r>
              <a:rPr dirty="0" baseline="-17543" sz="1425" spc="2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204">
                <a:latin typeface="Cambria Math"/>
                <a:cs typeface="Cambria Math"/>
              </a:rPr>
              <a:t>𝑅𝑅</a:t>
            </a:r>
            <a:r>
              <a:rPr dirty="0" baseline="-17543" sz="1425" spc="-307">
                <a:latin typeface="Cambria Math"/>
                <a:cs typeface="Cambria Math"/>
              </a:rPr>
              <a:t>4</a:t>
            </a:r>
            <a:r>
              <a:rPr dirty="0" sz="1350" spc="-204">
                <a:latin typeface="Cambria Math"/>
                <a:cs typeface="Cambria Math"/>
              </a:rPr>
              <a:t>)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//150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baseline="-37037" sz="2025">
                <a:latin typeface="Cambria Math"/>
                <a:cs typeface="Cambria Math"/>
              </a:rPr>
              <a:t>5</a:t>
            </a:r>
            <a:r>
              <a:rPr dirty="0" baseline="-37037" sz="2025" spc="15">
                <a:latin typeface="Cambria Math"/>
                <a:cs typeface="Cambria Math"/>
              </a:rPr>
              <a:t> </a:t>
            </a:r>
            <a:r>
              <a:rPr dirty="0" baseline="-37037" sz="2025">
                <a:latin typeface="Cambria Math"/>
                <a:cs typeface="Cambria Math"/>
              </a:rPr>
              <a:t>+ 150</a:t>
            </a:r>
            <a:r>
              <a:rPr dirty="0" baseline="-37037" sz="2025" spc="10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4.84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85">
                <a:latin typeface="Cambria Math"/>
                <a:cs typeface="Cambria Math"/>
              </a:rPr>
              <a:t>𝑘𝑘Ω</a:t>
            </a:r>
            <a:endParaRPr sz="1350">
              <a:latin typeface="Cambria Math"/>
              <a:cs typeface="Cambria Math"/>
            </a:endParaRPr>
          </a:p>
          <a:p>
            <a:pPr algn="ctr" marL="401320">
              <a:lnSpc>
                <a:spcPct val="100000"/>
              </a:lnSpc>
              <a:spcBef>
                <a:spcPts val="420"/>
              </a:spcBef>
            </a:pPr>
            <a:r>
              <a:rPr dirty="0" sz="1350">
                <a:latin typeface="Cambria Math"/>
                <a:cs typeface="Cambria Math"/>
              </a:rPr>
              <a:t>10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0">
                <a:latin typeface="Cambria Math"/>
                <a:cs typeface="Cambria Math"/>
              </a:rPr>
              <a:t>4.84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92047" y="3044024"/>
            <a:ext cx="28225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90">
                <a:latin typeface="Cambria Math"/>
                <a:cs typeface="Cambria Math"/>
              </a:rPr>
              <a:t>𝑅𝑅</a:t>
            </a:r>
            <a:r>
              <a:rPr dirty="0" baseline="-17543" sz="1425" spc="-434">
                <a:latin typeface="Cambria Math"/>
                <a:cs typeface="Cambria Math"/>
              </a:rPr>
              <a:t>𝑜𝑜𝑇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245">
                <a:latin typeface="Cambria Math"/>
                <a:cs typeface="Cambria Math"/>
              </a:rPr>
              <a:t>𝑅𝑅</a:t>
            </a:r>
            <a:r>
              <a:rPr dirty="0" baseline="-17543" sz="1425" spc="-367">
                <a:latin typeface="Cambria Math"/>
                <a:cs typeface="Cambria Math"/>
              </a:rPr>
              <a:t>𝑅</a:t>
            </a:r>
            <a:r>
              <a:rPr dirty="0" sz="1350" spc="-245">
                <a:latin typeface="Cambria Math"/>
                <a:cs typeface="Cambria Math"/>
              </a:rPr>
              <a:t>//𝑅𝑅</a:t>
            </a:r>
            <a:r>
              <a:rPr dirty="0" baseline="-17543" sz="1425" spc="-367">
                <a:latin typeface="Cambria Math"/>
                <a:cs typeface="Cambria Math"/>
              </a:rPr>
              <a:t>𝑒𝑒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baseline="-37037" sz="2025">
                <a:latin typeface="Cambria Math"/>
                <a:cs typeface="Cambria Math"/>
              </a:rPr>
              <a:t>10</a:t>
            </a:r>
            <a:r>
              <a:rPr dirty="0" baseline="-37037" sz="2025" spc="-7">
                <a:latin typeface="Cambria Math"/>
                <a:cs typeface="Cambria Math"/>
              </a:rPr>
              <a:t> </a:t>
            </a:r>
            <a:r>
              <a:rPr dirty="0" baseline="-37037" sz="2025">
                <a:latin typeface="Cambria Math"/>
                <a:cs typeface="Cambria Math"/>
              </a:rPr>
              <a:t>+</a:t>
            </a:r>
            <a:r>
              <a:rPr dirty="0" baseline="-37037" sz="2025" spc="-7">
                <a:latin typeface="Cambria Math"/>
                <a:cs typeface="Cambria Math"/>
              </a:rPr>
              <a:t> </a:t>
            </a:r>
            <a:r>
              <a:rPr dirty="0" baseline="-37037" sz="2025">
                <a:latin typeface="Cambria Math"/>
                <a:cs typeface="Cambria Math"/>
              </a:rPr>
              <a:t>4.84</a:t>
            </a:r>
            <a:r>
              <a:rPr dirty="0" baseline="-37037" sz="2025" spc="10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3.27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85">
                <a:latin typeface="Cambria Math"/>
                <a:cs typeface="Cambria Math"/>
              </a:rPr>
              <a:t>𝑘𝑘Ω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03181" y="3722298"/>
            <a:ext cx="15811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165">
                <a:latin typeface="Cambria Math"/>
                <a:cs typeface="Cambria Math"/>
              </a:rPr>
              <a:t>𝑜𝑜𝑇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18322" y="3639961"/>
            <a:ext cx="42989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7655" algn="l"/>
              </a:tabLst>
            </a:pPr>
            <a:r>
              <a:rPr dirty="0" sz="1350" spc="-459">
                <a:latin typeface="Cambria Math"/>
                <a:cs typeface="Cambria Math"/>
              </a:rPr>
              <a:t>𝑉𝑉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583169" y="3771569"/>
            <a:ext cx="573405" cy="10795"/>
          </a:xfrm>
          <a:custGeom>
            <a:avLst/>
            <a:gdLst/>
            <a:ahLst/>
            <a:cxnLst/>
            <a:rect l="l" t="t" r="r" b="b"/>
            <a:pathLst>
              <a:path w="573405" h="10795">
                <a:moveTo>
                  <a:pt x="573023" y="0"/>
                </a:moveTo>
                <a:lnTo>
                  <a:pt x="0" y="0"/>
                </a:lnTo>
                <a:lnTo>
                  <a:pt x="0" y="10668"/>
                </a:lnTo>
                <a:lnTo>
                  <a:pt x="573023" y="10668"/>
                </a:lnTo>
                <a:lnTo>
                  <a:pt x="573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628885" y="3543990"/>
            <a:ext cx="47053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2345" sz="2025" spc="-419">
                <a:latin typeface="Cambria Math"/>
                <a:cs typeface="Cambria Math"/>
              </a:rPr>
              <a:t>𝑉𝑉</a:t>
            </a:r>
            <a:r>
              <a:rPr dirty="0" sz="950" spc="-280">
                <a:latin typeface="Cambria Math"/>
                <a:cs typeface="Cambria Math"/>
              </a:rPr>
              <a:t>𝑖𝑖𝑖𝑖</a:t>
            </a:r>
            <a:r>
              <a:rPr dirty="0" baseline="12345" sz="2025" spc="-419">
                <a:latin typeface="Cambria Math"/>
                <a:cs typeface="Cambria Math"/>
              </a:rPr>
              <a:t>𝑅𝑅</a:t>
            </a:r>
            <a:r>
              <a:rPr dirty="0" sz="950" spc="-280">
                <a:latin typeface="Cambria Math"/>
                <a:cs typeface="Cambria Math"/>
              </a:rPr>
              <a:t>𝑒𝑒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45065" y="3755826"/>
            <a:ext cx="6381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25">
                <a:latin typeface="Cambria Math"/>
                <a:cs typeface="Cambria Math"/>
              </a:rPr>
              <a:t>𝑅𝑅</a:t>
            </a:r>
            <a:r>
              <a:rPr dirty="0" baseline="-17543" sz="1425" spc="-487">
                <a:latin typeface="Cambria Math"/>
                <a:cs typeface="Cambria Math"/>
              </a:rPr>
              <a:t>𝑅</a:t>
            </a:r>
            <a:r>
              <a:rPr dirty="0" baseline="-17543" sz="1425" spc="2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50">
                <a:latin typeface="Cambria Math"/>
                <a:cs typeface="Cambria Math"/>
              </a:rPr>
              <a:t>𝑅𝑅</a:t>
            </a:r>
            <a:r>
              <a:rPr dirty="0" baseline="-17543" sz="1425" spc="-525">
                <a:latin typeface="Cambria Math"/>
                <a:cs typeface="Cambria Math"/>
              </a:rPr>
              <a:t>𝑒𝑒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2599677" y="3771569"/>
            <a:ext cx="416559" cy="10795"/>
          </a:xfrm>
          <a:custGeom>
            <a:avLst/>
            <a:gdLst/>
            <a:ahLst/>
            <a:cxnLst/>
            <a:rect l="l" t="t" r="r" b="b"/>
            <a:pathLst>
              <a:path w="416560" h="10795">
                <a:moveTo>
                  <a:pt x="416051" y="0"/>
                </a:moveTo>
                <a:lnTo>
                  <a:pt x="0" y="0"/>
                </a:lnTo>
                <a:lnTo>
                  <a:pt x="0" y="10668"/>
                </a:lnTo>
                <a:lnTo>
                  <a:pt x="416051" y="10668"/>
                </a:lnTo>
                <a:lnTo>
                  <a:pt x="416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2587203" y="3755890"/>
            <a:ext cx="441959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latin typeface="Cambria Math"/>
                <a:cs typeface="Cambria Math"/>
              </a:rPr>
              <a:t>14.84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190733" y="3508938"/>
            <a:ext cx="1529715" cy="363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5930">
              <a:lnSpc>
                <a:spcPts val="1325"/>
              </a:lnSpc>
              <a:spcBef>
                <a:spcPts val="105"/>
              </a:spcBef>
            </a:pPr>
            <a:r>
              <a:rPr dirty="0" sz="1350" spc="-20">
                <a:latin typeface="Cambria Math"/>
                <a:cs typeface="Cambria Math"/>
              </a:rPr>
              <a:t>4.84</a:t>
            </a:r>
            <a:endParaRPr sz="1350">
              <a:latin typeface="Cambria Math"/>
              <a:cs typeface="Cambria Math"/>
            </a:endParaRPr>
          </a:p>
          <a:p>
            <a:pPr marL="12700">
              <a:lnSpc>
                <a:spcPts val="1325"/>
              </a:lnSpc>
              <a:tabLst>
                <a:tab pos="872490" algn="l"/>
              </a:tabLst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12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3.91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139" y="4116570"/>
            <a:ext cx="1505498" cy="1576467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2653664" y="4384611"/>
            <a:ext cx="412051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¿Conducirá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diodo?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Vth&gt;0.7V</a:t>
            </a:r>
            <a:r>
              <a:rPr dirty="0" sz="1350" spc="-10">
                <a:latin typeface="Wingdings"/>
                <a:cs typeface="Wingdings"/>
              </a:rPr>
              <a:t></a:t>
            </a:r>
            <a:r>
              <a:rPr dirty="0" sz="1350" spc="-10">
                <a:latin typeface="Arial"/>
                <a:cs typeface="Arial"/>
              </a:rPr>
              <a:t>Suponemos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1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sí:</a:t>
            </a:r>
            <a:endParaRPr sz="1350">
              <a:latin typeface="Arial"/>
              <a:cs typeface="Arial"/>
            </a:endParaRPr>
          </a:p>
          <a:p>
            <a:pPr marL="648970">
              <a:lnSpc>
                <a:spcPct val="100000"/>
              </a:lnSpc>
            </a:pPr>
            <a:r>
              <a:rPr dirty="0" sz="1350" spc="-355">
                <a:latin typeface="Cambria Math"/>
                <a:cs typeface="Cambria Math"/>
              </a:rPr>
              <a:t>𝑉𝑉</a:t>
            </a:r>
            <a:r>
              <a:rPr dirty="0" baseline="-17543" sz="1425" spc="-532">
                <a:latin typeface="Cambria Math"/>
                <a:cs typeface="Cambria Math"/>
              </a:rPr>
              <a:t>𝑜𝑜𝑇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35">
                <a:latin typeface="Cambria Math"/>
                <a:cs typeface="Cambria Math"/>
              </a:rPr>
              <a:t>𝑉𝑉</a:t>
            </a:r>
            <a:r>
              <a:rPr dirty="0" baseline="-17543" sz="1425" spc="-502">
                <a:latin typeface="Cambria Math"/>
                <a:cs typeface="Cambria Math"/>
              </a:rPr>
              <a:t>𝑅𝑅𝑜𝑜𝑇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425">
                <a:latin typeface="Cambria Math"/>
                <a:cs typeface="Cambria Math"/>
              </a:rPr>
              <a:t>𝑉𝑉</a:t>
            </a:r>
            <a:r>
              <a:rPr dirty="0" baseline="-17543" sz="1425" spc="-637">
                <a:latin typeface="Cambria Math"/>
                <a:cs typeface="Cambria Math"/>
              </a:rPr>
              <a:t>𝑑𝑑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3.91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20">
                <a:latin typeface="Cambria Math"/>
                <a:cs typeface="Cambria Math"/>
              </a:rPr>
              <a:t>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3.27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𝑑𝑑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679767" y="4825894"/>
            <a:ext cx="2630805" cy="58991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330200">
              <a:lnSpc>
                <a:spcPct val="100000"/>
              </a:lnSpc>
              <a:spcBef>
                <a:spcPts val="695"/>
              </a:spcBef>
            </a:pPr>
            <a:r>
              <a:rPr dirty="0" sz="1350">
                <a:latin typeface="Cambria Math"/>
                <a:cs typeface="Cambria Math"/>
              </a:rPr>
              <a:t>3.91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20">
                <a:latin typeface="Cambria Math"/>
                <a:cs typeface="Cambria Math"/>
              </a:rPr>
              <a:t>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3.27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0.7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220">
                <a:latin typeface="Cambria Math"/>
                <a:cs typeface="Cambria Math"/>
              </a:rPr>
              <a:t>𝑖𝑖</a:t>
            </a:r>
            <a:r>
              <a:rPr dirty="0" sz="1350" spc="114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350" i="1">
                <a:latin typeface="Arial"/>
                <a:cs typeface="Arial"/>
              </a:rPr>
              <a:t>i</a:t>
            </a:r>
            <a:r>
              <a:rPr dirty="0" sz="1350">
                <a:latin typeface="Arial"/>
                <a:cs typeface="Arial"/>
              </a:rPr>
              <a:t>&gt;0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15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Estábamos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lo</a:t>
            </a:r>
            <a:r>
              <a:rPr dirty="0" sz="1350" spc="-10">
                <a:latin typeface="Arial"/>
                <a:cs typeface="Arial"/>
              </a:rPr>
              <a:t> correcto.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5345048" y="5032819"/>
            <a:ext cx="751840" cy="10795"/>
          </a:xfrm>
          <a:custGeom>
            <a:avLst/>
            <a:gdLst/>
            <a:ahLst/>
            <a:cxnLst/>
            <a:rect l="l" t="t" r="r" b="b"/>
            <a:pathLst>
              <a:path w="751839" h="10795">
                <a:moveTo>
                  <a:pt x="751344" y="0"/>
                </a:moveTo>
                <a:lnTo>
                  <a:pt x="0" y="0"/>
                </a:lnTo>
                <a:lnTo>
                  <a:pt x="0" y="10668"/>
                </a:lnTo>
                <a:lnTo>
                  <a:pt x="751344" y="10668"/>
                </a:lnTo>
                <a:lnTo>
                  <a:pt x="751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5332348" y="4770183"/>
            <a:ext cx="77851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3.91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0.7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547614" y="5017135"/>
            <a:ext cx="34861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0">
                <a:latin typeface="Cambria Math"/>
                <a:cs typeface="Cambria Math"/>
              </a:rPr>
              <a:t>3.27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131412" y="4901236"/>
            <a:ext cx="9105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0.982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530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679595" y="5388941"/>
            <a:ext cx="463931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Punto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operación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del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diodo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Q=(Vd=0.7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V,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id=0.982mA).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7731" y="28003"/>
            <a:ext cx="9026525" cy="133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21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50800" marR="79756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Problema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5.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Encontrar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punto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operación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diodo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figura.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(v</a:t>
            </a:r>
            <a:r>
              <a:rPr dirty="0" baseline="-23809" sz="1575">
                <a:latin typeface="Arial"/>
                <a:cs typeface="Arial"/>
              </a:rPr>
              <a:t>in</a:t>
            </a:r>
            <a:r>
              <a:rPr dirty="0" baseline="-23809" sz="1575" spc="179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12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V,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baseline="-23809" sz="1575">
                <a:latin typeface="Arial"/>
                <a:cs typeface="Arial"/>
              </a:rPr>
              <a:t>1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10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k</a:t>
            </a:r>
            <a:r>
              <a:rPr dirty="0" sz="1600" spc="-25">
                <a:latin typeface="Symbol"/>
                <a:cs typeface="Symbol"/>
              </a:rPr>
              <a:t></a:t>
            </a:r>
            <a:r>
              <a:rPr dirty="0" sz="1600" spc="-25">
                <a:latin typeface="Arial"/>
                <a:cs typeface="Arial"/>
              </a:rPr>
              <a:t>, 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baseline="-23809" sz="1575">
                <a:latin typeface="Arial"/>
                <a:cs typeface="Arial"/>
              </a:rPr>
              <a:t>2</a:t>
            </a:r>
            <a:r>
              <a:rPr dirty="0" baseline="-23809" sz="1575" spc="-7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5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</a:t>
            </a:r>
            <a:r>
              <a:rPr dirty="0" sz="1600">
                <a:latin typeface="Symbol"/>
                <a:cs typeface="Symbol"/>
              </a:rPr>
              <a:t></a:t>
            </a:r>
            <a:r>
              <a:rPr dirty="0" sz="1600">
                <a:latin typeface="Arial"/>
                <a:cs typeface="Arial"/>
              </a:rPr>
              <a:t>, R</a:t>
            </a:r>
            <a:r>
              <a:rPr dirty="0" baseline="-23809" sz="1575">
                <a:latin typeface="Arial"/>
                <a:cs typeface="Arial"/>
              </a:rPr>
              <a:t>3</a:t>
            </a:r>
            <a:r>
              <a:rPr dirty="0" baseline="-23809" sz="1575" spc="-22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100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</a:t>
            </a:r>
            <a:r>
              <a:rPr dirty="0" sz="1600">
                <a:latin typeface="Symbol"/>
                <a:cs typeface="Symbol"/>
              </a:rPr>
              <a:t></a:t>
            </a:r>
            <a:r>
              <a:rPr dirty="0" sz="1600" spc="40">
                <a:latin typeface="Times New Roman"/>
                <a:cs typeface="Times New Roman"/>
              </a:rPr>
              <a:t> </a:t>
            </a:r>
            <a:r>
              <a:rPr dirty="0" sz="1600">
                <a:latin typeface="Arial"/>
                <a:cs typeface="Arial"/>
              </a:rPr>
              <a:t>y R</a:t>
            </a:r>
            <a:r>
              <a:rPr dirty="0" baseline="-23809" sz="1575">
                <a:latin typeface="Arial"/>
                <a:cs typeface="Arial"/>
              </a:rPr>
              <a:t>4</a:t>
            </a:r>
            <a:r>
              <a:rPr dirty="0" baseline="-23809" sz="1575" spc="-7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50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k</a:t>
            </a:r>
            <a:r>
              <a:rPr dirty="0" sz="1600" spc="-25">
                <a:latin typeface="Symbol"/>
                <a:cs typeface="Symbol"/>
              </a:rPr>
              <a:t></a:t>
            </a:r>
            <a:r>
              <a:rPr dirty="0" sz="1600" spc="-25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163" y="1380667"/>
            <a:ext cx="2736043" cy="18143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7334" y="3205508"/>
            <a:ext cx="1589691" cy="139493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3434" y="1689273"/>
            <a:ext cx="2297031" cy="134373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359" y="3409725"/>
            <a:ext cx="2218332" cy="131806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434658" y="3753475"/>
            <a:ext cx="157734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390">
                <a:latin typeface="Cambria Math"/>
                <a:cs typeface="Cambria Math"/>
              </a:rPr>
              <a:t>𝑅𝑅𝑒𝑒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290">
                <a:latin typeface="Cambria Math"/>
                <a:cs typeface="Cambria Math"/>
              </a:rPr>
              <a:t>𝑅𝑅3</a:t>
            </a:r>
            <a:r>
              <a:rPr dirty="0" sz="1350">
                <a:latin typeface="Cambria Math"/>
                <a:cs typeface="Cambria Math"/>
              </a:rPr>
              <a:t> +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95">
                <a:latin typeface="Cambria Math"/>
                <a:cs typeface="Cambria Math"/>
              </a:rPr>
              <a:t>(𝑅𝑅1\\R2)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598155" y="3780513"/>
            <a:ext cx="60071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25">
                <a:latin typeface="Cambria Math"/>
                <a:cs typeface="Cambria Math"/>
              </a:rPr>
              <a:t>𝑅𝑅1\\R2</a:t>
            </a:r>
            <a:endParaRPr sz="13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131" y="1253090"/>
            <a:ext cx="1569415" cy="108611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50713" y="2825999"/>
            <a:ext cx="2297430" cy="1344295"/>
            <a:chOff x="350713" y="2825999"/>
            <a:chExt cx="2297430" cy="134429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713" y="2825999"/>
              <a:ext cx="2297035" cy="134373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28650" y="2979053"/>
              <a:ext cx="445134" cy="0"/>
            </a:xfrm>
            <a:custGeom>
              <a:avLst/>
              <a:gdLst/>
              <a:ahLst/>
              <a:cxnLst/>
              <a:rect l="l" t="t" r="r" b="b"/>
              <a:pathLst>
                <a:path w="445134" h="0">
                  <a:moveTo>
                    <a:pt x="0" y="0"/>
                  </a:moveTo>
                  <a:lnTo>
                    <a:pt x="445134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61086" y="2940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11604" y="2979053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5" h="0">
                  <a:moveTo>
                    <a:pt x="0" y="0"/>
                  </a:moveTo>
                  <a:lnTo>
                    <a:pt x="559435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958341" y="2940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47974" y="2798033"/>
            <a:ext cx="1593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i1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09963" y="3574709"/>
            <a:ext cx="1593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i2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01794" y="2779951"/>
            <a:ext cx="1593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i3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099181" y="3270802"/>
            <a:ext cx="76200" cy="567055"/>
            <a:chOff x="1099181" y="3270802"/>
            <a:chExt cx="76200" cy="567055"/>
          </a:xfrm>
        </p:grpSpPr>
        <p:sp>
          <p:nvSpPr>
            <p:cNvPr id="16" name="object 16" descr=""/>
            <p:cNvSpPr/>
            <p:nvPr/>
          </p:nvSpPr>
          <p:spPr>
            <a:xfrm>
              <a:off x="1137284" y="3270802"/>
              <a:ext cx="0" cy="503555"/>
            </a:xfrm>
            <a:custGeom>
              <a:avLst/>
              <a:gdLst/>
              <a:ahLst/>
              <a:cxnLst/>
              <a:rect l="l" t="t" r="r" b="b"/>
              <a:pathLst>
                <a:path w="0" h="503554">
                  <a:moveTo>
                    <a:pt x="0" y="0"/>
                  </a:moveTo>
                  <a:lnTo>
                    <a:pt x="0" y="503504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99181" y="376160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930250" y="2873154"/>
            <a:ext cx="29095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35">
                <a:latin typeface="Cambria Math"/>
                <a:cs typeface="Cambria Math"/>
              </a:rPr>
              <a:t>𝑉𝑉</a:t>
            </a:r>
            <a:r>
              <a:rPr dirty="0" baseline="-14619" sz="1425" spc="-352">
                <a:latin typeface="Cambria Math"/>
                <a:cs typeface="Cambria Math"/>
              </a:rPr>
              <a:t>𝑖𝑖𝑖𝑖</a:t>
            </a:r>
            <a:r>
              <a:rPr dirty="0" baseline="-14619" sz="1425" spc="2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40">
                <a:latin typeface="Cambria Math"/>
                <a:cs typeface="Cambria Math"/>
              </a:rPr>
              <a:t>𝑅𝑅</a:t>
            </a:r>
            <a:r>
              <a:rPr dirty="0" baseline="-14619" sz="1425" spc="-359">
                <a:latin typeface="Cambria Math"/>
                <a:cs typeface="Cambria Math"/>
              </a:rPr>
              <a:t>𝑅</a:t>
            </a:r>
            <a:r>
              <a:rPr dirty="0" sz="1350" spc="-240">
                <a:latin typeface="Cambria Math"/>
                <a:cs typeface="Cambria Math"/>
              </a:rPr>
              <a:t>𝑖𝑖</a:t>
            </a:r>
            <a:r>
              <a:rPr dirty="0" baseline="-14619" sz="1425" spc="-359">
                <a:latin typeface="Cambria Math"/>
                <a:cs typeface="Cambria Math"/>
              </a:rPr>
              <a:t>𝑅</a:t>
            </a:r>
            <a:r>
              <a:rPr dirty="0" baseline="-14619" sz="1425" spc="21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 spc="-180">
                <a:latin typeface="Cambria Math"/>
                <a:cs typeface="Cambria Math"/>
              </a:rPr>
              <a:t>𝑅𝑅</a:t>
            </a:r>
            <a:r>
              <a:rPr dirty="0" baseline="-14619" sz="1425" spc="-270">
                <a:latin typeface="Cambria Math"/>
                <a:cs typeface="Cambria Math"/>
              </a:rPr>
              <a:t>2</a:t>
            </a:r>
            <a:r>
              <a:rPr dirty="0" sz="1350" spc="-180">
                <a:latin typeface="Cambria Math"/>
                <a:cs typeface="Cambria Math"/>
              </a:rPr>
              <a:t>𝑖𝑖</a:t>
            </a:r>
            <a:r>
              <a:rPr dirty="0" baseline="-14619" sz="1425" spc="-270">
                <a:latin typeface="Cambria Math"/>
                <a:cs typeface="Cambria Math"/>
              </a:rPr>
              <a:t>2</a:t>
            </a:r>
            <a:r>
              <a:rPr dirty="0" baseline="-14619" sz="1425" spc="29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 spc="-240">
                <a:latin typeface="Cambria Math"/>
                <a:cs typeface="Cambria Math"/>
              </a:rPr>
              <a:t>𝑅𝑅</a:t>
            </a:r>
            <a:r>
              <a:rPr dirty="0" baseline="-14619" sz="1425" spc="-359">
                <a:latin typeface="Cambria Math"/>
                <a:cs typeface="Cambria Math"/>
              </a:rPr>
              <a:t>𝑅</a:t>
            </a:r>
            <a:r>
              <a:rPr dirty="0" sz="1350" spc="-240">
                <a:latin typeface="Cambria Math"/>
                <a:cs typeface="Cambria Math"/>
              </a:rPr>
              <a:t>𝑖𝑖</a:t>
            </a:r>
            <a:r>
              <a:rPr dirty="0" baseline="-14619" sz="1425" spc="-359">
                <a:latin typeface="Cambria Math"/>
                <a:cs typeface="Cambria Math"/>
              </a:rPr>
              <a:t>𝑅</a:t>
            </a:r>
            <a:r>
              <a:rPr dirty="0" baseline="-14619" sz="1425" spc="23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30">
                <a:latin typeface="Cambria Math"/>
                <a:cs typeface="Cambria Math"/>
              </a:rPr>
              <a:t> </a:t>
            </a:r>
            <a:r>
              <a:rPr dirty="0" sz="1350" spc="-155">
                <a:latin typeface="Cambria Math"/>
                <a:cs typeface="Cambria Math"/>
              </a:rPr>
              <a:t>𝑅𝑅</a:t>
            </a:r>
            <a:r>
              <a:rPr dirty="0" baseline="-14619" sz="1425" spc="-232">
                <a:latin typeface="Cambria Math"/>
                <a:cs typeface="Cambria Math"/>
              </a:rPr>
              <a:t>2</a:t>
            </a:r>
            <a:r>
              <a:rPr dirty="0" baseline="2057" sz="2025" spc="-232">
                <a:latin typeface="Cambria Math"/>
                <a:cs typeface="Cambria Math"/>
              </a:rPr>
              <a:t>(</a:t>
            </a:r>
            <a:r>
              <a:rPr dirty="0" sz="1350" spc="-155">
                <a:latin typeface="Cambria Math"/>
                <a:cs typeface="Cambria Math"/>
              </a:rPr>
              <a:t>𝑖𝑖</a:t>
            </a:r>
            <a:r>
              <a:rPr dirty="0" sz="1350" spc="13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30">
                <a:latin typeface="Cambria Math"/>
                <a:cs typeface="Cambria Math"/>
              </a:rPr>
              <a:t> </a:t>
            </a:r>
            <a:r>
              <a:rPr dirty="0" sz="1350" spc="-140">
                <a:latin typeface="Cambria Math"/>
                <a:cs typeface="Cambria Math"/>
              </a:rPr>
              <a:t>𝑖𝑖</a:t>
            </a:r>
            <a:r>
              <a:rPr dirty="0" baseline="-14619" sz="1425" spc="-209">
                <a:latin typeface="Cambria Math"/>
                <a:cs typeface="Cambria Math"/>
              </a:rPr>
              <a:t>3</a:t>
            </a:r>
            <a:r>
              <a:rPr dirty="0" sz="1350" spc="-140">
                <a:latin typeface="Cambria Math"/>
                <a:cs typeface="Cambria Math"/>
              </a:rPr>
              <a:t>�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30250" y="2978310"/>
            <a:ext cx="3491229" cy="5689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1034415">
              <a:lnSpc>
                <a:spcPts val="1005"/>
              </a:lnSpc>
              <a:spcBef>
                <a:spcPts val="130"/>
              </a:spcBef>
            </a:pPr>
            <a:r>
              <a:rPr dirty="0" sz="950" spc="-50">
                <a:latin typeface="Cambria Math"/>
                <a:cs typeface="Cambria Math"/>
              </a:rPr>
              <a:t>𝑅</a:t>
            </a:r>
            <a:endParaRPr sz="950">
              <a:latin typeface="Cambria Math"/>
              <a:cs typeface="Cambria Math"/>
            </a:endParaRPr>
          </a:p>
          <a:p>
            <a:pPr marL="38100">
              <a:lnSpc>
                <a:spcPts val="1485"/>
              </a:lnSpc>
            </a:pPr>
            <a:r>
              <a:rPr dirty="0" sz="1350" spc="-185">
                <a:latin typeface="Cambria Math"/>
                <a:cs typeface="Cambria Math"/>
              </a:rPr>
              <a:t>𝑅𝑅</a:t>
            </a:r>
            <a:r>
              <a:rPr dirty="0" baseline="-17543" sz="1425" spc="-277">
                <a:latin typeface="Cambria Math"/>
                <a:cs typeface="Cambria Math"/>
              </a:rPr>
              <a:t>2</a:t>
            </a:r>
            <a:r>
              <a:rPr dirty="0" sz="1350" spc="-185">
                <a:latin typeface="Cambria Math"/>
                <a:cs typeface="Cambria Math"/>
              </a:rPr>
              <a:t>𝑖𝑖</a:t>
            </a:r>
            <a:r>
              <a:rPr dirty="0" baseline="-17543" sz="1425" spc="-277">
                <a:latin typeface="Cambria Math"/>
                <a:cs typeface="Cambria Math"/>
              </a:rPr>
              <a:t>2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 spc="-195">
                <a:latin typeface="Cambria Math"/>
                <a:cs typeface="Cambria Math"/>
              </a:rPr>
              <a:t>𝑅𝑅</a:t>
            </a:r>
            <a:r>
              <a:rPr dirty="0" baseline="-17543" sz="1425" spc="-292">
                <a:latin typeface="Cambria Math"/>
                <a:cs typeface="Cambria Math"/>
              </a:rPr>
              <a:t>3</a:t>
            </a:r>
            <a:r>
              <a:rPr dirty="0" sz="1350" spc="-195">
                <a:latin typeface="Cambria Math"/>
                <a:cs typeface="Cambria Math"/>
              </a:rPr>
              <a:t>𝑖𝑖</a:t>
            </a:r>
            <a:r>
              <a:rPr dirty="0" baseline="-17543" sz="1425" spc="-292">
                <a:latin typeface="Cambria Math"/>
                <a:cs typeface="Cambria Math"/>
              </a:rPr>
              <a:t>3</a:t>
            </a:r>
            <a:r>
              <a:rPr dirty="0" baseline="-17543" sz="1425" spc="21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 spc="-185">
                <a:latin typeface="Cambria Math"/>
                <a:cs typeface="Cambria Math"/>
              </a:rPr>
              <a:t>𝑅𝑅</a:t>
            </a:r>
            <a:r>
              <a:rPr dirty="0" baseline="-17543" sz="1425" spc="-277">
                <a:latin typeface="Cambria Math"/>
                <a:cs typeface="Cambria Math"/>
              </a:rPr>
              <a:t>4</a:t>
            </a:r>
            <a:r>
              <a:rPr dirty="0" sz="1350" spc="-185">
                <a:latin typeface="Cambria Math"/>
                <a:cs typeface="Cambria Math"/>
              </a:rPr>
              <a:t>𝑖𝑖</a:t>
            </a:r>
            <a:r>
              <a:rPr dirty="0" baseline="-17543" sz="1425" spc="-277">
                <a:latin typeface="Cambria Math"/>
                <a:cs typeface="Cambria Math"/>
              </a:rPr>
              <a:t>3</a:t>
            </a:r>
            <a:r>
              <a:rPr dirty="0" baseline="-17543" sz="1425" spc="3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180">
                <a:latin typeface="Cambria Math"/>
                <a:cs typeface="Cambria Math"/>
              </a:rPr>
              <a:t>𝑅𝑅</a:t>
            </a:r>
            <a:r>
              <a:rPr dirty="0" baseline="-17543" sz="1425" spc="-270">
                <a:latin typeface="Cambria Math"/>
                <a:cs typeface="Cambria Math"/>
              </a:rPr>
              <a:t>2</a:t>
            </a:r>
            <a:r>
              <a:rPr dirty="0" baseline="2057" sz="2025" spc="-270">
                <a:latin typeface="Cambria Math"/>
                <a:cs typeface="Cambria Math"/>
              </a:rPr>
              <a:t>(</a:t>
            </a:r>
            <a:r>
              <a:rPr dirty="0" sz="1350" spc="-180">
                <a:latin typeface="Cambria Math"/>
                <a:cs typeface="Cambria Math"/>
              </a:rPr>
              <a:t>𝑖𝑖</a:t>
            </a:r>
            <a:r>
              <a:rPr dirty="0" baseline="-26315" sz="1425" spc="-270">
                <a:latin typeface="Cambria Math"/>
                <a:cs typeface="Cambria Math"/>
              </a:rPr>
              <a:t>𝑅</a:t>
            </a:r>
            <a:r>
              <a:rPr dirty="0" baseline="-26315" sz="1425" spc="20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 spc="-70">
                <a:latin typeface="Cambria Math"/>
                <a:cs typeface="Cambria Math"/>
              </a:rPr>
              <a:t>𝑖𝑖</a:t>
            </a:r>
            <a:r>
              <a:rPr dirty="0" baseline="-17543" sz="1425" spc="-104">
                <a:latin typeface="Cambria Math"/>
                <a:cs typeface="Cambria Math"/>
              </a:rPr>
              <a:t>3</a:t>
            </a:r>
            <a:r>
              <a:rPr dirty="0" sz="1350" spc="-70">
                <a:latin typeface="Cambria Math"/>
                <a:cs typeface="Cambria Math"/>
              </a:rPr>
              <a:t>)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140">
                <a:latin typeface="Cambria Math"/>
                <a:cs typeface="Cambria Math"/>
              </a:rPr>
              <a:t>(𝑅𝑅</a:t>
            </a:r>
            <a:r>
              <a:rPr dirty="0" baseline="-17543" sz="1425" spc="-209">
                <a:latin typeface="Cambria Math"/>
                <a:cs typeface="Cambria Math"/>
              </a:rPr>
              <a:t>3</a:t>
            </a:r>
            <a:r>
              <a:rPr dirty="0" sz="1350" spc="-140">
                <a:latin typeface="Cambria Math"/>
                <a:cs typeface="Cambria Math"/>
              </a:rPr>
              <a:t>+𝑅𝑅</a:t>
            </a:r>
            <a:r>
              <a:rPr dirty="0" baseline="-17543" sz="1425" spc="-209">
                <a:latin typeface="Cambria Math"/>
                <a:cs typeface="Cambria Math"/>
              </a:rPr>
              <a:t>4</a:t>
            </a:r>
            <a:r>
              <a:rPr dirty="0" sz="1350" spc="-140">
                <a:latin typeface="Cambria Math"/>
                <a:cs typeface="Cambria Math"/>
              </a:rPr>
              <a:t>)𝑖𝑖</a:t>
            </a:r>
            <a:r>
              <a:rPr dirty="0" baseline="-17543" sz="1425" spc="-209">
                <a:latin typeface="Cambria Math"/>
                <a:cs typeface="Cambria Math"/>
              </a:rPr>
              <a:t>3</a:t>
            </a:r>
            <a:endParaRPr baseline="-17543" sz="1425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350" spc="-355">
                <a:latin typeface="Cambria Math"/>
                <a:cs typeface="Cambria Math"/>
              </a:rPr>
              <a:t>𝑉𝑉</a:t>
            </a:r>
            <a:r>
              <a:rPr dirty="0" baseline="-17543" sz="1425" spc="-532">
                <a:latin typeface="Cambria Math"/>
                <a:cs typeface="Cambria Math"/>
              </a:rPr>
              <a:t>𝑜𝑜𝑇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5">
                <a:latin typeface="Cambria Math"/>
                <a:cs typeface="Cambria Math"/>
              </a:rPr>
              <a:t>𝑅𝑅</a:t>
            </a:r>
            <a:r>
              <a:rPr dirty="0" baseline="-17543" sz="1425" spc="-52">
                <a:latin typeface="Cambria Math"/>
                <a:cs typeface="Cambria Math"/>
              </a:rPr>
              <a:t>4</a:t>
            </a:r>
            <a:r>
              <a:rPr dirty="0" sz="1350" spc="-35">
                <a:latin typeface="Cambria Math"/>
                <a:cs typeface="Cambria Math"/>
              </a:rPr>
              <a:t>𝑖𝑖</a:t>
            </a:r>
            <a:r>
              <a:rPr dirty="0" baseline="-17543" sz="1425" spc="-52">
                <a:latin typeface="Cambria Math"/>
                <a:cs typeface="Cambria Math"/>
              </a:rPr>
              <a:t>3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5027866" y="4459109"/>
            <a:ext cx="287020" cy="10795"/>
          </a:xfrm>
          <a:custGeom>
            <a:avLst/>
            <a:gdLst/>
            <a:ahLst/>
            <a:cxnLst/>
            <a:rect l="l" t="t" r="r" b="b"/>
            <a:pathLst>
              <a:path w="287020" h="10795">
                <a:moveTo>
                  <a:pt x="286512" y="0"/>
                </a:moveTo>
                <a:lnTo>
                  <a:pt x="0" y="0"/>
                </a:lnTo>
                <a:lnTo>
                  <a:pt x="0" y="10680"/>
                </a:lnTo>
                <a:lnTo>
                  <a:pt x="286512" y="10680"/>
                </a:lnTo>
                <a:lnTo>
                  <a:pt x="286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2896806" y="3769156"/>
            <a:ext cx="3496945" cy="107442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204"/>
              </a:spcBef>
            </a:pPr>
            <a:r>
              <a:rPr dirty="0" sz="1350">
                <a:latin typeface="Cambria Math"/>
                <a:cs typeface="Cambria Math"/>
              </a:rPr>
              <a:t>12</a:t>
            </a:r>
            <a:r>
              <a:rPr dirty="0" sz="1350" spc="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 spc="-85">
                <a:latin typeface="Cambria Math"/>
                <a:cs typeface="Cambria Math"/>
              </a:rPr>
              <a:t>10𝑖𝑖</a:t>
            </a:r>
            <a:r>
              <a:rPr dirty="0" baseline="-14619" sz="1425" spc="-127">
                <a:latin typeface="Cambria Math"/>
                <a:cs typeface="Cambria Math"/>
              </a:rPr>
              <a:t>𝑅</a:t>
            </a:r>
            <a:r>
              <a:rPr dirty="0" baseline="-14619" sz="1425" spc="18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 spc="-75">
                <a:latin typeface="Cambria Math"/>
                <a:cs typeface="Cambria Math"/>
              </a:rPr>
              <a:t>5</a:t>
            </a:r>
            <a:r>
              <a:rPr dirty="0" baseline="2057" sz="2025" spc="-112">
                <a:latin typeface="Cambria Math"/>
                <a:cs typeface="Cambria Math"/>
              </a:rPr>
              <a:t>(</a:t>
            </a:r>
            <a:r>
              <a:rPr dirty="0" sz="1350" spc="-75">
                <a:latin typeface="Cambria Math"/>
                <a:cs typeface="Cambria Math"/>
              </a:rPr>
              <a:t>𝑖𝑖</a:t>
            </a:r>
            <a:r>
              <a:rPr dirty="0" baseline="-26315" sz="1425" spc="-112">
                <a:latin typeface="Cambria Math"/>
                <a:cs typeface="Cambria Math"/>
              </a:rPr>
              <a:t>𝑅</a:t>
            </a:r>
            <a:r>
              <a:rPr dirty="0" baseline="-26315" sz="1425" spc="18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25">
                <a:latin typeface="Cambria Math"/>
                <a:cs typeface="Cambria Math"/>
              </a:rPr>
              <a:t> </a:t>
            </a:r>
            <a:r>
              <a:rPr dirty="0" sz="1350" spc="-200">
                <a:latin typeface="Cambria Math"/>
                <a:cs typeface="Cambria Math"/>
              </a:rPr>
              <a:t>𝑖𝑖</a:t>
            </a:r>
            <a:r>
              <a:rPr dirty="0" baseline="-14619" sz="1425" spc="-300">
                <a:latin typeface="Cambria Math"/>
                <a:cs typeface="Cambria Math"/>
              </a:rPr>
              <a:t>3</a:t>
            </a:r>
            <a:r>
              <a:rPr dirty="0" sz="1350" spc="-200">
                <a:latin typeface="Cambria Math"/>
                <a:cs typeface="Cambria Math"/>
              </a:rPr>
              <a:t>�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 spc="-85">
                <a:latin typeface="Cambria Math"/>
                <a:cs typeface="Cambria Math"/>
              </a:rPr>
              <a:t>15𝑖𝑖</a:t>
            </a:r>
            <a:r>
              <a:rPr dirty="0" baseline="-14619" sz="1425" spc="-127">
                <a:latin typeface="Cambria Math"/>
                <a:cs typeface="Cambria Math"/>
              </a:rPr>
              <a:t>𝑅</a:t>
            </a:r>
            <a:r>
              <a:rPr dirty="0" baseline="-14619" sz="1425" spc="18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20">
                <a:latin typeface="Cambria Math"/>
                <a:cs typeface="Cambria Math"/>
              </a:rPr>
              <a:t> 5𝑖𝑖</a:t>
            </a:r>
            <a:r>
              <a:rPr dirty="0" baseline="-14619" sz="1425" spc="-30">
                <a:latin typeface="Cambria Math"/>
                <a:cs typeface="Cambria Math"/>
              </a:rPr>
              <a:t>3</a:t>
            </a:r>
            <a:endParaRPr baseline="-14619" sz="1425">
              <a:latin typeface="Cambria Math"/>
              <a:cs typeface="Cambria Math"/>
            </a:endParaRPr>
          </a:p>
          <a:p>
            <a:pPr marL="50800">
              <a:lnSpc>
                <a:spcPts val="1580"/>
              </a:lnSpc>
              <a:spcBef>
                <a:spcPts val="110"/>
              </a:spcBef>
            </a:pPr>
            <a:r>
              <a:rPr dirty="0" sz="1350" spc="-75">
                <a:latin typeface="Cambria Math"/>
                <a:cs typeface="Cambria Math"/>
              </a:rPr>
              <a:t>5</a:t>
            </a:r>
            <a:r>
              <a:rPr dirty="0" baseline="2057" sz="2025" spc="-112">
                <a:latin typeface="Cambria Math"/>
                <a:cs typeface="Cambria Math"/>
              </a:rPr>
              <a:t>(</a:t>
            </a:r>
            <a:r>
              <a:rPr dirty="0" sz="1350" spc="-75">
                <a:latin typeface="Cambria Math"/>
                <a:cs typeface="Cambria Math"/>
              </a:rPr>
              <a:t>𝑖𝑖</a:t>
            </a:r>
            <a:r>
              <a:rPr dirty="0" baseline="-26315" sz="1425" spc="-112">
                <a:latin typeface="Cambria Math"/>
                <a:cs typeface="Cambria Math"/>
              </a:rPr>
              <a:t>𝑅</a:t>
            </a:r>
            <a:r>
              <a:rPr dirty="0" baseline="-26315" sz="1425" spc="14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35">
                <a:latin typeface="Cambria Math"/>
                <a:cs typeface="Cambria Math"/>
              </a:rPr>
              <a:t> </a:t>
            </a:r>
            <a:r>
              <a:rPr dirty="0" sz="1350" spc="-70">
                <a:latin typeface="Cambria Math"/>
                <a:cs typeface="Cambria Math"/>
              </a:rPr>
              <a:t>𝑖𝑖</a:t>
            </a:r>
            <a:r>
              <a:rPr dirty="0" baseline="-17543" sz="1425" spc="-104">
                <a:latin typeface="Cambria Math"/>
                <a:cs typeface="Cambria Math"/>
              </a:rPr>
              <a:t>3</a:t>
            </a:r>
            <a:r>
              <a:rPr dirty="0" sz="1350" spc="-70">
                <a:latin typeface="Cambria Math"/>
                <a:cs typeface="Cambria Math"/>
              </a:rPr>
              <a:t>)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20">
                <a:latin typeface="Cambria Math"/>
                <a:cs typeface="Cambria Math"/>
              </a:rPr>
              <a:t> </a:t>
            </a:r>
            <a:r>
              <a:rPr dirty="0" sz="1350" spc="-45">
                <a:latin typeface="Cambria Math"/>
                <a:cs typeface="Cambria Math"/>
              </a:rPr>
              <a:t>150𝑖𝑖</a:t>
            </a:r>
            <a:r>
              <a:rPr dirty="0" baseline="-17543" sz="1425" spc="-67">
                <a:latin typeface="Cambria Math"/>
                <a:cs typeface="Cambria Math"/>
              </a:rPr>
              <a:t>3</a:t>
            </a:r>
            <a:r>
              <a:rPr dirty="0" baseline="-17543" sz="1425" spc="2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20">
                <a:latin typeface="Cambria Math"/>
                <a:cs typeface="Cambria Math"/>
              </a:rPr>
              <a:t> </a:t>
            </a:r>
            <a:r>
              <a:rPr dirty="0" sz="1350" spc="-120">
                <a:latin typeface="Cambria Math"/>
                <a:cs typeface="Cambria Math"/>
              </a:rPr>
              <a:t>𝑖𝑖</a:t>
            </a:r>
            <a:r>
              <a:rPr dirty="0" baseline="-17543" sz="1425" spc="-179">
                <a:latin typeface="Cambria Math"/>
                <a:cs typeface="Cambria Math"/>
              </a:rPr>
              <a:t>𝑅</a:t>
            </a:r>
            <a:r>
              <a:rPr dirty="0" baseline="-17543" sz="1425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 spc="-35">
                <a:latin typeface="Cambria Math"/>
                <a:cs typeface="Cambria Math"/>
              </a:rPr>
              <a:t>155/5𝑖𝑖</a:t>
            </a:r>
            <a:r>
              <a:rPr dirty="0" baseline="-17543" sz="1425" spc="-52">
                <a:latin typeface="Cambria Math"/>
                <a:cs typeface="Cambria Math"/>
              </a:rPr>
              <a:t>3</a:t>
            </a:r>
            <a:r>
              <a:rPr dirty="0" baseline="-17543" sz="1425" spc="2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20">
                <a:latin typeface="Cambria Math"/>
                <a:cs typeface="Cambria Math"/>
              </a:rPr>
              <a:t> </a:t>
            </a:r>
            <a:r>
              <a:rPr dirty="0" sz="1350" spc="-20">
                <a:latin typeface="Cambria Math"/>
                <a:cs typeface="Cambria Math"/>
              </a:rPr>
              <a:t>31𝑖𝑖</a:t>
            </a:r>
            <a:r>
              <a:rPr dirty="0" baseline="-17543" sz="1425" spc="-30">
                <a:latin typeface="Cambria Math"/>
                <a:cs typeface="Cambria Math"/>
              </a:rPr>
              <a:t>3</a:t>
            </a:r>
            <a:endParaRPr baseline="-17543" sz="1425">
              <a:latin typeface="Cambria Math"/>
              <a:cs typeface="Cambria Math"/>
            </a:endParaRPr>
          </a:p>
          <a:p>
            <a:pPr marL="2178050">
              <a:lnSpc>
                <a:spcPts val="1285"/>
              </a:lnSpc>
            </a:pPr>
            <a:r>
              <a:rPr dirty="0" sz="1350" spc="-25">
                <a:latin typeface="Cambria Math"/>
                <a:cs typeface="Cambria Math"/>
              </a:rPr>
              <a:t>12</a:t>
            </a:r>
            <a:endParaRPr sz="1350">
              <a:latin typeface="Cambria Math"/>
              <a:cs typeface="Cambria Math"/>
            </a:endParaRPr>
          </a:p>
          <a:p>
            <a:pPr marL="50800">
              <a:lnSpc>
                <a:spcPts val="1325"/>
              </a:lnSpc>
            </a:pPr>
            <a:r>
              <a:rPr dirty="0" sz="1350">
                <a:latin typeface="Cambria Math"/>
                <a:cs typeface="Cambria Math"/>
              </a:rPr>
              <a:t>12</a:t>
            </a:r>
            <a:r>
              <a:rPr dirty="0" sz="1350" spc="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15</a:t>
            </a:r>
            <a:r>
              <a:rPr dirty="0" sz="1350" spc="-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25">
                <a:latin typeface="Cambria Math"/>
                <a:cs typeface="Cambria Math"/>
              </a:rPr>
              <a:t> </a:t>
            </a:r>
            <a:r>
              <a:rPr dirty="0" sz="1350" spc="-60">
                <a:latin typeface="Cambria Math"/>
                <a:cs typeface="Cambria Math"/>
              </a:rPr>
              <a:t>31𝑖𝑖</a:t>
            </a:r>
            <a:r>
              <a:rPr dirty="0" baseline="-17543" sz="1425" spc="-89">
                <a:latin typeface="Cambria Math"/>
                <a:cs typeface="Cambria Math"/>
              </a:rPr>
              <a:t>3</a:t>
            </a:r>
            <a:r>
              <a:rPr dirty="0" baseline="-17543" sz="1425" spc="179">
                <a:latin typeface="Cambria Math"/>
                <a:cs typeface="Cambria Math"/>
              </a:rPr>
              <a:t> </a:t>
            </a:r>
            <a:r>
              <a:rPr dirty="0" sz="1350" spc="-55">
                <a:latin typeface="Cambria Math"/>
                <a:cs typeface="Cambria Math"/>
              </a:rPr>
              <a:t>−5𝑖𝑖</a:t>
            </a:r>
            <a:r>
              <a:rPr dirty="0" baseline="-17543" sz="1425" spc="-82">
                <a:latin typeface="Cambria Math"/>
                <a:cs typeface="Cambria Math"/>
              </a:rPr>
              <a:t>3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35">
                <a:latin typeface="Cambria Math"/>
                <a:cs typeface="Cambria Math"/>
              </a:rPr>
              <a:t> </a:t>
            </a:r>
            <a:r>
              <a:rPr dirty="0" sz="1350" spc="-85">
                <a:latin typeface="Cambria Math"/>
                <a:cs typeface="Cambria Math"/>
              </a:rPr>
              <a:t>𝑖𝑖</a:t>
            </a:r>
            <a:r>
              <a:rPr dirty="0" baseline="-17543" sz="1425" spc="-127">
                <a:latin typeface="Cambria Math"/>
                <a:cs typeface="Cambria Math"/>
              </a:rPr>
              <a:t>3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baseline="-37037" sz="2025">
                <a:latin typeface="Cambria Math"/>
                <a:cs typeface="Cambria Math"/>
              </a:rPr>
              <a:t>460</a:t>
            </a:r>
            <a:r>
              <a:rPr dirty="0" baseline="-37037" sz="2025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0.0261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610"/>
              </a:spcBef>
            </a:pPr>
            <a:r>
              <a:rPr dirty="0" sz="1350" spc="-355">
                <a:latin typeface="Cambria Math"/>
                <a:cs typeface="Cambria Math"/>
              </a:rPr>
              <a:t>𝑉𝑉</a:t>
            </a:r>
            <a:r>
              <a:rPr dirty="0" baseline="-17543" sz="1425" spc="-532">
                <a:latin typeface="Cambria Math"/>
                <a:cs typeface="Cambria Math"/>
              </a:rPr>
              <a:t>𝑜𝑜𝑇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185">
                <a:latin typeface="Cambria Math"/>
                <a:cs typeface="Cambria Math"/>
              </a:rPr>
              <a:t>𝑅𝑅</a:t>
            </a:r>
            <a:r>
              <a:rPr dirty="0" baseline="-17543" sz="1425" spc="-277">
                <a:latin typeface="Cambria Math"/>
                <a:cs typeface="Cambria Math"/>
              </a:rPr>
              <a:t>4</a:t>
            </a:r>
            <a:r>
              <a:rPr dirty="0" sz="1350" spc="-185">
                <a:latin typeface="Cambria Math"/>
                <a:cs typeface="Cambria Math"/>
              </a:rPr>
              <a:t>𝑖𝑖</a:t>
            </a:r>
            <a:r>
              <a:rPr dirty="0" baseline="-17543" sz="1425" spc="-277">
                <a:latin typeface="Cambria Math"/>
                <a:cs typeface="Cambria Math"/>
              </a:rPr>
              <a:t>3</a:t>
            </a:r>
            <a:r>
              <a:rPr dirty="0" baseline="-17543" sz="1425" spc="3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50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0.0261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1.3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18030" y="1289906"/>
            <a:ext cx="109029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09">
                <a:latin typeface="Cambria Math"/>
                <a:cs typeface="Cambria Math"/>
              </a:rPr>
              <a:t>𝑅𝑅𝑑𝑑𝑅</a:t>
            </a:r>
            <a:r>
              <a:rPr dirty="0" sz="1350" spc="1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190">
                <a:latin typeface="Cambria Math"/>
                <a:cs typeface="Cambria Math"/>
              </a:rPr>
              <a:t>𝑅𝑅𝑒𝑒\\R4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776013" y="1807171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19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23545" y="6350"/>
                </a:lnTo>
                <a:lnTo>
                  <a:pt x="23545" y="15367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3602850" y="1807171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19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13957" y="153670"/>
                </a:lnTo>
                <a:lnTo>
                  <a:pt x="13957" y="635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5994654" y="1746084"/>
            <a:ext cx="353695" cy="281940"/>
          </a:xfrm>
          <a:custGeom>
            <a:avLst/>
            <a:gdLst/>
            <a:ahLst/>
            <a:cxnLst/>
            <a:rect l="l" t="t" r="r" b="b"/>
            <a:pathLst>
              <a:path w="353695" h="281939">
                <a:moveTo>
                  <a:pt x="309346" y="135661"/>
                </a:moveTo>
                <a:lnTo>
                  <a:pt x="0" y="135661"/>
                </a:lnTo>
                <a:lnTo>
                  <a:pt x="0" y="146342"/>
                </a:lnTo>
                <a:lnTo>
                  <a:pt x="309346" y="146342"/>
                </a:lnTo>
                <a:lnTo>
                  <a:pt x="309346" y="135661"/>
                </a:lnTo>
                <a:close/>
              </a:path>
              <a:path w="353695" h="281939">
                <a:moveTo>
                  <a:pt x="353174" y="0"/>
                </a:moveTo>
                <a:lnTo>
                  <a:pt x="313143" y="0"/>
                </a:lnTo>
                <a:lnTo>
                  <a:pt x="313143" y="7620"/>
                </a:lnTo>
                <a:lnTo>
                  <a:pt x="337616" y="7620"/>
                </a:lnTo>
                <a:lnTo>
                  <a:pt x="337616" y="275590"/>
                </a:lnTo>
                <a:lnTo>
                  <a:pt x="313143" y="275590"/>
                </a:lnTo>
                <a:lnTo>
                  <a:pt x="313143" y="281940"/>
                </a:lnTo>
                <a:lnTo>
                  <a:pt x="353174" y="281940"/>
                </a:lnTo>
                <a:lnTo>
                  <a:pt x="353174" y="275590"/>
                </a:lnTo>
                <a:lnTo>
                  <a:pt x="353174" y="7620"/>
                </a:lnTo>
                <a:lnTo>
                  <a:pt x="3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5460517" y="1746084"/>
            <a:ext cx="40640" cy="281940"/>
          </a:xfrm>
          <a:custGeom>
            <a:avLst/>
            <a:gdLst/>
            <a:ahLst/>
            <a:cxnLst/>
            <a:rect l="l" t="t" r="r" b="b"/>
            <a:pathLst>
              <a:path w="40639" h="281939">
                <a:moveTo>
                  <a:pt x="40030" y="0"/>
                </a:moveTo>
                <a:lnTo>
                  <a:pt x="0" y="0"/>
                </a:lnTo>
                <a:lnTo>
                  <a:pt x="0" y="7620"/>
                </a:lnTo>
                <a:lnTo>
                  <a:pt x="0" y="275590"/>
                </a:lnTo>
                <a:lnTo>
                  <a:pt x="0" y="281940"/>
                </a:lnTo>
                <a:lnTo>
                  <a:pt x="40030" y="281940"/>
                </a:lnTo>
                <a:lnTo>
                  <a:pt x="40030" y="275590"/>
                </a:lnTo>
                <a:lnTo>
                  <a:pt x="15557" y="275590"/>
                </a:lnTo>
                <a:lnTo>
                  <a:pt x="15557" y="7620"/>
                </a:lnTo>
                <a:lnTo>
                  <a:pt x="40030" y="7620"/>
                </a:lnTo>
                <a:lnTo>
                  <a:pt x="40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2625687" y="1750228"/>
            <a:ext cx="37274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409">
                <a:latin typeface="Cambria Math"/>
                <a:cs typeface="Cambria Math"/>
              </a:rPr>
              <a:t>𝑅𝑅𝑑𝑑𝑅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-30">
                <a:latin typeface="Cambria Math"/>
                <a:cs typeface="Cambria Math"/>
              </a:rPr>
              <a:t> </a:t>
            </a:r>
            <a:r>
              <a:rPr dirty="0" sz="1350" spc="-120">
                <a:latin typeface="Cambria Math"/>
                <a:cs typeface="Cambria Math"/>
              </a:rPr>
              <a:t>𝑅𝑅4\\</a:t>
            </a:r>
            <a:r>
              <a:rPr dirty="0" sz="1350" spc="465">
                <a:latin typeface="Cambria Math"/>
                <a:cs typeface="Cambria Math"/>
              </a:rPr>
              <a:t> </a:t>
            </a:r>
            <a:r>
              <a:rPr dirty="0" sz="1350" spc="-290">
                <a:latin typeface="Cambria Math"/>
                <a:cs typeface="Cambria Math"/>
              </a:rPr>
              <a:t>𝑅𝑅3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35">
                <a:latin typeface="Cambria Math"/>
                <a:cs typeface="Cambria Math"/>
              </a:rPr>
              <a:t> </a:t>
            </a:r>
            <a:r>
              <a:rPr dirty="0" sz="1350" spc="-70">
                <a:latin typeface="Cambria Math"/>
                <a:cs typeface="Cambria Math"/>
              </a:rPr>
              <a:t>(𝑅𝑅1\\R2)</a:t>
            </a:r>
            <a:r>
              <a:rPr dirty="0" sz="1350" spc="45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50\\</a:t>
            </a:r>
            <a:r>
              <a:rPr dirty="0" sz="1350" spc="3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100</a:t>
            </a:r>
            <a:r>
              <a:rPr dirty="0" sz="1350" spc="-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baseline="46783" sz="1425" spc="-30">
                <a:latin typeface="Cambria Math"/>
                <a:cs typeface="Cambria Math"/>
              </a:rPr>
              <a:t>𝑅0∗5</a:t>
            </a:r>
            <a:endParaRPr baseline="46783" sz="1425">
              <a:latin typeface="Cambria Math"/>
              <a:cs typeface="Cambria Math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982072" y="1884298"/>
            <a:ext cx="335915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20">
                <a:latin typeface="Cambria Math"/>
                <a:cs typeface="Cambria Math"/>
              </a:rPr>
              <a:t>𝑅0+5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377178" y="1649603"/>
            <a:ext cx="16751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32921" sz="2025">
                <a:latin typeface="Cambria Math"/>
                <a:cs typeface="Cambria Math"/>
              </a:rPr>
              <a:t>=</a:t>
            </a:r>
            <a:r>
              <a:rPr dirty="0" baseline="-32921" sz="2025" spc="375">
                <a:latin typeface="Cambria Math"/>
                <a:cs typeface="Cambria Math"/>
              </a:rPr>
              <a:t> </a:t>
            </a:r>
            <a:r>
              <a:rPr dirty="0" sz="950">
                <a:latin typeface="Cambria Math"/>
                <a:cs typeface="Cambria Math"/>
              </a:rPr>
              <a:t>50∗𝑅03.33</a:t>
            </a:r>
            <a:r>
              <a:rPr dirty="0" sz="950" spc="375">
                <a:latin typeface="Cambria Math"/>
                <a:cs typeface="Cambria Math"/>
              </a:rPr>
              <a:t> </a:t>
            </a:r>
            <a:r>
              <a:rPr dirty="0" baseline="-32921" sz="2025">
                <a:latin typeface="Cambria Math"/>
                <a:cs typeface="Cambria Math"/>
              </a:rPr>
              <a:t>=</a:t>
            </a:r>
            <a:r>
              <a:rPr dirty="0" baseline="-32921" sz="2025" spc="202">
                <a:latin typeface="Cambria Math"/>
                <a:cs typeface="Cambria Math"/>
              </a:rPr>
              <a:t> </a:t>
            </a:r>
            <a:r>
              <a:rPr dirty="0" baseline="-32921" sz="2025">
                <a:latin typeface="Cambria Math"/>
                <a:cs typeface="Cambria Math"/>
              </a:rPr>
              <a:t>33.7</a:t>
            </a:r>
            <a:r>
              <a:rPr dirty="0" baseline="-32921" sz="2025" spc="60">
                <a:latin typeface="Cambria Math"/>
                <a:cs typeface="Cambria Math"/>
              </a:rPr>
              <a:t> </a:t>
            </a:r>
            <a:r>
              <a:rPr dirty="0" baseline="-32921" sz="2025" spc="-427">
                <a:latin typeface="Cambria Math"/>
                <a:cs typeface="Cambria Math"/>
              </a:rPr>
              <a:t>𝑘𝑘Ω</a:t>
            </a:r>
            <a:endParaRPr baseline="-32921" sz="2025">
              <a:latin typeface="Cambria Math"/>
              <a:cs typeface="Cambria Math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6590538" y="1881746"/>
            <a:ext cx="626745" cy="10795"/>
          </a:xfrm>
          <a:custGeom>
            <a:avLst/>
            <a:gdLst/>
            <a:ahLst/>
            <a:cxnLst/>
            <a:rect l="l" t="t" r="r" b="b"/>
            <a:pathLst>
              <a:path w="626745" h="10794">
                <a:moveTo>
                  <a:pt x="626364" y="0"/>
                </a:moveTo>
                <a:lnTo>
                  <a:pt x="0" y="0"/>
                </a:lnTo>
                <a:lnTo>
                  <a:pt x="0" y="10680"/>
                </a:lnTo>
                <a:lnTo>
                  <a:pt x="626364" y="10680"/>
                </a:lnTo>
                <a:lnTo>
                  <a:pt x="626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6577807" y="1884298"/>
            <a:ext cx="651510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10">
                <a:latin typeface="Cambria Math"/>
                <a:cs typeface="Cambria Math"/>
              </a:rPr>
              <a:t>50+𝑅03.33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398" y="1510530"/>
            <a:ext cx="1505493" cy="157646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230756" y="1567664"/>
            <a:ext cx="420878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¿Conducirá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diodo?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Vth&gt;0.7V</a:t>
            </a:r>
            <a:r>
              <a:rPr dirty="0" sz="1350" spc="-10">
                <a:latin typeface="Wingdings"/>
                <a:cs typeface="Wingdings"/>
              </a:rPr>
              <a:t></a:t>
            </a:r>
            <a:r>
              <a:rPr dirty="0" sz="1350" spc="-10">
                <a:latin typeface="Arial"/>
                <a:cs typeface="Arial"/>
              </a:rPr>
              <a:t>Suponemos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1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sí:</a:t>
            </a:r>
            <a:endParaRPr sz="1350">
              <a:latin typeface="Arial"/>
              <a:cs typeface="Arial"/>
            </a:endParaRPr>
          </a:p>
          <a:p>
            <a:pPr marL="739140">
              <a:lnSpc>
                <a:spcPct val="100000"/>
              </a:lnSpc>
            </a:pPr>
            <a:r>
              <a:rPr dirty="0" sz="1350" spc="-355">
                <a:latin typeface="Cambria Math"/>
                <a:cs typeface="Cambria Math"/>
              </a:rPr>
              <a:t>𝑉𝑉</a:t>
            </a:r>
            <a:r>
              <a:rPr dirty="0" baseline="-17543" sz="1425" spc="-532">
                <a:latin typeface="Cambria Math"/>
                <a:cs typeface="Cambria Math"/>
              </a:rPr>
              <a:t>𝑜𝑜𝑇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35">
                <a:latin typeface="Cambria Math"/>
                <a:cs typeface="Cambria Math"/>
              </a:rPr>
              <a:t>𝑉𝑉</a:t>
            </a:r>
            <a:r>
              <a:rPr dirty="0" baseline="-17543" sz="1425" spc="-502">
                <a:latin typeface="Cambria Math"/>
                <a:cs typeface="Cambria Math"/>
              </a:rPr>
              <a:t>𝑅𝑅𝑜𝑜𝑇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425">
                <a:latin typeface="Cambria Math"/>
                <a:cs typeface="Cambria Math"/>
              </a:rPr>
              <a:t>𝑉𝑉</a:t>
            </a:r>
            <a:r>
              <a:rPr dirty="0" baseline="-17543" sz="1425" spc="-637">
                <a:latin typeface="Cambria Math"/>
                <a:cs typeface="Cambria Math"/>
              </a:rPr>
              <a:t>𝑑𝑑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1.3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220">
                <a:latin typeface="Cambria Math"/>
                <a:cs typeface="Cambria Math"/>
              </a:rPr>
              <a:t>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33.69 −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𝑑𝑑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56880" y="2008947"/>
            <a:ext cx="2720340" cy="58991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420370">
              <a:lnSpc>
                <a:spcPct val="100000"/>
              </a:lnSpc>
              <a:spcBef>
                <a:spcPts val="695"/>
              </a:spcBef>
            </a:pPr>
            <a:r>
              <a:rPr dirty="0" sz="1350">
                <a:latin typeface="Cambria Math"/>
                <a:cs typeface="Cambria Math"/>
              </a:rPr>
              <a:t>1.3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220">
                <a:latin typeface="Cambria Math"/>
                <a:cs typeface="Cambria Math"/>
              </a:rPr>
              <a:t>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33.69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0.7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220">
                <a:latin typeface="Cambria Math"/>
                <a:cs typeface="Cambria Math"/>
              </a:rPr>
              <a:t>𝑖𝑖</a:t>
            </a:r>
            <a:r>
              <a:rPr dirty="0" sz="1350" spc="114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350" i="1">
                <a:latin typeface="Arial"/>
                <a:cs typeface="Arial"/>
              </a:rPr>
              <a:t>i</a:t>
            </a:r>
            <a:r>
              <a:rPr dirty="0" sz="1350">
                <a:latin typeface="Arial"/>
                <a:cs typeface="Arial"/>
              </a:rPr>
              <a:t>&gt;0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15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Estábamos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lo</a:t>
            </a:r>
            <a:r>
              <a:rPr dirty="0" sz="1350" spc="-10">
                <a:latin typeface="Arial"/>
                <a:cs typeface="Arial"/>
              </a:rPr>
              <a:t> correcto.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012054" y="2215870"/>
            <a:ext cx="655320" cy="10795"/>
          </a:xfrm>
          <a:custGeom>
            <a:avLst/>
            <a:gdLst/>
            <a:ahLst/>
            <a:cxnLst/>
            <a:rect l="l" t="t" r="r" b="b"/>
            <a:pathLst>
              <a:path w="655320" h="10794">
                <a:moveTo>
                  <a:pt x="655320" y="0"/>
                </a:moveTo>
                <a:lnTo>
                  <a:pt x="0" y="0"/>
                </a:lnTo>
                <a:lnTo>
                  <a:pt x="0" y="10667"/>
                </a:lnTo>
                <a:lnTo>
                  <a:pt x="655320" y="10667"/>
                </a:lnTo>
                <a:lnTo>
                  <a:pt x="655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999356" y="1953235"/>
            <a:ext cx="6819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1.3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0.7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18699" y="2200187"/>
            <a:ext cx="44450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latin typeface="Cambria Math"/>
                <a:cs typeface="Cambria Math"/>
              </a:rPr>
              <a:t>33.69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702498" y="2084289"/>
            <a:ext cx="10064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0.0178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56707" y="2571993"/>
            <a:ext cx="481330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Punto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operación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del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diodo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Q=(Vd=0.7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V,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id=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Cambria Math"/>
                <a:cs typeface="Cambria Math"/>
              </a:rPr>
              <a:t>0.0178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 spc="-20">
                <a:latin typeface="Arial"/>
                <a:cs typeface="Arial"/>
              </a:rPr>
              <a:t>mA).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23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604" marR="3048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Arial"/>
                <a:cs typeface="Arial"/>
              </a:rPr>
              <a:t>Problema 6.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/>
              <a:t>Hallar</a:t>
            </a:r>
            <a:r>
              <a:rPr dirty="0" spc="-40"/>
              <a:t> </a:t>
            </a:r>
            <a:r>
              <a:rPr dirty="0"/>
              <a:t>la</a:t>
            </a:r>
            <a:r>
              <a:rPr dirty="0" spc="-25"/>
              <a:t> </a:t>
            </a:r>
            <a:r>
              <a:rPr dirty="0"/>
              <a:t>función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10"/>
              <a:t> </a:t>
            </a:r>
            <a:r>
              <a:rPr dirty="0"/>
              <a:t>transferencia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15"/>
              <a:t> </a:t>
            </a:r>
            <a:r>
              <a:rPr dirty="0"/>
              <a:t>circuito</a:t>
            </a:r>
            <a:r>
              <a:rPr dirty="0" spc="-30"/>
              <a:t> </a:t>
            </a:r>
            <a:r>
              <a:rPr dirty="0"/>
              <a:t>y</a:t>
            </a:r>
            <a:r>
              <a:rPr dirty="0" spc="-15"/>
              <a:t> </a:t>
            </a:r>
            <a:r>
              <a:rPr dirty="0"/>
              <a:t>dibujar</a:t>
            </a:r>
            <a:r>
              <a:rPr dirty="0" spc="-15"/>
              <a:t> </a:t>
            </a:r>
            <a:r>
              <a:rPr dirty="0"/>
              <a:t>v</a:t>
            </a:r>
            <a:r>
              <a:rPr dirty="0" baseline="-23809" sz="1575"/>
              <a:t>out</a:t>
            </a:r>
            <a:r>
              <a:rPr dirty="0" baseline="-23809" sz="1575" spc="195"/>
              <a:t> </a:t>
            </a:r>
            <a:r>
              <a:rPr dirty="0" sz="1600"/>
              <a:t>vs</a:t>
            </a:r>
            <a:r>
              <a:rPr dirty="0" sz="1600" spc="-15"/>
              <a:t> </a:t>
            </a:r>
            <a:r>
              <a:rPr dirty="0" sz="1600"/>
              <a:t>v</a:t>
            </a:r>
            <a:r>
              <a:rPr dirty="0" baseline="-23809" sz="1575"/>
              <a:t>in</a:t>
            </a:r>
            <a:r>
              <a:rPr dirty="0" baseline="-23809" sz="1575" spc="187"/>
              <a:t>  </a:t>
            </a:r>
            <a:r>
              <a:rPr dirty="0" sz="1600"/>
              <a:t>(R</a:t>
            </a:r>
            <a:r>
              <a:rPr dirty="0" baseline="-23809" sz="1575"/>
              <a:t>1</a:t>
            </a:r>
            <a:r>
              <a:rPr dirty="0" baseline="-23809" sz="1575" spc="202"/>
              <a:t> </a:t>
            </a:r>
            <a:r>
              <a:rPr dirty="0" sz="1600"/>
              <a:t>= 10</a:t>
            </a:r>
            <a:r>
              <a:rPr dirty="0" sz="1600" spc="-25"/>
              <a:t> </a:t>
            </a:r>
            <a:r>
              <a:rPr dirty="0" sz="1600"/>
              <a:t>kΩ</a:t>
            </a:r>
            <a:r>
              <a:rPr dirty="0" sz="1600" spc="-25"/>
              <a:t> </a:t>
            </a:r>
            <a:r>
              <a:rPr dirty="0" sz="1600"/>
              <a:t>y</a:t>
            </a:r>
            <a:r>
              <a:rPr dirty="0" sz="1600" spc="-5"/>
              <a:t> </a:t>
            </a:r>
            <a:r>
              <a:rPr dirty="0" sz="1600"/>
              <a:t>V</a:t>
            </a:r>
            <a:r>
              <a:rPr dirty="0" baseline="-23809" sz="1575"/>
              <a:t>r</a:t>
            </a:r>
            <a:r>
              <a:rPr dirty="0" baseline="-23809" sz="1575" spc="195"/>
              <a:t> </a:t>
            </a:r>
            <a:r>
              <a:rPr dirty="0" sz="1600" spc="-50"/>
              <a:t>= </a:t>
            </a:r>
            <a:r>
              <a:rPr dirty="0" sz="1600" spc="-25"/>
              <a:t>3V,</a:t>
            </a:r>
            <a:r>
              <a:rPr dirty="0" sz="1600" spc="-30"/>
              <a:t> </a:t>
            </a:r>
            <a:r>
              <a:rPr dirty="0" sz="1600"/>
              <a:t>el</a:t>
            </a:r>
            <a:r>
              <a:rPr dirty="0" sz="1600" spc="-25"/>
              <a:t> </a:t>
            </a:r>
            <a:r>
              <a:rPr dirty="0" sz="1600"/>
              <a:t>voltaje</a:t>
            </a:r>
            <a:r>
              <a:rPr dirty="0" sz="1600" spc="-40"/>
              <a:t> </a:t>
            </a:r>
            <a:r>
              <a:rPr dirty="0" sz="1600"/>
              <a:t>de</a:t>
            </a:r>
            <a:r>
              <a:rPr dirty="0" sz="1600" spc="-30"/>
              <a:t> </a:t>
            </a:r>
            <a:r>
              <a:rPr dirty="0" sz="1600"/>
              <a:t>activación</a:t>
            </a:r>
            <a:r>
              <a:rPr dirty="0" sz="1600" spc="-45"/>
              <a:t> </a:t>
            </a:r>
            <a:r>
              <a:rPr dirty="0" sz="1600"/>
              <a:t>del</a:t>
            </a:r>
            <a:r>
              <a:rPr dirty="0" sz="1600" spc="-25"/>
              <a:t> </a:t>
            </a:r>
            <a:r>
              <a:rPr dirty="0" sz="1600"/>
              <a:t>diodo</a:t>
            </a:r>
            <a:r>
              <a:rPr dirty="0" sz="1600" spc="-40"/>
              <a:t> </a:t>
            </a:r>
            <a:r>
              <a:rPr dirty="0" sz="1600"/>
              <a:t>es</a:t>
            </a:r>
            <a:r>
              <a:rPr dirty="0" sz="1600" spc="-10"/>
              <a:t> </a:t>
            </a:r>
            <a:r>
              <a:rPr dirty="0" sz="1600"/>
              <a:t>0,7</a:t>
            </a:r>
            <a:r>
              <a:rPr dirty="0" sz="1600" spc="-25"/>
              <a:t> V).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69549" y="1619943"/>
            <a:ext cx="1524635" cy="1517650"/>
            <a:chOff x="169549" y="1619943"/>
            <a:chExt cx="1524635" cy="1517650"/>
          </a:xfrm>
        </p:grpSpPr>
        <p:sp>
          <p:nvSpPr>
            <p:cNvPr id="6" name="object 6" descr=""/>
            <p:cNvSpPr/>
            <p:nvPr/>
          </p:nvSpPr>
          <p:spPr>
            <a:xfrm>
              <a:off x="175173" y="3019425"/>
              <a:ext cx="56515" cy="113030"/>
            </a:xfrm>
            <a:custGeom>
              <a:avLst/>
              <a:gdLst/>
              <a:ahLst/>
              <a:cxnLst/>
              <a:rect l="l" t="t" r="r" b="b"/>
              <a:pathLst>
                <a:path w="56514" h="113030">
                  <a:moveTo>
                    <a:pt x="0" y="112406"/>
                  </a:moveTo>
                  <a:lnTo>
                    <a:pt x="56242" y="0"/>
                  </a:lnTo>
                </a:path>
              </a:pathLst>
            </a:custGeom>
            <a:ln w="112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1415" y="3019425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0" y="0"/>
                  </a:moveTo>
                  <a:lnTo>
                    <a:pt x="224968" y="0"/>
                  </a:lnTo>
                </a:path>
              </a:pathLst>
            </a:custGeom>
            <a:ln w="11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00142" y="3019425"/>
              <a:ext cx="56515" cy="113030"/>
            </a:xfrm>
            <a:custGeom>
              <a:avLst/>
              <a:gdLst/>
              <a:ahLst/>
              <a:cxnLst/>
              <a:rect l="l" t="t" r="r" b="b"/>
              <a:pathLst>
                <a:path w="56515" h="113030">
                  <a:moveTo>
                    <a:pt x="56242" y="0"/>
                  </a:moveTo>
                  <a:lnTo>
                    <a:pt x="0" y="112406"/>
                  </a:lnTo>
                </a:path>
              </a:pathLst>
            </a:custGeom>
            <a:ln w="112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87657" y="3019424"/>
              <a:ext cx="56515" cy="113030"/>
            </a:xfrm>
            <a:custGeom>
              <a:avLst/>
              <a:gdLst/>
              <a:ahLst/>
              <a:cxnLst/>
              <a:rect l="l" t="t" r="r" b="b"/>
              <a:pathLst>
                <a:path w="56514" h="113030">
                  <a:moveTo>
                    <a:pt x="0" y="112406"/>
                  </a:moveTo>
                  <a:lnTo>
                    <a:pt x="56242" y="0"/>
                  </a:lnTo>
                </a:path>
              </a:pathLst>
            </a:custGeom>
            <a:ln w="112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1859" y="1631195"/>
              <a:ext cx="146227" cy="7868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581229" y="268220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 h="0">
                  <a:moveTo>
                    <a:pt x="44993" y="0"/>
                  </a:moveTo>
                  <a:lnTo>
                    <a:pt x="0" y="0"/>
                  </a:lnTo>
                </a:path>
              </a:pathLst>
            </a:custGeom>
            <a:ln w="11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26223" y="2648479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0" y="28101"/>
                  </a:moveTo>
                  <a:lnTo>
                    <a:pt x="2196" y="17123"/>
                  </a:lnTo>
                  <a:lnTo>
                    <a:pt x="8201" y="8195"/>
                  </a:lnTo>
                  <a:lnTo>
                    <a:pt x="17135" y="2195"/>
                  </a:lnTo>
                  <a:lnTo>
                    <a:pt x="28121" y="0"/>
                  </a:lnTo>
                  <a:lnTo>
                    <a:pt x="39106" y="2195"/>
                  </a:lnTo>
                  <a:lnTo>
                    <a:pt x="48040" y="8195"/>
                  </a:lnTo>
                  <a:lnTo>
                    <a:pt x="54045" y="17123"/>
                  </a:lnTo>
                  <a:lnTo>
                    <a:pt x="56242" y="28101"/>
                  </a:lnTo>
                  <a:lnTo>
                    <a:pt x="54045" y="39079"/>
                  </a:lnTo>
                  <a:lnTo>
                    <a:pt x="48040" y="48007"/>
                  </a:lnTo>
                  <a:lnTo>
                    <a:pt x="39106" y="54008"/>
                  </a:lnTo>
                  <a:lnTo>
                    <a:pt x="28121" y="56203"/>
                  </a:lnTo>
                  <a:lnTo>
                    <a:pt x="17135" y="54008"/>
                  </a:lnTo>
                  <a:lnTo>
                    <a:pt x="8201" y="48007"/>
                  </a:lnTo>
                  <a:lnTo>
                    <a:pt x="2196" y="39079"/>
                  </a:lnTo>
                  <a:lnTo>
                    <a:pt x="0" y="28101"/>
                  </a:lnTo>
                  <a:close/>
                </a:path>
              </a:pathLst>
            </a:custGeom>
            <a:ln w="112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1415" y="2344980"/>
              <a:ext cx="213995" cy="213995"/>
            </a:xfrm>
            <a:custGeom>
              <a:avLst/>
              <a:gdLst/>
              <a:ahLst/>
              <a:cxnLst/>
              <a:rect l="l" t="t" r="r" b="b"/>
              <a:pathLst>
                <a:path w="213995" h="213994">
                  <a:moveTo>
                    <a:pt x="0" y="106786"/>
                  </a:moveTo>
                  <a:lnTo>
                    <a:pt x="8348" y="65071"/>
                  </a:lnTo>
                  <a:lnTo>
                    <a:pt x="31166" y="31145"/>
                  </a:lnTo>
                  <a:lnTo>
                    <a:pt x="65116" y="8342"/>
                  </a:lnTo>
                  <a:lnTo>
                    <a:pt x="106860" y="0"/>
                  </a:lnTo>
                  <a:lnTo>
                    <a:pt x="148603" y="8342"/>
                  </a:lnTo>
                  <a:lnTo>
                    <a:pt x="182553" y="31145"/>
                  </a:lnTo>
                  <a:lnTo>
                    <a:pt x="205372" y="65071"/>
                  </a:lnTo>
                  <a:lnTo>
                    <a:pt x="213720" y="106786"/>
                  </a:lnTo>
                  <a:lnTo>
                    <a:pt x="205372" y="148501"/>
                  </a:lnTo>
                  <a:lnTo>
                    <a:pt x="182553" y="182427"/>
                  </a:lnTo>
                  <a:lnTo>
                    <a:pt x="148603" y="205230"/>
                  </a:lnTo>
                  <a:lnTo>
                    <a:pt x="106860" y="213573"/>
                  </a:lnTo>
                  <a:lnTo>
                    <a:pt x="65116" y="205230"/>
                  </a:lnTo>
                  <a:lnTo>
                    <a:pt x="31166" y="182427"/>
                  </a:lnTo>
                  <a:lnTo>
                    <a:pt x="8348" y="148501"/>
                  </a:lnTo>
                  <a:lnTo>
                    <a:pt x="0" y="106786"/>
                  </a:lnTo>
                  <a:close/>
                </a:path>
              </a:pathLst>
            </a:custGeom>
            <a:ln w="112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21403" y="2513590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 h="0">
                  <a:moveTo>
                    <a:pt x="0" y="0"/>
                  </a:moveTo>
                  <a:lnTo>
                    <a:pt x="44993" y="0"/>
                  </a:lnTo>
                </a:path>
              </a:pathLst>
            </a:custGeom>
            <a:ln w="1124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43899" y="2378701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w="0" h="45085">
                  <a:moveTo>
                    <a:pt x="0" y="0"/>
                  </a:moveTo>
                  <a:lnTo>
                    <a:pt x="0" y="44962"/>
                  </a:lnTo>
                </a:path>
              </a:pathLst>
            </a:custGeom>
            <a:ln w="1124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21403" y="2401182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 h="0">
                  <a:moveTo>
                    <a:pt x="0" y="0"/>
                  </a:moveTo>
                  <a:lnTo>
                    <a:pt x="44993" y="0"/>
                  </a:lnTo>
                </a:path>
              </a:pathLst>
            </a:custGeom>
            <a:ln w="1124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43899" y="223257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0"/>
                  </a:moveTo>
                  <a:lnTo>
                    <a:pt x="0" y="112406"/>
                  </a:lnTo>
                </a:path>
              </a:pathLst>
            </a:custGeom>
            <a:ln w="112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43899" y="2569791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112406"/>
                  </a:moveTo>
                  <a:lnTo>
                    <a:pt x="0" y="0"/>
                  </a:lnTo>
                </a:path>
              </a:pathLst>
            </a:custGeom>
            <a:ln w="112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52552" y="1895350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 h="0">
                  <a:moveTo>
                    <a:pt x="0" y="0"/>
                  </a:moveTo>
                  <a:lnTo>
                    <a:pt x="157478" y="0"/>
                  </a:lnTo>
                </a:path>
              </a:pathLst>
            </a:custGeom>
            <a:ln w="1124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31291" y="200775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112406"/>
                  </a:moveTo>
                  <a:lnTo>
                    <a:pt x="0" y="0"/>
                  </a:lnTo>
                </a:path>
              </a:pathLst>
            </a:custGeom>
            <a:ln w="1124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31291" y="1782942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112406"/>
                  </a:moveTo>
                  <a:lnTo>
                    <a:pt x="0" y="0"/>
                  </a:lnTo>
                </a:path>
              </a:pathLst>
            </a:custGeom>
            <a:ln w="1124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52552" y="1895349"/>
              <a:ext cx="157480" cy="113030"/>
            </a:xfrm>
            <a:custGeom>
              <a:avLst/>
              <a:gdLst/>
              <a:ahLst/>
              <a:cxnLst/>
              <a:rect l="l" t="t" r="r" b="b"/>
              <a:pathLst>
                <a:path w="157480" h="113030">
                  <a:moveTo>
                    <a:pt x="157478" y="112406"/>
                  </a:moveTo>
                  <a:lnTo>
                    <a:pt x="0" y="112406"/>
                  </a:lnTo>
                  <a:lnTo>
                    <a:pt x="78739" y="0"/>
                  </a:lnTo>
                  <a:lnTo>
                    <a:pt x="157478" y="11240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52552" y="1895349"/>
              <a:ext cx="157480" cy="113030"/>
            </a:xfrm>
            <a:custGeom>
              <a:avLst/>
              <a:gdLst/>
              <a:ahLst/>
              <a:cxnLst/>
              <a:rect l="l" t="t" r="r" b="b"/>
              <a:pathLst>
                <a:path w="157480" h="113030">
                  <a:moveTo>
                    <a:pt x="78739" y="0"/>
                  </a:moveTo>
                  <a:lnTo>
                    <a:pt x="157478" y="112406"/>
                  </a:lnTo>
                  <a:lnTo>
                    <a:pt x="0" y="112406"/>
                  </a:lnTo>
                  <a:lnTo>
                    <a:pt x="78739" y="0"/>
                  </a:lnTo>
                  <a:close/>
                </a:path>
              </a:pathLst>
            </a:custGeom>
            <a:ln w="112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31291" y="2120162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112406"/>
                  </a:moveTo>
                  <a:lnTo>
                    <a:pt x="0" y="0"/>
                  </a:lnTo>
                </a:path>
              </a:pathLst>
            </a:custGeom>
            <a:ln w="112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31291" y="1670534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0"/>
                  </a:moveTo>
                  <a:lnTo>
                    <a:pt x="0" y="112406"/>
                  </a:lnTo>
                </a:path>
              </a:pathLst>
            </a:custGeom>
            <a:ln w="112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18806" y="2344975"/>
              <a:ext cx="213995" cy="213995"/>
            </a:xfrm>
            <a:custGeom>
              <a:avLst/>
              <a:gdLst/>
              <a:ahLst/>
              <a:cxnLst/>
              <a:rect l="l" t="t" r="r" b="b"/>
              <a:pathLst>
                <a:path w="213994" h="213994">
                  <a:moveTo>
                    <a:pt x="0" y="106786"/>
                  </a:moveTo>
                  <a:lnTo>
                    <a:pt x="8348" y="65071"/>
                  </a:lnTo>
                  <a:lnTo>
                    <a:pt x="31166" y="31145"/>
                  </a:lnTo>
                  <a:lnTo>
                    <a:pt x="65116" y="8342"/>
                  </a:lnTo>
                  <a:lnTo>
                    <a:pt x="106860" y="0"/>
                  </a:lnTo>
                  <a:lnTo>
                    <a:pt x="148603" y="8342"/>
                  </a:lnTo>
                  <a:lnTo>
                    <a:pt x="182553" y="31145"/>
                  </a:lnTo>
                  <a:lnTo>
                    <a:pt x="205372" y="65071"/>
                  </a:lnTo>
                  <a:lnTo>
                    <a:pt x="213720" y="106786"/>
                  </a:lnTo>
                  <a:lnTo>
                    <a:pt x="205372" y="148501"/>
                  </a:lnTo>
                  <a:lnTo>
                    <a:pt x="182553" y="182427"/>
                  </a:lnTo>
                  <a:lnTo>
                    <a:pt x="148603" y="205230"/>
                  </a:lnTo>
                  <a:lnTo>
                    <a:pt x="106860" y="213573"/>
                  </a:lnTo>
                  <a:lnTo>
                    <a:pt x="65116" y="205230"/>
                  </a:lnTo>
                  <a:lnTo>
                    <a:pt x="31166" y="182427"/>
                  </a:lnTo>
                  <a:lnTo>
                    <a:pt x="8348" y="148501"/>
                  </a:lnTo>
                  <a:lnTo>
                    <a:pt x="0" y="106786"/>
                  </a:lnTo>
                  <a:close/>
                </a:path>
              </a:pathLst>
            </a:custGeom>
            <a:ln w="112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08794" y="2513585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 h="0">
                  <a:moveTo>
                    <a:pt x="0" y="0"/>
                  </a:moveTo>
                  <a:lnTo>
                    <a:pt x="44993" y="0"/>
                  </a:lnTo>
                </a:path>
              </a:pathLst>
            </a:custGeom>
            <a:ln w="1124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131291" y="2378696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w="0" h="45085">
                  <a:moveTo>
                    <a:pt x="0" y="0"/>
                  </a:moveTo>
                  <a:lnTo>
                    <a:pt x="0" y="44962"/>
                  </a:lnTo>
                </a:path>
              </a:pathLst>
            </a:custGeom>
            <a:ln w="1124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108794" y="2401177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 h="0">
                  <a:moveTo>
                    <a:pt x="0" y="0"/>
                  </a:moveTo>
                  <a:lnTo>
                    <a:pt x="44993" y="0"/>
                  </a:lnTo>
                </a:path>
              </a:pathLst>
            </a:custGeom>
            <a:ln w="1124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31291" y="223256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w="0" h="113030">
                  <a:moveTo>
                    <a:pt x="0" y="0"/>
                  </a:moveTo>
                  <a:lnTo>
                    <a:pt x="0" y="112406"/>
                  </a:lnTo>
                </a:path>
              </a:pathLst>
            </a:custGeom>
            <a:ln w="112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31291" y="2569787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w="0" h="78739">
                  <a:moveTo>
                    <a:pt x="0" y="0"/>
                  </a:moveTo>
                  <a:lnTo>
                    <a:pt x="0" y="78687"/>
                  </a:lnTo>
                </a:path>
              </a:pathLst>
            </a:custGeom>
            <a:ln w="112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97546" y="2648471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0" y="0"/>
                  </a:moveTo>
                  <a:lnTo>
                    <a:pt x="56242" y="0"/>
                  </a:lnTo>
                  <a:lnTo>
                    <a:pt x="56242" y="56203"/>
                  </a:lnTo>
                  <a:lnTo>
                    <a:pt x="0" y="56203"/>
                  </a:lnTo>
                  <a:lnTo>
                    <a:pt x="0" y="0"/>
                  </a:lnTo>
                  <a:close/>
                </a:path>
              </a:pathLst>
            </a:custGeom>
            <a:ln w="112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92601" y="1625569"/>
              <a:ext cx="22860" cy="45085"/>
            </a:xfrm>
            <a:custGeom>
              <a:avLst/>
              <a:gdLst/>
              <a:ahLst/>
              <a:cxnLst/>
              <a:rect l="l" t="t" r="r" b="b"/>
              <a:pathLst>
                <a:path w="22859" h="45085">
                  <a:moveTo>
                    <a:pt x="0" y="44962"/>
                  </a:moveTo>
                  <a:lnTo>
                    <a:pt x="22496" y="0"/>
                  </a:lnTo>
                </a:path>
              </a:pathLst>
            </a:custGeom>
            <a:ln w="112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5098" y="1625568"/>
              <a:ext cx="34290" cy="90170"/>
            </a:xfrm>
            <a:custGeom>
              <a:avLst/>
              <a:gdLst/>
              <a:ahLst/>
              <a:cxnLst/>
              <a:rect l="l" t="t" r="r" b="b"/>
              <a:pathLst>
                <a:path w="34290" h="90169">
                  <a:moveTo>
                    <a:pt x="0" y="0"/>
                  </a:moveTo>
                  <a:lnTo>
                    <a:pt x="33745" y="89925"/>
                  </a:lnTo>
                </a:path>
              </a:pathLst>
            </a:custGeom>
            <a:ln w="112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48844" y="1625568"/>
              <a:ext cx="34290" cy="90170"/>
            </a:xfrm>
            <a:custGeom>
              <a:avLst/>
              <a:gdLst/>
              <a:ahLst/>
              <a:cxnLst/>
              <a:rect l="l" t="t" r="r" b="b"/>
              <a:pathLst>
                <a:path w="34290" h="90169">
                  <a:moveTo>
                    <a:pt x="0" y="89925"/>
                  </a:moveTo>
                  <a:lnTo>
                    <a:pt x="33745" y="0"/>
                  </a:lnTo>
                </a:path>
              </a:pathLst>
            </a:custGeom>
            <a:ln w="112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82589" y="1625567"/>
              <a:ext cx="34290" cy="90170"/>
            </a:xfrm>
            <a:custGeom>
              <a:avLst/>
              <a:gdLst/>
              <a:ahLst/>
              <a:cxnLst/>
              <a:rect l="l" t="t" r="r" b="b"/>
              <a:pathLst>
                <a:path w="34290" h="90169">
                  <a:moveTo>
                    <a:pt x="0" y="0"/>
                  </a:moveTo>
                  <a:lnTo>
                    <a:pt x="33745" y="89925"/>
                  </a:lnTo>
                </a:path>
              </a:pathLst>
            </a:custGeom>
            <a:ln w="112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16334" y="1625567"/>
              <a:ext cx="34290" cy="90170"/>
            </a:xfrm>
            <a:custGeom>
              <a:avLst/>
              <a:gdLst/>
              <a:ahLst/>
              <a:cxnLst/>
              <a:rect l="l" t="t" r="r" b="b"/>
              <a:pathLst>
                <a:path w="34290" h="90169">
                  <a:moveTo>
                    <a:pt x="0" y="89925"/>
                  </a:moveTo>
                  <a:lnTo>
                    <a:pt x="33745" y="0"/>
                  </a:lnTo>
                </a:path>
              </a:pathLst>
            </a:custGeom>
            <a:ln w="112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50080" y="1625567"/>
              <a:ext cx="34290" cy="90170"/>
            </a:xfrm>
            <a:custGeom>
              <a:avLst/>
              <a:gdLst/>
              <a:ahLst/>
              <a:cxnLst/>
              <a:rect l="l" t="t" r="r" b="b"/>
              <a:pathLst>
                <a:path w="34290" h="90169">
                  <a:moveTo>
                    <a:pt x="0" y="0"/>
                  </a:moveTo>
                  <a:lnTo>
                    <a:pt x="33745" y="89925"/>
                  </a:lnTo>
                </a:path>
              </a:pathLst>
            </a:custGeom>
            <a:ln w="112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83825" y="1670529"/>
              <a:ext cx="22860" cy="45085"/>
            </a:xfrm>
            <a:custGeom>
              <a:avLst/>
              <a:gdLst/>
              <a:ahLst/>
              <a:cxnLst/>
              <a:rect l="l" t="t" r="r" b="b"/>
              <a:pathLst>
                <a:path w="22859" h="45085">
                  <a:moveTo>
                    <a:pt x="0" y="44962"/>
                  </a:moveTo>
                  <a:lnTo>
                    <a:pt x="22496" y="0"/>
                  </a:lnTo>
                </a:path>
              </a:pathLst>
            </a:custGeom>
            <a:ln w="112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81353" y="1670529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 h="0">
                  <a:moveTo>
                    <a:pt x="0" y="0"/>
                  </a:moveTo>
                  <a:lnTo>
                    <a:pt x="11248" y="0"/>
                  </a:lnTo>
                </a:path>
              </a:pathLst>
            </a:custGeom>
            <a:ln w="1124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06322" y="1670528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30" h="0">
                  <a:moveTo>
                    <a:pt x="112484" y="0"/>
                  </a:moveTo>
                  <a:lnTo>
                    <a:pt x="0" y="0"/>
                  </a:lnTo>
                </a:path>
              </a:pathLst>
            </a:custGeom>
            <a:ln w="11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68868" y="1670528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29" h="0">
                  <a:moveTo>
                    <a:pt x="0" y="0"/>
                  </a:moveTo>
                  <a:lnTo>
                    <a:pt x="112484" y="0"/>
                  </a:lnTo>
                </a:path>
              </a:pathLst>
            </a:custGeom>
            <a:ln w="11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43899" y="2682189"/>
              <a:ext cx="1237615" cy="0"/>
            </a:xfrm>
            <a:custGeom>
              <a:avLst/>
              <a:gdLst/>
              <a:ahLst/>
              <a:cxnLst/>
              <a:rect l="l" t="t" r="r" b="b"/>
              <a:pathLst>
                <a:path w="1237615" h="0">
                  <a:moveTo>
                    <a:pt x="0" y="0"/>
                  </a:moveTo>
                  <a:lnTo>
                    <a:pt x="1237329" y="0"/>
                  </a:lnTo>
                </a:path>
              </a:pathLst>
            </a:custGeom>
            <a:ln w="1124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21403" y="2659707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242" y="33722"/>
                  </a:moveTo>
                  <a:lnTo>
                    <a:pt x="7502" y="33722"/>
                  </a:lnTo>
                  <a:lnTo>
                    <a:pt x="0" y="26224"/>
                  </a:lnTo>
                  <a:lnTo>
                    <a:pt x="0" y="16861"/>
                  </a:lnTo>
                  <a:lnTo>
                    <a:pt x="0" y="7497"/>
                  </a:lnTo>
                  <a:lnTo>
                    <a:pt x="7502" y="0"/>
                  </a:lnTo>
                  <a:lnTo>
                    <a:pt x="26242" y="0"/>
                  </a:lnTo>
                  <a:lnTo>
                    <a:pt x="33745" y="7497"/>
                  </a:lnTo>
                  <a:lnTo>
                    <a:pt x="33745" y="26224"/>
                  </a:lnTo>
                  <a:lnTo>
                    <a:pt x="26242" y="3372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21403" y="2659707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0" y="16861"/>
                  </a:moveTo>
                  <a:lnTo>
                    <a:pt x="0" y="7497"/>
                  </a:lnTo>
                  <a:lnTo>
                    <a:pt x="7502" y="0"/>
                  </a:lnTo>
                  <a:lnTo>
                    <a:pt x="16872" y="0"/>
                  </a:lnTo>
                  <a:lnTo>
                    <a:pt x="26242" y="0"/>
                  </a:lnTo>
                  <a:lnTo>
                    <a:pt x="33745" y="7497"/>
                  </a:lnTo>
                  <a:lnTo>
                    <a:pt x="33745" y="16861"/>
                  </a:lnTo>
                  <a:lnTo>
                    <a:pt x="33745" y="26224"/>
                  </a:lnTo>
                  <a:lnTo>
                    <a:pt x="26242" y="33722"/>
                  </a:lnTo>
                  <a:lnTo>
                    <a:pt x="16872" y="33722"/>
                  </a:lnTo>
                  <a:lnTo>
                    <a:pt x="7502" y="33722"/>
                  </a:lnTo>
                  <a:lnTo>
                    <a:pt x="0" y="26224"/>
                  </a:lnTo>
                  <a:lnTo>
                    <a:pt x="0" y="16861"/>
                  </a:lnTo>
                  <a:close/>
                </a:path>
              </a:pathLst>
            </a:custGeom>
            <a:ln w="1124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43899" y="2682188"/>
              <a:ext cx="0" cy="337820"/>
            </a:xfrm>
            <a:custGeom>
              <a:avLst/>
              <a:gdLst/>
              <a:ahLst/>
              <a:cxnLst/>
              <a:rect l="l" t="t" r="r" b="b"/>
              <a:pathLst>
                <a:path w="0" h="337819">
                  <a:moveTo>
                    <a:pt x="0" y="0"/>
                  </a:moveTo>
                  <a:lnTo>
                    <a:pt x="0" y="337220"/>
                  </a:lnTo>
                </a:path>
              </a:pathLst>
            </a:custGeom>
            <a:ln w="1124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43899" y="1670526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034"/>
                  </a:lnTo>
                </a:path>
              </a:pathLst>
            </a:custGeom>
            <a:ln w="1124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43899" y="1670526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4968" y="0"/>
                  </a:moveTo>
                  <a:lnTo>
                    <a:pt x="0" y="0"/>
                  </a:lnTo>
                </a:path>
              </a:pathLst>
            </a:custGeom>
            <a:ln w="1124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131291" y="1670525"/>
              <a:ext cx="562610" cy="0"/>
            </a:xfrm>
            <a:custGeom>
              <a:avLst/>
              <a:gdLst/>
              <a:ahLst/>
              <a:cxnLst/>
              <a:rect l="l" t="t" r="r" b="b"/>
              <a:pathLst>
                <a:path w="562610" h="0">
                  <a:moveTo>
                    <a:pt x="562422" y="0"/>
                  </a:moveTo>
                  <a:lnTo>
                    <a:pt x="0" y="0"/>
                  </a:lnTo>
                </a:path>
              </a:pathLst>
            </a:custGeom>
            <a:ln w="1124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108794" y="1648044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242" y="33722"/>
                  </a:moveTo>
                  <a:lnTo>
                    <a:pt x="7502" y="33722"/>
                  </a:lnTo>
                  <a:lnTo>
                    <a:pt x="0" y="26224"/>
                  </a:lnTo>
                  <a:lnTo>
                    <a:pt x="0" y="16861"/>
                  </a:lnTo>
                  <a:lnTo>
                    <a:pt x="0" y="7497"/>
                  </a:lnTo>
                  <a:lnTo>
                    <a:pt x="7502" y="0"/>
                  </a:lnTo>
                  <a:lnTo>
                    <a:pt x="26242" y="0"/>
                  </a:lnTo>
                  <a:lnTo>
                    <a:pt x="33745" y="7497"/>
                  </a:lnTo>
                  <a:lnTo>
                    <a:pt x="33745" y="26224"/>
                  </a:lnTo>
                  <a:lnTo>
                    <a:pt x="26242" y="3372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108794" y="1648044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0" y="16861"/>
                  </a:moveTo>
                  <a:lnTo>
                    <a:pt x="0" y="7497"/>
                  </a:lnTo>
                  <a:lnTo>
                    <a:pt x="7502" y="0"/>
                  </a:lnTo>
                  <a:lnTo>
                    <a:pt x="16872" y="0"/>
                  </a:lnTo>
                  <a:lnTo>
                    <a:pt x="26242" y="0"/>
                  </a:lnTo>
                  <a:lnTo>
                    <a:pt x="33745" y="7497"/>
                  </a:lnTo>
                  <a:lnTo>
                    <a:pt x="33745" y="16861"/>
                  </a:lnTo>
                  <a:lnTo>
                    <a:pt x="33745" y="26224"/>
                  </a:lnTo>
                  <a:lnTo>
                    <a:pt x="26242" y="33722"/>
                  </a:lnTo>
                  <a:lnTo>
                    <a:pt x="16872" y="33722"/>
                  </a:lnTo>
                  <a:lnTo>
                    <a:pt x="7502" y="33722"/>
                  </a:lnTo>
                  <a:lnTo>
                    <a:pt x="0" y="26224"/>
                  </a:lnTo>
                  <a:lnTo>
                    <a:pt x="0" y="16861"/>
                  </a:lnTo>
                  <a:close/>
                </a:path>
              </a:pathLst>
            </a:custGeom>
            <a:ln w="1124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018806" y="1670525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30" h="0">
                  <a:moveTo>
                    <a:pt x="112484" y="0"/>
                  </a:moveTo>
                  <a:lnTo>
                    <a:pt x="0" y="0"/>
                  </a:lnTo>
                </a:path>
              </a:pathLst>
            </a:custGeom>
            <a:ln w="1124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86444" y="1793165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 h="0">
                  <a:moveTo>
                    <a:pt x="19867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22946" y="175506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425892" y="2070976"/>
              <a:ext cx="0" cy="342265"/>
            </a:xfrm>
            <a:custGeom>
              <a:avLst/>
              <a:gdLst/>
              <a:ahLst/>
              <a:cxnLst/>
              <a:rect l="l" t="t" r="r" b="b"/>
              <a:pathLst>
                <a:path w="0" h="342264">
                  <a:moveTo>
                    <a:pt x="0" y="34226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387797" y="200747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1681013" y="1995062"/>
            <a:ext cx="233679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0">
                <a:latin typeface="Arial"/>
                <a:cs typeface="Arial"/>
              </a:rPr>
              <a:t>Vout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681013" y="2781908"/>
            <a:ext cx="539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-6253" y="2332279"/>
            <a:ext cx="17208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781137" y="2332274"/>
            <a:ext cx="12700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Vr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208967" y="1711888"/>
            <a:ext cx="2698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5">
                <a:latin typeface="Arial"/>
                <a:cs typeface="Arial"/>
              </a:rPr>
              <a:t>-</a:t>
            </a:r>
            <a:r>
              <a:rPr dirty="0" baseline="6944" sz="1200" spc="-37">
                <a:solidFill>
                  <a:srgbClr val="000080"/>
                </a:solidFill>
                <a:latin typeface="Arial"/>
                <a:cs typeface="Arial"/>
              </a:rPr>
              <a:t>D2</a:t>
            </a:r>
            <a:endParaRPr baseline="6944" sz="12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724895" y="1433015"/>
            <a:ext cx="16637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2647410" y="1483184"/>
            <a:ext cx="295783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Una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malla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hacemos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Thévenin. </a:t>
            </a:r>
            <a:r>
              <a:rPr dirty="0" sz="1000">
                <a:latin typeface="Arial"/>
                <a:cs typeface="Arial"/>
              </a:rPr>
              <a:t>Comprobamos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distintos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casos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función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Vin.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2685369" y="3496272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 h="0">
                <a:moveTo>
                  <a:pt x="0" y="0"/>
                </a:moveTo>
                <a:lnTo>
                  <a:pt x="711168" y="0"/>
                </a:lnTo>
              </a:path>
            </a:pathLst>
          </a:custGeom>
          <a:ln w="60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3555411" y="3496271"/>
            <a:ext cx="702310" cy="0"/>
          </a:xfrm>
          <a:custGeom>
            <a:avLst/>
            <a:gdLst/>
            <a:ahLst/>
            <a:cxnLst/>
            <a:rect l="l" t="t" r="r" b="b"/>
            <a:pathLst>
              <a:path w="702310" h="0">
                <a:moveTo>
                  <a:pt x="0" y="0"/>
                </a:moveTo>
                <a:lnTo>
                  <a:pt x="702089" y="0"/>
                </a:lnTo>
              </a:path>
            </a:pathLst>
          </a:custGeom>
          <a:ln w="60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4416375" y="3496271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 h="0">
                <a:moveTo>
                  <a:pt x="0" y="0"/>
                </a:moveTo>
                <a:lnTo>
                  <a:pt x="490252" y="0"/>
                </a:lnTo>
              </a:path>
            </a:pathLst>
          </a:custGeom>
          <a:ln w="60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124881" y="3259843"/>
            <a:ext cx="8759825" cy="11182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856865" marR="3990340" indent="-490855">
              <a:lnSpc>
                <a:spcPct val="119300"/>
              </a:lnSpc>
              <a:spcBef>
                <a:spcPts val="90"/>
              </a:spcBef>
              <a:tabLst>
                <a:tab pos="3703954" algn="l"/>
                <a:tab pos="4458970" algn="l"/>
              </a:tabLst>
            </a:pPr>
            <a:r>
              <a:rPr dirty="0" baseline="-37878" sz="1650" i="1">
                <a:latin typeface="Times New Roman"/>
                <a:cs typeface="Times New Roman"/>
              </a:rPr>
              <a:t>i</a:t>
            </a:r>
            <a:r>
              <a:rPr dirty="0" baseline="-37878" sz="1650" spc="89" i="1">
                <a:latin typeface="Times New Roman"/>
                <a:cs typeface="Times New Roman"/>
              </a:rPr>
              <a:t> </a:t>
            </a:r>
            <a:r>
              <a:rPr dirty="0" baseline="-37878" sz="1650">
                <a:latin typeface="Symbol"/>
                <a:cs typeface="Symbol"/>
              </a:rPr>
              <a:t></a:t>
            </a:r>
            <a:r>
              <a:rPr dirty="0" baseline="-37878" sz="1650" spc="52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V</a:t>
            </a:r>
            <a:r>
              <a:rPr dirty="0" baseline="-25641" sz="975" i="1">
                <a:latin typeface="Times New Roman"/>
                <a:cs typeface="Times New Roman"/>
              </a:rPr>
              <a:t>r</a:t>
            </a:r>
            <a:r>
              <a:rPr dirty="0" baseline="-25641" sz="975" spc="345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v</a:t>
            </a:r>
            <a:r>
              <a:rPr dirty="0" baseline="-25641" sz="975" i="1">
                <a:latin typeface="Times New Roman"/>
                <a:cs typeface="Times New Roman"/>
              </a:rPr>
              <a:t>d</a:t>
            </a:r>
            <a:r>
              <a:rPr dirty="0" baseline="-25641" sz="975" spc="480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130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V</a:t>
            </a:r>
            <a:r>
              <a:rPr dirty="0" baseline="-25641" sz="975" i="1">
                <a:latin typeface="Times New Roman"/>
                <a:cs typeface="Times New Roman"/>
              </a:rPr>
              <a:t>in</a:t>
            </a:r>
            <a:r>
              <a:rPr dirty="0" baseline="-25641" sz="975" spc="607" i="1">
                <a:latin typeface="Times New Roman"/>
                <a:cs typeface="Times New Roman"/>
              </a:rPr>
              <a:t> </a:t>
            </a:r>
            <a:r>
              <a:rPr dirty="0" baseline="-37878" sz="1650">
                <a:latin typeface="Symbol"/>
                <a:cs typeface="Symbol"/>
              </a:rPr>
              <a:t></a:t>
            </a:r>
            <a:r>
              <a:rPr dirty="0" baseline="-37878" sz="1650" spc="217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3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0,7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125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V</a:t>
            </a:r>
            <a:r>
              <a:rPr dirty="0" baseline="-25641" sz="975" i="1">
                <a:latin typeface="Times New Roman"/>
                <a:cs typeface="Times New Roman"/>
              </a:rPr>
              <a:t>in</a:t>
            </a:r>
            <a:r>
              <a:rPr dirty="0" baseline="-25641" sz="975" spc="607" i="1">
                <a:latin typeface="Times New Roman"/>
                <a:cs typeface="Times New Roman"/>
              </a:rPr>
              <a:t> </a:t>
            </a:r>
            <a:r>
              <a:rPr dirty="0" baseline="-37878" sz="1650">
                <a:latin typeface="Symbol"/>
                <a:cs typeface="Symbol"/>
              </a:rPr>
              <a:t></a:t>
            </a:r>
            <a:r>
              <a:rPr dirty="0" baseline="-37878" sz="1650" spc="142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2,3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120">
                <a:latin typeface="Times New Roman"/>
                <a:cs typeface="Times New Roman"/>
              </a:rPr>
              <a:t> </a:t>
            </a:r>
            <a:r>
              <a:rPr dirty="0" sz="1100" spc="-25" i="1">
                <a:latin typeface="Times New Roman"/>
                <a:cs typeface="Times New Roman"/>
              </a:rPr>
              <a:t>V</a:t>
            </a:r>
            <a:r>
              <a:rPr dirty="0" baseline="-25641" sz="975" spc="-37" i="1">
                <a:latin typeface="Times New Roman"/>
                <a:cs typeface="Times New Roman"/>
              </a:rPr>
              <a:t>in</a:t>
            </a:r>
            <a:r>
              <a:rPr dirty="0" baseline="-25641" sz="975" spc="750" i="1">
                <a:latin typeface="Times New Roman"/>
                <a:cs typeface="Times New Roman"/>
              </a:rPr>
              <a:t> </a:t>
            </a:r>
            <a:r>
              <a:rPr dirty="0" sz="1100" spc="-25" i="1">
                <a:latin typeface="Times New Roman"/>
                <a:cs typeface="Times New Roman"/>
              </a:rPr>
              <a:t>R</a:t>
            </a:r>
            <a:r>
              <a:rPr dirty="0" baseline="-25641" sz="975" spc="-37">
                <a:latin typeface="Times New Roman"/>
                <a:cs typeface="Times New Roman"/>
              </a:rPr>
              <a:t>1</a:t>
            </a:r>
            <a:r>
              <a:rPr dirty="0" baseline="-25641" sz="975">
                <a:latin typeface="Times New Roman"/>
                <a:cs typeface="Times New Roman"/>
              </a:rPr>
              <a:t>	</a:t>
            </a:r>
            <a:r>
              <a:rPr dirty="0" sz="1100" spc="-25">
                <a:latin typeface="Times New Roman"/>
                <a:cs typeface="Times New Roman"/>
              </a:rPr>
              <a:t>10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 spc="-25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  <a:p>
            <a:pPr marL="2366645">
              <a:lnSpc>
                <a:spcPct val="100000"/>
              </a:lnSpc>
              <a:spcBef>
                <a:spcPts val="385"/>
              </a:spcBef>
            </a:pPr>
            <a:r>
              <a:rPr dirty="0" sz="1100" i="1">
                <a:latin typeface="Times New Roman"/>
                <a:cs typeface="Times New Roman"/>
              </a:rPr>
              <a:t>i</a:t>
            </a:r>
            <a:r>
              <a:rPr dirty="0" sz="1100" spc="10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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0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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2,3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120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V</a:t>
            </a:r>
            <a:r>
              <a:rPr dirty="0" baseline="-25641" sz="975" i="1">
                <a:latin typeface="Times New Roman"/>
                <a:cs typeface="Times New Roman"/>
              </a:rPr>
              <a:t>in</a:t>
            </a:r>
            <a:r>
              <a:rPr dirty="0" baseline="-25641" sz="975" spc="405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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0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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2,3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</a:t>
            </a:r>
            <a:r>
              <a:rPr dirty="0" sz="1100" spc="-120">
                <a:latin typeface="Times New Roman"/>
                <a:cs typeface="Times New Roman"/>
              </a:rPr>
              <a:t> </a:t>
            </a:r>
            <a:r>
              <a:rPr dirty="0" sz="1100" spc="-25" i="1">
                <a:latin typeface="Times New Roman"/>
                <a:cs typeface="Times New Roman"/>
              </a:rPr>
              <a:t>V</a:t>
            </a:r>
            <a:r>
              <a:rPr dirty="0" baseline="-25641" sz="975" spc="-37" i="1">
                <a:latin typeface="Times New Roman"/>
                <a:cs typeface="Times New Roman"/>
              </a:rPr>
              <a:t>in</a:t>
            </a:r>
            <a:endParaRPr baseline="-25641" sz="97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1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b)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baseline="-25641" sz="975">
                <a:latin typeface="Arial"/>
                <a:cs typeface="Arial"/>
              </a:rPr>
              <a:t>in</a:t>
            </a:r>
            <a:r>
              <a:rPr dirty="0" baseline="-25641" sz="975" spc="112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&gt;2,3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estará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OFF.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Cuando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circuito,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caída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tensión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resistencia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voltaje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borne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(V</a:t>
            </a:r>
            <a:r>
              <a:rPr dirty="0" baseline="-25641" sz="975">
                <a:latin typeface="Arial"/>
                <a:cs typeface="Arial"/>
              </a:rPr>
              <a:t>out</a:t>
            </a:r>
            <a:r>
              <a:rPr dirty="0" sz="1000">
                <a:latin typeface="Arial"/>
                <a:cs typeface="Arial"/>
              </a:rPr>
              <a:t>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igual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voltaje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300697" y="4928669"/>
            <a:ext cx="10547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955040" algn="l"/>
              </a:tabLst>
            </a:pPr>
            <a:r>
              <a:rPr dirty="0" sz="1100" spc="-25" i="1">
                <a:latin typeface="Times New Roman"/>
                <a:cs typeface="Times New Roman"/>
              </a:rPr>
              <a:t>out</a:t>
            </a:r>
            <a:r>
              <a:rPr dirty="0" sz="1100" i="1">
                <a:latin typeface="Times New Roman"/>
                <a:cs typeface="Times New Roman"/>
              </a:rPr>
              <a:t>	</a:t>
            </a:r>
            <a:r>
              <a:rPr dirty="0" sz="1100" spc="-25" i="1">
                <a:latin typeface="Times New Roman"/>
                <a:cs typeface="Times New Roman"/>
              </a:rPr>
              <a:t>in</a:t>
            </a:r>
            <a:r>
              <a:rPr dirty="0" sz="1100" i="1">
                <a:latin typeface="Times New Roman"/>
                <a:cs typeface="Times New Roman"/>
              </a:rPr>
              <a:t>	</a:t>
            </a:r>
            <a:r>
              <a:rPr dirty="0" sz="1100" spc="-65" i="1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87514" y="4769543"/>
            <a:ext cx="1699260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36550" algn="l"/>
                <a:tab pos="736600" algn="l"/>
                <a:tab pos="1214120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 spc="-220">
                <a:latin typeface="Symbol"/>
                <a:cs typeface="Symbol"/>
              </a:rPr>
              <a:t></a:t>
            </a:r>
            <a:r>
              <a:rPr dirty="0" sz="1850" spc="-225">
                <a:latin typeface="Times New Roman"/>
                <a:cs typeface="Times New Roman"/>
              </a:rPr>
              <a:t> </a:t>
            </a: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 spc="-10" i="1">
                <a:latin typeface="Times New Roman"/>
                <a:cs typeface="Times New Roman"/>
              </a:rPr>
              <a:t>si</a:t>
            </a:r>
            <a:r>
              <a:rPr dirty="0" sz="1850" spc="25" i="1">
                <a:latin typeface="Times New Roman"/>
                <a:cs typeface="Times New Roman"/>
              </a:rPr>
              <a:t> </a:t>
            </a: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 spc="-220">
                <a:latin typeface="Symbol"/>
                <a:cs typeface="Symbol"/>
              </a:rPr>
              <a:t></a:t>
            </a:r>
            <a:r>
              <a:rPr dirty="0" sz="1850" spc="-225">
                <a:latin typeface="Times New Roman"/>
                <a:cs typeface="Times New Roman"/>
              </a:rPr>
              <a:t> </a:t>
            </a:r>
            <a:r>
              <a:rPr dirty="0" sz="1850" spc="-175">
                <a:latin typeface="Times New Roman"/>
                <a:cs typeface="Times New Roman"/>
              </a:rPr>
              <a:t>2,3</a:t>
            </a:r>
            <a:r>
              <a:rPr dirty="0" sz="1850" spc="-175" i="1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37629" y="4352759"/>
            <a:ext cx="958215" cy="448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otro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borne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(V</a:t>
            </a:r>
            <a:r>
              <a:rPr dirty="0" baseline="-25641" sz="975" spc="-15">
                <a:latin typeface="Arial"/>
                <a:cs typeface="Arial"/>
              </a:rPr>
              <a:t>in</a:t>
            </a:r>
            <a:r>
              <a:rPr dirty="0" sz="1000" spc="-10">
                <a:latin typeface="Arial"/>
                <a:cs typeface="Arial"/>
              </a:rPr>
              <a:t>).</a:t>
            </a:r>
            <a:endParaRPr sz="1000">
              <a:latin typeface="Arial"/>
              <a:cs typeface="Arial"/>
            </a:endParaRPr>
          </a:p>
          <a:p>
            <a:pPr marL="78740">
              <a:lnSpc>
                <a:spcPct val="100000"/>
              </a:lnSpc>
              <a:spcBef>
                <a:spcPts val="1055"/>
              </a:spcBef>
            </a:pPr>
            <a:r>
              <a:rPr dirty="0" sz="900">
                <a:latin typeface="Arial"/>
                <a:cs typeface="Arial"/>
              </a:rPr>
              <a:t>En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resumen: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2534621" y="1886479"/>
            <a:ext cx="5099685" cy="141224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5095">
              <a:lnSpc>
                <a:spcPct val="100000"/>
              </a:lnSpc>
              <a:spcBef>
                <a:spcPts val="520"/>
              </a:spcBef>
            </a:pPr>
            <a:r>
              <a:rPr dirty="0" sz="1000">
                <a:latin typeface="Arial"/>
                <a:cs typeface="Arial"/>
              </a:rPr>
              <a:t>a)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zona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conducción</a:t>
            </a: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corriente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atraviesa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baseline="-25641" sz="975">
                <a:latin typeface="Arial"/>
                <a:cs typeface="Arial"/>
              </a:rPr>
              <a:t>1</a:t>
            </a:r>
            <a:r>
              <a:rPr dirty="0" baseline="-25641" sz="975" spc="97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derecha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izquierda.</a:t>
            </a:r>
            <a:endParaRPr sz="10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595"/>
              </a:spcBef>
            </a:pPr>
            <a:r>
              <a:rPr dirty="0" sz="1400" i="1">
                <a:latin typeface="Times New Roman"/>
                <a:cs typeface="Times New Roman"/>
              </a:rPr>
              <a:t>V</a:t>
            </a:r>
            <a:r>
              <a:rPr dirty="0" baseline="-24305" sz="1200" i="1">
                <a:latin typeface="Times New Roman"/>
                <a:cs typeface="Times New Roman"/>
              </a:rPr>
              <a:t>in</a:t>
            </a:r>
            <a:r>
              <a:rPr dirty="0" baseline="-24305" sz="1200" spc="277" i="1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75" i="1">
                <a:latin typeface="Times New Roman"/>
                <a:cs typeface="Times New Roman"/>
              </a:rPr>
              <a:t>R</a:t>
            </a:r>
            <a:r>
              <a:rPr dirty="0" baseline="-24305" sz="1200" spc="-112">
                <a:latin typeface="Times New Roman"/>
                <a:cs typeface="Times New Roman"/>
              </a:rPr>
              <a:t>1</a:t>
            </a:r>
            <a:r>
              <a:rPr dirty="0" sz="1400" spc="-75" i="1">
                <a:latin typeface="Times New Roman"/>
                <a:cs typeface="Times New Roman"/>
              </a:rPr>
              <a:t>i</a:t>
            </a:r>
            <a:r>
              <a:rPr dirty="0" sz="1400" spc="-105" i="1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Symbol"/>
                <a:cs typeface="Symbol"/>
              </a:rPr>
              <a:t></a:t>
            </a:r>
            <a:r>
              <a:rPr dirty="0" sz="1400" spc="-13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v</a:t>
            </a:r>
            <a:r>
              <a:rPr dirty="0" baseline="-24305" sz="1200" i="1">
                <a:latin typeface="Times New Roman"/>
                <a:cs typeface="Times New Roman"/>
              </a:rPr>
              <a:t>d</a:t>
            </a:r>
            <a:r>
              <a:rPr dirty="0" baseline="-24305" sz="1200" spc="472" i="1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Symbol"/>
                <a:cs typeface="Symbol"/>
              </a:rPr>
              <a:t></a:t>
            </a:r>
            <a:r>
              <a:rPr dirty="0" sz="1400" spc="-19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V</a:t>
            </a:r>
            <a:r>
              <a:rPr dirty="0" baseline="-24305" sz="1200" i="1">
                <a:latin typeface="Times New Roman"/>
                <a:cs typeface="Times New Roman"/>
              </a:rPr>
              <a:t>r</a:t>
            </a:r>
            <a:r>
              <a:rPr dirty="0" baseline="-24305" sz="1200" spc="434" i="1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125095">
              <a:lnSpc>
                <a:spcPct val="100000"/>
              </a:lnSpc>
              <a:spcBef>
                <a:spcPts val="1140"/>
              </a:spcBef>
            </a:pPr>
            <a:r>
              <a:rPr dirty="0" sz="1000">
                <a:latin typeface="Arial"/>
                <a:cs typeface="Arial"/>
              </a:rPr>
              <a:t>Si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está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voltaje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él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0,7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aproximadamente:</a:t>
            </a:r>
            <a:endParaRPr sz="10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575"/>
              </a:spcBef>
            </a:pPr>
            <a:r>
              <a:rPr dirty="0" sz="1350" spc="-330">
                <a:latin typeface="Cambria Math"/>
                <a:cs typeface="Cambria Math"/>
              </a:rPr>
              <a:t>𝑉𝑉</a:t>
            </a:r>
            <a:r>
              <a:rPr dirty="0" baseline="-17543" sz="1425" spc="-494">
                <a:latin typeface="Cambria Math"/>
                <a:cs typeface="Cambria Math"/>
              </a:rPr>
              <a:t>𝑜𝑜𝑜𝑜𝑜𝑜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270">
                <a:latin typeface="Cambria Math"/>
                <a:cs typeface="Cambria Math"/>
              </a:rPr>
              <a:t>𝑉𝑉𝑖𝑖</a:t>
            </a:r>
            <a:r>
              <a:rPr dirty="0" sz="1350" spc="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20">
                <a:latin typeface="Cambria Math"/>
                <a:cs typeface="Cambria Math"/>
              </a:rPr>
              <a:t>𝑉𝑉𝑑𝑑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3 −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0.7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2.3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285"/>
              </a:spcBef>
            </a:pPr>
            <a:r>
              <a:rPr dirty="0" sz="1000">
                <a:latin typeface="Arial"/>
                <a:cs typeface="Arial"/>
              </a:rPr>
              <a:t>Condición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diodo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25" i="1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&gt;0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62112" y="5127581"/>
            <a:ext cx="1929764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850" spc="-95" i="1">
                <a:latin typeface="Times New Roman"/>
                <a:cs typeface="Times New Roman"/>
              </a:rPr>
              <a:t>V</a:t>
            </a:r>
            <a:r>
              <a:rPr dirty="0" baseline="-22727" sz="1650" spc="-142" i="1">
                <a:latin typeface="Times New Roman"/>
                <a:cs typeface="Times New Roman"/>
              </a:rPr>
              <a:t>out</a:t>
            </a:r>
            <a:r>
              <a:rPr dirty="0" baseline="-22727" sz="1650" spc="127" i="1">
                <a:latin typeface="Times New Roman"/>
                <a:cs typeface="Times New Roman"/>
              </a:rPr>
              <a:t> </a:t>
            </a:r>
            <a:r>
              <a:rPr dirty="0" sz="1850" spc="-220">
                <a:latin typeface="Symbol"/>
                <a:cs typeface="Symbol"/>
              </a:rPr>
              <a:t></a:t>
            </a:r>
            <a:r>
              <a:rPr dirty="0" sz="1850" spc="-170">
                <a:latin typeface="Times New Roman"/>
                <a:cs typeface="Times New Roman"/>
              </a:rPr>
              <a:t> </a:t>
            </a:r>
            <a:r>
              <a:rPr dirty="0" sz="1850" spc="-145">
                <a:latin typeface="Times New Roman"/>
                <a:cs typeface="Times New Roman"/>
              </a:rPr>
              <a:t>2,3</a:t>
            </a:r>
            <a:r>
              <a:rPr dirty="0" sz="1850" spc="-145" i="1">
                <a:latin typeface="Times New Roman"/>
                <a:cs typeface="Times New Roman"/>
              </a:rPr>
              <a:t>V</a:t>
            </a:r>
            <a:r>
              <a:rPr dirty="0" sz="1850" spc="30" i="1">
                <a:latin typeface="Times New Roman"/>
                <a:cs typeface="Times New Roman"/>
              </a:rPr>
              <a:t> </a:t>
            </a:r>
            <a:r>
              <a:rPr dirty="0" sz="1850" spc="-10" i="1">
                <a:latin typeface="Times New Roman"/>
                <a:cs typeface="Times New Roman"/>
              </a:rPr>
              <a:t>si</a:t>
            </a:r>
            <a:r>
              <a:rPr dirty="0" sz="1850" spc="55" i="1">
                <a:latin typeface="Times New Roman"/>
                <a:cs typeface="Times New Roman"/>
              </a:rPr>
              <a:t> </a:t>
            </a:r>
            <a:r>
              <a:rPr dirty="0" sz="1850" spc="-90" i="1">
                <a:latin typeface="Times New Roman"/>
                <a:cs typeface="Times New Roman"/>
              </a:rPr>
              <a:t>V</a:t>
            </a:r>
            <a:r>
              <a:rPr dirty="0" baseline="-22727" sz="1650" spc="-135" i="1">
                <a:latin typeface="Times New Roman"/>
                <a:cs typeface="Times New Roman"/>
              </a:rPr>
              <a:t>in</a:t>
            </a:r>
            <a:r>
              <a:rPr dirty="0" baseline="-22727" sz="1650" spc="120" i="1">
                <a:latin typeface="Times New Roman"/>
                <a:cs typeface="Times New Roman"/>
              </a:rPr>
              <a:t> </a:t>
            </a:r>
            <a:r>
              <a:rPr dirty="0" sz="1850" spc="-220">
                <a:latin typeface="Symbol"/>
                <a:cs typeface="Symbol"/>
              </a:rPr>
              <a:t></a:t>
            </a:r>
            <a:r>
              <a:rPr dirty="0" sz="1850" spc="-170">
                <a:latin typeface="Times New Roman"/>
                <a:cs typeface="Times New Roman"/>
              </a:rPr>
              <a:t> </a:t>
            </a:r>
            <a:r>
              <a:rPr dirty="0" sz="1850" spc="-110">
                <a:latin typeface="Times New Roman"/>
                <a:cs typeface="Times New Roman"/>
              </a:rPr>
              <a:t>2,3</a:t>
            </a:r>
            <a:r>
              <a:rPr dirty="0" sz="1850" spc="-110" i="1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1234367" y="2019803"/>
            <a:ext cx="12636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647469" y="1617516"/>
            <a:ext cx="51562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1320" algn="l"/>
              </a:tabLst>
            </a:pPr>
            <a:r>
              <a:rPr dirty="0" sz="1350" spc="-50">
                <a:latin typeface="Arial"/>
                <a:cs typeface="Arial"/>
              </a:rPr>
              <a:t>-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-5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3435810" y="4567105"/>
            <a:ext cx="2100580" cy="860425"/>
            <a:chOff x="3435810" y="4567105"/>
            <a:chExt cx="2100580" cy="860425"/>
          </a:xfrm>
        </p:grpSpPr>
        <p:sp>
          <p:nvSpPr>
            <p:cNvPr id="76" name="object 76" descr=""/>
            <p:cNvSpPr/>
            <p:nvPr/>
          </p:nvSpPr>
          <p:spPr>
            <a:xfrm>
              <a:off x="3440573" y="4571867"/>
              <a:ext cx="2091055" cy="850900"/>
            </a:xfrm>
            <a:custGeom>
              <a:avLst/>
              <a:gdLst/>
              <a:ahLst/>
              <a:cxnLst/>
              <a:rect l="l" t="t" r="r" b="b"/>
              <a:pathLst>
                <a:path w="2091054" h="850900">
                  <a:moveTo>
                    <a:pt x="0" y="850696"/>
                  </a:moveTo>
                  <a:lnTo>
                    <a:pt x="2090813" y="850696"/>
                  </a:lnTo>
                </a:path>
                <a:path w="2091054" h="850900">
                  <a:moveTo>
                    <a:pt x="0" y="283591"/>
                  </a:moveTo>
                  <a:lnTo>
                    <a:pt x="2090813" y="283591"/>
                  </a:lnTo>
                </a:path>
                <a:path w="2091054" h="850900">
                  <a:moveTo>
                    <a:pt x="0" y="0"/>
                  </a:moveTo>
                  <a:lnTo>
                    <a:pt x="209081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440573" y="4571874"/>
              <a:ext cx="2091055" cy="850900"/>
            </a:xfrm>
            <a:custGeom>
              <a:avLst/>
              <a:gdLst/>
              <a:ahLst/>
              <a:cxnLst/>
              <a:rect l="l" t="t" r="r" b="b"/>
              <a:pathLst>
                <a:path w="2091054" h="850900">
                  <a:moveTo>
                    <a:pt x="0" y="0"/>
                  </a:moveTo>
                  <a:lnTo>
                    <a:pt x="0" y="850696"/>
                  </a:lnTo>
                </a:path>
                <a:path w="2091054" h="850900">
                  <a:moveTo>
                    <a:pt x="1393558" y="0"/>
                  </a:moveTo>
                  <a:lnTo>
                    <a:pt x="1393558" y="850696"/>
                  </a:lnTo>
                </a:path>
                <a:path w="2091054" h="850900">
                  <a:moveTo>
                    <a:pt x="2090813" y="0"/>
                  </a:moveTo>
                  <a:lnTo>
                    <a:pt x="2090813" y="85069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137508" y="4571867"/>
              <a:ext cx="0" cy="850900"/>
            </a:xfrm>
            <a:custGeom>
              <a:avLst/>
              <a:gdLst/>
              <a:ahLst/>
              <a:cxnLst/>
              <a:rect l="l" t="t" r="r" b="b"/>
              <a:pathLst>
                <a:path w="0" h="850900">
                  <a:moveTo>
                    <a:pt x="0" y="8506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440573" y="5139000"/>
              <a:ext cx="2091055" cy="0"/>
            </a:xfrm>
            <a:custGeom>
              <a:avLst/>
              <a:gdLst/>
              <a:ahLst/>
              <a:cxnLst/>
              <a:rect l="l" t="t" r="r" b="b"/>
              <a:pathLst>
                <a:path w="2091054" h="0">
                  <a:moveTo>
                    <a:pt x="0" y="0"/>
                  </a:moveTo>
                  <a:lnTo>
                    <a:pt x="2090813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998121" y="4639923"/>
              <a:ext cx="1366520" cy="556260"/>
            </a:xfrm>
            <a:custGeom>
              <a:avLst/>
              <a:gdLst/>
              <a:ahLst/>
              <a:cxnLst/>
              <a:rect l="l" t="t" r="r" b="b"/>
              <a:pathLst>
                <a:path w="1366520" h="556260">
                  <a:moveTo>
                    <a:pt x="0" y="555790"/>
                  </a:moveTo>
                  <a:lnTo>
                    <a:pt x="4648" y="553897"/>
                  </a:lnTo>
                  <a:lnTo>
                    <a:pt x="9296" y="552005"/>
                  </a:lnTo>
                  <a:lnTo>
                    <a:pt x="13944" y="550113"/>
                  </a:lnTo>
                  <a:lnTo>
                    <a:pt x="18580" y="548233"/>
                  </a:lnTo>
                  <a:lnTo>
                    <a:pt x="23228" y="546341"/>
                  </a:lnTo>
                  <a:lnTo>
                    <a:pt x="27876" y="544449"/>
                  </a:lnTo>
                  <a:lnTo>
                    <a:pt x="32524" y="542556"/>
                  </a:lnTo>
                  <a:lnTo>
                    <a:pt x="37172" y="540664"/>
                  </a:lnTo>
                  <a:lnTo>
                    <a:pt x="41821" y="538772"/>
                  </a:lnTo>
                  <a:lnTo>
                    <a:pt x="46456" y="536879"/>
                  </a:lnTo>
                  <a:lnTo>
                    <a:pt x="51104" y="535000"/>
                  </a:lnTo>
                  <a:lnTo>
                    <a:pt x="55752" y="533107"/>
                  </a:lnTo>
                  <a:lnTo>
                    <a:pt x="60401" y="531215"/>
                  </a:lnTo>
                  <a:lnTo>
                    <a:pt x="65049" y="529323"/>
                  </a:lnTo>
                  <a:lnTo>
                    <a:pt x="69697" y="527431"/>
                  </a:lnTo>
                  <a:lnTo>
                    <a:pt x="74345" y="525538"/>
                  </a:lnTo>
                  <a:lnTo>
                    <a:pt x="78981" y="523646"/>
                  </a:lnTo>
                  <a:lnTo>
                    <a:pt x="83629" y="521766"/>
                  </a:lnTo>
                  <a:lnTo>
                    <a:pt x="88277" y="519874"/>
                  </a:lnTo>
                  <a:lnTo>
                    <a:pt x="92925" y="517982"/>
                  </a:lnTo>
                  <a:lnTo>
                    <a:pt x="97574" y="516089"/>
                  </a:lnTo>
                  <a:lnTo>
                    <a:pt x="102222" y="514197"/>
                  </a:lnTo>
                  <a:lnTo>
                    <a:pt x="106857" y="512305"/>
                  </a:lnTo>
                  <a:lnTo>
                    <a:pt x="111505" y="510425"/>
                  </a:lnTo>
                  <a:lnTo>
                    <a:pt x="116154" y="508533"/>
                  </a:lnTo>
                  <a:lnTo>
                    <a:pt x="120802" y="506641"/>
                  </a:lnTo>
                  <a:lnTo>
                    <a:pt x="125450" y="504748"/>
                  </a:lnTo>
                  <a:lnTo>
                    <a:pt x="130098" y="502856"/>
                  </a:lnTo>
                  <a:lnTo>
                    <a:pt x="134734" y="500964"/>
                  </a:lnTo>
                  <a:lnTo>
                    <a:pt x="139382" y="499071"/>
                  </a:lnTo>
                  <a:lnTo>
                    <a:pt x="144030" y="497179"/>
                  </a:lnTo>
                  <a:lnTo>
                    <a:pt x="148678" y="495300"/>
                  </a:lnTo>
                  <a:lnTo>
                    <a:pt x="153327" y="493407"/>
                  </a:lnTo>
                  <a:lnTo>
                    <a:pt x="157975" y="491515"/>
                  </a:lnTo>
                  <a:lnTo>
                    <a:pt x="162623" y="489623"/>
                  </a:lnTo>
                  <a:lnTo>
                    <a:pt x="167259" y="487730"/>
                  </a:lnTo>
                  <a:lnTo>
                    <a:pt x="171907" y="485838"/>
                  </a:lnTo>
                  <a:lnTo>
                    <a:pt x="176555" y="483958"/>
                  </a:lnTo>
                  <a:lnTo>
                    <a:pt x="181203" y="482066"/>
                  </a:lnTo>
                  <a:lnTo>
                    <a:pt x="185851" y="480174"/>
                  </a:lnTo>
                  <a:lnTo>
                    <a:pt x="190500" y="478282"/>
                  </a:lnTo>
                  <a:lnTo>
                    <a:pt x="195148" y="476389"/>
                  </a:lnTo>
                  <a:lnTo>
                    <a:pt x="199783" y="474497"/>
                  </a:lnTo>
                  <a:lnTo>
                    <a:pt x="204431" y="472605"/>
                  </a:lnTo>
                  <a:lnTo>
                    <a:pt x="209080" y="470725"/>
                  </a:lnTo>
                  <a:lnTo>
                    <a:pt x="213728" y="468833"/>
                  </a:lnTo>
                  <a:lnTo>
                    <a:pt x="218376" y="466940"/>
                  </a:lnTo>
                  <a:lnTo>
                    <a:pt x="223024" y="465048"/>
                  </a:lnTo>
                  <a:lnTo>
                    <a:pt x="227660" y="463156"/>
                  </a:lnTo>
                  <a:lnTo>
                    <a:pt x="232308" y="461264"/>
                  </a:lnTo>
                  <a:lnTo>
                    <a:pt x="236956" y="459384"/>
                  </a:lnTo>
                  <a:lnTo>
                    <a:pt x="241604" y="457492"/>
                  </a:lnTo>
                  <a:lnTo>
                    <a:pt x="246253" y="455599"/>
                  </a:lnTo>
                  <a:lnTo>
                    <a:pt x="250901" y="453707"/>
                  </a:lnTo>
                  <a:lnTo>
                    <a:pt x="255536" y="451815"/>
                  </a:lnTo>
                  <a:lnTo>
                    <a:pt x="260184" y="449922"/>
                  </a:lnTo>
                  <a:lnTo>
                    <a:pt x="264833" y="448030"/>
                  </a:lnTo>
                  <a:lnTo>
                    <a:pt x="269481" y="446151"/>
                  </a:lnTo>
                  <a:lnTo>
                    <a:pt x="274129" y="444258"/>
                  </a:lnTo>
                  <a:lnTo>
                    <a:pt x="278777" y="442366"/>
                  </a:lnTo>
                  <a:lnTo>
                    <a:pt x="283425" y="440474"/>
                  </a:lnTo>
                  <a:lnTo>
                    <a:pt x="288061" y="438581"/>
                  </a:lnTo>
                  <a:lnTo>
                    <a:pt x="292709" y="436689"/>
                  </a:lnTo>
                  <a:lnTo>
                    <a:pt x="297357" y="434797"/>
                  </a:lnTo>
                  <a:lnTo>
                    <a:pt x="302006" y="432917"/>
                  </a:lnTo>
                  <a:lnTo>
                    <a:pt x="306654" y="431025"/>
                  </a:lnTo>
                  <a:lnTo>
                    <a:pt x="311302" y="429133"/>
                  </a:lnTo>
                  <a:lnTo>
                    <a:pt x="315937" y="427240"/>
                  </a:lnTo>
                  <a:lnTo>
                    <a:pt x="320586" y="425348"/>
                  </a:lnTo>
                  <a:lnTo>
                    <a:pt x="325234" y="423456"/>
                  </a:lnTo>
                  <a:lnTo>
                    <a:pt x="329882" y="421563"/>
                  </a:lnTo>
                  <a:lnTo>
                    <a:pt x="334530" y="419684"/>
                  </a:lnTo>
                  <a:lnTo>
                    <a:pt x="339178" y="417791"/>
                  </a:lnTo>
                  <a:lnTo>
                    <a:pt x="343827" y="415899"/>
                  </a:lnTo>
                  <a:lnTo>
                    <a:pt x="348462" y="414007"/>
                  </a:lnTo>
                  <a:lnTo>
                    <a:pt x="353110" y="412115"/>
                  </a:lnTo>
                  <a:lnTo>
                    <a:pt x="357759" y="410222"/>
                  </a:lnTo>
                  <a:lnTo>
                    <a:pt x="362407" y="408343"/>
                  </a:lnTo>
                  <a:lnTo>
                    <a:pt x="367055" y="406450"/>
                  </a:lnTo>
                  <a:lnTo>
                    <a:pt x="371703" y="404558"/>
                  </a:lnTo>
                  <a:lnTo>
                    <a:pt x="376351" y="402666"/>
                  </a:lnTo>
                  <a:lnTo>
                    <a:pt x="380987" y="400773"/>
                  </a:lnTo>
                  <a:lnTo>
                    <a:pt x="385635" y="398881"/>
                  </a:lnTo>
                  <a:lnTo>
                    <a:pt x="390283" y="396989"/>
                  </a:lnTo>
                  <a:lnTo>
                    <a:pt x="394931" y="395097"/>
                  </a:lnTo>
                  <a:lnTo>
                    <a:pt x="399580" y="393217"/>
                  </a:lnTo>
                  <a:lnTo>
                    <a:pt x="404228" y="391325"/>
                  </a:lnTo>
                  <a:lnTo>
                    <a:pt x="408863" y="389432"/>
                  </a:lnTo>
                  <a:lnTo>
                    <a:pt x="413512" y="387540"/>
                  </a:lnTo>
                  <a:lnTo>
                    <a:pt x="418160" y="385648"/>
                  </a:lnTo>
                  <a:lnTo>
                    <a:pt x="422808" y="383755"/>
                  </a:lnTo>
                  <a:lnTo>
                    <a:pt x="427456" y="381876"/>
                  </a:lnTo>
                  <a:lnTo>
                    <a:pt x="432104" y="379984"/>
                  </a:lnTo>
                  <a:lnTo>
                    <a:pt x="436753" y="378091"/>
                  </a:lnTo>
                  <a:lnTo>
                    <a:pt x="441388" y="376199"/>
                  </a:lnTo>
                  <a:lnTo>
                    <a:pt x="446036" y="374307"/>
                  </a:lnTo>
                  <a:lnTo>
                    <a:pt x="450684" y="372414"/>
                  </a:lnTo>
                  <a:lnTo>
                    <a:pt x="455333" y="370522"/>
                  </a:lnTo>
                  <a:lnTo>
                    <a:pt x="459981" y="368642"/>
                  </a:lnTo>
                  <a:lnTo>
                    <a:pt x="464629" y="366750"/>
                  </a:lnTo>
                  <a:lnTo>
                    <a:pt x="469265" y="364858"/>
                  </a:lnTo>
                  <a:lnTo>
                    <a:pt x="473913" y="362966"/>
                  </a:lnTo>
                  <a:lnTo>
                    <a:pt x="478561" y="361073"/>
                  </a:lnTo>
                  <a:lnTo>
                    <a:pt x="483209" y="359181"/>
                  </a:lnTo>
                  <a:lnTo>
                    <a:pt x="487857" y="357289"/>
                  </a:lnTo>
                  <a:lnTo>
                    <a:pt x="492506" y="355409"/>
                  </a:lnTo>
                  <a:lnTo>
                    <a:pt x="497141" y="353517"/>
                  </a:lnTo>
                  <a:lnTo>
                    <a:pt x="501789" y="351624"/>
                  </a:lnTo>
                  <a:lnTo>
                    <a:pt x="506437" y="349732"/>
                  </a:lnTo>
                  <a:lnTo>
                    <a:pt x="511086" y="347840"/>
                  </a:lnTo>
                  <a:lnTo>
                    <a:pt x="515734" y="345948"/>
                  </a:lnTo>
                  <a:lnTo>
                    <a:pt x="520382" y="344055"/>
                  </a:lnTo>
                  <a:lnTo>
                    <a:pt x="525030" y="342176"/>
                  </a:lnTo>
                  <a:lnTo>
                    <a:pt x="529666" y="340283"/>
                  </a:lnTo>
                  <a:lnTo>
                    <a:pt x="534314" y="338391"/>
                  </a:lnTo>
                  <a:lnTo>
                    <a:pt x="538962" y="336499"/>
                  </a:lnTo>
                  <a:lnTo>
                    <a:pt x="543610" y="334606"/>
                  </a:lnTo>
                  <a:lnTo>
                    <a:pt x="548259" y="332714"/>
                  </a:lnTo>
                  <a:lnTo>
                    <a:pt x="552907" y="330835"/>
                  </a:lnTo>
                  <a:lnTo>
                    <a:pt x="557542" y="328942"/>
                  </a:lnTo>
                  <a:lnTo>
                    <a:pt x="562190" y="327050"/>
                  </a:lnTo>
                  <a:lnTo>
                    <a:pt x="566839" y="325158"/>
                  </a:lnTo>
                  <a:lnTo>
                    <a:pt x="571487" y="323265"/>
                  </a:lnTo>
                  <a:lnTo>
                    <a:pt x="576135" y="321373"/>
                  </a:lnTo>
                  <a:lnTo>
                    <a:pt x="580783" y="319481"/>
                  </a:lnTo>
                  <a:lnTo>
                    <a:pt x="585431" y="317601"/>
                  </a:lnTo>
                  <a:lnTo>
                    <a:pt x="590067" y="315709"/>
                  </a:lnTo>
                  <a:lnTo>
                    <a:pt x="594715" y="313817"/>
                  </a:lnTo>
                  <a:lnTo>
                    <a:pt x="599363" y="311924"/>
                  </a:lnTo>
                  <a:lnTo>
                    <a:pt x="604012" y="310032"/>
                  </a:lnTo>
                  <a:lnTo>
                    <a:pt x="608660" y="308140"/>
                  </a:lnTo>
                  <a:lnTo>
                    <a:pt x="613308" y="306247"/>
                  </a:lnTo>
                  <a:lnTo>
                    <a:pt x="617943" y="304368"/>
                  </a:lnTo>
                  <a:lnTo>
                    <a:pt x="622592" y="302475"/>
                  </a:lnTo>
                  <a:lnTo>
                    <a:pt x="627240" y="300583"/>
                  </a:lnTo>
                  <a:lnTo>
                    <a:pt x="631888" y="298691"/>
                  </a:lnTo>
                  <a:lnTo>
                    <a:pt x="636536" y="296799"/>
                  </a:lnTo>
                  <a:lnTo>
                    <a:pt x="641184" y="294906"/>
                  </a:lnTo>
                  <a:lnTo>
                    <a:pt x="645833" y="293014"/>
                  </a:lnTo>
                  <a:lnTo>
                    <a:pt x="650468" y="291134"/>
                  </a:lnTo>
                  <a:lnTo>
                    <a:pt x="655116" y="289242"/>
                  </a:lnTo>
                  <a:lnTo>
                    <a:pt x="659765" y="287350"/>
                  </a:lnTo>
                  <a:lnTo>
                    <a:pt x="664413" y="285457"/>
                  </a:lnTo>
                  <a:lnTo>
                    <a:pt x="669061" y="283565"/>
                  </a:lnTo>
                  <a:lnTo>
                    <a:pt x="673709" y="281673"/>
                  </a:lnTo>
                  <a:lnTo>
                    <a:pt x="678345" y="279793"/>
                  </a:lnTo>
                  <a:lnTo>
                    <a:pt x="682993" y="277901"/>
                  </a:lnTo>
                  <a:lnTo>
                    <a:pt x="687641" y="276009"/>
                  </a:lnTo>
                  <a:lnTo>
                    <a:pt x="692289" y="274116"/>
                  </a:lnTo>
                  <a:lnTo>
                    <a:pt x="696937" y="272224"/>
                  </a:lnTo>
                  <a:lnTo>
                    <a:pt x="701586" y="270332"/>
                  </a:lnTo>
                  <a:lnTo>
                    <a:pt x="706234" y="268439"/>
                  </a:lnTo>
                  <a:lnTo>
                    <a:pt x="710869" y="266560"/>
                  </a:lnTo>
                  <a:lnTo>
                    <a:pt x="715518" y="264668"/>
                  </a:lnTo>
                  <a:lnTo>
                    <a:pt x="720166" y="262775"/>
                  </a:lnTo>
                  <a:lnTo>
                    <a:pt x="724814" y="260883"/>
                  </a:lnTo>
                  <a:lnTo>
                    <a:pt x="729462" y="258991"/>
                  </a:lnTo>
                  <a:lnTo>
                    <a:pt x="734110" y="257098"/>
                  </a:lnTo>
                  <a:lnTo>
                    <a:pt x="738759" y="255219"/>
                  </a:lnTo>
                  <a:lnTo>
                    <a:pt x="743394" y="253326"/>
                  </a:lnTo>
                  <a:lnTo>
                    <a:pt x="748042" y="251434"/>
                  </a:lnTo>
                  <a:lnTo>
                    <a:pt x="752690" y="249542"/>
                  </a:lnTo>
                  <a:lnTo>
                    <a:pt x="757339" y="247650"/>
                  </a:lnTo>
                  <a:lnTo>
                    <a:pt x="761987" y="245757"/>
                  </a:lnTo>
                  <a:lnTo>
                    <a:pt x="766635" y="243865"/>
                  </a:lnTo>
                  <a:lnTo>
                    <a:pt x="771271" y="241973"/>
                  </a:lnTo>
                  <a:lnTo>
                    <a:pt x="775919" y="240093"/>
                  </a:lnTo>
                  <a:lnTo>
                    <a:pt x="780567" y="238201"/>
                  </a:lnTo>
                  <a:lnTo>
                    <a:pt x="785215" y="236308"/>
                  </a:lnTo>
                  <a:lnTo>
                    <a:pt x="789863" y="234416"/>
                  </a:lnTo>
                  <a:lnTo>
                    <a:pt x="794512" y="232524"/>
                  </a:lnTo>
                  <a:lnTo>
                    <a:pt x="799147" y="230632"/>
                  </a:lnTo>
                  <a:lnTo>
                    <a:pt x="803795" y="228752"/>
                  </a:lnTo>
                  <a:lnTo>
                    <a:pt x="808443" y="226860"/>
                  </a:lnTo>
                  <a:lnTo>
                    <a:pt x="813092" y="224967"/>
                  </a:lnTo>
                  <a:lnTo>
                    <a:pt x="817740" y="223075"/>
                  </a:lnTo>
                  <a:lnTo>
                    <a:pt x="822388" y="221183"/>
                  </a:lnTo>
                  <a:lnTo>
                    <a:pt x="827036" y="219290"/>
                  </a:lnTo>
                  <a:lnTo>
                    <a:pt x="831672" y="217398"/>
                  </a:lnTo>
                  <a:lnTo>
                    <a:pt x="836320" y="215519"/>
                  </a:lnTo>
                  <a:lnTo>
                    <a:pt x="840968" y="213626"/>
                  </a:lnTo>
                  <a:lnTo>
                    <a:pt x="845616" y="211734"/>
                  </a:lnTo>
                  <a:lnTo>
                    <a:pt x="850265" y="209842"/>
                  </a:lnTo>
                  <a:lnTo>
                    <a:pt x="854913" y="207949"/>
                  </a:lnTo>
                  <a:lnTo>
                    <a:pt x="859548" y="206057"/>
                  </a:lnTo>
                  <a:lnTo>
                    <a:pt x="864196" y="204165"/>
                  </a:lnTo>
                  <a:lnTo>
                    <a:pt x="868845" y="202285"/>
                  </a:lnTo>
                  <a:lnTo>
                    <a:pt x="873493" y="200393"/>
                  </a:lnTo>
                  <a:lnTo>
                    <a:pt x="878141" y="198501"/>
                  </a:lnTo>
                  <a:lnTo>
                    <a:pt x="882789" y="196608"/>
                  </a:lnTo>
                  <a:lnTo>
                    <a:pt x="887437" y="194716"/>
                  </a:lnTo>
                  <a:lnTo>
                    <a:pt x="892073" y="192824"/>
                  </a:lnTo>
                  <a:lnTo>
                    <a:pt x="896721" y="190931"/>
                  </a:lnTo>
                  <a:lnTo>
                    <a:pt x="901369" y="189052"/>
                  </a:lnTo>
                  <a:lnTo>
                    <a:pt x="906018" y="187159"/>
                  </a:lnTo>
                  <a:lnTo>
                    <a:pt x="910666" y="185267"/>
                  </a:lnTo>
                  <a:lnTo>
                    <a:pt x="915314" y="183375"/>
                  </a:lnTo>
                  <a:lnTo>
                    <a:pt x="919962" y="181483"/>
                  </a:lnTo>
                  <a:lnTo>
                    <a:pt x="924598" y="179590"/>
                  </a:lnTo>
                  <a:lnTo>
                    <a:pt x="929246" y="177711"/>
                  </a:lnTo>
                  <a:lnTo>
                    <a:pt x="933894" y="175818"/>
                  </a:lnTo>
                  <a:lnTo>
                    <a:pt x="938542" y="173926"/>
                  </a:lnTo>
                  <a:lnTo>
                    <a:pt x="943190" y="172034"/>
                  </a:lnTo>
                  <a:lnTo>
                    <a:pt x="947839" y="170141"/>
                  </a:lnTo>
                  <a:lnTo>
                    <a:pt x="952474" y="168249"/>
                  </a:lnTo>
                  <a:lnTo>
                    <a:pt x="957122" y="166357"/>
                  </a:lnTo>
                  <a:lnTo>
                    <a:pt x="961771" y="164477"/>
                  </a:lnTo>
                  <a:lnTo>
                    <a:pt x="966419" y="162585"/>
                  </a:lnTo>
                  <a:lnTo>
                    <a:pt x="971067" y="160693"/>
                  </a:lnTo>
                  <a:lnTo>
                    <a:pt x="975715" y="158800"/>
                  </a:lnTo>
                  <a:lnTo>
                    <a:pt x="980351" y="156908"/>
                  </a:lnTo>
                  <a:lnTo>
                    <a:pt x="984999" y="155016"/>
                  </a:lnTo>
                  <a:lnTo>
                    <a:pt x="989647" y="153123"/>
                  </a:lnTo>
                  <a:lnTo>
                    <a:pt x="994295" y="151244"/>
                  </a:lnTo>
                  <a:lnTo>
                    <a:pt x="998943" y="149352"/>
                  </a:lnTo>
                  <a:lnTo>
                    <a:pt x="1003592" y="147459"/>
                  </a:lnTo>
                  <a:lnTo>
                    <a:pt x="1008227" y="145567"/>
                  </a:lnTo>
                  <a:lnTo>
                    <a:pt x="1012875" y="143675"/>
                  </a:lnTo>
                  <a:lnTo>
                    <a:pt x="1017524" y="141782"/>
                  </a:lnTo>
                  <a:lnTo>
                    <a:pt x="1022172" y="139890"/>
                  </a:lnTo>
                  <a:lnTo>
                    <a:pt x="1026820" y="138010"/>
                  </a:lnTo>
                  <a:lnTo>
                    <a:pt x="1031468" y="136118"/>
                  </a:lnTo>
                  <a:lnTo>
                    <a:pt x="1036116" y="134226"/>
                  </a:lnTo>
                  <a:lnTo>
                    <a:pt x="1040752" y="132334"/>
                  </a:lnTo>
                  <a:lnTo>
                    <a:pt x="1045400" y="130441"/>
                  </a:lnTo>
                  <a:lnTo>
                    <a:pt x="1050048" y="128549"/>
                  </a:lnTo>
                  <a:lnTo>
                    <a:pt x="1054696" y="126657"/>
                  </a:lnTo>
                  <a:lnTo>
                    <a:pt x="1059345" y="124777"/>
                  </a:lnTo>
                  <a:lnTo>
                    <a:pt x="1063993" y="122885"/>
                  </a:lnTo>
                  <a:lnTo>
                    <a:pt x="1068641" y="120992"/>
                  </a:lnTo>
                  <a:lnTo>
                    <a:pt x="1073277" y="119100"/>
                  </a:lnTo>
                  <a:lnTo>
                    <a:pt x="1077925" y="117208"/>
                  </a:lnTo>
                  <a:lnTo>
                    <a:pt x="1082573" y="115316"/>
                  </a:lnTo>
                  <a:lnTo>
                    <a:pt x="1087221" y="113436"/>
                  </a:lnTo>
                  <a:lnTo>
                    <a:pt x="1091869" y="111544"/>
                  </a:lnTo>
                  <a:lnTo>
                    <a:pt x="1096518" y="109651"/>
                  </a:lnTo>
                  <a:lnTo>
                    <a:pt x="1101153" y="107759"/>
                  </a:lnTo>
                  <a:lnTo>
                    <a:pt x="1105801" y="105867"/>
                  </a:lnTo>
                  <a:lnTo>
                    <a:pt x="1110449" y="103974"/>
                  </a:lnTo>
                  <a:lnTo>
                    <a:pt x="1115098" y="102082"/>
                  </a:lnTo>
                  <a:lnTo>
                    <a:pt x="1119746" y="100203"/>
                  </a:lnTo>
                  <a:lnTo>
                    <a:pt x="1124394" y="98310"/>
                  </a:lnTo>
                  <a:lnTo>
                    <a:pt x="1129042" y="96418"/>
                  </a:lnTo>
                  <a:lnTo>
                    <a:pt x="1133678" y="94526"/>
                  </a:lnTo>
                  <a:lnTo>
                    <a:pt x="1138326" y="92633"/>
                  </a:lnTo>
                  <a:lnTo>
                    <a:pt x="1142974" y="90741"/>
                  </a:lnTo>
                  <a:lnTo>
                    <a:pt x="1147622" y="88849"/>
                  </a:lnTo>
                  <a:lnTo>
                    <a:pt x="1152271" y="86969"/>
                  </a:lnTo>
                  <a:lnTo>
                    <a:pt x="1156919" y="85077"/>
                  </a:lnTo>
                  <a:lnTo>
                    <a:pt x="1161554" y="83185"/>
                  </a:lnTo>
                  <a:lnTo>
                    <a:pt x="1166202" y="81292"/>
                  </a:lnTo>
                  <a:lnTo>
                    <a:pt x="1170851" y="79400"/>
                  </a:lnTo>
                  <a:lnTo>
                    <a:pt x="1175499" y="77508"/>
                  </a:lnTo>
                  <a:lnTo>
                    <a:pt x="1180147" y="75615"/>
                  </a:lnTo>
                  <a:lnTo>
                    <a:pt x="1184795" y="73736"/>
                  </a:lnTo>
                  <a:lnTo>
                    <a:pt x="1189443" y="71843"/>
                  </a:lnTo>
                  <a:lnTo>
                    <a:pt x="1194079" y="69951"/>
                  </a:lnTo>
                  <a:lnTo>
                    <a:pt x="1198727" y="68059"/>
                  </a:lnTo>
                  <a:lnTo>
                    <a:pt x="1203375" y="66167"/>
                  </a:lnTo>
                  <a:lnTo>
                    <a:pt x="1208024" y="64274"/>
                  </a:lnTo>
                  <a:lnTo>
                    <a:pt x="1212672" y="62395"/>
                  </a:lnTo>
                  <a:lnTo>
                    <a:pt x="1217320" y="60502"/>
                  </a:lnTo>
                  <a:lnTo>
                    <a:pt x="1221955" y="58610"/>
                  </a:lnTo>
                  <a:lnTo>
                    <a:pt x="1226604" y="56718"/>
                  </a:lnTo>
                  <a:lnTo>
                    <a:pt x="1231252" y="54825"/>
                  </a:lnTo>
                  <a:lnTo>
                    <a:pt x="1235900" y="52933"/>
                  </a:lnTo>
                  <a:lnTo>
                    <a:pt x="1240548" y="51041"/>
                  </a:lnTo>
                  <a:lnTo>
                    <a:pt x="1245196" y="49161"/>
                  </a:lnTo>
                  <a:lnTo>
                    <a:pt x="1249832" y="47269"/>
                  </a:lnTo>
                  <a:lnTo>
                    <a:pt x="1254480" y="45377"/>
                  </a:lnTo>
                  <a:lnTo>
                    <a:pt x="1259128" y="43484"/>
                  </a:lnTo>
                  <a:lnTo>
                    <a:pt x="1263777" y="41592"/>
                  </a:lnTo>
                  <a:lnTo>
                    <a:pt x="1268425" y="39700"/>
                  </a:lnTo>
                  <a:lnTo>
                    <a:pt x="1273073" y="37807"/>
                  </a:lnTo>
                  <a:lnTo>
                    <a:pt x="1277721" y="35928"/>
                  </a:lnTo>
                  <a:lnTo>
                    <a:pt x="1282357" y="34036"/>
                  </a:lnTo>
                  <a:lnTo>
                    <a:pt x="1287005" y="32143"/>
                  </a:lnTo>
                  <a:lnTo>
                    <a:pt x="1291653" y="30251"/>
                  </a:lnTo>
                  <a:lnTo>
                    <a:pt x="1296301" y="28359"/>
                  </a:lnTo>
                  <a:lnTo>
                    <a:pt x="1300949" y="26466"/>
                  </a:lnTo>
                  <a:lnTo>
                    <a:pt x="1305598" y="24574"/>
                  </a:lnTo>
                  <a:lnTo>
                    <a:pt x="1310246" y="22694"/>
                  </a:lnTo>
                  <a:lnTo>
                    <a:pt x="1314881" y="20802"/>
                  </a:lnTo>
                  <a:lnTo>
                    <a:pt x="1319530" y="18910"/>
                  </a:lnTo>
                  <a:lnTo>
                    <a:pt x="1324178" y="17018"/>
                  </a:lnTo>
                  <a:lnTo>
                    <a:pt x="1328826" y="15125"/>
                  </a:lnTo>
                  <a:lnTo>
                    <a:pt x="1333474" y="13233"/>
                  </a:lnTo>
                  <a:lnTo>
                    <a:pt x="1338122" y="11353"/>
                  </a:lnTo>
                  <a:lnTo>
                    <a:pt x="1342758" y="9461"/>
                  </a:lnTo>
                  <a:lnTo>
                    <a:pt x="1347406" y="7569"/>
                  </a:lnTo>
                  <a:lnTo>
                    <a:pt x="1352054" y="5676"/>
                  </a:lnTo>
                  <a:lnTo>
                    <a:pt x="1356702" y="3784"/>
                  </a:lnTo>
                  <a:lnTo>
                    <a:pt x="1361351" y="1892"/>
                  </a:lnTo>
                  <a:lnTo>
                    <a:pt x="1365999" y="0"/>
                  </a:lnTo>
                </a:path>
              </a:pathLst>
            </a:custGeom>
            <a:ln w="190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998121" y="5008561"/>
              <a:ext cx="1366520" cy="0"/>
            </a:xfrm>
            <a:custGeom>
              <a:avLst/>
              <a:gdLst/>
              <a:ahLst/>
              <a:cxnLst/>
              <a:rect l="l" t="t" r="r" b="b"/>
              <a:pathLst>
                <a:path w="1366520" h="0">
                  <a:moveTo>
                    <a:pt x="0" y="0"/>
                  </a:moveTo>
                  <a:lnTo>
                    <a:pt x="0" y="0"/>
                  </a:lnTo>
                  <a:lnTo>
                    <a:pt x="1352054" y="0"/>
                  </a:lnTo>
                  <a:lnTo>
                    <a:pt x="1365999" y="0"/>
                  </a:lnTo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 txBox="1"/>
          <p:nvPr/>
        </p:nvSpPr>
        <p:spPr>
          <a:xfrm>
            <a:off x="3924909" y="5332030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3962971" y="5048451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3962971" y="476487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3899420" y="4481295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3377069" y="5184583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4093044" y="518458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4789932" y="518458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5455043" y="5184583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3267134" y="4752488"/>
            <a:ext cx="167005" cy="490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Vout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(V)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4278014" y="5421294"/>
            <a:ext cx="41338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Vin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(V)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 descr=""/>
          <p:cNvSpPr/>
          <p:nvPr/>
        </p:nvSpPr>
        <p:spPr>
          <a:xfrm>
            <a:off x="3821949" y="584769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 txBox="1"/>
          <p:nvPr/>
        </p:nvSpPr>
        <p:spPr>
          <a:xfrm>
            <a:off x="4078805" y="5757159"/>
            <a:ext cx="323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Vout1</a:t>
            </a:r>
            <a:endParaRPr sz="900">
              <a:latin typeface="Arial"/>
              <a:cs typeface="Arial"/>
            </a:endParaRPr>
          </a:p>
        </p:txBody>
      </p:sp>
      <p:sp>
        <p:nvSpPr>
          <p:cNvPr id="94" name="object 94" descr=""/>
          <p:cNvSpPr/>
          <p:nvPr/>
        </p:nvSpPr>
        <p:spPr>
          <a:xfrm>
            <a:off x="4505920" y="584769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 txBox="1"/>
          <p:nvPr/>
        </p:nvSpPr>
        <p:spPr>
          <a:xfrm>
            <a:off x="4762778" y="5757159"/>
            <a:ext cx="323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Vout2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6" name="object 96" descr=""/>
          <p:cNvGrpSpPr/>
          <p:nvPr/>
        </p:nvGrpSpPr>
        <p:grpSpPr>
          <a:xfrm>
            <a:off x="5932066" y="4636008"/>
            <a:ext cx="2101850" cy="581660"/>
            <a:chOff x="5932066" y="4636008"/>
            <a:chExt cx="2101850" cy="581660"/>
          </a:xfrm>
        </p:grpSpPr>
        <p:sp>
          <p:nvSpPr>
            <p:cNvPr id="97" name="object 97" descr=""/>
            <p:cNvSpPr/>
            <p:nvPr/>
          </p:nvSpPr>
          <p:spPr>
            <a:xfrm>
              <a:off x="5936829" y="4640770"/>
              <a:ext cx="2092325" cy="286385"/>
            </a:xfrm>
            <a:custGeom>
              <a:avLst/>
              <a:gdLst/>
              <a:ahLst/>
              <a:cxnLst/>
              <a:rect l="l" t="t" r="r" b="b"/>
              <a:pathLst>
                <a:path w="2092325" h="286385">
                  <a:moveTo>
                    <a:pt x="0" y="286321"/>
                  </a:moveTo>
                  <a:lnTo>
                    <a:pt x="2091893" y="286321"/>
                  </a:lnTo>
                </a:path>
                <a:path w="2092325" h="286385">
                  <a:moveTo>
                    <a:pt x="0" y="0"/>
                  </a:moveTo>
                  <a:lnTo>
                    <a:pt x="20918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5936829" y="4640775"/>
              <a:ext cx="2092325" cy="572135"/>
            </a:xfrm>
            <a:custGeom>
              <a:avLst/>
              <a:gdLst/>
              <a:ahLst/>
              <a:cxnLst/>
              <a:rect l="l" t="t" r="r" b="b"/>
              <a:pathLst>
                <a:path w="2092325" h="572135">
                  <a:moveTo>
                    <a:pt x="0" y="0"/>
                  </a:moveTo>
                  <a:lnTo>
                    <a:pt x="0" y="571804"/>
                  </a:lnTo>
                </a:path>
                <a:path w="2092325" h="572135">
                  <a:moveTo>
                    <a:pt x="1395133" y="0"/>
                  </a:moveTo>
                  <a:lnTo>
                    <a:pt x="1395133" y="571804"/>
                  </a:lnTo>
                </a:path>
                <a:path w="2092325" h="572135">
                  <a:moveTo>
                    <a:pt x="2091893" y="0"/>
                  </a:moveTo>
                  <a:lnTo>
                    <a:pt x="2091893" y="5718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634125" y="4640776"/>
              <a:ext cx="0" cy="572135"/>
            </a:xfrm>
            <a:custGeom>
              <a:avLst/>
              <a:gdLst/>
              <a:ahLst/>
              <a:cxnLst/>
              <a:rect l="l" t="t" r="r" b="b"/>
              <a:pathLst>
                <a:path w="0" h="572135">
                  <a:moveTo>
                    <a:pt x="0" y="5718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5936829" y="5212581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 h="0">
                  <a:moveTo>
                    <a:pt x="0" y="0"/>
                  </a:moveTo>
                  <a:lnTo>
                    <a:pt x="2091893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494665" y="4709387"/>
              <a:ext cx="1367155" cy="372745"/>
            </a:xfrm>
            <a:custGeom>
              <a:avLst/>
              <a:gdLst/>
              <a:ahLst/>
              <a:cxnLst/>
              <a:rect l="l" t="t" r="r" b="b"/>
              <a:pathLst>
                <a:path w="1367154" h="372745">
                  <a:moveTo>
                    <a:pt x="0" y="371678"/>
                  </a:moveTo>
                  <a:lnTo>
                    <a:pt x="0" y="371678"/>
                  </a:lnTo>
                  <a:lnTo>
                    <a:pt x="450913" y="371678"/>
                  </a:lnTo>
                  <a:lnTo>
                    <a:pt x="455561" y="372630"/>
                  </a:lnTo>
                  <a:lnTo>
                    <a:pt x="460209" y="371678"/>
                  </a:lnTo>
                  <a:lnTo>
                    <a:pt x="464858" y="370725"/>
                  </a:lnTo>
                  <a:lnTo>
                    <a:pt x="469506" y="367868"/>
                  </a:lnTo>
                  <a:lnTo>
                    <a:pt x="474167" y="365963"/>
                  </a:lnTo>
                  <a:lnTo>
                    <a:pt x="478802" y="364058"/>
                  </a:lnTo>
                  <a:lnTo>
                    <a:pt x="483463" y="362153"/>
                  </a:lnTo>
                  <a:lnTo>
                    <a:pt x="488111" y="360248"/>
                  </a:lnTo>
                  <a:lnTo>
                    <a:pt x="492759" y="358330"/>
                  </a:lnTo>
                  <a:lnTo>
                    <a:pt x="497408" y="356425"/>
                  </a:lnTo>
                  <a:lnTo>
                    <a:pt x="502056" y="354520"/>
                  </a:lnTo>
                  <a:lnTo>
                    <a:pt x="506704" y="352615"/>
                  </a:lnTo>
                  <a:lnTo>
                    <a:pt x="511352" y="350710"/>
                  </a:lnTo>
                  <a:lnTo>
                    <a:pt x="516001" y="348805"/>
                  </a:lnTo>
                  <a:lnTo>
                    <a:pt x="520649" y="346900"/>
                  </a:lnTo>
                  <a:lnTo>
                    <a:pt x="525297" y="344995"/>
                  </a:lnTo>
                  <a:lnTo>
                    <a:pt x="529945" y="343090"/>
                  </a:lnTo>
                  <a:lnTo>
                    <a:pt x="534593" y="341185"/>
                  </a:lnTo>
                  <a:lnTo>
                    <a:pt x="539242" y="339280"/>
                  </a:lnTo>
                  <a:lnTo>
                    <a:pt x="543890" y="337375"/>
                  </a:lnTo>
                  <a:lnTo>
                    <a:pt x="548538" y="335457"/>
                  </a:lnTo>
                  <a:lnTo>
                    <a:pt x="553186" y="333552"/>
                  </a:lnTo>
                  <a:lnTo>
                    <a:pt x="557834" y="331647"/>
                  </a:lnTo>
                  <a:lnTo>
                    <a:pt x="562483" y="329742"/>
                  </a:lnTo>
                  <a:lnTo>
                    <a:pt x="567131" y="327837"/>
                  </a:lnTo>
                  <a:lnTo>
                    <a:pt x="571779" y="325932"/>
                  </a:lnTo>
                  <a:lnTo>
                    <a:pt x="576427" y="324027"/>
                  </a:lnTo>
                  <a:lnTo>
                    <a:pt x="581075" y="322122"/>
                  </a:lnTo>
                  <a:lnTo>
                    <a:pt x="585724" y="320217"/>
                  </a:lnTo>
                  <a:lnTo>
                    <a:pt x="590372" y="318312"/>
                  </a:lnTo>
                  <a:lnTo>
                    <a:pt x="595020" y="316407"/>
                  </a:lnTo>
                  <a:lnTo>
                    <a:pt x="599668" y="314502"/>
                  </a:lnTo>
                  <a:lnTo>
                    <a:pt x="604316" y="312585"/>
                  </a:lnTo>
                  <a:lnTo>
                    <a:pt x="608977" y="310680"/>
                  </a:lnTo>
                  <a:lnTo>
                    <a:pt x="613625" y="308775"/>
                  </a:lnTo>
                  <a:lnTo>
                    <a:pt x="618261" y="306870"/>
                  </a:lnTo>
                  <a:lnTo>
                    <a:pt x="622922" y="304965"/>
                  </a:lnTo>
                  <a:lnTo>
                    <a:pt x="627570" y="303060"/>
                  </a:lnTo>
                  <a:lnTo>
                    <a:pt x="632218" y="301155"/>
                  </a:lnTo>
                  <a:lnTo>
                    <a:pt x="636866" y="299250"/>
                  </a:lnTo>
                  <a:lnTo>
                    <a:pt x="641515" y="297345"/>
                  </a:lnTo>
                  <a:lnTo>
                    <a:pt x="646163" y="295440"/>
                  </a:lnTo>
                  <a:lnTo>
                    <a:pt x="650811" y="293535"/>
                  </a:lnTo>
                  <a:lnTo>
                    <a:pt x="655459" y="291630"/>
                  </a:lnTo>
                  <a:lnTo>
                    <a:pt x="660107" y="289725"/>
                  </a:lnTo>
                  <a:lnTo>
                    <a:pt x="664756" y="287807"/>
                  </a:lnTo>
                  <a:lnTo>
                    <a:pt x="669404" y="285902"/>
                  </a:lnTo>
                  <a:lnTo>
                    <a:pt x="674052" y="283997"/>
                  </a:lnTo>
                  <a:lnTo>
                    <a:pt x="678700" y="282092"/>
                  </a:lnTo>
                  <a:lnTo>
                    <a:pt x="683348" y="280187"/>
                  </a:lnTo>
                  <a:lnTo>
                    <a:pt x="687997" y="278282"/>
                  </a:lnTo>
                  <a:lnTo>
                    <a:pt x="692645" y="276377"/>
                  </a:lnTo>
                  <a:lnTo>
                    <a:pt x="697293" y="274472"/>
                  </a:lnTo>
                  <a:lnTo>
                    <a:pt x="701941" y="272567"/>
                  </a:lnTo>
                  <a:lnTo>
                    <a:pt x="706589" y="270662"/>
                  </a:lnTo>
                  <a:lnTo>
                    <a:pt x="711238" y="268757"/>
                  </a:lnTo>
                  <a:lnTo>
                    <a:pt x="715886" y="266852"/>
                  </a:lnTo>
                  <a:lnTo>
                    <a:pt x="720534" y="264947"/>
                  </a:lnTo>
                  <a:lnTo>
                    <a:pt x="725182" y="263029"/>
                  </a:lnTo>
                  <a:lnTo>
                    <a:pt x="729830" y="261124"/>
                  </a:lnTo>
                  <a:lnTo>
                    <a:pt x="734479" y="259219"/>
                  </a:lnTo>
                  <a:lnTo>
                    <a:pt x="739127" y="257314"/>
                  </a:lnTo>
                  <a:lnTo>
                    <a:pt x="743775" y="255409"/>
                  </a:lnTo>
                  <a:lnTo>
                    <a:pt x="748436" y="253504"/>
                  </a:lnTo>
                  <a:lnTo>
                    <a:pt x="753084" y="251599"/>
                  </a:lnTo>
                  <a:lnTo>
                    <a:pt x="757732" y="249694"/>
                  </a:lnTo>
                  <a:lnTo>
                    <a:pt x="762381" y="247789"/>
                  </a:lnTo>
                  <a:lnTo>
                    <a:pt x="767029" y="245884"/>
                  </a:lnTo>
                  <a:lnTo>
                    <a:pt x="771677" y="243979"/>
                  </a:lnTo>
                  <a:lnTo>
                    <a:pt x="776325" y="242074"/>
                  </a:lnTo>
                  <a:lnTo>
                    <a:pt x="780973" y="240156"/>
                  </a:lnTo>
                  <a:lnTo>
                    <a:pt x="785622" y="238251"/>
                  </a:lnTo>
                  <a:lnTo>
                    <a:pt x="790270" y="236346"/>
                  </a:lnTo>
                  <a:lnTo>
                    <a:pt x="794918" y="234441"/>
                  </a:lnTo>
                  <a:lnTo>
                    <a:pt x="799566" y="232536"/>
                  </a:lnTo>
                  <a:lnTo>
                    <a:pt x="804214" y="230631"/>
                  </a:lnTo>
                  <a:lnTo>
                    <a:pt x="808863" y="228726"/>
                  </a:lnTo>
                  <a:lnTo>
                    <a:pt x="813511" y="226821"/>
                  </a:lnTo>
                  <a:lnTo>
                    <a:pt x="818159" y="224916"/>
                  </a:lnTo>
                  <a:lnTo>
                    <a:pt x="822807" y="223011"/>
                  </a:lnTo>
                  <a:lnTo>
                    <a:pt x="827455" y="221106"/>
                  </a:lnTo>
                  <a:lnTo>
                    <a:pt x="832104" y="219201"/>
                  </a:lnTo>
                  <a:lnTo>
                    <a:pt x="836752" y="217284"/>
                  </a:lnTo>
                  <a:lnTo>
                    <a:pt x="841400" y="215379"/>
                  </a:lnTo>
                  <a:lnTo>
                    <a:pt x="846048" y="213474"/>
                  </a:lnTo>
                  <a:lnTo>
                    <a:pt x="850696" y="211569"/>
                  </a:lnTo>
                  <a:lnTo>
                    <a:pt x="855344" y="209664"/>
                  </a:lnTo>
                  <a:lnTo>
                    <a:pt x="859993" y="207759"/>
                  </a:lnTo>
                  <a:lnTo>
                    <a:pt x="864641" y="205854"/>
                  </a:lnTo>
                  <a:lnTo>
                    <a:pt x="869289" y="203949"/>
                  </a:lnTo>
                  <a:lnTo>
                    <a:pt x="873937" y="202044"/>
                  </a:lnTo>
                  <a:lnTo>
                    <a:pt x="878586" y="200139"/>
                  </a:lnTo>
                  <a:lnTo>
                    <a:pt x="883234" y="198234"/>
                  </a:lnTo>
                  <a:lnTo>
                    <a:pt x="887895" y="196329"/>
                  </a:lnTo>
                  <a:lnTo>
                    <a:pt x="892543" y="194424"/>
                  </a:lnTo>
                  <a:lnTo>
                    <a:pt x="897191" y="192506"/>
                  </a:lnTo>
                  <a:lnTo>
                    <a:pt x="901839" y="190601"/>
                  </a:lnTo>
                  <a:lnTo>
                    <a:pt x="906487" y="188696"/>
                  </a:lnTo>
                  <a:lnTo>
                    <a:pt x="911136" y="186791"/>
                  </a:lnTo>
                  <a:lnTo>
                    <a:pt x="915784" y="184886"/>
                  </a:lnTo>
                  <a:lnTo>
                    <a:pt x="920432" y="182981"/>
                  </a:lnTo>
                  <a:lnTo>
                    <a:pt x="925080" y="181076"/>
                  </a:lnTo>
                  <a:lnTo>
                    <a:pt x="929728" y="179171"/>
                  </a:lnTo>
                  <a:lnTo>
                    <a:pt x="934377" y="177266"/>
                  </a:lnTo>
                  <a:lnTo>
                    <a:pt x="939025" y="175361"/>
                  </a:lnTo>
                  <a:lnTo>
                    <a:pt x="943673" y="173456"/>
                  </a:lnTo>
                  <a:lnTo>
                    <a:pt x="948321" y="171551"/>
                  </a:lnTo>
                  <a:lnTo>
                    <a:pt x="952969" y="169633"/>
                  </a:lnTo>
                  <a:lnTo>
                    <a:pt x="957618" y="167728"/>
                  </a:lnTo>
                  <a:lnTo>
                    <a:pt x="962266" y="165823"/>
                  </a:lnTo>
                  <a:lnTo>
                    <a:pt x="966914" y="163918"/>
                  </a:lnTo>
                  <a:lnTo>
                    <a:pt x="971562" y="162013"/>
                  </a:lnTo>
                  <a:lnTo>
                    <a:pt x="976210" y="160108"/>
                  </a:lnTo>
                  <a:lnTo>
                    <a:pt x="980859" y="158203"/>
                  </a:lnTo>
                  <a:lnTo>
                    <a:pt x="985507" y="156298"/>
                  </a:lnTo>
                  <a:lnTo>
                    <a:pt x="990155" y="154393"/>
                  </a:lnTo>
                  <a:lnTo>
                    <a:pt x="994803" y="152488"/>
                  </a:lnTo>
                  <a:lnTo>
                    <a:pt x="999451" y="150583"/>
                  </a:lnTo>
                  <a:lnTo>
                    <a:pt x="1004100" y="148678"/>
                  </a:lnTo>
                  <a:lnTo>
                    <a:pt x="1008748" y="146773"/>
                  </a:lnTo>
                  <a:lnTo>
                    <a:pt x="1013396" y="144856"/>
                  </a:lnTo>
                  <a:lnTo>
                    <a:pt x="1018044" y="142951"/>
                  </a:lnTo>
                  <a:lnTo>
                    <a:pt x="1022692" y="141046"/>
                  </a:lnTo>
                  <a:lnTo>
                    <a:pt x="1027353" y="139141"/>
                  </a:lnTo>
                  <a:lnTo>
                    <a:pt x="1032002" y="137236"/>
                  </a:lnTo>
                  <a:lnTo>
                    <a:pt x="1036650" y="135331"/>
                  </a:lnTo>
                  <a:lnTo>
                    <a:pt x="1041298" y="133426"/>
                  </a:lnTo>
                  <a:lnTo>
                    <a:pt x="1045946" y="131521"/>
                  </a:lnTo>
                  <a:lnTo>
                    <a:pt x="1050594" y="129616"/>
                  </a:lnTo>
                  <a:lnTo>
                    <a:pt x="1055243" y="127711"/>
                  </a:lnTo>
                  <a:lnTo>
                    <a:pt x="1059891" y="125806"/>
                  </a:lnTo>
                  <a:lnTo>
                    <a:pt x="1064539" y="123901"/>
                  </a:lnTo>
                  <a:lnTo>
                    <a:pt x="1069187" y="121996"/>
                  </a:lnTo>
                  <a:lnTo>
                    <a:pt x="1073835" y="120078"/>
                  </a:lnTo>
                  <a:lnTo>
                    <a:pt x="1078484" y="118173"/>
                  </a:lnTo>
                  <a:lnTo>
                    <a:pt x="1083132" y="116268"/>
                  </a:lnTo>
                  <a:lnTo>
                    <a:pt x="1087780" y="114363"/>
                  </a:lnTo>
                  <a:lnTo>
                    <a:pt x="1092428" y="112458"/>
                  </a:lnTo>
                  <a:lnTo>
                    <a:pt x="1097076" y="110553"/>
                  </a:lnTo>
                  <a:lnTo>
                    <a:pt x="1101725" y="108648"/>
                  </a:lnTo>
                  <a:lnTo>
                    <a:pt x="1106373" y="106743"/>
                  </a:lnTo>
                  <a:lnTo>
                    <a:pt x="1111021" y="104838"/>
                  </a:lnTo>
                  <a:lnTo>
                    <a:pt x="1115669" y="102933"/>
                  </a:lnTo>
                  <a:lnTo>
                    <a:pt x="1120317" y="101028"/>
                  </a:lnTo>
                  <a:lnTo>
                    <a:pt x="1124966" y="99110"/>
                  </a:lnTo>
                  <a:lnTo>
                    <a:pt x="1129614" y="97205"/>
                  </a:lnTo>
                  <a:lnTo>
                    <a:pt x="1134262" y="95300"/>
                  </a:lnTo>
                  <a:lnTo>
                    <a:pt x="1138910" y="93395"/>
                  </a:lnTo>
                  <a:lnTo>
                    <a:pt x="1143558" y="91490"/>
                  </a:lnTo>
                  <a:lnTo>
                    <a:pt x="1148207" y="89585"/>
                  </a:lnTo>
                  <a:lnTo>
                    <a:pt x="1152855" y="87680"/>
                  </a:lnTo>
                  <a:lnTo>
                    <a:pt x="1157516" y="85775"/>
                  </a:lnTo>
                  <a:lnTo>
                    <a:pt x="1162151" y="83870"/>
                  </a:lnTo>
                  <a:lnTo>
                    <a:pt x="1166812" y="81965"/>
                  </a:lnTo>
                  <a:lnTo>
                    <a:pt x="1171460" y="80060"/>
                  </a:lnTo>
                  <a:lnTo>
                    <a:pt x="1176108" y="78155"/>
                  </a:lnTo>
                  <a:lnTo>
                    <a:pt x="1180757" y="76250"/>
                  </a:lnTo>
                  <a:lnTo>
                    <a:pt x="1185405" y="74333"/>
                  </a:lnTo>
                  <a:lnTo>
                    <a:pt x="1190053" y="72428"/>
                  </a:lnTo>
                  <a:lnTo>
                    <a:pt x="1194701" y="70523"/>
                  </a:lnTo>
                  <a:lnTo>
                    <a:pt x="1199349" y="68618"/>
                  </a:lnTo>
                  <a:lnTo>
                    <a:pt x="1203998" y="66713"/>
                  </a:lnTo>
                  <a:lnTo>
                    <a:pt x="1208646" y="64808"/>
                  </a:lnTo>
                  <a:lnTo>
                    <a:pt x="1213294" y="62903"/>
                  </a:lnTo>
                  <a:lnTo>
                    <a:pt x="1217942" y="60998"/>
                  </a:lnTo>
                  <a:lnTo>
                    <a:pt x="1222590" y="59093"/>
                  </a:lnTo>
                  <a:lnTo>
                    <a:pt x="1227239" y="57188"/>
                  </a:lnTo>
                  <a:lnTo>
                    <a:pt x="1231887" y="55283"/>
                  </a:lnTo>
                  <a:lnTo>
                    <a:pt x="1236535" y="53378"/>
                  </a:lnTo>
                  <a:lnTo>
                    <a:pt x="1241183" y="51473"/>
                  </a:lnTo>
                  <a:lnTo>
                    <a:pt x="1245831" y="49555"/>
                  </a:lnTo>
                  <a:lnTo>
                    <a:pt x="1250480" y="47650"/>
                  </a:lnTo>
                  <a:lnTo>
                    <a:pt x="1255128" y="45745"/>
                  </a:lnTo>
                  <a:lnTo>
                    <a:pt x="1259776" y="43840"/>
                  </a:lnTo>
                  <a:lnTo>
                    <a:pt x="1264424" y="41935"/>
                  </a:lnTo>
                  <a:lnTo>
                    <a:pt x="1269072" y="40030"/>
                  </a:lnTo>
                  <a:lnTo>
                    <a:pt x="1273721" y="38125"/>
                  </a:lnTo>
                  <a:lnTo>
                    <a:pt x="1278369" y="36220"/>
                  </a:lnTo>
                  <a:lnTo>
                    <a:pt x="1283030" y="34315"/>
                  </a:lnTo>
                  <a:lnTo>
                    <a:pt x="1287665" y="32410"/>
                  </a:lnTo>
                  <a:lnTo>
                    <a:pt x="1292326" y="30505"/>
                  </a:lnTo>
                  <a:lnTo>
                    <a:pt x="1296974" y="28600"/>
                  </a:lnTo>
                  <a:lnTo>
                    <a:pt x="1301623" y="26695"/>
                  </a:lnTo>
                  <a:lnTo>
                    <a:pt x="1306271" y="24777"/>
                  </a:lnTo>
                  <a:lnTo>
                    <a:pt x="1310919" y="22872"/>
                  </a:lnTo>
                  <a:lnTo>
                    <a:pt x="1315567" y="20967"/>
                  </a:lnTo>
                  <a:lnTo>
                    <a:pt x="1320215" y="19062"/>
                  </a:lnTo>
                  <a:lnTo>
                    <a:pt x="1324864" y="17157"/>
                  </a:lnTo>
                  <a:lnTo>
                    <a:pt x="1329512" y="15252"/>
                  </a:lnTo>
                  <a:lnTo>
                    <a:pt x="1334160" y="13347"/>
                  </a:lnTo>
                  <a:lnTo>
                    <a:pt x="1338808" y="11442"/>
                  </a:lnTo>
                  <a:lnTo>
                    <a:pt x="1343456" y="9537"/>
                  </a:lnTo>
                  <a:lnTo>
                    <a:pt x="1348105" y="7632"/>
                  </a:lnTo>
                  <a:lnTo>
                    <a:pt x="1352753" y="5727"/>
                  </a:lnTo>
                  <a:lnTo>
                    <a:pt x="1357401" y="3822"/>
                  </a:lnTo>
                  <a:lnTo>
                    <a:pt x="1362049" y="1904"/>
                  </a:lnTo>
                  <a:lnTo>
                    <a:pt x="1366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 txBox="1"/>
          <p:nvPr/>
        </p:nvSpPr>
        <p:spPr>
          <a:xfrm>
            <a:off x="6459563" y="5122045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6459563" y="4836181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6396011" y="4550317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5873318" y="5258291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6589636" y="5258291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7286980" y="5258291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7952549" y="5258291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5737990" y="4936934"/>
            <a:ext cx="167005" cy="490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Vout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(V)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6775951" y="5426956"/>
            <a:ext cx="41338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Vin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(V)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 descr=""/>
          <p:cNvSpPr/>
          <p:nvPr/>
        </p:nvSpPr>
        <p:spPr>
          <a:xfrm>
            <a:off x="6692512" y="585335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 txBox="1"/>
          <p:nvPr/>
        </p:nvSpPr>
        <p:spPr>
          <a:xfrm>
            <a:off x="6949370" y="5762820"/>
            <a:ext cx="2590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Vout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37465" marR="30480">
              <a:lnSpc>
                <a:spcPts val="1910"/>
              </a:lnSpc>
              <a:spcBef>
                <a:spcPts val="16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5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7</a:t>
            </a:r>
            <a:r>
              <a:rPr dirty="0" spc="55" b="1">
                <a:latin typeface="Arial"/>
                <a:cs typeface="Arial"/>
              </a:rPr>
              <a:t> </a:t>
            </a:r>
            <a:r>
              <a:rPr dirty="0"/>
              <a:t>Hallar</a:t>
            </a:r>
            <a:r>
              <a:rPr dirty="0" spc="45"/>
              <a:t> </a:t>
            </a:r>
            <a:r>
              <a:rPr dirty="0"/>
              <a:t>la</a:t>
            </a:r>
            <a:r>
              <a:rPr dirty="0" spc="50"/>
              <a:t> </a:t>
            </a:r>
            <a:r>
              <a:rPr dirty="0"/>
              <a:t>función</a:t>
            </a:r>
            <a:r>
              <a:rPr dirty="0" spc="50"/>
              <a:t> </a:t>
            </a:r>
            <a:r>
              <a:rPr dirty="0"/>
              <a:t>de</a:t>
            </a:r>
            <a:r>
              <a:rPr dirty="0" spc="50"/>
              <a:t> </a:t>
            </a:r>
            <a:r>
              <a:rPr dirty="0"/>
              <a:t>transferencia</a:t>
            </a:r>
            <a:r>
              <a:rPr dirty="0" spc="50"/>
              <a:t> </a:t>
            </a:r>
            <a:r>
              <a:rPr dirty="0"/>
              <a:t>del</a:t>
            </a:r>
            <a:r>
              <a:rPr dirty="0" spc="45"/>
              <a:t> </a:t>
            </a:r>
            <a:r>
              <a:rPr dirty="0"/>
              <a:t>circuito</a:t>
            </a:r>
            <a:r>
              <a:rPr dirty="0" spc="60"/>
              <a:t> </a:t>
            </a:r>
            <a:r>
              <a:rPr dirty="0"/>
              <a:t>y</a:t>
            </a:r>
            <a:r>
              <a:rPr dirty="0" spc="30"/>
              <a:t> </a:t>
            </a:r>
            <a:r>
              <a:rPr dirty="0"/>
              <a:t>dibujar</a:t>
            </a:r>
            <a:r>
              <a:rPr dirty="0" spc="50"/>
              <a:t> </a:t>
            </a:r>
            <a:r>
              <a:rPr dirty="0"/>
              <a:t>v</a:t>
            </a:r>
            <a:r>
              <a:rPr dirty="0" baseline="-21164" sz="1575"/>
              <a:t>out</a:t>
            </a:r>
            <a:r>
              <a:rPr dirty="0" baseline="-21164" sz="1575" spc="300"/>
              <a:t> </a:t>
            </a:r>
            <a:r>
              <a:rPr dirty="0" sz="1600"/>
              <a:t>vs</a:t>
            </a:r>
            <a:r>
              <a:rPr dirty="0" sz="1600" spc="55"/>
              <a:t> </a:t>
            </a:r>
            <a:r>
              <a:rPr dirty="0" sz="1600"/>
              <a:t>v</a:t>
            </a:r>
            <a:r>
              <a:rPr dirty="0" baseline="-21164" sz="1575"/>
              <a:t>in</a:t>
            </a:r>
            <a:r>
              <a:rPr dirty="0" baseline="-21164" sz="1575" spc="284"/>
              <a:t> </a:t>
            </a:r>
            <a:r>
              <a:rPr dirty="0" sz="1600"/>
              <a:t>(R</a:t>
            </a:r>
            <a:r>
              <a:rPr dirty="0" baseline="-21164" sz="1575"/>
              <a:t>1</a:t>
            </a:r>
            <a:r>
              <a:rPr dirty="0" baseline="-21164" sz="1575" spc="292"/>
              <a:t> </a:t>
            </a:r>
            <a:r>
              <a:rPr dirty="0" sz="1600"/>
              <a:t>=</a:t>
            </a:r>
            <a:r>
              <a:rPr dirty="0" sz="1600" spc="50"/>
              <a:t> </a:t>
            </a:r>
            <a:r>
              <a:rPr dirty="0" sz="1600"/>
              <a:t>10</a:t>
            </a:r>
            <a:r>
              <a:rPr dirty="0" sz="1600" spc="50"/>
              <a:t> </a:t>
            </a:r>
            <a:r>
              <a:rPr dirty="0" sz="1600"/>
              <a:t>k</a:t>
            </a:r>
            <a:r>
              <a:rPr dirty="0" sz="1600">
                <a:latin typeface="Symbol"/>
                <a:cs typeface="Symbol"/>
              </a:rPr>
              <a:t></a:t>
            </a:r>
            <a:r>
              <a:rPr dirty="0" sz="1600" spc="105">
                <a:latin typeface="Times New Roman"/>
                <a:cs typeface="Times New Roman"/>
              </a:rPr>
              <a:t> </a:t>
            </a:r>
            <a:r>
              <a:rPr dirty="0" sz="1600"/>
              <a:t>y</a:t>
            </a:r>
            <a:r>
              <a:rPr dirty="0" sz="1600" spc="30"/>
              <a:t> </a:t>
            </a:r>
            <a:r>
              <a:rPr dirty="0" sz="1600"/>
              <a:t>V</a:t>
            </a:r>
            <a:r>
              <a:rPr dirty="0" baseline="-21164" sz="1575"/>
              <a:t>r</a:t>
            </a:r>
            <a:r>
              <a:rPr dirty="0" baseline="-21164" sz="1575" spc="300"/>
              <a:t> </a:t>
            </a:r>
            <a:r>
              <a:rPr dirty="0" sz="1600" spc="-50"/>
              <a:t>= </a:t>
            </a:r>
            <a:r>
              <a:rPr dirty="0" sz="1600" spc="-35"/>
              <a:t>5V,</a:t>
            </a:r>
            <a:r>
              <a:rPr dirty="0" sz="1600" spc="-25"/>
              <a:t> </a:t>
            </a:r>
            <a:r>
              <a:rPr dirty="0" sz="1600"/>
              <a:t>el</a:t>
            </a:r>
            <a:r>
              <a:rPr dirty="0" sz="1600" spc="-15"/>
              <a:t> </a:t>
            </a:r>
            <a:r>
              <a:rPr dirty="0" sz="1600"/>
              <a:t>voltaje</a:t>
            </a:r>
            <a:r>
              <a:rPr dirty="0" sz="1600" spc="-35"/>
              <a:t> </a:t>
            </a:r>
            <a:r>
              <a:rPr dirty="0" sz="1600"/>
              <a:t>de</a:t>
            </a:r>
            <a:r>
              <a:rPr dirty="0" sz="1600" spc="-25"/>
              <a:t> </a:t>
            </a:r>
            <a:r>
              <a:rPr dirty="0" sz="1600"/>
              <a:t>activación</a:t>
            </a:r>
            <a:r>
              <a:rPr dirty="0" sz="1600" spc="-45"/>
              <a:t> </a:t>
            </a:r>
            <a:r>
              <a:rPr dirty="0" sz="1600"/>
              <a:t>de</a:t>
            </a:r>
            <a:r>
              <a:rPr dirty="0" sz="1600" spc="-10"/>
              <a:t> </a:t>
            </a:r>
            <a:r>
              <a:rPr dirty="0" sz="1600"/>
              <a:t>los</a:t>
            </a:r>
            <a:r>
              <a:rPr dirty="0" sz="1600" spc="-30"/>
              <a:t> </a:t>
            </a:r>
            <a:r>
              <a:rPr dirty="0" sz="1600"/>
              <a:t>diodos</a:t>
            </a:r>
            <a:r>
              <a:rPr dirty="0" sz="1600" spc="-25"/>
              <a:t> </a:t>
            </a:r>
            <a:r>
              <a:rPr dirty="0" sz="1600"/>
              <a:t>es</a:t>
            </a:r>
            <a:r>
              <a:rPr dirty="0" sz="1600" spc="-15"/>
              <a:t> </a:t>
            </a:r>
            <a:r>
              <a:rPr dirty="0" sz="1600"/>
              <a:t>0,7</a:t>
            </a:r>
            <a:r>
              <a:rPr dirty="0" sz="1600" spc="-15"/>
              <a:t> </a:t>
            </a:r>
            <a:r>
              <a:rPr dirty="0" sz="1600" spc="-25"/>
              <a:t>V).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85380" y="1701544"/>
            <a:ext cx="1325245" cy="1232535"/>
            <a:chOff x="485380" y="1701544"/>
            <a:chExt cx="1325245" cy="1232535"/>
          </a:xfrm>
        </p:grpSpPr>
        <p:sp>
          <p:nvSpPr>
            <p:cNvPr id="6" name="object 6" descr=""/>
            <p:cNvSpPr/>
            <p:nvPr/>
          </p:nvSpPr>
          <p:spPr>
            <a:xfrm>
              <a:off x="1723632" y="174261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 h="0">
                  <a:moveTo>
                    <a:pt x="36553" y="0"/>
                  </a:moveTo>
                  <a:lnTo>
                    <a:pt x="0" y="0"/>
                  </a:lnTo>
                </a:path>
              </a:pathLst>
            </a:custGeom>
            <a:ln w="91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60186" y="171523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0" y="22813"/>
                  </a:moveTo>
                  <a:lnTo>
                    <a:pt x="1784" y="13901"/>
                  </a:lnTo>
                  <a:lnTo>
                    <a:pt x="6663" y="6653"/>
                  </a:lnTo>
                  <a:lnTo>
                    <a:pt x="13921" y="1782"/>
                  </a:lnTo>
                  <a:lnTo>
                    <a:pt x="22845" y="0"/>
                  </a:lnTo>
                  <a:lnTo>
                    <a:pt x="31770" y="1782"/>
                  </a:lnTo>
                  <a:lnTo>
                    <a:pt x="39028" y="6653"/>
                  </a:lnTo>
                  <a:lnTo>
                    <a:pt x="43907" y="13901"/>
                  </a:lnTo>
                  <a:lnTo>
                    <a:pt x="45691" y="22813"/>
                  </a:lnTo>
                  <a:lnTo>
                    <a:pt x="43907" y="31726"/>
                  </a:lnTo>
                  <a:lnTo>
                    <a:pt x="39028" y="38974"/>
                  </a:lnTo>
                  <a:lnTo>
                    <a:pt x="31770" y="43845"/>
                  </a:lnTo>
                  <a:lnTo>
                    <a:pt x="22845" y="45627"/>
                  </a:lnTo>
                  <a:lnTo>
                    <a:pt x="13921" y="43845"/>
                  </a:lnTo>
                  <a:lnTo>
                    <a:pt x="6663" y="38974"/>
                  </a:lnTo>
                  <a:lnTo>
                    <a:pt x="1784" y="31726"/>
                  </a:lnTo>
                  <a:lnTo>
                    <a:pt x="0" y="22813"/>
                  </a:lnTo>
                  <a:close/>
                </a:path>
              </a:pathLst>
            </a:custGeom>
            <a:ln w="91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89948" y="2837684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255"/>
                  </a:moveTo>
                  <a:lnTo>
                    <a:pt x="45691" y="0"/>
                  </a:lnTo>
                </a:path>
              </a:pathLst>
            </a:custGeom>
            <a:ln w="91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5640" y="2837684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82767" y="0"/>
                  </a:lnTo>
                </a:path>
              </a:pathLst>
            </a:custGeom>
            <a:ln w="91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2716" y="2837684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691" y="0"/>
                  </a:moveTo>
                  <a:lnTo>
                    <a:pt x="0" y="91255"/>
                  </a:lnTo>
                </a:path>
              </a:pathLst>
            </a:custGeom>
            <a:ln w="91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81332" y="2837684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255"/>
                  </a:moveTo>
                  <a:lnTo>
                    <a:pt x="45691" y="0"/>
                  </a:lnTo>
                </a:path>
              </a:pathLst>
            </a:custGeom>
            <a:ln w="91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723632" y="256391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 h="0">
                  <a:moveTo>
                    <a:pt x="36553" y="0"/>
                  </a:moveTo>
                  <a:lnTo>
                    <a:pt x="0" y="0"/>
                  </a:lnTo>
                </a:path>
              </a:pathLst>
            </a:custGeom>
            <a:ln w="91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760186" y="253654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0" y="22813"/>
                  </a:moveTo>
                  <a:lnTo>
                    <a:pt x="1784" y="13901"/>
                  </a:lnTo>
                  <a:lnTo>
                    <a:pt x="6663" y="6653"/>
                  </a:lnTo>
                  <a:lnTo>
                    <a:pt x="13921" y="1782"/>
                  </a:lnTo>
                  <a:lnTo>
                    <a:pt x="22845" y="0"/>
                  </a:lnTo>
                  <a:lnTo>
                    <a:pt x="31770" y="1782"/>
                  </a:lnTo>
                  <a:lnTo>
                    <a:pt x="39028" y="6653"/>
                  </a:lnTo>
                  <a:lnTo>
                    <a:pt x="43907" y="13901"/>
                  </a:lnTo>
                  <a:lnTo>
                    <a:pt x="45691" y="22813"/>
                  </a:lnTo>
                  <a:lnTo>
                    <a:pt x="43907" y="31726"/>
                  </a:lnTo>
                  <a:lnTo>
                    <a:pt x="39028" y="38974"/>
                  </a:lnTo>
                  <a:lnTo>
                    <a:pt x="31770" y="43845"/>
                  </a:lnTo>
                  <a:lnTo>
                    <a:pt x="22845" y="45627"/>
                  </a:lnTo>
                  <a:lnTo>
                    <a:pt x="13921" y="43845"/>
                  </a:lnTo>
                  <a:lnTo>
                    <a:pt x="6663" y="38974"/>
                  </a:lnTo>
                  <a:lnTo>
                    <a:pt x="1784" y="31726"/>
                  </a:lnTo>
                  <a:lnTo>
                    <a:pt x="0" y="22813"/>
                  </a:lnTo>
                  <a:close/>
                </a:path>
              </a:pathLst>
            </a:custGeom>
            <a:ln w="91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5640" y="2290149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0" y="86692"/>
                  </a:moveTo>
                  <a:lnTo>
                    <a:pt x="6782" y="52827"/>
                  </a:lnTo>
                  <a:lnTo>
                    <a:pt x="25320" y="25284"/>
                  </a:lnTo>
                  <a:lnTo>
                    <a:pt x="52901" y="6772"/>
                  </a:lnTo>
                  <a:lnTo>
                    <a:pt x="86814" y="0"/>
                  </a:lnTo>
                  <a:lnTo>
                    <a:pt x="120727" y="6772"/>
                  </a:lnTo>
                  <a:lnTo>
                    <a:pt x="148309" y="25284"/>
                  </a:lnTo>
                  <a:lnTo>
                    <a:pt x="166847" y="52827"/>
                  </a:lnTo>
                  <a:lnTo>
                    <a:pt x="173629" y="86692"/>
                  </a:lnTo>
                  <a:lnTo>
                    <a:pt x="166847" y="120558"/>
                  </a:lnTo>
                  <a:lnTo>
                    <a:pt x="148309" y="148101"/>
                  </a:lnTo>
                  <a:lnTo>
                    <a:pt x="120727" y="166613"/>
                  </a:lnTo>
                  <a:lnTo>
                    <a:pt x="86814" y="173385"/>
                  </a:lnTo>
                  <a:lnTo>
                    <a:pt x="52901" y="166613"/>
                  </a:lnTo>
                  <a:lnTo>
                    <a:pt x="25320" y="148101"/>
                  </a:lnTo>
                  <a:lnTo>
                    <a:pt x="6782" y="120558"/>
                  </a:lnTo>
                  <a:lnTo>
                    <a:pt x="0" y="86692"/>
                  </a:lnTo>
                  <a:close/>
                </a:path>
              </a:pathLst>
            </a:custGeom>
            <a:ln w="91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8747" y="242703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 h="0">
                  <a:moveTo>
                    <a:pt x="0" y="0"/>
                  </a:moveTo>
                  <a:lnTo>
                    <a:pt x="36553" y="0"/>
                  </a:lnTo>
                </a:path>
              </a:pathLst>
            </a:custGeom>
            <a:ln w="91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7024" y="2317526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w="0" h="36830">
                  <a:moveTo>
                    <a:pt x="0" y="0"/>
                  </a:moveTo>
                  <a:lnTo>
                    <a:pt x="0" y="36502"/>
                  </a:lnTo>
                </a:path>
              </a:pathLst>
            </a:custGeom>
            <a:ln w="91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8747" y="233577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 h="0">
                  <a:moveTo>
                    <a:pt x="0" y="0"/>
                  </a:moveTo>
                  <a:lnTo>
                    <a:pt x="36553" y="0"/>
                  </a:lnTo>
                </a:path>
              </a:pathLst>
            </a:custGeom>
            <a:ln w="91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27024" y="2198893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w="0" h="91439">
                  <a:moveTo>
                    <a:pt x="0" y="0"/>
                  </a:moveTo>
                  <a:lnTo>
                    <a:pt x="0" y="91255"/>
                  </a:lnTo>
                </a:path>
              </a:pathLst>
            </a:custGeom>
            <a:ln w="91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27024" y="2472661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w="0" h="91439">
                  <a:moveTo>
                    <a:pt x="0" y="91255"/>
                  </a:moveTo>
                  <a:lnTo>
                    <a:pt x="0" y="0"/>
                  </a:lnTo>
                </a:path>
              </a:pathLst>
            </a:custGeom>
            <a:ln w="91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10315" y="1706112"/>
              <a:ext cx="18415" cy="36830"/>
            </a:xfrm>
            <a:custGeom>
              <a:avLst/>
              <a:gdLst/>
              <a:ahLst/>
              <a:cxnLst/>
              <a:rect l="l" t="t" r="r" b="b"/>
              <a:pathLst>
                <a:path w="18415" h="36830">
                  <a:moveTo>
                    <a:pt x="0" y="36502"/>
                  </a:moveTo>
                  <a:lnTo>
                    <a:pt x="18276" y="0"/>
                  </a:lnTo>
                </a:path>
              </a:pathLst>
            </a:custGeom>
            <a:ln w="91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28591" y="1706112"/>
              <a:ext cx="27940" cy="73025"/>
            </a:xfrm>
            <a:custGeom>
              <a:avLst/>
              <a:gdLst/>
              <a:ahLst/>
              <a:cxnLst/>
              <a:rect l="l" t="t" r="r" b="b"/>
              <a:pathLst>
                <a:path w="27940" h="73025">
                  <a:moveTo>
                    <a:pt x="0" y="0"/>
                  </a:moveTo>
                  <a:lnTo>
                    <a:pt x="27415" y="73004"/>
                  </a:lnTo>
                </a:path>
              </a:pathLst>
            </a:custGeom>
            <a:ln w="913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56007" y="1706112"/>
              <a:ext cx="27940" cy="73025"/>
            </a:xfrm>
            <a:custGeom>
              <a:avLst/>
              <a:gdLst/>
              <a:ahLst/>
              <a:cxnLst/>
              <a:rect l="l" t="t" r="r" b="b"/>
              <a:pathLst>
                <a:path w="27940" h="73025">
                  <a:moveTo>
                    <a:pt x="0" y="73004"/>
                  </a:moveTo>
                  <a:lnTo>
                    <a:pt x="27415" y="0"/>
                  </a:lnTo>
                </a:path>
              </a:pathLst>
            </a:custGeom>
            <a:ln w="913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83422" y="1706112"/>
              <a:ext cx="27940" cy="73025"/>
            </a:xfrm>
            <a:custGeom>
              <a:avLst/>
              <a:gdLst/>
              <a:ahLst/>
              <a:cxnLst/>
              <a:rect l="l" t="t" r="r" b="b"/>
              <a:pathLst>
                <a:path w="27940" h="73025">
                  <a:moveTo>
                    <a:pt x="0" y="0"/>
                  </a:moveTo>
                  <a:lnTo>
                    <a:pt x="27415" y="73004"/>
                  </a:lnTo>
                </a:path>
              </a:pathLst>
            </a:custGeom>
            <a:ln w="913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10837" y="1706112"/>
              <a:ext cx="27940" cy="73025"/>
            </a:xfrm>
            <a:custGeom>
              <a:avLst/>
              <a:gdLst/>
              <a:ahLst/>
              <a:cxnLst/>
              <a:rect l="l" t="t" r="r" b="b"/>
              <a:pathLst>
                <a:path w="27940" h="73025">
                  <a:moveTo>
                    <a:pt x="0" y="73004"/>
                  </a:moveTo>
                  <a:lnTo>
                    <a:pt x="27415" y="0"/>
                  </a:lnTo>
                </a:path>
              </a:pathLst>
            </a:custGeom>
            <a:ln w="913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038252" y="1706112"/>
              <a:ext cx="27940" cy="73025"/>
            </a:xfrm>
            <a:custGeom>
              <a:avLst/>
              <a:gdLst/>
              <a:ahLst/>
              <a:cxnLst/>
              <a:rect l="l" t="t" r="r" b="b"/>
              <a:pathLst>
                <a:path w="27940" h="73025">
                  <a:moveTo>
                    <a:pt x="0" y="0"/>
                  </a:moveTo>
                  <a:lnTo>
                    <a:pt x="27415" y="73004"/>
                  </a:lnTo>
                </a:path>
              </a:pathLst>
            </a:custGeom>
            <a:ln w="913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65667" y="1742614"/>
              <a:ext cx="18415" cy="36830"/>
            </a:xfrm>
            <a:custGeom>
              <a:avLst/>
              <a:gdLst/>
              <a:ahLst/>
              <a:cxnLst/>
              <a:rect l="l" t="t" r="r" b="b"/>
              <a:pathLst>
                <a:path w="18415" h="36830">
                  <a:moveTo>
                    <a:pt x="0" y="36502"/>
                  </a:moveTo>
                  <a:lnTo>
                    <a:pt x="18276" y="0"/>
                  </a:lnTo>
                </a:path>
              </a:pathLst>
            </a:custGeom>
            <a:ln w="91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01176" y="174261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38" y="0"/>
                  </a:lnTo>
                </a:path>
              </a:pathLst>
            </a:custGeom>
            <a:ln w="91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83944" y="1742614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91383" y="0"/>
                  </a:moveTo>
                  <a:lnTo>
                    <a:pt x="0" y="0"/>
                  </a:lnTo>
                </a:path>
              </a:pathLst>
            </a:custGeom>
            <a:ln w="91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09792" y="1742614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0" y="0"/>
                  </a:moveTo>
                  <a:lnTo>
                    <a:pt x="91383" y="0"/>
                  </a:lnTo>
                </a:path>
              </a:pathLst>
            </a:custGeom>
            <a:ln w="91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75328" y="2290149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0" y="86692"/>
                  </a:moveTo>
                  <a:lnTo>
                    <a:pt x="6782" y="52827"/>
                  </a:lnTo>
                  <a:lnTo>
                    <a:pt x="25320" y="25284"/>
                  </a:lnTo>
                  <a:lnTo>
                    <a:pt x="52901" y="6772"/>
                  </a:lnTo>
                  <a:lnTo>
                    <a:pt x="86814" y="0"/>
                  </a:lnTo>
                  <a:lnTo>
                    <a:pt x="120727" y="6772"/>
                  </a:lnTo>
                  <a:lnTo>
                    <a:pt x="148309" y="25284"/>
                  </a:lnTo>
                  <a:lnTo>
                    <a:pt x="166847" y="52827"/>
                  </a:lnTo>
                  <a:lnTo>
                    <a:pt x="173629" y="86692"/>
                  </a:lnTo>
                  <a:lnTo>
                    <a:pt x="166847" y="120558"/>
                  </a:lnTo>
                  <a:lnTo>
                    <a:pt x="148309" y="148101"/>
                  </a:lnTo>
                  <a:lnTo>
                    <a:pt x="120727" y="166613"/>
                  </a:lnTo>
                  <a:lnTo>
                    <a:pt x="86814" y="173385"/>
                  </a:lnTo>
                  <a:lnTo>
                    <a:pt x="52901" y="166613"/>
                  </a:lnTo>
                  <a:lnTo>
                    <a:pt x="25320" y="148101"/>
                  </a:lnTo>
                  <a:lnTo>
                    <a:pt x="6782" y="120558"/>
                  </a:lnTo>
                  <a:lnTo>
                    <a:pt x="0" y="86692"/>
                  </a:lnTo>
                  <a:close/>
                </a:path>
              </a:pathLst>
            </a:custGeom>
            <a:ln w="91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48435" y="242703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 h="0">
                  <a:moveTo>
                    <a:pt x="0" y="0"/>
                  </a:moveTo>
                  <a:lnTo>
                    <a:pt x="36553" y="0"/>
                  </a:lnTo>
                </a:path>
              </a:pathLst>
            </a:custGeom>
            <a:ln w="91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66712" y="2317526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w="0" h="36830">
                  <a:moveTo>
                    <a:pt x="0" y="0"/>
                  </a:moveTo>
                  <a:lnTo>
                    <a:pt x="0" y="36502"/>
                  </a:lnTo>
                </a:path>
              </a:pathLst>
            </a:custGeom>
            <a:ln w="91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248435" y="233577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 h="0">
                  <a:moveTo>
                    <a:pt x="0" y="0"/>
                  </a:moveTo>
                  <a:lnTo>
                    <a:pt x="36553" y="0"/>
                  </a:lnTo>
                </a:path>
              </a:pathLst>
            </a:custGeom>
            <a:ln w="91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66712" y="2198893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w="0" h="91439">
                  <a:moveTo>
                    <a:pt x="0" y="0"/>
                  </a:moveTo>
                  <a:lnTo>
                    <a:pt x="0" y="91255"/>
                  </a:lnTo>
                </a:path>
              </a:pathLst>
            </a:custGeom>
            <a:ln w="91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266712" y="2472661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w="0" h="64135">
                  <a:moveTo>
                    <a:pt x="0" y="0"/>
                  </a:moveTo>
                  <a:lnTo>
                    <a:pt x="0" y="63875"/>
                  </a:lnTo>
                </a:path>
              </a:pathLst>
            </a:custGeom>
            <a:ln w="91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39297" y="253654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0" y="0"/>
                  </a:moveTo>
                  <a:lnTo>
                    <a:pt x="45691" y="0"/>
                  </a:lnTo>
                  <a:lnTo>
                    <a:pt x="45691" y="45627"/>
                  </a:lnTo>
                  <a:lnTo>
                    <a:pt x="0" y="45627"/>
                  </a:lnTo>
                  <a:lnTo>
                    <a:pt x="0" y="0"/>
                  </a:lnTo>
                  <a:close/>
                </a:path>
              </a:pathLst>
            </a:custGeom>
            <a:ln w="913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476895" y="1925126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 h="0">
                  <a:moveTo>
                    <a:pt x="0" y="0"/>
                  </a:moveTo>
                  <a:lnTo>
                    <a:pt x="127937" y="0"/>
                  </a:lnTo>
                </a:path>
              </a:pathLst>
            </a:custGeom>
            <a:ln w="91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540864" y="2016382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w="0" h="91439">
                  <a:moveTo>
                    <a:pt x="0" y="91255"/>
                  </a:moveTo>
                  <a:lnTo>
                    <a:pt x="0" y="0"/>
                  </a:lnTo>
                </a:path>
              </a:pathLst>
            </a:custGeom>
            <a:ln w="91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540864" y="1833870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w="0" h="91439">
                  <a:moveTo>
                    <a:pt x="0" y="91255"/>
                  </a:moveTo>
                  <a:lnTo>
                    <a:pt x="0" y="0"/>
                  </a:lnTo>
                </a:path>
              </a:pathLst>
            </a:custGeom>
            <a:ln w="91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476895" y="1925126"/>
              <a:ext cx="128270" cy="91440"/>
            </a:xfrm>
            <a:custGeom>
              <a:avLst/>
              <a:gdLst/>
              <a:ahLst/>
              <a:cxnLst/>
              <a:rect l="l" t="t" r="r" b="b"/>
              <a:pathLst>
                <a:path w="128269" h="91439">
                  <a:moveTo>
                    <a:pt x="127937" y="91255"/>
                  </a:moveTo>
                  <a:lnTo>
                    <a:pt x="0" y="91255"/>
                  </a:lnTo>
                  <a:lnTo>
                    <a:pt x="63968" y="0"/>
                  </a:lnTo>
                  <a:lnTo>
                    <a:pt x="127937" y="912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476895" y="1925126"/>
              <a:ext cx="128270" cy="91440"/>
            </a:xfrm>
            <a:custGeom>
              <a:avLst/>
              <a:gdLst/>
              <a:ahLst/>
              <a:cxnLst/>
              <a:rect l="l" t="t" r="r" b="b"/>
              <a:pathLst>
                <a:path w="128269" h="91439">
                  <a:moveTo>
                    <a:pt x="63968" y="0"/>
                  </a:moveTo>
                  <a:lnTo>
                    <a:pt x="127937" y="91255"/>
                  </a:lnTo>
                  <a:lnTo>
                    <a:pt x="0" y="91255"/>
                  </a:lnTo>
                  <a:lnTo>
                    <a:pt x="63968" y="0"/>
                  </a:lnTo>
                  <a:close/>
                </a:path>
              </a:pathLst>
            </a:custGeom>
            <a:ln w="912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540864" y="2107638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w="0" h="91439">
                  <a:moveTo>
                    <a:pt x="0" y="91255"/>
                  </a:moveTo>
                  <a:lnTo>
                    <a:pt x="0" y="0"/>
                  </a:lnTo>
                </a:path>
              </a:pathLst>
            </a:custGeom>
            <a:ln w="91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540864" y="176086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3008"/>
                  </a:lnTo>
                </a:path>
              </a:pathLst>
            </a:custGeom>
            <a:ln w="91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513449" y="171523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0" y="0"/>
                  </a:moveTo>
                  <a:lnTo>
                    <a:pt x="45691" y="0"/>
                  </a:lnTo>
                  <a:lnTo>
                    <a:pt x="45691" y="45627"/>
                  </a:lnTo>
                  <a:lnTo>
                    <a:pt x="0" y="45627"/>
                  </a:lnTo>
                  <a:lnTo>
                    <a:pt x="0" y="0"/>
                  </a:lnTo>
                  <a:close/>
                </a:path>
              </a:pathLst>
            </a:custGeom>
            <a:ln w="913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202743" y="2016382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 h="0">
                  <a:moveTo>
                    <a:pt x="127937" y="0"/>
                  </a:moveTo>
                  <a:lnTo>
                    <a:pt x="0" y="0"/>
                  </a:lnTo>
                </a:path>
              </a:pathLst>
            </a:custGeom>
            <a:ln w="91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266712" y="1833870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w="0" h="91439">
                  <a:moveTo>
                    <a:pt x="0" y="0"/>
                  </a:moveTo>
                  <a:lnTo>
                    <a:pt x="0" y="91255"/>
                  </a:lnTo>
                </a:path>
              </a:pathLst>
            </a:custGeom>
            <a:ln w="91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266712" y="2016382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w="0" h="91439">
                  <a:moveTo>
                    <a:pt x="0" y="0"/>
                  </a:moveTo>
                  <a:lnTo>
                    <a:pt x="0" y="91255"/>
                  </a:lnTo>
                </a:path>
              </a:pathLst>
            </a:custGeom>
            <a:ln w="91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202743" y="1925126"/>
              <a:ext cx="128270" cy="91440"/>
            </a:xfrm>
            <a:custGeom>
              <a:avLst/>
              <a:gdLst/>
              <a:ahLst/>
              <a:cxnLst/>
              <a:rect l="l" t="t" r="r" b="b"/>
              <a:pathLst>
                <a:path w="128269" h="91439">
                  <a:moveTo>
                    <a:pt x="63968" y="91255"/>
                  </a:moveTo>
                  <a:lnTo>
                    <a:pt x="0" y="0"/>
                  </a:lnTo>
                  <a:lnTo>
                    <a:pt x="127937" y="0"/>
                  </a:lnTo>
                  <a:lnTo>
                    <a:pt x="63968" y="912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202743" y="1925126"/>
              <a:ext cx="128270" cy="91440"/>
            </a:xfrm>
            <a:custGeom>
              <a:avLst/>
              <a:gdLst/>
              <a:ahLst/>
              <a:cxnLst/>
              <a:rect l="l" t="t" r="r" b="b"/>
              <a:pathLst>
                <a:path w="128269" h="91439">
                  <a:moveTo>
                    <a:pt x="63968" y="91255"/>
                  </a:moveTo>
                  <a:lnTo>
                    <a:pt x="0" y="0"/>
                  </a:lnTo>
                  <a:lnTo>
                    <a:pt x="127937" y="0"/>
                  </a:lnTo>
                  <a:lnTo>
                    <a:pt x="63968" y="91255"/>
                  </a:lnTo>
                  <a:close/>
                </a:path>
              </a:pathLst>
            </a:custGeom>
            <a:ln w="912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266712" y="1742614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w="0" h="91439">
                  <a:moveTo>
                    <a:pt x="0" y="0"/>
                  </a:moveTo>
                  <a:lnTo>
                    <a:pt x="0" y="91255"/>
                  </a:lnTo>
                </a:path>
              </a:pathLst>
            </a:custGeom>
            <a:ln w="91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266712" y="2107638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w="0" h="91439">
                  <a:moveTo>
                    <a:pt x="0" y="91255"/>
                  </a:moveTo>
                  <a:lnTo>
                    <a:pt x="0" y="0"/>
                  </a:lnTo>
                </a:path>
              </a:pathLst>
            </a:custGeom>
            <a:ln w="91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175328" y="1742614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91383" y="0"/>
                  </a:moveTo>
                  <a:lnTo>
                    <a:pt x="0" y="0"/>
                  </a:lnTo>
                </a:path>
              </a:pathLst>
            </a:custGeom>
            <a:ln w="912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27024" y="2563917"/>
              <a:ext cx="914400" cy="274320"/>
            </a:xfrm>
            <a:custGeom>
              <a:avLst/>
              <a:gdLst/>
              <a:ahLst/>
              <a:cxnLst/>
              <a:rect l="l" t="t" r="r" b="b"/>
              <a:pathLst>
                <a:path w="914400" h="274319">
                  <a:moveTo>
                    <a:pt x="0" y="0"/>
                  </a:moveTo>
                  <a:lnTo>
                    <a:pt x="0" y="273767"/>
                  </a:lnTo>
                </a:path>
                <a:path w="914400" h="274319">
                  <a:moveTo>
                    <a:pt x="0" y="0"/>
                  </a:moveTo>
                  <a:lnTo>
                    <a:pt x="913839" y="0"/>
                  </a:lnTo>
                </a:path>
              </a:pathLst>
            </a:custGeom>
            <a:ln w="913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08747" y="2545665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40" h="27939">
                  <a:moveTo>
                    <a:pt x="21319" y="27376"/>
                  </a:moveTo>
                  <a:lnTo>
                    <a:pt x="6095" y="27376"/>
                  </a:lnTo>
                  <a:lnTo>
                    <a:pt x="0" y="21289"/>
                  </a:lnTo>
                  <a:lnTo>
                    <a:pt x="0" y="13688"/>
                  </a:lnTo>
                  <a:lnTo>
                    <a:pt x="0" y="6086"/>
                  </a:lnTo>
                  <a:lnTo>
                    <a:pt x="6095" y="0"/>
                  </a:lnTo>
                  <a:lnTo>
                    <a:pt x="21319" y="0"/>
                  </a:lnTo>
                  <a:lnTo>
                    <a:pt x="27415" y="6086"/>
                  </a:lnTo>
                  <a:lnTo>
                    <a:pt x="27415" y="21289"/>
                  </a:lnTo>
                  <a:lnTo>
                    <a:pt x="21319" y="2737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08747" y="2545665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40" h="27939">
                  <a:moveTo>
                    <a:pt x="0" y="13688"/>
                  </a:moveTo>
                  <a:lnTo>
                    <a:pt x="0" y="6086"/>
                  </a:lnTo>
                  <a:lnTo>
                    <a:pt x="6095" y="0"/>
                  </a:lnTo>
                  <a:lnTo>
                    <a:pt x="13707" y="0"/>
                  </a:lnTo>
                  <a:lnTo>
                    <a:pt x="21319" y="0"/>
                  </a:lnTo>
                  <a:lnTo>
                    <a:pt x="27415" y="6086"/>
                  </a:lnTo>
                  <a:lnTo>
                    <a:pt x="27415" y="13688"/>
                  </a:lnTo>
                  <a:lnTo>
                    <a:pt x="27415" y="21289"/>
                  </a:lnTo>
                  <a:lnTo>
                    <a:pt x="21319" y="27376"/>
                  </a:lnTo>
                  <a:lnTo>
                    <a:pt x="13707" y="27376"/>
                  </a:lnTo>
                  <a:lnTo>
                    <a:pt x="6095" y="27376"/>
                  </a:lnTo>
                  <a:lnTo>
                    <a:pt x="0" y="21289"/>
                  </a:lnTo>
                  <a:lnTo>
                    <a:pt x="0" y="13688"/>
                  </a:lnTo>
                  <a:close/>
                </a:path>
              </a:pathLst>
            </a:custGeom>
            <a:ln w="9131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522587" y="2545665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40" h="27939">
                  <a:moveTo>
                    <a:pt x="21319" y="27376"/>
                  </a:moveTo>
                  <a:lnTo>
                    <a:pt x="6095" y="27376"/>
                  </a:lnTo>
                  <a:lnTo>
                    <a:pt x="0" y="21289"/>
                  </a:lnTo>
                  <a:lnTo>
                    <a:pt x="0" y="13688"/>
                  </a:lnTo>
                  <a:lnTo>
                    <a:pt x="0" y="6086"/>
                  </a:lnTo>
                  <a:lnTo>
                    <a:pt x="6095" y="0"/>
                  </a:lnTo>
                  <a:lnTo>
                    <a:pt x="21319" y="0"/>
                  </a:lnTo>
                  <a:lnTo>
                    <a:pt x="27415" y="6086"/>
                  </a:lnTo>
                  <a:lnTo>
                    <a:pt x="27415" y="21289"/>
                  </a:lnTo>
                  <a:lnTo>
                    <a:pt x="21319" y="2737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522587" y="2545665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40" h="27939">
                  <a:moveTo>
                    <a:pt x="0" y="13688"/>
                  </a:moveTo>
                  <a:lnTo>
                    <a:pt x="0" y="6086"/>
                  </a:lnTo>
                  <a:lnTo>
                    <a:pt x="6095" y="0"/>
                  </a:lnTo>
                  <a:lnTo>
                    <a:pt x="13707" y="0"/>
                  </a:lnTo>
                  <a:lnTo>
                    <a:pt x="21319" y="0"/>
                  </a:lnTo>
                  <a:lnTo>
                    <a:pt x="27415" y="6086"/>
                  </a:lnTo>
                  <a:lnTo>
                    <a:pt x="27415" y="13688"/>
                  </a:lnTo>
                  <a:lnTo>
                    <a:pt x="27415" y="21289"/>
                  </a:lnTo>
                  <a:lnTo>
                    <a:pt x="21319" y="27376"/>
                  </a:lnTo>
                  <a:lnTo>
                    <a:pt x="13707" y="27376"/>
                  </a:lnTo>
                  <a:lnTo>
                    <a:pt x="6095" y="27376"/>
                  </a:lnTo>
                  <a:lnTo>
                    <a:pt x="0" y="21289"/>
                  </a:lnTo>
                  <a:lnTo>
                    <a:pt x="0" y="13688"/>
                  </a:lnTo>
                  <a:close/>
                </a:path>
              </a:pathLst>
            </a:custGeom>
            <a:ln w="9131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266712" y="1742614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456919" y="0"/>
                  </a:moveTo>
                  <a:lnTo>
                    <a:pt x="0" y="0"/>
                  </a:lnTo>
                </a:path>
              </a:pathLst>
            </a:custGeom>
            <a:ln w="912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248435" y="1724363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40" h="27939">
                  <a:moveTo>
                    <a:pt x="21319" y="27376"/>
                  </a:moveTo>
                  <a:lnTo>
                    <a:pt x="6095" y="27376"/>
                  </a:lnTo>
                  <a:lnTo>
                    <a:pt x="0" y="21289"/>
                  </a:lnTo>
                  <a:lnTo>
                    <a:pt x="0" y="13688"/>
                  </a:lnTo>
                  <a:lnTo>
                    <a:pt x="0" y="6086"/>
                  </a:lnTo>
                  <a:lnTo>
                    <a:pt x="6095" y="0"/>
                  </a:lnTo>
                  <a:lnTo>
                    <a:pt x="21319" y="0"/>
                  </a:lnTo>
                  <a:lnTo>
                    <a:pt x="27415" y="6086"/>
                  </a:lnTo>
                  <a:lnTo>
                    <a:pt x="27415" y="21289"/>
                  </a:lnTo>
                  <a:lnTo>
                    <a:pt x="21319" y="2737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248435" y="1724363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40" h="27939">
                  <a:moveTo>
                    <a:pt x="0" y="13688"/>
                  </a:moveTo>
                  <a:lnTo>
                    <a:pt x="0" y="6086"/>
                  </a:lnTo>
                  <a:lnTo>
                    <a:pt x="6095" y="0"/>
                  </a:lnTo>
                  <a:lnTo>
                    <a:pt x="13707" y="0"/>
                  </a:lnTo>
                  <a:lnTo>
                    <a:pt x="21319" y="0"/>
                  </a:lnTo>
                  <a:lnTo>
                    <a:pt x="27415" y="6086"/>
                  </a:lnTo>
                  <a:lnTo>
                    <a:pt x="27415" y="13688"/>
                  </a:lnTo>
                  <a:lnTo>
                    <a:pt x="27415" y="21289"/>
                  </a:lnTo>
                  <a:lnTo>
                    <a:pt x="21319" y="27376"/>
                  </a:lnTo>
                  <a:lnTo>
                    <a:pt x="13707" y="27376"/>
                  </a:lnTo>
                  <a:lnTo>
                    <a:pt x="6095" y="27376"/>
                  </a:lnTo>
                  <a:lnTo>
                    <a:pt x="0" y="21289"/>
                  </a:lnTo>
                  <a:lnTo>
                    <a:pt x="0" y="13688"/>
                  </a:lnTo>
                  <a:close/>
                </a:path>
              </a:pathLst>
            </a:custGeom>
            <a:ln w="9131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27024" y="1742614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182767" y="0"/>
                  </a:moveTo>
                  <a:lnTo>
                    <a:pt x="0" y="0"/>
                  </a:lnTo>
                </a:path>
              </a:pathLst>
            </a:custGeom>
            <a:ln w="912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27024" y="1742614"/>
              <a:ext cx="0" cy="456565"/>
            </a:xfrm>
            <a:custGeom>
              <a:avLst/>
              <a:gdLst/>
              <a:ahLst/>
              <a:cxnLst/>
              <a:rect l="l" t="t" r="r" b="b"/>
              <a:pathLst>
                <a:path w="0" h="456564">
                  <a:moveTo>
                    <a:pt x="0" y="0"/>
                  </a:moveTo>
                  <a:lnTo>
                    <a:pt x="0" y="456278"/>
                  </a:lnTo>
                </a:path>
              </a:pathLst>
            </a:custGeom>
            <a:ln w="913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540864" y="2198893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w="0" h="365125">
                  <a:moveTo>
                    <a:pt x="0" y="0"/>
                  </a:moveTo>
                  <a:lnTo>
                    <a:pt x="0" y="365023"/>
                  </a:lnTo>
                </a:path>
              </a:pathLst>
            </a:custGeom>
            <a:ln w="913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540864" y="2563917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80" h="0">
                  <a:moveTo>
                    <a:pt x="0" y="0"/>
                  </a:moveTo>
                  <a:lnTo>
                    <a:pt x="182767" y="0"/>
                  </a:lnTo>
                </a:path>
              </a:pathLst>
            </a:custGeom>
            <a:ln w="912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85812" y="1814513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40" h="0">
                  <a:moveTo>
                    <a:pt x="0" y="0"/>
                  </a:moveTo>
                  <a:lnTo>
                    <a:pt x="281355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054465" y="177640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140189" y="1886597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w="0" h="222250">
                  <a:moveTo>
                    <a:pt x="0" y="0"/>
                  </a:moveTo>
                  <a:lnTo>
                    <a:pt x="0" y="22225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102093" y="209614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1985084" y="2094938"/>
            <a:ext cx="19494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0">
                <a:latin typeface="Arial"/>
                <a:cs typeface="Arial"/>
              </a:rPr>
              <a:t>Vout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802316" y="2642472"/>
            <a:ext cx="4826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50"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340173" y="2277450"/>
            <a:ext cx="14478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934168" y="1547403"/>
            <a:ext cx="14033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65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979860" y="2277449"/>
            <a:ext cx="10795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Vr</a:t>
            </a:r>
            <a:endParaRPr sz="65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3208801" y="1541397"/>
            <a:ext cx="4926330" cy="1261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¿Cuándo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están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OFF?</a:t>
            </a:r>
            <a:endParaRPr sz="135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caso,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conduce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uno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ellos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otro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no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puede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conducir. </a:t>
            </a:r>
            <a:r>
              <a:rPr dirty="0" sz="1350">
                <a:latin typeface="Arial"/>
                <a:cs typeface="Arial"/>
              </a:rPr>
              <a:t>Se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darán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3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casos:</a:t>
            </a:r>
            <a:endParaRPr sz="135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buAutoNum type="alphaLcParenR"/>
              <a:tabLst>
                <a:tab pos="269875" algn="l"/>
              </a:tabLst>
            </a:pPr>
            <a:r>
              <a:rPr dirty="0" sz="1350">
                <a:latin typeface="Arial"/>
                <a:cs typeface="Arial"/>
              </a:rPr>
              <a:t>D1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 D2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OFF.</a:t>
            </a:r>
            <a:endParaRPr sz="135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buAutoNum type="alphaLcParenR"/>
              <a:tabLst>
                <a:tab pos="269875" algn="l"/>
              </a:tabLst>
            </a:pPr>
            <a:r>
              <a:rPr dirty="0" sz="1350">
                <a:latin typeface="Arial"/>
                <a:cs typeface="Arial"/>
              </a:rPr>
              <a:t>D2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 D1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OFF.</a:t>
            </a:r>
            <a:endParaRPr sz="1350">
              <a:latin typeface="Arial"/>
              <a:cs typeface="Arial"/>
            </a:endParaRPr>
          </a:p>
          <a:p>
            <a:pPr marL="269240" indent="-256540">
              <a:lnSpc>
                <a:spcPct val="100000"/>
              </a:lnSpc>
              <a:buAutoNum type="alphaLcParenR"/>
              <a:tabLst>
                <a:tab pos="269240" algn="l"/>
              </a:tabLst>
            </a:pPr>
            <a:r>
              <a:rPr dirty="0" sz="1350">
                <a:latin typeface="Arial"/>
                <a:cs typeface="Arial"/>
              </a:rPr>
              <a:t>D1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OFF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D2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OFF</a:t>
            </a:r>
            <a:endParaRPr sz="135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3484407" y="4611996"/>
            <a:ext cx="79883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Symbol"/>
                <a:cs typeface="Symbol"/>
              </a:rPr>
              <a:t></a:t>
            </a:r>
            <a:r>
              <a:rPr dirty="0" sz="1550" spc="-30">
                <a:latin typeface="Times New Roman"/>
                <a:cs typeface="Times New Roman"/>
              </a:rPr>
              <a:t> </a:t>
            </a:r>
            <a:r>
              <a:rPr dirty="0" sz="1550" i="1">
                <a:latin typeface="Times New Roman"/>
                <a:cs typeface="Times New Roman"/>
              </a:rPr>
              <a:t>i</a:t>
            </a:r>
            <a:r>
              <a:rPr dirty="0" sz="1550" spc="35" i="1">
                <a:latin typeface="Times New Roman"/>
                <a:cs typeface="Times New Roman"/>
              </a:rPr>
              <a:t> </a:t>
            </a:r>
            <a:r>
              <a:rPr dirty="0" sz="1550">
                <a:latin typeface="Symbol"/>
                <a:cs typeface="Symbol"/>
              </a:rPr>
              <a:t></a:t>
            </a:r>
            <a:r>
              <a:rPr dirty="0" sz="1550" spc="10">
                <a:latin typeface="Times New Roman"/>
                <a:cs typeface="Times New Roman"/>
              </a:rPr>
              <a:t> </a:t>
            </a:r>
            <a:r>
              <a:rPr dirty="0" baseline="37634" sz="2325" spc="-37" i="1">
                <a:latin typeface="Times New Roman"/>
                <a:cs typeface="Times New Roman"/>
              </a:rPr>
              <a:t>V</a:t>
            </a:r>
            <a:r>
              <a:rPr dirty="0" baseline="40123" sz="1350" spc="-37" i="1">
                <a:latin typeface="Times New Roman"/>
                <a:cs typeface="Times New Roman"/>
              </a:rPr>
              <a:t>in</a:t>
            </a:r>
            <a:endParaRPr baseline="40123" sz="1350">
              <a:latin typeface="Times New Roman"/>
              <a:cs typeface="Times New Roman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3077225" y="2959970"/>
            <a:ext cx="4465320" cy="17862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5275" marR="30480" indent="-25781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a)</a:t>
            </a:r>
            <a:r>
              <a:rPr dirty="0" sz="1350" spc="4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254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2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corriente</a:t>
            </a:r>
            <a:r>
              <a:rPr dirty="0" sz="1350" spc="2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</a:t>
            </a:r>
            <a:r>
              <a:rPr dirty="0" sz="1350" spc="2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254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atraviesa</a:t>
            </a:r>
            <a:r>
              <a:rPr dirty="0" sz="1350" spc="2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1</a:t>
            </a:r>
            <a:r>
              <a:rPr dirty="0" baseline="-18518" sz="1350" spc="577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circula</a:t>
            </a:r>
            <a:r>
              <a:rPr dirty="0" sz="1350" spc="2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254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izda.</a:t>
            </a:r>
            <a:r>
              <a:rPr dirty="0" sz="1350" spc="254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a </a:t>
            </a:r>
            <a:r>
              <a:rPr dirty="0" sz="1350" spc="-20">
                <a:latin typeface="Arial"/>
                <a:cs typeface="Arial"/>
              </a:rPr>
              <a:t>dcha.</a:t>
            </a:r>
            <a:endParaRPr sz="1350">
              <a:latin typeface="Arial"/>
              <a:cs typeface="Arial"/>
            </a:endParaRPr>
          </a:p>
          <a:p>
            <a:pPr marL="381000" marR="31115" indent="-635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8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diodo</a:t>
            </a:r>
            <a:r>
              <a:rPr dirty="0" sz="1350" spc="9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7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conduce</a:t>
            </a:r>
            <a:r>
              <a:rPr dirty="0" sz="1350" spc="7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</a:t>
            </a:r>
            <a:r>
              <a:rPr dirty="0" sz="1350" spc="8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D1,</a:t>
            </a:r>
            <a:r>
              <a:rPr dirty="0" sz="1350" spc="8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mientras</a:t>
            </a:r>
            <a:r>
              <a:rPr dirty="0" sz="1350" spc="8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D2</a:t>
            </a:r>
            <a:r>
              <a:rPr dirty="0" sz="1350" spc="8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estará</a:t>
            </a:r>
            <a:r>
              <a:rPr dirty="0" sz="1350" spc="9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en </a:t>
            </a:r>
            <a:r>
              <a:rPr dirty="0" sz="1350" spc="-45">
                <a:latin typeface="Arial"/>
                <a:cs typeface="Arial"/>
              </a:rPr>
              <a:t>OFF.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Aplicando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Kirchhoff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malla:</a:t>
            </a:r>
            <a:endParaRPr sz="1350">
              <a:latin typeface="Arial"/>
              <a:cs typeface="Arial"/>
            </a:endParaRPr>
          </a:p>
          <a:p>
            <a:pPr marL="436880" marR="2635885">
              <a:lnSpc>
                <a:spcPct val="126899"/>
              </a:lnSpc>
              <a:spcBef>
                <a:spcPts val="290"/>
              </a:spcBef>
            </a:pPr>
            <a:r>
              <a:rPr dirty="0" sz="1550" i="1">
                <a:latin typeface="Times New Roman"/>
                <a:cs typeface="Times New Roman"/>
              </a:rPr>
              <a:t>V</a:t>
            </a:r>
            <a:r>
              <a:rPr dirty="0" baseline="-24691" sz="1350" i="1">
                <a:latin typeface="Times New Roman"/>
                <a:cs typeface="Times New Roman"/>
              </a:rPr>
              <a:t>in</a:t>
            </a:r>
            <a:r>
              <a:rPr dirty="0" baseline="-24691" sz="1350" spc="540" i="1">
                <a:latin typeface="Times New Roman"/>
                <a:cs typeface="Times New Roman"/>
              </a:rPr>
              <a:t> </a:t>
            </a:r>
            <a:r>
              <a:rPr dirty="0" sz="1550">
                <a:latin typeface="Symbol"/>
                <a:cs typeface="Symbol"/>
              </a:rPr>
              <a:t></a:t>
            </a:r>
            <a:r>
              <a:rPr dirty="0" sz="1550" spc="5">
                <a:latin typeface="Times New Roman"/>
                <a:cs typeface="Times New Roman"/>
              </a:rPr>
              <a:t> </a:t>
            </a:r>
            <a:r>
              <a:rPr dirty="0" sz="1550" spc="-70" i="1">
                <a:latin typeface="Times New Roman"/>
                <a:cs typeface="Times New Roman"/>
              </a:rPr>
              <a:t>R</a:t>
            </a:r>
            <a:r>
              <a:rPr dirty="0" baseline="-24691" sz="1350" spc="-104">
                <a:latin typeface="Times New Roman"/>
                <a:cs typeface="Times New Roman"/>
              </a:rPr>
              <a:t>1</a:t>
            </a:r>
            <a:r>
              <a:rPr dirty="0" sz="1550" spc="-70" i="1">
                <a:latin typeface="Times New Roman"/>
                <a:cs typeface="Times New Roman"/>
              </a:rPr>
              <a:t>i</a:t>
            </a:r>
            <a:r>
              <a:rPr dirty="0" sz="1550" spc="-95" i="1">
                <a:latin typeface="Times New Roman"/>
                <a:cs typeface="Times New Roman"/>
              </a:rPr>
              <a:t> </a:t>
            </a:r>
            <a:r>
              <a:rPr dirty="0" sz="1550">
                <a:latin typeface="Symbol"/>
                <a:cs typeface="Symbol"/>
              </a:rPr>
              <a:t></a:t>
            </a:r>
            <a:r>
              <a:rPr dirty="0" sz="1550" spc="-135">
                <a:latin typeface="Times New Roman"/>
                <a:cs typeface="Times New Roman"/>
              </a:rPr>
              <a:t> </a:t>
            </a:r>
            <a:r>
              <a:rPr dirty="0" sz="1550" spc="50" i="1">
                <a:latin typeface="Times New Roman"/>
                <a:cs typeface="Times New Roman"/>
              </a:rPr>
              <a:t>v</a:t>
            </a:r>
            <a:r>
              <a:rPr dirty="0" baseline="-24691" sz="1350" spc="75" i="1">
                <a:latin typeface="Times New Roman"/>
                <a:cs typeface="Times New Roman"/>
              </a:rPr>
              <a:t>d</a:t>
            </a:r>
            <a:r>
              <a:rPr dirty="0" baseline="-24691" sz="1350" spc="480" i="1">
                <a:latin typeface="Times New Roman"/>
                <a:cs typeface="Times New Roman"/>
              </a:rPr>
              <a:t> </a:t>
            </a:r>
            <a:r>
              <a:rPr dirty="0" sz="1550">
                <a:latin typeface="Symbol"/>
                <a:cs typeface="Symbol"/>
              </a:rPr>
              <a:t></a:t>
            </a:r>
            <a:r>
              <a:rPr dirty="0" sz="1550" spc="-200">
                <a:latin typeface="Times New Roman"/>
                <a:cs typeface="Times New Roman"/>
              </a:rPr>
              <a:t> </a:t>
            </a:r>
            <a:r>
              <a:rPr dirty="0" sz="1550" spc="-25" i="1">
                <a:latin typeface="Times New Roman"/>
                <a:cs typeface="Times New Roman"/>
              </a:rPr>
              <a:t>V</a:t>
            </a:r>
            <a:r>
              <a:rPr dirty="0" baseline="-24691" sz="1350" spc="-37" i="1">
                <a:latin typeface="Times New Roman"/>
                <a:cs typeface="Times New Roman"/>
              </a:rPr>
              <a:t>r</a:t>
            </a:r>
            <a:r>
              <a:rPr dirty="0" baseline="-24691" sz="1350" i="1">
                <a:latin typeface="Times New Roman"/>
                <a:cs typeface="Times New Roman"/>
              </a:rPr>
              <a:t> </a:t>
            </a:r>
            <a:r>
              <a:rPr dirty="0" sz="1550" i="1">
                <a:latin typeface="Times New Roman"/>
                <a:cs typeface="Times New Roman"/>
              </a:rPr>
              <a:t>V</a:t>
            </a:r>
            <a:r>
              <a:rPr dirty="0" baseline="-24691" sz="1350" i="1">
                <a:latin typeface="Times New Roman"/>
                <a:cs typeface="Times New Roman"/>
              </a:rPr>
              <a:t>in</a:t>
            </a:r>
            <a:r>
              <a:rPr dirty="0" baseline="-24691" sz="1350" spc="577" i="1">
                <a:latin typeface="Times New Roman"/>
                <a:cs typeface="Times New Roman"/>
              </a:rPr>
              <a:t> </a:t>
            </a:r>
            <a:r>
              <a:rPr dirty="0" sz="1550">
                <a:latin typeface="Symbol"/>
                <a:cs typeface="Symbol"/>
              </a:rPr>
              <a:t></a:t>
            </a:r>
            <a:r>
              <a:rPr dirty="0" sz="1550" spc="-19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10</a:t>
            </a:r>
            <a:r>
              <a:rPr dirty="0" sz="1550" i="1">
                <a:latin typeface="Times New Roman"/>
                <a:cs typeface="Times New Roman"/>
              </a:rPr>
              <a:t>i</a:t>
            </a:r>
            <a:r>
              <a:rPr dirty="0" sz="1550" spc="-85" i="1">
                <a:latin typeface="Times New Roman"/>
                <a:cs typeface="Times New Roman"/>
              </a:rPr>
              <a:t> </a:t>
            </a:r>
            <a:r>
              <a:rPr dirty="0" sz="1550">
                <a:latin typeface="Symbol"/>
                <a:cs typeface="Symbol"/>
              </a:rPr>
              <a:t></a:t>
            </a:r>
            <a:r>
              <a:rPr dirty="0" sz="1550" spc="-12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0,7</a:t>
            </a:r>
            <a:r>
              <a:rPr dirty="0" sz="1550" spc="-105">
                <a:latin typeface="Times New Roman"/>
                <a:cs typeface="Times New Roman"/>
              </a:rPr>
              <a:t> </a:t>
            </a:r>
            <a:r>
              <a:rPr dirty="0" sz="1550">
                <a:latin typeface="Symbol"/>
                <a:cs typeface="Symbol"/>
              </a:rPr>
              <a:t></a:t>
            </a:r>
            <a:r>
              <a:rPr dirty="0" sz="1550" spc="-120">
                <a:latin typeface="Times New Roman"/>
                <a:cs typeface="Times New Roman"/>
              </a:rPr>
              <a:t> </a:t>
            </a:r>
            <a:r>
              <a:rPr dirty="0" sz="1550" spc="-50">
                <a:latin typeface="Times New Roman"/>
                <a:cs typeface="Times New Roman"/>
              </a:rPr>
              <a:t>5</a:t>
            </a:r>
            <a:endParaRPr sz="1550">
              <a:latin typeface="Times New Roman"/>
              <a:cs typeface="Times New Roman"/>
            </a:endParaRPr>
          </a:p>
          <a:p>
            <a:pPr marL="1230630">
              <a:lnSpc>
                <a:spcPct val="100000"/>
              </a:lnSpc>
              <a:spcBef>
                <a:spcPts val="500"/>
              </a:spcBef>
            </a:pPr>
            <a:r>
              <a:rPr dirty="0" sz="1550">
                <a:latin typeface="Symbol"/>
                <a:cs typeface="Symbol"/>
              </a:rPr>
              <a:t></a:t>
            </a:r>
            <a:r>
              <a:rPr dirty="0" sz="1550" spc="-135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Times New Roman"/>
                <a:cs typeface="Times New Roman"/>
              </a:rPr>
              <a:t>5,7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4251866" y="4757765"/>
            <a:ext cx="22606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25">
                <a:latin typeface="Times New Roman"/>
                <a:cs typeface="Times New Roman"/>
              </a:rPr>
              <a:t>10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8" name="object 78" descr=""/>
          <p:cNvSpPr/>
          <p:nvPr/>
        </p:nvSpPr>
        <p:spPr>
          <a:xfrm>
            <a:off x="4031109" y="4766300"/>
            <a:ext cx="683895" cy="0"/>
          </a:xfrm>
          <a:custGeom>
            <a:avLst/>
            <a:gdLst/>
            <a:ahLst/>
            <a:cxnLst/>
            <a:rect l="l" t="t" r="r" b="b"/>
            <a:pathLst>
              <a:path w="683895" h="0">
                <a:moveTo>
                  <a:pt x="0" y="0"/>
                </a:moveTo>
                <a:lnTo>
                  <a:pt x="683691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 txBox="1"/>
          <p:nvPr/>
        </p:nvSpPr>
        <p:spPr>
          <a:xfrm>
            <a:off x="3304501" y="4964958"/>
            <a:ext cx="416560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Imponiendo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esta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condición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nos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queda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Vin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&gt;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5,7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V.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este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caso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voltaje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salida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viene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dado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por</a:t>
            </a:r>
            <a:r>
              <a:rPr dirty="0" sz="1050" spc="-20"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3286762" y="5513663"/>
            <a:ext cx="838200" cy="305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13888" sz="2700" i="1">
                <a:latin typeface="Times New Roman"/>
                <a:cs typeface="Times New Roman"/>
              </a:rPr>
              <a:t>V</a:t>
            </a:r>
            <a:r>
              <a:rPr dirty="0" sz="1050" i="1">
                <a:latin typeface="Times New Roman"/>
                <a:cs typeface="Times New Roman"/>
              </a:rPr>
              <a:t>out</a:t>
            </a:r>
            <a:r>
              <a:rPr dirty="0" sz="1050" spc="390" i="1">
                <a:latin typeface="Times New Roman"/>
                <a:cs typeface="Times New Roman"/>
              </a:rPr>
              <a:t> </a:t>
            </a:r>
            <a:r>
              <a:rPr dirty="0" baseline="13888" sz="2700">
                <a:latin typeface="Symbol"/>
                <a:cs typeface="Symbol"/>
              </a:rPr>
              <a:t></a:t>
            </a:r>
            <a:r>
              <a:rPr dirty="0" baseline="13888" sz="2700" spc="-247">
                <a:latin typeface="Times New Roman"/>
                <a:cs typeface="Times New Roman"/>
              </a:rPr>
              <a:t> </a:t>
            </a:r>
            <a:r>
              <a:rPr dirty="0" baseline="13888" sz="2700" spc="-37" i="1">
                <a:latin typeface="Times New Roman"/>
                <a:cs typeface="Times New Roman"/>
              </a:rPr>
              <a:t>V</a:t>
            </a:r>
            <a:r>
              <a:rPr dirty="0" sz="1050" spc="-25" i="1"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4124555" y="5455420"/>
            <a:ext cx="1929764" cy="305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800" spc="-10">
                <a:latin typeface="Symbol"/>
                <a:cs typeface="Symbol"/>
              </a:rPr>
              <a:t></a:t>
            </a:r>
            <a:r>
              <a:rPr dirty="0" sz="1800" spc="-245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3809" sz="1575" i="1">
                <a:latin typeface="Times New Roman"/>
                <a:cs typeface="Times New Roman"/>
              </a:rPr>
              <a:t>r</a:t>
            </a:r>
            <a:r>
              <a:rPr dirty="0" baseline="-23809" sz="1575" spc="547" i="1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</a:t>
            </a:r>
            <a:r>
              <a:rPr dirty="0" sz="1800" spc="-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0,7</a:t>
            </a:r>
            <a:r>
              <a:rPr dirty="0" sz="1800" spc="-150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</a:t>
            </a:r>
            <a:r>
              <a:rPr dirty="0" sz="1800" spc="-1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5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Symbol"/>
                <a:cs typeface="Symbol"/>
              </a:rPr>
              <a:t></a:t>
            </a:r>
            <a:r>
              <a:rPr dirty="0" sz="1800" spc="-9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5,7</a:t>
            </a:r>
            <a:r>
              <a:rPr dirty="0" sz="1800" spc="-20" i="1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2" name="object 82" descr=""/>
          <p:cNvGrpSpPr/>
          <p:nvPr/>
        </p:nvGrpSpPr>
        <p:grpSpPr>
          <a:xfrm>
            <a:off x="386098" y="3325607"/>
            <a:ext cx="2048510" cy="1048385"/>
            <a:chOff x="386098" y="3325607"/>
            <a:chExt cx="2048510" cy="1048385"/>
          </a:xfrm>
        </p:grpSpPr>
        <p:pic>
          <p:nvPicPr>
            <p:cNvPr id="83" name="object 8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098" y="3395560"/>
              <a:ext cx="1603842" cy="978094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1824005" y="3330370"/>
              <a:ext cx="605790" cy="142875"/>
            </a:xfrm>
            <a:custGeom>
              <a:avLst/>
              <a:gdLst/>
              <a:ahLst/>
              <a:cxnLst/>
              <a:rect l="l" t="t" r="r" b="b"/>
              <a:pathLst>
                <a:path w="605789" h="142875">
                  <a:moveTo>
                    <a:pt x="605447" y="0"/>
                  </a:moveTo>
                  <a:lnTo>
                    <a:pt x="0" y="142328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762189" y="3432705"/>
              <a:ext cx="83185" cy="74295"/>
            </a:xfrm>
            <a:custGeom>
              <a:avLst/>
              <a:gdLst/>
              <a:ahLst/>
              <a:cxnLst/>
              <a:rect l="l" t="t" r="r" b="b"/>
              <a:pathLst>
                <a:path w="83185" h="74295">
                  <a:moveTo>
                    <a:pt x="65455" y="0"/>
                  </a:moveTo>
                  <a:lnTo>
                    <a:pt x="0" y="54533"/>
                  </a:lnTo>
                  <a:lnTo>
                    <a:pt x="82892" y="74180"/>
                  </a:lnTo>
                  <a:lnTo>
                    <a:pt x="65455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2185027" y="3057211"/>
            <a:ext cx="48323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-0.7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161571" y="3007786"/>
            <a:ext cx="4254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5.7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88" name="object 88" descr=""/>
          <p:cNvGrpSpPr/>
          <p:nvPr/>
        </p:nvGrpSpPr>
        <p:grpSpPr>
          <a:xfrm>
            <a:off x="205562" y="3236468"/>
            <a:ext cx="1873885" cy="1347470"/>
            <a:chOff x="205562" y="3236468"/>
            <a:chExt cx="1873885" cy="1347470"/>
          </a:xfrm>
        </p:grpSpPr>
        <p:sp>
          <p:nvSpPr>
            <p:cNvPr id="89" name="object 89" descr=""/>
            <p:cNvSpPr/>
            <p:nvPr/>
          </p:nvSpPr>
          <p:spPr>
            <a:xfrm>
              <a:off x="1234914" y="3280981"/>
              <a:ext cx="142240" cy="159385"/>
            </a:xfrm>
            <a:custGeom>
              <a:avLst/>
              <a:gdLst/>
              <a:ahLst/>
              <a:cxnLst/>
              <a:rect l="l" t="t" r="r" b="b"/>
              <a:pathLst>
                <a:path w="142240" h="159385">
                  <a:moveTo>
                    <a:pt x="142214" y="0"/>
                  </a:moveTo>
                  <a:lnTo>
                    <a:pt x="0" y="158927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192576" y="3405042"/>
              <a:ext cx="79375" cy="82550"/>
            </a:xfrm>
            <a:custGeom>
              <a:avLst/>
              <a:gdLst/>
              <a:ahLst/>
              <a:cxnLst/>
              <a:rect l="l" t="t" r="r" b="b"/>
              <a:pathLst>
                <a:path w="79375" h="82550">
                  <a:moveTo>
                    <a:pt x="22415" y="0"/>
                  </a:moveTo>
                  <a:lnTo>
                    <a:pt x="0" y="82194"/>
                  </a:lnTo>
                  <a:lnTo>
                    <a:pt x="79209" y="50812"/>
                  </a:lnTo>
                  <a:lnTo>
                    <a:pt x="22415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62" y="3236468"/>
              <a:ext cx="1873801" cy="1347152"/>
            </a:xfrm>
            <a:prstGeom prst="rect">
              <a:avLst/>
            </a:prstGeom>
          </p:spPr>
        </p:pic>
      </p:grpSp>
      <p:sp>
        <p:nvSpPr>
          <p:cNvPr id="92" name="object 92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296079" y="2735474"/>
            <a:ext cx="96710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13888" sz="2700" i="1">
                <a:latin typeface="Times New Roman"/>
                <a:cs typeface="Times New Roman"/>
              </a:rPr>
              <a:t>V</a:t>
            </a:r>
            <a:r>
              <a:rPr dirty="0" sz="1050" i="1">
                <a:latin typeface="Times New Roman"/>
                <a:cs typeface="Times New Roman"/>
              </a:rPr>
              <a:t>out</a:t>
            </a:r>
            <a:r>
              <a:rPr dirty="0" sz="1050" spc="390" i="1">
                <a:latin typeface="Times New Roman"/>
                <a:cs typeface="Times New Roman"/>
              </a:rPr>
              <a:t> </a:t>
            </a:r>
            <a:r>
              <a:rPr dirty="0" baseline="13888" sz="2700">
                <a:latin typeface="Symbol"/>
                <a:cs typeface="Symbol"/>
              </a:rPr>
              <a:t></a:t>
            </a:r>
            <a:r>
              <a:rPr dirty="0" baseline="13888" sz="2700" spc="-44">
                <a:latin typeface="Times New Roman"/>
                <a:cs typeface="Times New Roman"/>
              </a:rPr>
              <a:t> </a:t>
            </a:r>
            <a:r>
              <a:rPr dirty="0" baseline="13888" sz="2700" spc="-37">
                <a:latin typeface="Symbol"/>
                <a:cs typeface="Symbol"/>
              </a:rPr>
              <a:t></a:t>
            </a:r>
            <a:r>
              <a:rPr dirty="0" baseline="13888" sz="2700" spc="-37" i="1">
                <a:latin typeface="Times New Roman"/>
                <a:cs typeface="Times New Roman"/>
              </a:rPr>
              <a:t>V</a:t>
            </a:r>
            <a:r>
              <a:rPr dirty="0" sz="1050" spc="-25" i="1"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06751" y="2677326"/>
            <a:ext cx="75374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>
                <a:latin typeface="Symbol"/>
                <a:cs typeface="Symbol"/>
              </a:rPr>
              <a:t>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Symbol"/>
                <a:cs typeface="Symbol"/>
              </a:rPr>
              <a:t></a:t>
            </a:r>
            <a:r>
              <a:rPr dirty="0" sz="1800" spc="-10">
                <a:latin typeface="Times New Roman"/>
                <a:cs typeface="Times New Roman"/>
              </a:rPr>
              <a:t>0,7</a:t>
            </a:r>
            <a:r>
              <a:rPr dirty="0" sz="1800" spc="-10" i="1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21097" y="1076567"/>
            <a:ext cx="588772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b)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Corriente</a:t>
            </a:r>
            <a:r>
              <a:rPr dirty="0" sz="1350" spc="-1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dcha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 izda,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diodo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está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OFF y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 diodo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2 está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ON.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ecuación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malla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caso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nos</a:t>
            </a:r>
            <a:r>
              <a:rPr dirty="0" sz="1350" spc="-10">
                <a:latin typeface="Arial"/>
                <a:cs typeface="Arial"/>
              </a:rPr>
              <a:t> queda: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14994" y="2264009"/>
            <a:ext cx="294640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Arial"/>
                <a:cs typeface="Arial"/>
              </a:rPr>
              <a:t>Corriente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es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positiva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Wingdings"/>
                <a:cs typeface="Wingdings"/>
              </a:rPr>
              <a:t></a:t>
            </a:r>
            <a:r>
              <a:rPr dirty="0" sz="1050">
                <a:latin typeface="Times New Roman"/>
                <a:cs typeface="Times New Roman"/>
              </a:rPr>
              <a:t> </a:t>
            </a:r>
            <a:r>
              <a:rPr dirty="0" sz="1050">
                <a:latin typeface="Arial"/>
                <a:cs typeface="Arial"/>
              </a:rPr>
              <a:t>V</a:t>
            </a:r>
            <a:r>
              <a:rPr dirty="0" baseline="-23809" sz="1050">
                <a:latin typeface="Arial"/>
                <a:cs typeface="Arial"/>
              </a:rPr>
              <a:t>in</a:t>
            </a:r>
            <a:r>
              <a:rPr dirty="0" sz="1050">
                <a:latin typeface="Arial"/>
                <a:cs typeface="Arial"/>
              </a:rPr>
              <a:t>&lt;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-</a:t>
            </a:r>
            <a:r>
              <a:rPr dirty="0" sz="1050">
                <a:latin typeface="Arial"/>
                <a:cs typeface="Arial"/>
              </a:rPr>
              <a:t>0,7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V.</a:t>
            </a:r>
            <a:endParaRPr sz="10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En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este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caso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el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voltaje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salida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viene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dado</a:t>
            </a:r>
            <a:r>
              <a:rPr dirty="0" sz="1050" spc="-20">
                <a:latin typeface="Arial"/>
                <a:cs typeface="Arial"/>
              </a:rPr>
              <a:t> por: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19365" y="3914904"/>
            <a:ext cx="27165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resumen,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voltaje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salida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es</a:t>
            </a:r>
            <a:r>
              <a:rPr dirty="0" sz="900" spc="-25"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66171" y="4369247"/>
            <a:ext cx="39751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3513" sz="2775" spc="-30" i="1">
                <a:latin typeface="Times New Roman"/>
                <a:cs typeface="Times New Roman"/>
              </a:rPr>
              <a:t>V</a:t>
            </a:r>
            <a:r>
              <a:rPr dirty="0" sz="1100" spc="-20" i="1">
                <a:latin typeface="Times New Roman"/>
                <a:cs typeface="Times New Roman"/>
              </a:rPr>
              <a:t>out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677018" y="4309652"/>
            <a:ext cx="219646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10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</a:t>
            </a:r>
            <a:r>
              <a:rPr dirty="0" sz="1850">
                <a:latin typeface="Times New Roman"/>
                <a:cs typeface="Times New Roman"/>
              </a:rPr>
              <a:t>0,7</a:t>
            </a:r>
            <a:r>
              <a:rPr dirty="0" sz="1850" i="1">
                <a:latin typeface="Times New Roman"/>
                <a:cs typeface="Times New Roman"/>
              </a:rPr>
              <a:t>Vsi</a:t>
            </a:r>
            <a:r>
              <a:rPr dirty="0" sz="1850" spc="459" i="1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2727" sz="1650" i="1">
                <a:latin typeface="Times New Roman"/>
                <a:cs typeface="Times New Roman"/>
              </a:rPr>
              <a:t>in</a:t>
            </a:r>
            <a:r>
              <a:rPr dirty="0" baseline="-22727" sz="1650" spc="525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</a:t>
            </a:r>
            <a:r>
              <a:rPr dirty="0" sz="1850" spc="-10">
                <a:latin typeface="Times New Roman"/>
                <a:cs typeface="Times New Roman"/>
              </a:rPr>
              <a:t> </a:t>
            </a:r>
            <a:r>
              <a:rPr dirty="0" sz="1850" spc="-10">
                <a:latin typeface="Symbol"/>
                <a:cs typeface="Symbol"/>
              </a:rPr>
              <a:t></a:t>
            </a:r>
            <a:r>
              <a:rPr dirty="0" sz="1850" spc="-10">
                <a:latin typeface="Times New Roman"/>
                <a:cs typeface="Times New Roman"/>
              </a:rPr>
              <a:t>0,7</a:t>
            </a:r>
            <a:r>
              <a:rPr dirty="0" sz="1850" spc="-10" i="1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91555" y="4667219"/>
            <a:ext cx="301688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2909" algn="l"/>
                <a:tab pos="1197610" algn="l"/>
                <a:tab pos="2385695" algn="l"/>
              </a:tabLst>
            </a:pP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160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sz="1850" spc="30" i="1">
                <a:latin typeface="Times New Roman"/>
                <a:cs typeface="Times New Roman"/>
              </a:rPr>
              <a:t>  </a:t>
            </a:r>
            <a:r>
              <a:rPr dirty="0" sz="1850" spc="-25" i="1">
                <a:latin typeface="Times New Roman"/>
                <a:cs typeface="Times New Roman"/>
              </a:rPr>
              <a:t>si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</a:t>
            </a:r>
            <a:r>
              <a:rPr dirty="0" sz="1850" spc="-160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0,7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sz="1850" spc="200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</a:t>
            </a:r>
            <a:r>
              <a:rPr dirty="0" sz="1850" spc="-160">
                <a:latin typeface="Times New Roman"/>
                <a:cs typeface="Times New Roman"/>
              </a:rPr>
              <a:t> </a:t>
            </a:r>
            <a:r>
              <a:rPr dirty="0" sz="1850" spc="-50" i="1">
                <a:latin typeface="Times New Roman"/>
                <a:cs typeface="Times New Roman"/>
              </a:rPr>
              <a:t>V</a:t>
            </a:r>
            <a:r>
              <a:rPr dirty="0" sz="1850" i="1">
                <a:latin typeface="Times New Roman"/>
                <a:cs typeface="Times New Roman"/>
              </a:rPr>
              <a:t>	</a:t>
            </a:r>
            <a:r>
              <a:rPr dirty="0" sz="1850">
                <a:latin typeface="Symbol"/>
                <a:cs typeface="Symbol"/>
              </a:rPr>
              <a:t></a:t>
            </a:r>
            <a:r>
              <a:rPr dirty="0" sz="1850" spc="-80">
                <a:latin typeface="Times New Roman"/>
                <a:cs typeface="Times New Roman"/>
              </a:rPr>
              <a:t> </a:t>
            </a:r>
            <a:r>
              <a:rPr dirty="0" sz="1850" spc="-20">
                <a:latin typeface="Times New Roman"/>
                <a:cs typeface="Times New Roman"/>
              </a:rPr>
              <a:t>5,7</a:t>
            </a:r>
            <a:r>
              <a:rPr dirty="0" sz="1850" spc="-20" i="1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53417" y="4772834"/>
            <a:ext cx="2386965" cy="623570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94310">
              <a:lnSpc>
                <a:spcPct val="100000"/>
              </a:lnSpc>
              <a:spcBef>
                <a:spcPts val="515"/>
              </a:spcBef>
              <a:tabLst>
                <a:tab pos="773430" algn="l"/>
                <a:tab pos="2238375" algn="l"/>
              </a:tabLst>
            </a:pPr>
            <a:r>
              <a:rPr dirty="0" sz="1100" spc="-25" i="1">
                <a:latin typeface="Times New Roman"/>
                <a:cs typeface="Times New Roman"/>
              </a:rPr>
              <a:t>out</a:t>
            </a:r>
            <a:r>
              <a:rPr dirty="0" sz="1100" i="1">
                <a:latin typeface="Times New Roman"/>
                <a:cs typeface="Times New Roman"/>
              </a:rPr>
              <a:t>	</a:t>
            </a:r>
            <a:r>
              <a:rPr dirty="0" sz="1100" spc="-25" i="1">
                <a:latin typeface="Times New Roman"/>
                <a:cs typeface="Times New Roman"/>
              </a:rPr>
              <a:t>in</a:t>
            </a:r>
            <a:r>
              <a:rPr dirty="0" sz="1100" i="1">
                <a:latin typeface="Times New Roman"/>
                <a:cs typeface="Times New Roman"/>
              </a:rPr>
              <a:t>	</a:t>
            </a:r>
            <a:r>
              <a:rPr dirty="0" sz="1100" spc="-25" i="1"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45"/>
              </a:spcBef>
            </a:pPr>
            <a:r>
              <a:rPr dirty="0" baseline="13513" sz="2775" spc="-30" i="1">
                <a:latin typeface="Times New Roman"/>
                <a:cs typeface="Times New Roman"/>
              </a:rPr>
              <a:t>V</a:t>
            </a:r>
            <a:r>
              <a:rPr dirty="0" sz="1100" spc="-20" i="1">
                <a:latin typeface="Times New Roman"/>
                <a:cs typeface="Times New Roman"/>
              </a:rPr>
              <a:t>out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77022" y="5024787"/>
            <a:ext cx="202565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latin typeface="Symbol"/>
                <a:cs typeface="Symbol"/>
              </a:rPr>
              <a:t></a:t>
            </a:r>
            <a:r>
              <a:rPr dirty="0" sz="1850" spc="-90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5,7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sz="1850" spc="459" i="1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si</a:t>
            </a:r>
            <a:r>
              <a:rPr dirty="0" sz="1850" spc="475" i="1">
                <a:latin typeface="Times New Roman"/>
                <a:cs typeface="Times New Roman"/>
              </a:rPr>
              <a:t> </a:t>
            </a:r>
            <a:r>
              <a:rPr dirty="0" sz="1850" i="1">
                <a:latin typeface="Times New Roman"/>
                <a:cs typeface="Times New Roman"/>
              </a:rPr>
              <a:t>V</a:t>
            </a:r>
            <a:r>
              <a:rPr dirty="0" baseline="-22727" sz="1650" i="1">
                <a:latin typeface="Times New Roman"/>
                <a:cs typeface="Times New Roman"/>
              </a:rPr>
              <a:t>in</a:t>
            </a:r>
            <a:r>
              <a:rPr dirty="0" baseline="-22727" sz="1650" spc="494" i="1">
                <a:latin typeface="Times New Roman"/>
                <a:cs typeface="Times New Roman"/>
              </a:rPr>
              <a:t> </a:t>
            </a:r>
            <a:r>
              <a:rPr dirty="0" sz="1850">
                <a:latin typeface="Symbol"/>
                <a:cs typeface="Symbol"/>
              </a:rPr>
              <a:t></a:t>
            </a:r>
            <a:r>
              <a:rPr dirty="0" sz="1850" spc="-165">
                <a:latin typeface="Times New Roman"/>
                <a:cs typeface="Times New Roman"/>
              </a:rPr>
              <a:t> </a:t>
            </a:r>
            <a:r>
              <a:rPr dirty="0" sz="1850" spc="-20">
                <a:latin typeface="Times New Roman"/>
                <a:cs typeface="Times New Roman"/>
              </a:rPr>
              <a:t>5,7</a:t>
            </a:r>
            <a:r>
              <a:rPr dirty="0" sz="1850" spc="-20" i="1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06754" y="1210520"/>
            <a:ext cx="1566545" cy="1456690"/>
            <a:chOff x="206754" y="1210520"/>
            <a:chExt cx="1566545" cy="1456690"/>
          </a:xfrm>
        </p:grpSpPr>
        <p:sp>
          <p:nvSpPr>
            <p:cNvPr id="16" name="object 16" descr=""/>
            <p:cNvSpPr/>
            <p:nvPr/>
          </p:nvSpPr>
          <p:spPr>
            <a:xfrm>
              <a:off x="1564481" y="1440188"/>
              <a:ext cx="0" cy="468630"/>
            </a:xfrm>
            <a:custGeom>
              <a:avLst/>
              <a:gdLst/>
              <a:ahLst/>
              <a:cxnLst/>
              <a:rect l="l" t="t" r="r" b="b"/>
              <a:pathLst>
                <a:path w="0" h="468630">
                  <a:moveTo>
                    <a:pt x="0" y="46805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26385" y="137668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670494" y="1259057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 h="0">
                  <a:moveTo>
                    <a:pt x="43210" y="0"/>
                  </a:moveTo>
                  <a:lnTo>
                    <a:pt x="0" y="0"/>
                  </a:lnTo>
                </a:path>
              </a:pathLst>
            </a:custGeom>
            <a:ln w="107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713704" y="1226696"/>
              <a:ext cx="54610" cy="53975"/>
            </a:xfrm>
            <a:custGeom>
              <a:avLst/>
              <a:gdLst/>
              <a:ahLst/>
              <a:cxnLst/>
              <a:rect l="l" t="t" r="r" b="b"/>
              <a:pathLst>
                <a:path w="54610" h="53975">
                  <a:moveTo>
                    <a:pt x="0" y="26968"/>
                  </a:moveTo>
                  <a:lnTo>
                    <a:pt x="2109" y="16433"/>
                  </a:lnTo>
                  <a:lnTo>
                    <a:pt x="7876" y="7865"/>
                  </a:lnTo>
                  <a:lnTo>
                    <a:pt x="16456" y="2106"/>
                  </a:lnTo>
                  <a:lnTo>
                    <a:pt x="27006" y="0"/>
                  </a:lnTo>
                  <a:lnTo>
                    <a:pt x="37556" y="2106"/>
                  </a:lnTo>
                  <a:lnTo>
                    <a:pt x="46136" y="7865"/>
                  </a:lnTo>
                  <a:lnTo>
                    <a:pt x="51902" y="16433"/>
                  </a:lnTo>
                  <a:lnTo>
                    <a:pt x="54012" y="26968"/>
                  </a:lnTo>
                  <a:lnTo>
                    <a:pt x="51902" y="37503"/>
                  </a:lnTo>
                  <a:lnTo>
                    <a:pt x="46136" y="46071"/>
                  </a:lnTo>
                  <a:lnTo>
                    <a:pt x="37556" y="51830"/>
                  </a:lnTo>
                  <a:lnTo>
                    <a:pt x="27006" y="53936"/>
                  </a:lnTo>
                  <a:lnTo>
                    <a:pt x="16456" y="51830"/>
                  </a:lnTo>
                  <a:lnTo>
                    <a:pt x="7876" y="46071"/>
                  </a:lnTo>
                  <a:lnTo>
                    <a:pt x="2109" y="37503"/>
                  </a:lnTo>
                  <a:lnTo>
                    <a:pt x="0" y="26968"/>
                  </a:lnTo>
                  <a:close/>
                </a:path>
              </a:pathLst>
            </a:custGeom>
            <a:ln w="107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12154" y="2553544"/>
              <a:ext cx="54610" cy="107950"/>
            </a:xfrm>
            <a:custGeom>
              <a:avLst/>
              <a:gdLst/>
              <a:ahLst/>
              <a:cxnLst/>
              <a:rect l="l" t="t" r="r" b="b"/>
              <a:pathLst>
                <a:path w="54610" h="107950">
                  <a:moveTo>
                    <a:pt x="0" y="107873"/>
                  </a:moveTo>
                  <a:lnTo>
                    <a:pt x="54012" y="0"/>
                  </a:lnTo>
                </a:path>
              </a:pathLst>
            </a:custGeom>
            <a:ln w="1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6166" y="2553544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 h="0">
                  <a:moveTo>
                    <a:pt x="0" y="0"/>
                  </a:moveTo>
                  <a:lnTo>
                    <a:pt x="216050" y="0"/>
                  </a:lnTo>
                </a:path>
              </a:pathLst>
            </a:custGeom>
            <a:ln w="107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28204" y="2553545"/>
              <a:ext cx="54610" cy="107950"/>
            </a:xfrm>
            <a:custGeom>
              <a:avLst/>
              <a:gdLst/>
              <a:ahLst/>
              <a:cxnLst/>
              <a:rect l="l" t="t" r="r" b="b"/>
              <a:pathLst>
                <a:path w="54609" h="107950">
                  <a:moveTo>
                    <a:pt x="54012" y="0"/>
                  </a:moveTo>
                  <a:lnTo>
                    <a:pt x="0" y="107873"/>
                  </a:lnTo>
                </a:path>
              </a:pathLst>
            </a:custGeom>
            <a:ln w="1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20179" y="2553546"/>
              <a:ext cx="54610" cy="107950"/>
            </a:xfrm>
            <a:custGeom>
              <a:avLst/>
              <a:gdLst/>
              <a:ahLst/>
              <a:cxnLst/>
              <a:rect l="l" t="t" r="r" b="b"/>
              <a:pathLst>
                <a:path w="54610" h="107950">
                  <a:moveTo>
                    <a:pt x="0" y="107873"/>
                  </a:moveTo>
                  <a:lnTo>
                    <a:pt x="54012" y="0"/>
                  </a:lnTo>
                </a:path>
              </a:pathLst>
            </a:custGeom>
            <a:ln w="1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70494" y="2229926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 h="0">
                  <a:moveTo>
                    <a:pt x="43210" y="0"/>
                  </a:moveTo>
                  <a:lnTo>
                    <a:pt x="0" y="0"/>
                  </a:lnTo>
                </a:path>
              </a:pathLst>
            </a:custGeom>
            <a:ln w="107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713704" y="2197564"/>
              <a:ext cx="54610" cy="53975"/>
            </a:xfrm>
            <a:custGeom>
              <a:avLst/>
              <a:gdLst/>
              <a:ahLst/>
              <a:cxnLst/>
              <a:rect l="l" t="t" r="r" b="b"/>
              <a:pathLst>
                <a:path w="54610" h="53975">
                  <a:moveTo>
                    <a:pt x="0" y="26968"/>
                  </a:moveTo>
                  <a:lnTo>
                    <a:pt x="2109" y="16433"/>
                  </a:lnTo>
                  <a:lnTo>
                    <a:pt x="7876" y="7865"/>
                  </a:lnTo>
                  <a:lnTo>
                    <a:pt x="16456" y="2106"/>
                  </a:lnTo>
                  <a:lnTo>
                    <a:pt x="27006" y="0"/>
                  </a:lnTo>
                  <a:lnTo>
                    <a:pt x="37556" y="2106"/>
                  </a:lnTo>
                  <a:lnTo>
                    <a:pt x="46136" y="7865"/>
                  </a:lnTo>
                  <a:lnTo>
                    <a:pt x="51902" y="16433"/>
                  </a:lnTo>
                  <a:lnTo>
                    <a:pt x="54012" y="26968"/>
                  </a:lnTo>
                  <a:lnTo>
                    <a:pt x="51902" y="37503"/>
                  </a:lnTo>
                  <a:lnTo>
                    <a:pt x="46136" y="46071"/>
                  </a:lnTo>
                  <a:lnTo>
                    <a:pt x="37556" y="51830"/>
                  </a:lnTo>
                  <a:lnTo>
                    <a:pt x="27006" y="53936"/>
                  </a:lnTo>
                  <a:lnTo>
                    <a:pt x="16456" y="51830"/>
                  </a:lnTo>
                  <a:lnTo>
                    <a:pt x="7876" y="46071"/>
                  </a:lnTo>
                  <a:lnTo>
                    <a:pt x="2109" y="37503"/>
                  </a:lnTo>
                  <a:lnTo>
                    <a:pt x="0" y="26968"/>
                  </a:lnTo>
                  <a:close/>
                </a:path>
              </a:pathLst>
            </a:custGeom>
            <a:ln w="107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66166" y="1906306"/>
              <a:ext cx="205740" cy="205104"/>
            </a:xfrm>
            <a:custGeom>
              <a:avLst/>
              <a:gdLst/>
              <a:ahLst/>
              <a:cxnLst/>
              <a:rect l="l" t="t" r="r" b="b"/>
              <a:pathLst>
                <a:path w="205740" h="205105">
                  <a:moveTo>
                    <a:pt x="0" y="102479"/>
                  </a:moveTo>
                  <a:lnTo>
                    <a:pt x="8017" y="62447"/>
                  </a:lnTo>
                  <a:lnTo>
                    <a:pt x="29931" y="29889"/>
                  </a:lnTo>
                  <a:lnTo>
                    <a:pt x="62535" y="8005"/>
                  </a:lnTo>
                  <a:lnTo>
                    <a:pt x="102623" y="0"/>
                  </a:lnTo>
                  <a:lnTo>
                    <a:pt x="142712" y="8005"/>
                  </a:lnTo>
                  <a:lnTo>
                    <a:pt x="175316" y="29889"/>
                  </a:lnTo>
                  <a:lnTo>
                    <a:pt x="197230" y="62447"/>
                  </a:lnTo>
                  <a:lnTo>
                    <a:pt x="205247" y="102479"/>
                  </a:lnTo>
                  <a:lnTo>
                    <a:pt x="197230" y="142512"/>
                  </a:lnTo>
                  <a:lnTo>
                    <a:pt x="175316" y="175070"/>
                  </a:lnTo>
                  <a:lnTo>
                    <a:pt x="142712" y="196954"/>
                  </a:lnTo>
                  <a:lnTo>
                    <a:pt x="102623" y="204959"/>
                  </a:lnTo>
                  <a:lnTo>
                    <a:pt x="62535" y="196954"/>
                  </a:lnTo>
                  <a:lnTo>
                    <a:pt x="29931" y="175070"/>
                  </a:lnTo>
                  <a:lnTo>
                    <a:pt x="8017" y="142512"/>
                  </a:lnTo>
                  <a:lnTo>
                    <a:pt x="0" y="102479"/>
                  </a:lnTo>
                  <a:close/>
                </a:path>
              </a:pathLst>
            </a:custGeom>
            <a:ln w="107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52586" y="2068118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 h="0">
                  <a:moveTo>
                    <a:pt x="0" y="0"/>
                  </a:moveTo>
                  <a:lnTo>
                    <a:pt x="43210" y="0"/>
                  </a:lnTo>
                </a:path>
              </a:pathLst>
            </a:custGeom>
            <a:ln w="107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74191" y="193867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0"/>
                  </a:moveTo>
                  <a:lnTo>
                    <a:pt x="0" y="43149"/>
                  </a:lnTo>
                </a:path>
              </a:pathLst>
            </a:custGeom>
            <a:ln w="1080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52586" y="1960245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 h="0">
                  <a:moveTo>
                    <a:pt x="0" y="0"/>
                  </a:moveTo>
                  <a:lnTo>
                    <a:pt x="43210" y="0"/>
                  </a:lnTo>
                </a:path>
              </a:pathLst>
            </a:custGeom>
            <a:ln w="107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74191" y="1798436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w="0" h="107950">
                  <a:moveTo>
                    <a:pt x="0" y="0"/>
                  </a:moveTo>
                  <a:lnTo>
                    <a:pt x="0" y="107873"/>
                  </a:lnTo>
                </a:path>
              </a:pathLst>
            </a:custGeom>
            <a:ln w="1080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74191" y="2122057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w="0" h="107950">
                  <a:moveTo>
                    <a:pt x="0" y="107873"/>
                  </a:moveTo>
                  <a:lnTo>
                    <a:pt x="0" y="0"/>
                  </a:lnTo>
                </a:path>
              </a:pathLst>
            </a:custGeom>
            <a:ln w="1080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09070" y="1215920"/>
              <a:ext cx="22225" cy="43180"/>
            </a:xfrm>
            <a:custGeom>
              <a:avLst/>
              <a:gdLst/>
              <a:ahLst/>
              <a:cxnLst/>
              <a:rect l="l" t="t" r="r" b="b"/>
              <a:pathLst>
                <a:path w="22225" h="43180">
                  <a:moveTo>
                    <a:pt x="0" y="43149"/>
                  </a:moveTo>
                  <a:lnTo>
                    <a:pt x="21605" y="0"/>
                  </a:lnTo>
                </a:path>
              </a:pathLst>
            </a:custGeom>
            <a:ln w="107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30675" y="1215920"/>
              <a:ext cx="33020" cy="86360"/>
            </a:xfrm>
            <a:custGeom>
              <a:avLst/>
              <a:gdLst/>
              <a:ahLst/>
              <a:cxnLst/>
              <a:rect l="l" t="t" r="r" b="b"/>
              <a:pathLst>
                <a:path w="33020" h="86359">
                  <a:moveTo>
                    <a:pt x="0" y="0"/>
                  </a:moveTo>
                  <a:lnTo>
                    <a:pt x="32407" y="86298"/>
                  </a:lnTo>
                </a:path>
              </a:pathLst>
            </a:custGeom>
            <a:ln w="1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63082" y="1215921"/>
              <a:ext cx="33020" cy="86360"/>
            </a:xfrm>
            <a:custGeom>
              <a:avLst/>
              <a:gdLst/>
              <a:ahLst/>
              <a:cxnLst/>
              <a:rect l="l" t="t" r="r" b="b"/>
              <a:pathLst>
                <a:path w="33020" h="86359">
                  <a:moveTo>
                    <a:pt x="0" y="86298"/>
                  </a:moveTo>
                  <a:lnTo>
                    <a:pt x="32407" y="0"/>
                  </a:lnTo>
                </a:path>
              </a:pathLst>
            </a:custGeom>
            <a:ln w="1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95490" y="1215922"/>
              <a:ext cx="33020" cy="86360"/>
            </a:xfrm>
            <a:custGeom>
              <a:avLst/>
              <a:gdLst/>
              <a:ahLst/>
              <a:cxnLst/>
              <a:rect l="l" t="t" r="r" b="b"/>
              <a:pathLst>
                <a:path w="33019" h="86359">
                  <a:moveTo>
                    <a:pt x="0" y="0"/>
                  </a:moveTo>
                  <a:lnTo>
                    <a:pt x="32407" y="86298"/>
                  </a:lnTo>
                </a:path>
              </a:pathLst>
            </a:custGeom>
            <a:ln w="1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27897" y="1215923"/>
              <a:ext cx="33020" cy="86360"/>
            </a:xfrm>
            <a:custGeom>
              <a:avLst/>
              <a:gdLst/>
              <a:ahLst/>
              <a:cxnLst/>
              <a:rect l="l" t="t" r="r" b="b"/>
              <a:pathLst>
                <a:path w="33019" h="86359">
                  <a:moveTo>
                    <a:pt x="0" y="86298"/>
                  </a:moveTo>
                  <a:lnTo>
                    <a:pt x="32407" y="0"/>
                  </a:lnTo>
                </a:path>
              </a:pathLst>
            </a:custGeom>
            <a:ln w="1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60305" y="1215923"/>
              <a:ext cx="33020" cy="86360"/>
            </a:xfrm>
            <a:custGeom>
              <a:avLst/>
              <a:gdLst/>
              <a:ahLst/>
              <a:cxnLst/>
              <a:rect l="l" t="t" r="r" b="b"/>
              <a:pathLst>
                <a:path w="33019" h="86359">
                  <a:moveTo>
                    <a:pt x="0" y="0"/>
                  </a:moveTo>
                  <a:lnTo>
                    <a:pt x="32407" y="86298"/>
                  </a:lnTo>
                </a:path>
              </a:pathLst>
            </a:custGeom>
            <a:ln w="1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92712" y="1259074"/>
              <a:ext cx="22225" cy="43180"/>
            </a:xfrm>
            <a:custGeom>
              <a:avLst/>
              <a:gdLst/>
              <a:ahLst/>
              <a:cxnLst/>
              <a:rect l="l" t="t" r="r" b="b"/>
              <a:pathLst>
                <a:path w="22225" h="43180">
                  <a:moveTo>
                    <a:pt x="0" y="43149"/>
                  </a:moveTo>
                  <a:lnTo>
                    <a:pt x="21605" y="0"/>
                  </a:lnTo>
                </a:path>
              </a:pathLst>
            </a:custGeom>
            <a:ln w="107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98267" y="1259074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 h="0">
                  <a:moveTo>
                    <a:pt x="0" y="0"/>
                  </a:moveTo>
                  <a:lnTo>
                    <a:pt x="10802" y="0"/>
                  </a:lnTo>
                </a:path>
              </a:pathLst>
            </a:custGeom>
            <a:ln w="107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14318" y="1259075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 h="0">
                  <a:moveTo>
                    <a:pt x="108025" y="0"/>
                  </a:moveTo>
                  <a:lnTo>
                    <a:pt x="0" y="0"/>
                  </a:lnTo>
                </a:path>
              </a:pathLst>
            </a:custGeom>
            <a:ln w="107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90242" y="1259076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 h="0">
                  <a:moveTo>
                    <a:pt x="0" y="0"/>
                  </a:moveTo>
                  <a:lnTo>
                    <a:pt x="108025" y="0"/>
                  </a:lnTo>
                </a:path>
              </a:pathLst>
            </a:custGeom>
            <a:ln w="107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22343" y="1906319"/>
              <a:ext cx="205740" cy="205104"/>
            </a:xfrm>
            <a:custGeom>
              <a:avLst/>
              <a:gdLst/>
              <a:ahLst/>
              <a:cxnLst/>
              <a:rect l="l" t="t" r="r" b="b"/>
              <a:pathLst>
                <a:path w="205740" h="205105">
                  <a:moveTo>
                    <a:pt x="0" y="102479"/>
                  </a:moveTo>
                  <a:lnTo>
                    <a:pt x="8017" y="62447"/>
                  </a:lnTo>
                  <a:lnTo>
                    <a:pt x="29931" y="29889"/>
                  </a:lnTo>
                  <a:lnTo>
                    <a:pt x="62535" y="8005"/>
                  </a:lnTo>
                  <a:lnTo>
                    <a:pt x="102623" y="0"/>
                  </a:lnTo>
                  <a:lnTo>
                    <a:pt x="142712" y="8005"/>
                  </a:lnTo>
                  <a:lnTo>
                    <a:pt x="175316" y="29889"/>
                  </a:lnTo>
                  <a:lnTo>
                    <a:pt x="197230" y="62447"/>
                  </a:lnTo>
                  <a:lnTo>
                    <a:pt x="205247" y="102479"/>
                  </a:lnTo>
                  <a:lnTo>
                    <a:pt x="197230" y="142512"/>
                  </a:lnTo>
                  <a:lnTo>
                    <a:pt x="175316" y="175070"/>
                  </a:lnTo>
                  <a:lnTo>
                    <a:pt x="142712" y="196954"/>
                  </a:lnTo>
                  <a:lnTo>
                    <a:pt x="102623" y="204959"/>
                  </a:lnTo>
                  <a:lnTo>
                    <a:pt x="62535" y="196954"/>
                  </a:lnTo>
                  <a:lnTo>
                    <a:pt x="29931" y="175070"/>
                  </a:lnTo>
                  <a:lnTo>
                    <a:pt x="8017" y="142512"/>
                  </a:lnTo>
                  <a:lnTo>
                    <a:pt x="0" y="102479"/>
                  </a:lnTo>
                  <a:close/>
                </a:path>
              </a:pathLst>
            </a:custGeom>
            <a:ln w="107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108763" y="2068130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210" y="0"/>
                  </a:lnTo>
                </a:path>
              </a:pathLst>
            </a:custGeom>
            <a:ln w="107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130368" y="193868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0"/>
                  </a:moveTo>
                  <a:lnTo>
                    <a:pt x="0" y="43149"/>
                  </a:lnTo>
                </a:path>
              </a:pathLst>
            </a:custGeom>
            <a:ln w="1080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108763" y="1960258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210" y="0"/>
                  </a:lnTo>
                </a:path>
              </a:pathLst>
            </a:custGeom>
            <a:ln w="107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130368" y="1798448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w="0" h="107950">
                  <a:moveTo>
                    <a:pt x="0" y="0"/>
                  </a:moveTo>
                  <a:lnTo>
                    <a:pt x="0" y="107873"/>
                  </a:lnTo>
                </a:path>
              </a:pathLst>
            </a:custGeom>
            <a:ln w="1080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30368" y="2122070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w="0" h="75564">
                  <a:moveTo>
                    <a:pt x="0" y="0"/>
                  </a:moveTo>
                  <a:lnTo>
                    <a:pt x="0" y="75509"/>
                  </a:lnTo>
                </a:path>
              </a:pathLst>
            </a:custGeom>
            <a:ln w="1080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97960" y="2197582"/>
              <a:ext cx="54610" cy="53975"/>
            </a:xfrm>
            <a:custGeom>
              <a:avLst/>
              <a:gdLst/>
              <a:ahLst/>
              <a:cxnLst/>
              <a:rect l="l" t="t" r="r" b="b"/>
              <a:pathLst>
                <a:path w="54609" h="53975">
                  <a:moveTo>
                    <a:pt x="0" y="0"/>
                  </a:moveTo>
                  <a:lnTo>
                    <a:pt x="54012" y="0"/>
                  </a:lnTo>
                  <a:lnTo>
                    <a:pt x="54012" y="53936"/>
                  </a:lnTo>
                  <a:lnTo>
                    <a:pt x="0" y="53936"/>
                  </a:lnTo>
                  <a:lnTo>
                    <a:pt x="0" y="0"/>
                  </a:lnTo>
                  <a:close/>
                </a:path>
              </a:pathLst>
            </a:custGeom>
            <a:ln w="1079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378826" y="1474830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5" h="0">
                  <a:moveTo>
                    <a:pt x="0" y="0"/>
                  </a:moveTo>
                  <a:lnTo>
                    <a:pt x="151235" y="0"/>
                  </a:lnTo>
                </a:path>
              </a:pathLst>
            </a:custGeom>
            <a:ln w="107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454444" y="1582704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w="0" h="107950">
                  <a:moveTo>
                    <a:pt x="0" y="107873"/>
                  </a:moveTo>
                  <a:lnTo>
                    <a:pt x="0" y="0"/>
                  </a:lnTo>
                </a:path>
              </a:pathLst>
            </a:custGeom>
            <a:ln w="1080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454444" y="1366957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w="0" h="107950">
                  <a:moveTo>
                    <a:pt x="0" y="107873"/>
                  </a:moveTo>
                  <a:lnTo>
                    <a:pt x="0" y="0"/>
                  </a:lnTo>
                </a:path>
              </a:pathLst>
            </a:custGeom>
            <a:ln w="1080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378826" y="1474832"/>
              <a:ext cx="151765" cy="107950"/>
            </a:xfrm>
            <a:custGeom>
              <a:avLst/>
              <a:gdLst/>
              <a:ahLst/>
              <a:cxnLst/>
              <a:rect l="l" t="t" r="r" b="b"/>
              <a:pathLst>
                <a:path w="151765" h="107950">
                  <a:moveTo>
                    <a:pt x="151235" y="107873"/>
                  </a:moveTo>
                  <a:lnTo>
                    <a:pt x="0" y="107873"/>
                  </a:lnTo>
                  <a:lnTo>
                    <a:pt x="75617" y="0"/>
                  </a:lnTo>
                  <a:lnTo>
                    <a:pt x="151235" y="10787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378826" y="1474832"/>
              <a:ext cx="151765" cy="107950"/>
            </a:xfrm>
            <a:custGeom>
              <a:avLst/>
              <a:gdLst/>
              <a:ahLst/>
              <a:cxnLst/>
              <a:rect l="l" t="t" r="r" b="b"/>
              <a:pathLst>
                <a:path w="151765" h="107950">
                  <a:moveTo>
                    <a:pt x="75617" y="0"/>
                  </a:moveTo>
                  <a:lnTo>
                    <a:pt x="151235" y="107873"/>
                  </a:lnTo>
                  <a:lnTo>
                    <a:pt x="0" y="107873"/>
                  </a:lnTo>
                  <a:lnTo>
                    <a:pt x="75617" y="0"/>
                  </a:lnTo>
                  <a:close/>
                </a:path>
              </a:pathLst>
            </a:custGeom>
            <a:ln w="107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454444" y="1690580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w="0" h="107950">
                  <a:moveTo>
                    <a:pt x="0" y="107873"/>
                  </a:moveTo>
                  <a:lnTo>
                    <a:pt x="0" y="0"/>
                  </a:lnTo>
                </a:path>
              </a:pathLst>
            </a:custGeom>
            <a:ln w="1080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454444" y="128065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w="0" h="86359">
                  <a:moveTo>
                    <a:pt x="0" y="0"/>
                  </a:moveTo>
                  <a:lnTo>
                    <a:pt x="0" y="86301"/>
                  </a:lnTo>
                </a:path>
              </a:pathLst>
            </a:custGeom>
            <a:ln w="1080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422036" y="1226725"/>
              <a:ext cx="54610" cy="53975"/>
            </a:xfrm>
            <a:custGeom>
              <a:avLst/>
              <a:gdLst/>
              <a:ahLst/>
              <a:cxnLst/>
              <a:rect l="l" t="t" r="r" b="b"/>
              <a:pathLst>
                <a:path w="54609" h="53975">
                  <a:moveTo>
                    <a:pt x="0" y="0"/>
                  </a:moveTo>
                  <a:lnTo>
                    <a:pt x="54012" y="0"/>
                  </a:lnTo>
                  <a:lnTo>
                    <a:pt x="54012" y="53936"/>
                  </a:lnTo>
                  <a:lnTo>
                    <a:pt x="0" y="53936"/>
                  </a:lnTo>
                  <a:lnTo>
                    <a:pt x="0" y="0"/>
                  </a:lnTo>
                  <a:close/>
                </a:path>
              </a:pathLst>
            </a:custGeom>
            <a:ln w="1079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054750" y="1582709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5" h="0">
                  <a:moveTo>
                    <a:pt x="151235" y="0"/>
                  </a:moveTo>
                  <a:lnTo>
                    <a:pt x="0" y="0"/>
                  </a:lnTo>
                </a:path>
              </a:pathLst>
            </a:custGeom>
            <a:ln w="107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130368" y="1366962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w="0" h="107950">
                  <a:moveTo>
                    <a:pt x="0" y="0"/>
                  </a:moveTo>
                  <a:lnTo>
                    <a:pt x="0" y="107873"/>
                  </a:lnTo>
                </a:path>
              </a:pathLst>
            </a:custGeom>
            <a:ln w="1080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130368" y="1582710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w="0" h="107950">
                  <a:moveTo>
                    <a:pt x="0" y="0"/>
                  </a:moveTo>
                  <a:lnTo>
                    <a:pt x="0" y="107873"/>
                  </a:lnTo>
                </a:path>
              </a:pathLst>
            </a:custGeom>
            <a:ln w="1080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054750" y="1474837"/>
              <a:ext cx="151765" cy="107950"/>
            </a:xfrm>
            <a:custGeom>
              <a:avLst/>
              <a:gdLst/>
              <a:ahLst/>
              <a:cxnLst/>
              <a:rect l="l" t="t" r="r" b="b"/>
              <a:pathLst>
                <a:path w="151765" h="107950">
                  <a:moveTo>
                    <a:pt x="75617" y="107873"/>
                  </a:moveTo>
                  <a:lnTo>
                    <a:pt x="0" y="0"/>
                  </a:lnTo>
                  <a:lnTo>
                    <a:pt x="151235" y="0"/>
                  </a:lnTo>
                  <a:lnTo>
                    <a:pt x="75617" y="10787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054750" y="1474837"/>
              <a:ext cx="151765" cy="107950"/>
            </a:xfrm>
            <a:custGeom>
              <a:avLst/>
              <a:gdLst/>
              <a:ahLst/>
              <a:cxnLst/>
              <a:rect l="l" t="t" r="r" b="b"/>
              <a:pathLst>
                <a:path w="151765" h="107950">
                  <a:moveTo>
                    <a:pt x="75617" y="107873"/>
                  </a:moveTo>
                  <a:lnTo>
                    <a:pt x="0" y="0"/>
                  </a:lnTo>
                  <a:lnTo>
                    <a:pt x="151235" y="0"/>
                  </a:lnTo>
                  <a:lnTo>
                    <a:pt x="75617" y="107873"/>
                  </a:lnTo>
                  <a:close/>
                </a:path>
              </a:pathLst>
            </a:custGeom>
            <a:ln w="107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130368" y="1259091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w="0" h="107950">
                  <a:moveTo>
                    <a:pt x="0" y="0"/>
                  </a:moveTo>
                  <a:lnTo>
                    <a:pt x="0" y="107873"/>
                  </a:lnTo>
                </a:path>
              </a:pathLst>
            </a:custGeom>
            <a:ln w="1080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30368" y="1690586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w="0" h="107950">
                  <a:moveTo>
                    <a:pt x="0" y="107873"/>
                  </a:moveTo>
                  <a:lnTo>
                    <a:pt x="0" y="0"/>
                  </a:lnTo>
                </a:path>
              </a:pathLst>
            </a:custGeom>
            <a:ln w="1080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022343" y="125909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 h="0">
                  <a:moveTo>
                    <a:pt x="108025" y="0"/>
                  </a:moveTo>
                  <a:lnTo>
                    <a:pt x="0" y="0"/>
                  </a:lnTo>
                </a:path>
              </a:pathLst>
            </a:custGeom>
            <a:ln w="107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74191" y="2229956"/>
              <a:ext cx="1080770" cy="323850"/>
            </a:xfrm>
            <a:custGeom>
              <a:avLst/>
              <a:gdLst/>
              <a:ahLst/>
              <a:cxnLst/>
              <a:rect l="l" t="t" r="r" b="b"/>
              <a:pathLst>
                <a:path w="1080770" h="323850">
                  <a:moveTo>
                    <a:pt x="0" y="0"/>
                  </a:moveTo>
                  <a:lnTo>
                    <a:pt x="0" y="323620"/>
                  </a:lnTo>
                </a:path>
                <a:path w="1080770" h="323850">
                  <a:moveTo>
                    <a:pt x="0" y="0"/>
                  </a:moveTo>
                  <a:lnTo>
                    <a:pt x="1080252" y="0"/>
                  </a:lnTo>
                </a:path>
              </a:pathLst>
            </a:custGeom>
            <a:ln w="1079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52586" y="2208383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20" h="32385">
                  <a:moveTo>
                    <a:pt x="25202" y="32362"/>
                  </a:moveTo>
                  <a:lnTo>
                    <a:pt x="7205" y="32362"/>
                  </a:lnTo>
                  <a:lnTo>
                    <a:pt x="0" y="25166"/>
                  </a:lnTo>
                  <a:lnTo>
                    <a:pt x="0" y="16181"/>
                  </a:lnTo>
                  <a:lnTo>
                    <a:pt x="0" y="7195"/>
                  </a:lnTo>
                  <a:lnTo>
                    <a:pt x="7205" y="0"/>
                  </a:lnTo>
                  <a:lnTo>
                    <a:pt x="25202" y="0"/>
                  </a:lnTo>
                  <a:lnTo>
                    <a:pt x="32407" y="7195"/>
                  </a:lnTo>
                  <a:lnTo>
                    <a:pt x="32407" y="25166"/>
                  </a:lnTo>
                  <a:lnTo>
                    <a:pt x="25202" y="3236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52586" y="2208383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20" h="32385">
                  <a:moveTo>
                    <a:pt x="0" y="16181"/>
                  </a:moveTo>
                  <a:lnTo>
                    <a:pt x="0" y="7195"/>
                  </a:lnTo>
                  <a:lnTo>
                    <a:pt x="7205" y="0"/>
                  </a:lnTo>
                  <a:lnTo>
                    <a:pt x="16203" y="0"/>
                  </a:lnTo>
                  <a:lnTo>
                    <a:pt x="25202" y="0"/>
                  </a:lnTo>
                  <a:lnTo>
                    <a:pt x="32407" y="7195"/>
                  </a:lnTo>
                  <a:lnTo>
                    <a:pt x="32407" y="16181"/>
                  </a:lnTo>
                  <a:lnTo>
                    <a:pt x="32407" y="25166"/>
                  </a:lnTo>
                  <a:lnTo>
                    <a:pt x="25202" y="32362"/>
                  </a:lnTo>
                  <a:lnTo>
                    <a:pt x="16203" y="32362"/>
                  </a:lnTo>
                  <a:lnTo>
                    <a:pt x="7205" y="32362"/>
                  </a:lnTo>
                  <a:lnTo>
                    <a:pt x="0" y="25166"/>
                  </a:lnTo>
                  <a:lnTo>
                    <a:pt x="0" y="16181"/>
                  </a:lnTo>
                  <a:close/>
                </a:path>
              </a:pathLst>
            </a:custGeom>
            <a:ln w="1079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432839" y="2208384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19" h="32385">
                  <a:moveTo>
                    <a:pt x="25202" y="32362"/>
                  </a:moveTo>
                  <a:lnTo>
                    <a:pt x="7205" y="32362"/>
                  </a:lnTo>
                  <a:lnTo>
                    <a:pt x="0" y="25166"/>
                  </a:lnTo>
                  <a:lnTo>
                    <a:pt x="0" y="16181"/>
                  </a:lnTo>
                  <a:lnTo>
                    <a:pt x="0" y="7195"/>
                  </a:lnTo>
                  <a:lnTo>
                    <a:pt x="7205" y="0"/>
                  </a:lnTo>
                  <a:lnTo>
                    <a:pt x="25202" y="0"/>
                  </a:lnTo>
                  <a:lnTo>
                    <a:pt x="32407" y="7195"/>
                  </a:lnTo>
                  <a:lnTo>
                    <a:pt x="32407" y="25166"/>
                  </a:lnTo>
                  <a:lnTo>
                    <a:pt x="25202" y="3236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432839" y="2208384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19" h="32385">
                  <a:moveTo>
                    <a:pt x="0" y="16181"/>
                  </a:moveTo>
                  <a:lnTo>
                    <a:pt x="0" y="7195"/>
                  </a:lnTo>
                  <a:lnTo>
                    <a:pt x="7205" y="0"/>
                  </a:lnTo>
                  <a:lnTo>
                    <a:pt x="16203" y="0"/>
                  </a:lnTo>
                  <a:lnTo>
                    <a:pt x="25202" y="0"/>
                  </a:lnTo>
                  <a:lnTo>
                    <a:pt x="32407" y="7195"/>
                  </a:lnTo>
                  <a:lnTo>
                    <a:pt x="32407" y="16181"/>
                  </a:lnTo>
                  <a:lnTo>
                    <a:pt x="32407" y="25166"/>
                  </a:lnTo>
                  <a:lnTo>
                    <a:pt x="25202" y="32362"/>
                  </a:lnTo>
                  <a:lnTo>
                    <a:pt x="16203" y="32362"/>
                  </a:lnTo>
                  <a:lnTo>
                    <a:pt x="7205" y="32362"/>
                  </a:lnTo>
                  <a:lnTo>
                    <a:pt x="0" y="25166"/>
                  </a:lnTo>
                  <a:lnTo>
                    <a:pt x="0" y="16181"/>
                  </a:lnTo>
                  <a:close/>
                </a:path>
              </a:pathLst>
            </a:custGeom>
            <a:ln w="1079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130368" y="1259096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 h="0">
                  <a:moveTo>
                    <a:pt x="540126" y="0"/>
                  </a:moveTo>
                  <a:lnTo>
                    <a:pt x="0" y="0"/>
                  </a:lnTo>
                </a:path>
              </a:pathLst>
            </a:custGeom>
            <a:ln w="107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108763" y="1237522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19" h="32384">
                  <a:moveTo>
                    <a:pt x="25202" y="32362"/>
                  </a:moveTo>
                  <a:lnTo>
                    <a:pt x="7205" y="32362"/>
                  </a:lnTo>
                  <a:lnTo>
                    <a:pt x="0" y="25166"/>
                  </a:lnTo>
                  <a:lnTo>
                    <a:pt x="0" y="16181"/>
                  </a:lnTo>
                  <a:lnTo>
                    <a:pt x="0" y="7195"/>
                  </a:lnTo>
                  <a:lnTo>
                    <a:pt x="7205" y="0"/>
                  </a:lnTo>
                  <a:lnTo>
                    <a:pt x="25202" y="0"/>
                  </a:lnTo>
                  <a:lnTo>
                    <a:pt x="32407" y="7195"/>
                  </a:lnTo>
                  <a:lnTo>
                    <a:pt x="32407" y="25166"/>
                  </a:lnTo>
                  <a:lnTo>
                    <a:pt x="25202" y="3236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108763" y="1237522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19" h="32384">
                  <a:moveTo>
                    <a:pt x="0" y="16181"/>
                  </a:moveTo>
                  <a:lnTo>
                    <a:pt x="0" y="7195"/>
                  </a:lnTo>
                  <a:lnTo>
                    <a:pt x="7205" y="0"/>
                  </a:lnTo>
                  <a:lnTo>
                    <a:pt x="16203" y="0"/>
                  </a:lnTo>
                  <a:lnTo>
                    <a:pt x="25202" y="0"/>
                  </a:lnTo>
                  <a:lnTo>
                    <a:pt x="32407" y="7195"/>
                  </a:lnTo>
                  <a:lnTo>
                    <a:pt x="32407" y="16181"/>
                  </a:lnTo>
                  <a:lnTo>
                    <a:pt x="32407" y="25166"/>
                  </a:lnTo>
                  <a:lnTo>
                    <a:pt x="25202" y="32362"/>
                  </a:lnTo>
                  <a:lnTo>
                    <a:pt x="16203" y="32362"/>
                  </a:lnTo>
                  <a:lnTo>
                    <a:pt x="7205" y="32362"/>
                  </a:lnTo>
                  <a:lnTo>
                    <a:pt x="0" y="25166"/>
                  </a:lnTo>
                  <a:lnTo>
                    <a:pt x="0" y="16181"/>
                  </a:lnTo>
                  <a:close/>
                </a:path>
              </a:pathLst>
            </a:custGeom>
            <a:ln w="1079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74191" y="1259098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 h="0">
                  <a:moveTo>
                    <a:pt x="216050" y="0"/>
                  </a:moveTo>
                  <a:lnTo>
                    <a:pt x="0" y="0"/>
                  </a:lnTo>
                </a:path>
              </a:pathLst>
            </a:custGeom>
            <a:ln w="107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74191" y="1259098"/>
              <a:ext cx="0" cy="539750"/>
            </a:xfrm>
            <a:custGeom>
              <a:avLst/>
              <a:gdLst/>
              <a:ahLst/>
              <a:cxnLst/>
              <a:rect l="l" t="t" r="r" b="b"/>
              <a:pathLst>
                <a:path w="0" h="539750">
                  <a:moveTo>
                    <a:pt x="0" y="0"/>
                  </a:moveTo>
                  <a:lnTo>
                    <a:pt x="0" y="539368"/>
                  </a:lnTo>
                </a:path>
              </a:pathLst>
            </a:custGeom>
            <a:ln w="1080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454444" y="1798468"/>
              <a:ext cx="0" cy="431800"/>
            </a:xfrm>
            <a:custGeom>
              <a:avLst/>
              <a:gdLst/>
              <a:ahLst/>
              <a:cxnLst/>
              <a:rect l="l" t="t" r="r" b="b"/>
              <a:pathLst>
                <a:path w="0" h="431800">
                  <a:moveTo>
                    <a:pt x="0" y="0"/>
                  </a:moveTo>
                  <a:lnTo>
                    <a:pt x="0" y="431494"/>
                  </a:lnTo>
                </a:path>
              </a:pathLst>
            </a:custGeom>
            <a:ln w="1080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454444" y="2229963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 h="0">
                  <a:moveTo>
                    <a:pt x="0" y="0"/>
                  </a:moveTo>
                  <a:lnTo>
                    <a:pt x="216050" y="0"/>
                  </a:lnTo>
                </a:path>
              </a:pathLst>
            </a:custGeom>
            <a:ln w="107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7" name="object 77" descr=""/>
          <p:cNvGrpSpPr/>
          <p:nvPr/>
        </p:nvGrpSpPr>
        <p:grpSpPr>
          <a:xfrm>
            <a:off x="814386" y="1062034"/>
            <a:ext cx="540385" cy="76200"/>
            <a:chOff x="814386" y="1062034"/>
            <a:chExt cx="540385" cy="76200"/>
          </a:xfrm>
        </p:grpSpPr>
        <p:sp>
          <p:nvSpPr>
            <p:cNvPr id="78" name="object 78" descr=""/>
            <p:cNvSpPr/>
            <p:nvPr/>
          </p:nvSpPr>
          <p:spPr>
            <a:xfrm>
              <a:off x="877883" y="1100137"/>
              <a:ext cx="476884" cy="0"/>
            </a:xfrm>
            <a:custGeom>
              <a:avLst/>
              <a:gdLst/>
              <a:ahLst/>
              <a:cxnLst/>
              <a:rect l="l" t="t" r="r" b="b"/>
              <a:pathLst>
                <a:path w="476884" h="0">
                  <a:moveTo>
                    <a:pt x="476504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814386" y="106203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0" name="object 8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292" y="2991797"/>
            <a:ext cx="1689144" cy="1222249"/>
          </a:xfrm>
          <a:prstGeom prst="rect">
            <a:avLst/>
          </a:prstGeom>
        </p:spPr>
      </p:pic>
      <p:sp>
        <p:nvSpPr>
          <p:cNvPr id="81" name="object 81" descr=""/>
          <p:cNvSpPr txBox="1"/>
          <p:nvPr/>
        </p:nvSpPr>
        <p:spPr>
          <a:xfrm>
            <a:off x="2659696" y="1551030"/>
            <a:ext cx="145034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50">
                <a:latin typeface="Cambria Math"/>
                <a:cs typeface="Cambria Math"/>
              </a:rPr>
              <a:t>𝑉𝑉</a:t>
            </a:r>
            <a:r>
              <a:rPr dirty="0" baseline="-17543" sz="1425" spc="-375">
                <a:latin typeface="Cambria Math"/>
                <a:cs typeface="Cambria Math"/>
              </a:rPr>
              <a:t>𝑖𝑖𝑖𝑖</a:t>
            </a:r>
            <a:r>
              <a:rPr dirty="0" baseline="-17543" sz="1425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265">
                <a:latin typeface="Cambria Math"/>
                <a:cs typeface="Cambria Math"/>
              </a:rPr>
              <a:t>𝑅𝑅</a:t>
            </a:r>
            <a:r>
              <a:rPr dirty="0" baseline="-17543" sz="1425" spc="-397">
                <a:latin typeface="Cambria Math"/>
                <a:cs typeface="Cambria Math"/>
              </a:rPr>
              <a:t>𝑅</a:t>
            </a:r>
            <a:r>
              <a:rPr dirty="0" sz="1350" spc="-265">
                <a:latin typeface="Cambria Math"/>
                <a:cs typeface="Cambria Math"/>
              </a:rPr>
              <a:t>𝑖𝑖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𝑣𝑣</a:t>
            </a:r>
            <a:r>
              <a:rPr dirty="0" baseline="-17543" sz="1425" spc="-465">
                <a:latin typeface="Cambria Math"/>
                <a:cs typeface="Cambria Math"/>
              </a:rPr>
              <a:t>𝑑𝑑</a:t>
            </a:r>
            <a:r>
              <a:rPr dirty="0" baseline="-17543" sz="1425" spc="39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2746098" y="1861873"/>
            <a:ext cx="2609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20">
                <a:latin typeface="Cambria Math"/>
                <a:cs typeface="Cambria Math"/>
              </a:rPr>
              <a:t>𝑖𝑖</a:t>
            </a:r>
            <a:r>
              <a:rPr dirty="0" sz="1350" spc="12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83" name="object 83" descr=""/>
          <p:cNvSpPr/>
          <p:nvPr/>
        </p:nvSpPr>
        <p:spPr>
          <a:xfrm>
            <a:off x="3042223" y="1993494"/>
            <a:ext cx="779145" cy="10795"/>
          </a:xfrm>
          <a:custGeom>
            <a:avLst/>
            <a:gdLst/>
            <a:ahLst/>
            <a:cxnLst/>
            <a:rect l="l" t="t" r="r" b="b"/>
            <a:pathLst>
              <a:path w="779145" h="10794">
                <a:moveTo>
                  <a:pt x="778751" y="0"/>
                </a:moveTo>
                <a:lnTo>
                  <a:pt x="389381" y="0"/>
                </a:lnTo>
                <a:lnTo>
                  <a:pt x="0" y="0"/>
                </a:lnTo>
                <a:lnTo>
                  <a:pt x="0" y="10680"/>
                </a:lnTo>
                <a:lnTo>
                  <a:pt x="778751" y="10680"/>
                </a:lnTo>
                <a:lnTo>
                  <a:pt x="778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 txBox="1"/>
          <p:nvPr/>
        </p:nvSpPr>
        <p:spPr>
          <a:xfrm>
            <a:off x="3004120" y="1730861"/>
            <a:ext cx="85598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10">
                <a:latin typeface="Cambria Math"/>
                <a:cs typeface="Cambria Math"/>
              </a:rPr>
              <a:t>−𝑉𝑉</a:t>
            </a:r>
            <a:r>
              <a:rPr dirty="0" baseline="-17543" sz="1425" spc="-315">
                <a:latin typeface="Cambria Math"/>
                <a:cs typeface="Cambria Math"/>
              </a:rPr>
              <a:t>𝑖𝑖𝑖𝑖</a:t>
            </a:r>
            <a:r>
              <a:rPr dirty="0" baseline="-17543" sz="1425" spc="24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0.7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3323819" y="1977813"/>
            <a:ext cx="2171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Cambria Math"/>
                <a:cs typeface="Cambria Math"/>
              </a:rPr>
              <a:t>10</a:t>
            </a:r>
            <a:endParaRPr sz="1350">
              <a:latin typeface="Cambria Math"/>
              <a:cs typeface="Cambria Math"/>
            </a:endParaRPr>
          </a:p>
        </p:txBody>
      </p:sp>
      <p:grpSp>
        <p:nvGrpSpPr>
          <p:cNvPr id="86" name="object 86" descr=""/>
          <p:cNvGrpSpPr/>
          <p:nvPr/>
        </p:nvGrpSpPr>
        <p:grpSpPr>
          <a:xfrm>
            <a:off x="5691041" y="3791078"/>
            <a:ext cx="2716530" cy="1292860"/>
            <a:chOff x="5691041" y="3791078"/>
            <a:chExt cx="2716530" cy="1292860"/>
          </a:xfrm>
        </p:grpSpPr>
        <p:sp>
          <p:nvSpPr>
            <p:cNvPr id="87" name="object 87" descr=""/>
            <p:cNvSpPr/>
            <p:nvPr/>
          </p:nvSpPr>
          <p:spPr>
            <a:xfrm>
              <a:off x="5695803" y="3795840"/>
              <a:ext cx="2707005" cy="1283335"/>
            </a:xfrm>
            <a:custGeom>
              <a:avLst/>
              <a:gdLst/>
              <a:ahLst/>
              <a:cxnLst/>
              <a:rect l="l" t="t" r="r" b="b"/>
              <a:pathLst>
                <a:path w="2707004" h="1283335">
                  <a:moveTo>
                    <a:pt x="0" y="1283055"/>
                  </a:moveTo>
                  <a:lnTo>
                    <a:pt x="2706700" y="1283055"/>
                  </a:lnTo>
                </a:path>
                <a:path w="2707004" h="1283335">
                  <a:moveTo>
                    <a:pt x="0" y="1068768"/>
                  </a:moveTo>
                  <a:lnTo>
                    <a:pt x="2706700" y="1068768"/>
                  </a:lnTo>
                </a:path>
                <a:path w="2707004" h="1283335">
                  <a:moveTo>
                    <a:pt x="0" y="642048"/>
                  </a:moveTo>
                  <a:lnTo>
                    <a:pt x="2706700" y="642048"/>
                  </a:lnTo>
                </a:path>
                <a:path w="2707004" h="1283335">
                  <a:moveTo>
                    <a:pt x="0" y="427164"/>
                  </a:moveTo>
                  <a:lnTo>
                    <a:pt x="2706700" y="427164"/>
                  </a:lnTo>
                </a:path>
                <a:path w="2707004" h="1283335">
                  <a:moveTo>
                    <a:pt x="0" y="213804"/>
                  </a:moveTo>
                  <a:lnTo>
                    <a:pt x="2706700" y="213804"/>
                  </a:lnTo>
                </a:path>
                <a:path w="2707004" h="1283335">
                  <a:moveTo>
                    <a:pt x="0" y="0"/>
                  </a:moveTo>
                  <a:lnTo>
                    <a:pt x="27067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5695803" y="3795845"/>
              <a:ext cx="2707005" cy="1283335"/>
            </a:xfrm>
            <a:custGeom>
              <a:avLst/>
              <a:gdLst/>
              <a:ahLst/>
              <a:cxnLst/>
              <a:rect l="l" t="t" r="r" b="b"/>
              <a:pathLst>
                <a:path w="2707004" h="1283335">
                  <a:moveTo>
                    <a:pt x="0" y="0"/>
                  </a:moveTo>
                  <a:lnTo>
                    <a:pt x="0" y="1283055"/>
                  </a:lnTo>
                </a:path>
                <a:path w="2707004" h="1283335">
                  <a:moveTo>
                    <a:pt x="450481" y="0"/>
                  </a:moveTo>
                  <a:lnTo>
                    <a:pt x="450481" y="1283055"/>
                  </a:lnTo>
                </a:path>
                <a:path w="2707004" h="1283335">
                  <a:moveTo>
                    <a:pt x="1352702" y="0"/>
                  </a:moveTo>
                  <a:lnTo>
                    <a:pt x="1352702" y="1283055"/>
                  </a:lnTo>
                </a:path>
                <a:path w="2707004" h="1283335">
                  <a:moveTo>
                    <a:pt x="1803806" y="0"/>
                  </a:moveTo>
                  <a:lnTo>
                    <a:pt x="1803806" y="1283055"/>
                  </a:lnTo>
                </a:path>
                <a:path w="2707004" h="1283335">
                  <a:moveTo>
                    <a:pt x="2254897" y="0"/>
                  </a:moveTo>
                  <a:lnTo>
                    <a:pt x="2254897" y="1283055"/>
                  </a:lnTo>
                </a:path>
                <a:path w="2707004" h="1283335">
                  <a:moveTo>
                    <a:pt x="2706700" y="0"/>
                  </a:moveTo>
                  <a:lnTo>
                    <a:pt x="2706700" y="128305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598037" y="3795840"/>
              <a:ext cx="0" cy="1283335"/>
            </a:xfrm>
            <a:custGeom>
              <a:avLst/>
              <a:gdLst/>
              <a:ahLst/>
              <a:cxnLst/>
              <a:rect l="l" t="t" r="r" b="b"/>
              <a:pathLst>
                <a:path w="0" h="1283335">
                  <a:moveTo>
                    <a:pt x="0" y="128305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695803" y="4651212"/>
              <a:ext cx="2707005" cy="0"/>
            </a:xfrm>
            <a:custGeom>
              <a:avLst/>
              <a:gdLst/>
              <a:ahLst/>
              <a:cxnLst/>
              <a:rect l="l" t="t" r="r" b="b"/>
              <a:pathLst>
                <a:path w="2707004" h="0">
                  <a:moveTo>
                    <a:pt x="0" y="0"/>
                  </a:moveTo>
                  <a:lnTo>
                    <a:pt x="270670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146920" y="4726057"/>
              <a:ext cx="1939925" cy="0"/>
            </a:xfrm>
            <a:custGeom>
              <a:avLst/>
              <a:gdLst/>
              <a:ahLst/>
              <a:cxnLst/>
              <a:rect l="l" t="t" r="r" b="b"/>
              <a:pathLst>
                <a:path w="1939925" h="0">
                  <a:moveTo>
                    <a:pt x="0" y="0"/>
                  </a:moveTo>
                  <a:lnTo>
                    <a:pt x="0" y="0"/>
                  </a:lnTo>
                  <a:lnTo>
                    <a:pt x="1894687" y="0"/>
                  </a:lnTo>
                  <a:lnTo>
                    <a:pt x="1939798" y="0"/>
                  </a:lnTo>
                </a:path>
              </a:pathLst>
            </a:custGeom>
            <a:ln w="190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146920" y="3945535"/>
              <a:ext cx="1939925" cy="920115"/>
            </a:xfrm>
            <a:custGeom>
              <a:avLst/>
              <a:gdLst/>
              <a:ahLst/>
              <a:cxnLst/>
              <a:rect l="l" t="t" r="r" b="b"/>
              <a:pathLst>
                <a:path w="1939925" h="920114">
                  <a:moveTo>
                    <a:pt x="0" y="919518"/>
                  </a:moveTo>
                  <a:lnTo>
                    <a:pt x="11277" y="914172"/>
                  </a:lnTo>
                  <a:lnTo>
                    <a:pt x="22555" y="908824"/>
                  </a:lnTo>
                  <a:lnTo>
                    <a:pt x="33832" y="903476"/>
                  </a:lnTo>
                  <a:lnTo>
                    <a:pt x="45110" y="898131"/>
                  </a:lnTo>
                  <a:lnTo>
                    <a:pt x="56387" y="892787"/>
                  </a:lnTo>
                  <a:lnTo>
                    <a:pt x="67665" y="887442"/>
                  </a:lnTo>
                  <a:lnTo>
                    <a:pt x="78943" y="882095"/>
                  </a:lnTo>
                  <a:lnTo>
                    <a:pt x="90220" y="876744"/>
                  </a:lnTo>
                  <a:lnTo>
                    <a:pt x="101498" y="871400"/>
                  </a:lnTo>
                  <a:lnTo>
                    <a:pt x="112775" y="866057"/>
                  </a:lnTo>
                  <a:lnTo>
                    <a:pt x="124053" y="860713"/>
                  </a:lnTo>
                  <a:lnTo>
                    <a:pt x="135331" y="855370"/>
                  </a:lnTo>
                  <a:lnTo>
                    <a:pt x="146608" y="850019"/>
                  </a:lnTo>
                  <a:lnTo>
                    <a:pt x="157886" y="844672"/>
                  </a:lnTo>
                  <a:lnTo>
                    <a:pt x="169164" y="839327"/>
                  </a:lnTo>
                  <a:lnTo>
                    <a:pt x="180441" y="833983"/>
                  </a:lnTo>
                  <a:lnTo>
                    <a:pt x="191719" y="828638"/>
                  </a:lnTo>
                  <a:lnTo>
                    <a:pt x="202996" y="823290"/>
                  </a:lnTo>
                  <a:lnTo>
                    <a:pt x="214274" y="817942"/>
                  </a:lnTo>
                  <a:lnTo>
                    <a:pt x="225552" y="812596"/>
                  </a:lnTo>
                  <a:lnTo>
                    <a:pt x="260981" y="795805"/>
                  </a:lnTo>
                  <a:lnTo>
                    <a:pt x="281952" y="785863"/>
                  </a:lnTo>
                  <a:lnTo>
                    <a:pt x="285711" y="784085"/>
                  </a:lnTo>
                  <a:lnTo>
                    <a:pt x="293230" y="780516"/>
                  </a:lnTo>
                  <a:lnTo>
                    <a:pt x="300748" y="776960"/>
                  </a:lnTo>
                  <a:lnTo>
                    <a:pt x="304507" y="775169"/>
                  </a:lnTo>
                  <a:lnTo>
                    <a:pt x="315785" y="769823"/>
                  </a:lnTo>
                  <a:lnTo>
                    <a:pt x="325477" y="765235"/>
                  </a:lnTo>
                  <a:lnTo>
                    <a:pt x="336931" y="759807"/>
                  </a:lnTo>
                  <a:lnTo>
                    <a:pt x="349089" y="754044"/>
                  </a:lnTo>
                  <a:lnTo>
                    <a:pt x="360895" y="748449"/>
                  </a:lnTo>
                  <a:lnTo>
                    <a:pt x="372173" y="743098"/>
                  </a:lnTo>
                  <a:lnTo>
                    <a:pt x="383451" y="737750"/>
                  </a:lnTo>
                  <a:lnTo>
                    <a:pt x="394728" y="732406"/>
                  </a:lnTo>
                  <a:lnTo>
                    <a:pt x="406006" y="727062"/>
                  </a:lnTo>
                  <a:lnTo>
                    <a:pt x="417283" y="721716"/>
                  </a:lnTo>
                  <a:lnTo>
                    <a:pt x="428561" y="716368"/>
                  </a:lnTo>
                  <a:lnTo>
                    <a:pt x="439839" y="711021"/>
                  </a:lnTo>
                  <a:lnTo>
                    <a:pt x="451116" y="705675"/>
                  </a:lnTo>
                  <a:lnTo>
                    <a:pt x="462394" y="700331"/>
                  </a:lnTo>
                  <a:lnTo>
                    <a:pt x="473671" y="694986"/>
                  </a:lnTo>
                  <a:lnTo>
                    <a:pt x="484949" y="689639"/>
                  </a:lnTo>
                  <a:lnTo>
                    <a:pt x="496227" y="684288"/>
                  </a:lnTo>
                  <a:lnTo>
                    <a:pt x="507504" y="678944"/>
                  </a:lnTo>
                  <a:lnTo>
                    <a:pt x="518782" y="673600"/>
                  </a:lnTo>
                  <a:lnTo>
                    <a:pt x="530059" y="668252"/>
                  </a:lnTo>
                  <a:lnTo>
                    <a:pt x="541337" y="662901"/>
                  </a:lnTo>
                  <a:lnTo>
                    <a:pt x="552615" y="657558"/>
                  </a:lnTo>
                  <a:lnTo>
                    <a:pt x="563892" y="652214"/>
                  </a:lnTo>
                  <a:lnTo>
                    <a:pt x="575170" y="646871"/>
                  </a:lnTo>
                  <a:lnTo>
                    <a:pt x="586447" y="641527"/>
                  </a:lnTo>
                  <a:lnTo>
                    <a:pt x="597725" y="636176"/>
                  </a:lnTo>
                  <a:lnTo>
                    <a:pt x="609003" y="630829"/>
                  </a:lnTo>
                  <a:lnTo>
                    <a:pt x="620280" y="625484"/>
                  </a:lnTo>
                  <a:lnTo>
                    <a:pt x="631558" y="620140"/>
                  </a:lnTo>
                  <a:lnTo>
                    <a:pt x="642835" y="614795"/>
                  </a:lnTo>
                  <a:lnTo>
                    <a:pt x="654113" y="609447"/>
                  </a:lnTo>
                  <a:lnTo>
                    <a:pt x="665391" y="604099"/>
                  </a:lnTo>
                  <a:lnTo>
                    <a:pt x="676668" y="598754"/>
                  </a:lnTo>
                  <a:lnTo>
                    <a:pt x="687951" y="593410"/>
                  </a:lnTo>
                  <a:lnTo>
                    <a:pt x="699230" y="588065"/>
                  </a:lnTo>
                  <a:lnTo>
                    <a:pt x="710508" y="582718"/>
                  </a:lnTo>
                  <a:lnTo>
                    <a:pt x="721791" y="577367"/>
                  </a:lnTo>
                  <a:lnTo>
                    <a:pt x="733069" y="572023"/>
                  </a:lnTo>
                  <a:lnTo>
                    <a:pt x="744347" y="566680"/>
                  </a:lnTo>
                  <a:lnTo>
                    <a:pt x="755624" y="561336"/>
                  </a:lnTo>
                  <a:lnTo>
                    <a:pt x="766902" y="555993"/>
                  </a:lnTo>
                  <a:lnTo>
                    <a:pt x="778179" y="550642"/>
                  </a:lnTo>
                  <a:lnTo>
                    <a:pt x="789457" y="545295"/>
                  </a:lnTo>
                  <a:lnTo>
                    <a:pt x="800735" y="539950"/>
                  </a:lnTo>
                  <a:lnTo>
                    <a:pt x="812012" y="534606"/>
                  </a:lnTo>
                  <a:lnTo>
                    <a:pt x="823290" y="529255"/>
                  </a:lnTo>
                  <a:lnTo>
                    <a:pt x="834567" y="523908"/>
                  </a:lnTo>
                  <a:lnTo>
                    <a:pt x="845845" y="518563"/>
                  </a:lnTo>
                  <a:lnTo>
                    <a:pt x="857122" y="513219"/>
                  </a:lnTo>
                  <a:lnTo>
                    <a:pt x="868400" y="507874"/>
                  </a:lnTo>
                  <a:lnTo>
                    <a:pt x="879678" y="502526"/>
                  </a:lnTo>
                  <a:lnTo>
                    <a:pt x="890955" y="497178"/>
                  </a:lnTo>
                  <a:lnTo>
                    <a:pt x="902233" y="491832"/>
                  </a:lnTo>
                  <a:lnTo>
                    <a:pt x="913511" y="486489"/>
                  </a:lnTo>
                  <a:lnTo>
                    <a:pt x="924788" y="481144"/>
                  </a:lnTo>
                  <a:lnTo>
                    <a:pt x="936066" y="475796"/>
                  </a:lnTo>
                  <a:lnTo>
                    <a:pt x="947343" y="470446"/>
                  </a:lnTo>
                  <a:lnTo>
                    <a:pt x="958621" y="465102"/>
                  </a:lnTo>
                  <a:lnTo>
                    <a:pt x="969899" y="459759"/>
                  </a:lnTo>
                  <a:lnTo>
                    <a:pt x="981176" y="454415"/>
                  </a:lnTo>
                  <a:lnTo>
                    <a:pt x="992454" y="449071"/>
                  </a:lnTo>
                  <a:lnTo>
                    <a:pt x="1003731" y="443721"/>
                  </a:lnTo>
                  <a:lnTo>
                    <a:pt x="1015009" y="438373"/>
                  </a:lnTo>
                  <a:lnTo>
                    <a:pt x="1026287" y="433028"/>
                  </a:lnTo>
                  <a:lnTo>
                    <a:pt x="1037564" y="427685"/>
                  </a:lnTo>
                  <a:lnTo>
                    <a:pt x="1048842" y="422334"/>
                  </a:lnTo>
                  <a:lnTo>
                    <a:pt x="1060119" y="416987"/>
                  </a:lnTo>
                  <a:lnTo>
                    <a:pt x="1071397" y="411642"/>
                  </a:lnTo>
                  <a:lnTo>
                    <a:pt x="1082675" y="406298"/>
                  </a:lnTo>
                  <a:lnTo>
                    <a:pt x="1093952" y="400952"/>
                  </a:lnTo>
                  <a:lnTo>
                    <a:pt x="1105230" y="395604"/>
                  </a:lnTo>
                  <a:lnTo>
                    <a:pt x="1116507" y="390257"/>
                  </a:lnTo>
                  <a:lnTo>
                    <a:pt x="1127785" y="384911"/>
                  </a:lnTo>
                  <a:lnTo>
                    <a:pt x="1139063" y="379567"/>
                  </a:lnTo>
                  <a:lnTo>
                    <a:pt x="1150342" y="374222"/>
                  </a:lnTo>
                  <a:lnTo>
                    <a:pt x="1161623" y="368875"/>
                  </a:lnTo>
                  <a:lnTo>
                    <a:pt x="1172908" y="363524"/>
                  </a:lnTo>
                  <a:lnTo>
                    <a:pt x="1184186" y="358181"/>
                  </a:lnTo>
                  <a:lnTo>
                    <a:pt x="1195463" y="352837"/>
                  </a:lnTo>
                  <a:lnTo>
                    <a:pt x="1206741" y="347494"/>
                  </a:lnTo>
                  <a:lnTo>
                    <a:pt x="1218018" y="342150"/>
                  </a:lnTo>
                  <a:lnTo>
                    <a:pt x="1229296" y="336799"/>
                  </a:lnTo>
                  <a:lnTo>
                    <a:pt x="1240574" y="331452"/>
                  </a:lnTo>
                  <a:lnTo>
                    <a:pt x="1251851" y="326107"/>
                  </a:lnTo>
                  <a:lnTo>
                    <a:pt x="1263129" y="320763"/>
                  </a:lnTo>
                  <a:lnTo>
                    <a:pt x="1274406" y="315418"/>
                  </a:lnTo>
                  <a:lnTo>
                    <a:pt x="1285684" y="310070"/>
                  </a:lnTo>
                  <a:lnTo>
                    <a:pt x="1296962" y="304722"/>
                  </a:lnTo>
                  <a:lnTo>
                    <a:pt x="1308239" y="299377"/>
                  </a:lnTo>
                  <a:lnTo>
                    <a:pt x="1319517" y="294031"/>
                  </a:lnTo>
                  <a:lnTo>
                    <a:pt x="1330794" y="288683"/>
                  </a:lnTo>
                  <a:lnTo>
                    <a:pt x="1342072" y="283335"/>
                  </a:lnTo>
                  <a:lnTo>
                    <a:pt x="1353350" y="277990"/>
                  </a:lnTo>
                  <a:lnTo>
                    <a:pt x="1364627" y="272646"/>
                  </a:lnTo>
                  <a:lnTo>
                    <a:pt x="1375905" y="267301"/>
                  </a:lnTo>
                  <a:lnTo>
                    <a:pt x="1387182" y="261954"/>
                  </a:lnTo>
                  <a:lnTo>
                    <a:pt x="1398460" y="256603"/>
                  </a:lnTo>
                  <a:lnTo>
                    <a:pt x="1409738" y="251259"/>
                  </a:lnTo>
                  <a:lnTo>
                    <a:pt x="1421015" y="245916"/>
                  </a:lnTo>
                  <a:lnTo>
                    <a:pt x="1432293" y="240572"/>
                  </a:lnTo>
                  <a:lnTo>
                    <a:pt x="1443570" y="235229"/>
                  </a:lnTo>
                  <a:lnTo>
                    <a:pt x="1454848" y="229878"/>
                  </a:lnTo>
                  <a:lnTo>
                    <a:pt x="1466126" y="224531"/>
                  </a:lnTo>
                  <a:lnTo>
                    <a:pt x="1477403" y="219186"/>
                  </a:lnTo>
                  <a:lnTo>
                    <a:pt x="1488681" y="213842"/>
                  </a:lnTo>
                  <a:lnTo>
                    <a:pt x="1499958" y="208497"/>
                  </a:lnTo>
                  <a:lnTo>
                    <a:pt x="1511236" y="203149"/>
                  </a:lnTo>
                  <a:lnTo>
                    <a:pt x="1522514" y="197801"/>
                  </a:lnTo>
                  <a:lnTo>
                    <a:pt x="1533791" y="192455"/>
                  </a:lnTo>
                  <a:lnTo>
                    <a:pt x="1545069" y="187110"/>
                  </a:lnTo>
                  <a:lnTo>
                    <a:pt x="1556346" y="181762"/>
                  </a:lnTo>
                  <a:lnTo>
                    <a:pt x="1567624" y="176414"/>
                  </a:lnTo>
                  <a:lnTo>
                    <a:pt x="1578902" y="171068"/>
                  </a:lnTo>
                  <a:lnTo>
                    <a:pt x="1590187" y="165725"/>
                  </a:lnTo>
                  <a:lnTo>
                    <a:pt x="1601468" y="160380"/>
                  </a:lnTo>
                  <a:lnTo>
                    <a:pt x="1612747" y="155033"/>
                  </a:lnTo>
                  <a:lnTo>
                    <a:pt x="1624025" y="149682"/>
                  </a:lnTo>
                  <a:lnTo>
                    <a:pt x="1635302" y="144338"/>
                  </a:lnTo>
                  <a:lnTo>
                    <a:pt x="1646580" y="138995"/>
                  </a:lnTo>
                  <a:lnTo>
                    <a:pt x="1657858" y="133651"/>
                  </a:lnTo>
                  <a:lnTo>
                    <a:pt x="1669135" y="128308"/>
                  </a:lnTo>
                  <a:lnTo>
                    <a:pt x="1680941" y="122707"/>
                  </a:lnTo>
                  <a:lnTo>
                    <a:pt x="1693100" y="116943"/>
                  </a:lnTo>
                  <a:lnTo>
                    <a:pt x="1704554" y="111514"/>
                  </a:lnTo>
                  <a:lnTo>
                    <a:pt x="1714245" y="106921"/>
                  </a:lnTo>
                  <a:lnTo>
                    <a:pt x="1722704" y="102908"/>
                  </a:lnTo>
                  <a:lnTo>
                    <a:pt x="1725523" y="101574"/>
                  </a:lnTo>
                  <a:lnTo>
                    <a:pt x="1736801" y="96227"/>
                  </a:lnTo>
                  <a:lnTo>
                    <a:pt x="1751074" y="89463"/>
                  </a:lnTo>
                  <a:lnTo>
                    <a:pt x="1769224" y="80859"/>
                  </a:lnTo>
                  <a:lnTo>
                    <a:pt x="1788079" y="71919"/>
                  </a:lnTo>
                  <a:lnTo>
                    <a:pt x="1804466" y="64147"/>
                  </a:lnTo>
                  <a:lnTo>
                    <a:pt x="1817330" y="58053"/>
                  </a:lnTo>
                  <a:lnTo>
                    <a:pt x="1828431" y="52792"/>
                  </a:lnTo>
                  <a:lnTo>
                    <a:pt x="1838828" y="47861"/>
                  </a:lnTo>
                  <a:lnTo>
                    <a:pt x="1849577" y="42760"/>
                  </a:lnTo>
                  <a:lnTo>
                    <a:pt x="1860854" y="37417"/>
                  </a:lnTo>
                  <a:lnTo>
                    <a:pt x="1872132" y="32073"/>
                  </a:lnTo>
                  <a:lnTo>
                    <a:pt x="1883410" y="26730"/>
                  </a:lnTo>
                  <a:lnTo>
                    <a:pt x="1894687" y="21386"/>
                  </a:lnTo>
                  <a:lnTo>
                    <a:pt x="1905965" y="16035"/>
                  </a:lnTo>
                  <a:lnTo>
                    <a:pt x="1917242" y="10688"/>
                  </a:lnTo>
                  <a:lnTo>
                    <a:pt x="1928520" y="5343"/>
                  </a:lnTo>
                  <a:lnTo>
                    <a:pt x="1939798" y="0"/>
                  </a:lnTo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146920" y="4041763"/>
              <a:ext cx="1939925" cy="0"/>
            </a:xfrm>
            <a:custGeom>
              <a:avLst/>
              <a:gdLst/>
              <a:ahLst/>
              <a:cxnLst/>
              <a:rect l="l" t="t" r="r" b="b"/>
              <a:pathLst>
                <a:path w="1939925" h="0">
                  <a:moveTo>
                    <a:pt x="0" y="0"/>
                  </a:moveTo>
                  <a:lnTo>
                    <a:pt x="0" y="0"/>
                  </a:lnTo>
                  <a:lnTo>
                    <a:pt x="1894687" y="0"/>
                  </a:lnTo>
                  <a:lnTo>
                    <a:pt x="1939798" y="0"/>
                  </a:lnTo>
                </a:path>
              </a:pathLst>
            </a:custGeom>
            <a:ln w="1905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 txBox="1"/>
          <p:nvPr/>
        </p:nvSpPr>
        <p:spPr>
          <a:xfrm>
            <a:off x="6385438" y="4988360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6423500" y="456064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6423500" y="4346794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6423500" y="413293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6423500" y="3919084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2201948" y="3209061"/>
            <a:ext cx="6652895" cy="659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 marR="43180" indent="-635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c)</a:t>
            </a:r>
            <a:r>
              <a:rPr dirty="0" sz="1350" spc="1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Para</a:t>
            </a:r>
            <a:r>
              <a:rPr dirty="0" sz="1350" spc="1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valores</a:t>
            </a:r>
            <a:r>
              <a:rPr dirty="0" sz="1350" spc="1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1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in</a:t>
            </a:r>
            <a:r>
              <a:rPr dirty="0" baseline="-18518" sz="1350" spc="412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entre</a:t>
            </a:r>
            <a:r>
              <a:rPr dirty="0" sz="1350" spc="1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-0,7</a:t>
            </a:r>
            <a:r>
              <a:rPr dirty="0" sz="1350" spc="1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1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1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5,7</a:t>
            </a:r>
            <a:r>
              <a:rPr dirty="0" sz="1350" spc="1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1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tendremos</a:t>
            </a:r>
            <a:r>
              <a:rPr dirty="0" sz="1350" spc="1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</a:t>
            </a:r>
            <a:r>
              <a:rPr dirty="0" sz="1350" spc="1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los</a:t>
            </a:r>
            <a:r>
              <a:rPr dirty="0" sz="1350" spc="1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dos</a:t>
            </a:r>
            <a:r>
              <a:rPr dirty="0" sz="1350" spc="1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diodos</a:t>
            </a:r>
            <a:r>
              <a:rPr dirty="0" sz="1350" spc="1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1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OFF,</a:t>
            </a:r>
            <a:r>
              <a:rPr dirty="0" sz="1350" spc="15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la </a:t>
            </a:r>
            <a:r>
              <a:rPr dirty="0" sz="1350">
                <a:latin typeface="Arial"/>
                <a:cs typeface="Arial"/>
              </a:rPr>
              <a:t>corriente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circula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por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</a:t>
            </a:r>
            <a:r>
              <a:rPr dirty="0" baseline="-18518" sz="1350">
                <a:latin typeface="Arial"/>
                <a:cs typeface="Arial"/>
              </a:rPr>
              <a:t>1</a:t>
            </a:r>
            <a:r>
              <a:rPr dirty="0" baseline="-18518" sz="1350" spc="1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será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nula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por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tanto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out</a:t>
            </a:r>
            <a:r>
              <a:rPr dirty="0" baseline="-18518" sz="1350" spc="1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V</a:t>
            </a:r>
            <a:r>
              <a:rPr dirty="0" baseline="-18518" sz="1350" spc="-30">
                <a:latin typeface="Arial"/>
                <a:cs typeface="Arial"/>
              </a:rPr>
              <a:t>in</a:t>
            </a:r>
            <a:r>
              <a:rPr dirty="0" sz="1350" spc="-20"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 algn="ctr" marL="1878964">
              <a:lnSpc>
                <a:spcPct val="100000"/>
              </a:lnSpc>
              <a:spcBef>
                <a:spcPts val="66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5632315" y="4696666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6083457" y="4696666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6360038" y="4774505"/>
            <a:ext cx="3079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37037" sz="1350" spc="-75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baseline="37037" sz="135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7004715" y="469666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7455857" y="469666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7906999" y="469666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8358141" y="469666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107" name="object 107" descr=""/>
          <p:cNvSpPr/>
          <p:nvPr/>
        </p:nvSpPr>
        <p:spPr>
          <a:xfrm>
            <a:off x="6346013" y="531987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 txBox="1"/>
          <p:nvPr/>
        </p:nvSpPr>
        <p:spPr>
          <a:xfrm>
            <a:off x="6602870" y="5229339"/>
            <a:ext cx="1657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V1</a:t>
            </a:r>
            <a:endParaRPr sz="900">
              <a:latin typeface="Arial"/>
              <a:cs typeface="Arial"/>
            </a:endParaRPr>
          </a:p>
        </p:txBody>
      </p:sp>
      <p:sp>
        <p:nvSpPr>
          <p:cNvPr id="109" name="object 109" descr=""/>
          <p:cNvSpPr/>
          <p:nvPr/>
        </p:nvSpPr>
        <p:spPr>
          <a:xfrm>
            <a:off x="6857335" y="531987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 txBox="1"/>
          <p:nvPr/>
        </p:nvSpPr>
        <p:spPr>
          <a:xfrm>
            <a:off x="7114193" y="5229339"/>
            <a:ext cx="1657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V2</a:t>
            </a:r>
            <a:endParaRPr sz="900">
              <a:latin typeface="Arial"/>
              <a:cs typeface="Arial"/>
            </a:endParaRPr>
          </a:p>
        </p:txBody>
      </p:sp>
      <p:sp>
        <p:nvSpPr>
          <p:cNvPr id="111" name="object 111" descr=""/>
          <p:cNvSpPr/>
          <p:nvPr/>
        </p:nvSpPr>
        <p:spPr>
          <a:xfrm>
            <a:off x="7368657" y="531987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 txBox="1"/>
          <p:nvPr/>
        </p:nvSpPr>
        <p:spPr>
          <a:xfrm>
            <a:off x="7625515" y="5229339"/>
            <a:ext cx="1657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V3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3" name="object 113" descr=""/>
          <p:cNvGrpSpPr/>
          <p:nvPr/>
        </p:nvGrpSpPr>
        <p:grpSpPr>
          <a:xfrm>
            <a:off x="5824511" y="5380726"/>
            <a:ext cx="2487930" cy="1150620"/>
            <a:chOff x="5824511" y="5380726"/>
            <a:chExt cx="2487930" cy="1150620"/>
          </a:xfrm>
        </p:grpSpPr>
        <p:sp>
          <p:nvSpPr>
            <p:cNvPr id="114" name="object 114" descr=""/>
            <p:cNvSpPr/>
            <p:nvPr/>
          </p:nvSpPr>
          <p:spPr>
            <a:xfrm>
              <a:off x="5829274" y="5484880"/>
              <a:ext cx="2478405" cy="1042035"/>
            </a:xfrm>
            <a:custGeom>
              <a:avLst/>
              <a:gdLst/>
              <a:ahLst/>
              <a:cxnLst/>
              <a:rect l="l" t="t" r="r" b="b"/>
              <a:pathLst>
                <a:path w="2478404" h="1042034">
                  <a:moveTo>
                    <a:pt x="0" y="1041590"/>
                  </a:moveTo>
                  <a:lnTo>
                    <a:pt x="2477858" y="1041590"/>
                  </a:lnTo>
                </a:path>
                <a:path w="2478404" h="1042034">
                  <a:moveTo>
                    <a:pt x="0" y="833627"/>
                  </a:moveTo>
                  <a:lnTo>
                    <a:pt x="2477858" y="833627"/>
                  </a:lnTo>
                </a:path>
                <a:path w="2478404" h="1042034">
                  <a:moveTo>
                    <a:pt x="0" y="624839"/>
                  </a:moveTo>
                  <a:lnTo>
                    <a:pt x="2477858" y="624839"/>
                  </a:lnTo>
                </a:path>
                <a:path w="2478404" h="1042034">
                  <a:moveTo>
                    <a:pt x="0" y="416051"/>
                  </a:moveTo>
                  <a:lnTo>
                    <a:pt x="2477858" y="416051"/>
                  </a:lnTo>
                </a:path>
                <a:path w="2478404" h="1042034">
                  <a:moveTo>
                    <a:pt x="0" y="208787"/>
                  </a:moveTo>
                  <a:lnTo>
                    <a:pt x="2477858" y="208787"/>
                  </a:lnTo>
                </a:path>
                <a:path w="2478404" h="1042034">
                  <a:moveTo>
                    <a:pt x="0" y="0"/>
                  </a:moveTo>
                  <a:lnTo>
                    <a:pt x="247785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829274" y="5380726"/>
              <a:ext cx="2478405" cy="1146175"/>
            </a:xfrm>
            <a:custGeom>
              <a:avLst/>
              <a:gdLst/>
              <a:ahLst/>
              <a:cxnLst/>
              <a:rect l="l" t="t" r="r" b="b"/>
              <a:pathLst>
                <a:path w="2478404" h="1146175">
                  <a:moveTo>
                    <a:pt x="0" y="0"/>
                  </a:moveTo>
                  <a:lnTo>
                    <a:pt x="0" y="1145743"/>
                  </a:lnTo>
                </a:path>
                <a:path w="2478404" h="1146175">
                  <a:moveTo>
                    <a:pt x="413029" y="0"/>
                  </a:moveTo>
                  <a:lnTo>
                    <a:pt x="413029" y="1145743"/>
                  </a:lnTo>
                </a:path>
                <a:path w="2478404" h="1146175">
                  <a:moveTo>
                    <a:pt x="1239037" y="0"/>
                  </a:moveTo>
                  <a:lnTo>
                    <a:pt x="1239037" y="1145743"/>
                  </a:lnTo>
                </a:path>
                <a:path w="2478404" h="1146175">
                  <a:moveTo>
                    <a:pt x="1652041" y="0"/>
                  </a:moveTo>
                  <a:lnTo>
                    <a:pt x="1652041" y="1145743"/>
                  </a:lnTo>
                </a:path>
                <a:path w="2478404" h="1146175">
                  <a:moveTo>
                    <a:pt x="2065045" y="0"/>
                  </a:moveTo>
                  <a:lnTo>
                    <a:pt x="2065045" y="1145743"/>
                  </a:lnTo>
                </a:path>
                <a:path w="2478404" h="1146175">
                  <a:moveTo>
                    <a:pt x="2477858" y="0"/>
                  </a:moveTo>
                  <a:lnTo>
                    <a:pt x="2477858" y="114574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655226" y="5380728"/>
              <a:ext cx="0" cy="1146175"/>
            </a:xfrm>
            <a:custGeom>
              <a:avLst/>
              <a:gdLst/>
              <a:ahLst/>
              <a:cxnLst/>
              <a:rect l="l" t="t" r="r" b="b"/>
              <a:pathLst>
                <a:path w="0" h="1146175">
                  <a:moveTo>
                    <a:pt x="0" y="114574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5829274" y="6213995"/>
              <a:ext cx="2478405" cy="0"/>
            </a:xfrm>
            <a:custGeom>
              <a:avLst/>
              <a:gdLst/>
              <a:ahLst/>
              <a:cxnLst/>
              <a:rect l="l" t="t" r="r" b="b"/>
              <a:pathLst>
                <a:path w="2478404" h="0">
                  <a:moveTo>
                    <a:pt x="0" y="0"/>
                  </a:moveTo>
                  <a:lnTo>
                    <a:pt x="2477858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242250" y="5619561"/>
              <a:ext cx="1776095" cy="669290"/>
            </a:xfrm>
            <a:custGeom>
              <a:avLst/>
              <a:gdLst/>
              <a:ahLst/>
              <a:cxnLst/>
              <a:rect l="l" t="t" r="r" b="b"/>
              <a:pathLst>
                <a:path w="1776095" h="669289">
                  <a:moveTo>
                    <a:pt x="0" y="667344"/>
                  </a:moveTo>
                  <a:lnTo>
                    <a:pt x="0" y="667344"/>
                  </a:lnTo>
                  <a:lnTo>
                    <a:pt x="258114" y="667344"/>
                  </a:lnTo>
                  <a:lnTo>
                    <a:pt x="261556" y="669084"/>
                  </a:lnTo>
                  <a:lnTo>
                    <a:pt x="268439" y="667344"/>
                  </a:lnTo>
                  <a:lnTo>
                    <a:pt x="275323" y="665604"/>
                  </a:lnTo>
                  <a:lnTo>
                    <a:pt x="278765" y="662137"/>
                  </a:lnTo>
                  <a:lnTo>
                    <a:pt x="289090" y="656930"/>
                  </a:lnTo>
                  <a:lnTo>
                    <a:pt x="297955" y="652454"/>
                  </a:lnTo>
                  <a:lnTo>
                    <a:pt x="308438" y="647164"/>
                  </a:lnTo>
                  <a:lnTo>
                    <a:pt x="319568" y="641549"/>
                  </a:lnTo>
                  <a:lnTo>
                    <a:pt x="330377" y="636102"/>
                  </a:lnTo>
                  <a:lnTo>
                    <a:pt x="340702" y="630892"/>
                  </a:lnTo>
                  <a:lnTo>
                    <a:pt x="351027" y="625681"/>
                  </a:lnTo>
                  <a:lnTo>
                    <a:pt x="361353" y="620471"/>
                  </a:lnTo>
                  <a:lnTo>
                    <a:pt x="371678" y="615261"/>
                  </a:lnTo>
                  <a:lnTo>
                    <a:pt x="412978" y="594433"/>
                  </a:lnTo>
                  <a:lnTo>
                    <a:pt x="423303" y="589223"/>
                  </a:lnTo>
                  <a:lnTo>
                    <a:pt x="433628" y="584014"/>
                  </a:lnTo>
                  <a:lnTo>
                    <a:pt x="443953" y="578808"/>
                  </a:lnTo>
                  <a:lnTo>
                    <a:pt x="454279" y="573605"/>
                  </a:lnTo>
                  <a:lnTo>
                    <a:pt x="464596" y="568395"/>
                  </a:lnTo>
                  <a:lnTo>
                    <a:pt x="474918" y="563185"/>
                  </a:lnTo>
                  <a:lnTo>
                    <a:pt x="485241" y="557975"/>
                  </a:lnTo>
                  <a:lnTo>
                    <a:pt x="495566" y="552764"/>
                  </a:lnTo>
                  <a:lnTo>
                    <a:pt x="505891" y="547562"/>
                  </a:lnTo>
                  <a:lnTo>
                    <a:pt x="516216" y="542355"/>
                  </a:lnTo>
                  <a:lnTo>
                    <a:pt x="526542" y="537146"/>
                  </a:lnTo>
                  <a:lnTo>
                    <a:pt x="536867" y="531936"/>
                  </a:lnTo>
                  <a:lnTo>
                    <a:pt x="547192" y="526728"/>
                  </a:lnTo>
                  <a:lnTo>
                    <a:pt x="588492" y="505898"/>
                  </a:lnTo>
                  <a:lnTo>
                    <a:pt x="598817" y="500688"/>
                  </a:lnTo>
                  <a:lnTo>
                    <a:pt x="609142" y="495478"/>
                  </a:lnTo>
                  <a:lnTo>
                    <a:pt x="619467" y="490268"/>
                  </a:lnTo>
                  <a:lnTo>
                    <a:pt x="629792" y="485065"/>
                  </a:lnTo>
                  <a:lnTo>
                    <a:pt x="640116" y="479858"/>
                  </a:lnTo>
                  <a:lnTo>
                    <a:pt x="650437" y="474650"/>
                  </a:lnTo>
                  <a:lnTo>
                    <a:pt x="660755" y="469440"/>
                  </a:lnTo>
                  <a:lnTo>
                    <a:pt x="671080" y="464232"/>
                  </a:lnTo>
                  <a:lnTo>
                    <a:pt x="681405" y="459026"/>
                  </a:lnTo>
                  <a:lnTo>
                    <a:pt x="691730" y="453820"/>
                  </a:lnTo>
                  <a:lnTo>
                    <a:pt x="702056" y="448612"/>
                  </a:lnTo>
                  <a:lnTo>
                    <a:pt x="712381" y="443402"/>
                  </a:lnTo>
                  <a:lnTo>
                    <a:pt x="722706" y="438193"/>
                  </a:lnTo>
                  <a:lnTo>
                    <a:pt x="733031" y="432987"/>
                  </a:lnTo>
                  <a:lnTo>
                    <a:pt x="743356" y="427784"/>
                  </a:lnTo>
                  <a:lnTo>
                    <a:pt x="753681" y="422574"/>
                  </a:lnTo>
                  <a:lnTo>
                    <a:pt x="764006" y="417363"/>
                  </a:lnTo>
                  <a:lnTo>
                    <a:pt x="774331" y="412153"/>
                  </a:lnTo>
                  <a:lnTo>
                    <a:pt x="784656" y="406943"/>
                  </a:lnTo>
                  <a:lnTo>
                    <a:pt x="794981" y="401740"/>
                  </a:lnTo>
                  <a:lnTo>
                    <a:pt x="805307" y="396534"/>
                  </a:lnTo>
                  <a:lnTo>
                    <a:pt x="815632" y="391325"/>
                  </a:lnTo>
                  <a:lnTo>
                    <a:pt x="825957" y="386115"/>
                  </a:lnTo>
                  <a:lnTo>
                    <a:pt x="836282" y="380907"/>
                  </a:lnTo>
                  <a:lnTo>
                    <a:pt x="846607" y="375701"/>
                  </a:lnTo>
                  <a:lnTo>
                    <a:pt x="856932" y="370495"/>
                  </a:lnTo>
                  <a:lnTo>
                    <a:pt x="867257" y="365287"/>
                  </a:lnTo>
                  <a:lnTo>
                    <a:pt x="908545" y="344446"/>
                  </a:lnTo>
                  <a:lnTo>
                    <a:pt x="918870" y="339243"/>
                  </a:lnTo>
                  <a:lnTo>
                    <a:pt x="929195" y="334037"/>
                  </a:lnTo>
                  <a:lnTo>
                    <a:pt x="939520" y="328828"/>
                  </a:lnTo>
                  <a:lnTo>
                    <a:pt x="949845" y="323618"/>
                  </a:lnTo>
                  <a:lnTo>
                    <a:pt x="960170" y="318410"/>
                  </a:lnTo>
                  <a:lnTo>
                    <a:pt x="970495" y="313204"/>
                  </a:lnTo>
                  <a:lnTo>
                    <a:pt x="980821" y="307999"/>
                  </a:lnTo>
                  <a:lnTo>
                    <a:pt x="991146" y="302790"/>
                  </a:lnTo>
                  <a:lnTo>
                    <a:pt x="1001471" y="297580"/>
                  </a:lnTo>
                  <a:lnTo>
                    <a:pt x="1011796" y="292372"/>
                  </a:lnTo>
                  <a:lnTo>
                    <a:pt x="1022121" y="287165"/>
                  </a:lnTo>
                  <a:lnTo>
                    <a:pt x="1032446" y="281962"/>
                  </a:lnTo>
                  <a:lnTo>
                    <a:pt x="1042764" y="276752"/>
                  </a:lnTo>
                  <a:lnTo>
                    <a:pt x="1084059" y="255913"/>
                  </a:lnTo>
                  <a:lnTo>
                    <a:pt x="1094384" y="250708"/>
                  </a:lnTo>
                  <a:lnTo>
                    <a:pt x="1104709" y="245502"/>
                  </a:lnTo>
                  <a:lnTo>
                    <a:pt x="1115034" y="240294"/>
                  </a:lnTo>
                  <a:lnTo>
                    <a:pt x="1125359" y="235084"/>
                  </a:lnTo>
                  <a:lnTo>
                    <a:pt x="1135684" y="229875"/>
                  </a:lnTo>
                  <a:lnTo>
                    <a:pt x="1146009" y="224668"/>
                  </a:lnTo>
                  <a:lnTo>
                    <a:pt x="1156335" y="219466"/>
                  </a:lnTo>
                  <a:lnTo>
                    <a:pt x="1166660" y="214255"/>
                  </a:lnTo>
                  <a:lnTo>
                    <a:pt x="1176985" y="209045"/>
                  </a:lnTo>
                  <a:lnTo>
                    <a:pt x="1187310" y="203835"/>
                  </a:lnTo>
                  <a:lnTo>
                    <a:pt x="1197635" y="198625"/>
                  </a:lnTo>
                  <a:lnTo>
                    <a:pt x="1207960" y="193422"/>
                  </a:lnTo>
                  <a:lnTo>
                    <a:pt x="1218284" y="188216"/>
                  </a:lnTo>
                  <a:lnTo>
                    <a:pt x="1228605" y="183007"/>
                  </a:lnTo>
                  <a:lnTo>
                    <a:pt x="1238923" y="177797"/>
                  </a:lnTo>
                  <a:lnTo>
                    <a:pt x="1249248" y="172589"/>
                  </a:lnTo>
                  <a:lnTo>
                    <a:pt x="1259573" y="167383"/>
                  </a:lnTo>
                  <a:lnTo>
                    <a:pt x="1269898" y="162177"/>
                  </a:lnTo>
                  <a:lnTo>
                    <a:pt x="1280223" y="156969"/>
                  </a:lnTo>
                  <a:lnTo>
                    <a:pt x="1290548" y="151759"/>
                  </a:lnTo>
                  <a:lnTo>
                    <a:pt x="1300873" y="146550"/>
                  </a:lnTo>
                  <a:lnTo>
                    <a:pt x="1311198" y="141344"/>
                  </a:lnTo>
                  <a:lnTo>
                    <a:pt x="1321523" y="136141"/>
                  </a:lnTo>
                  <a:lnTo>
                    <a:pt x="1331849" y="130931"/>
                  </a:lnTo>
                  <a:lnTo>
                    <a:pt x="1342174" y="125721"/>
                  </a:lnTo>
                  <a:lnTo>
                    <a:pt x="1352499" y="120510"/>
                  </a:lnTo>
                  <a:lnTo>
                    <a:pt x="1362824" y="115300"/>
                  </a:lnTo>
                  <a:lnTo>
                    <a:pt x="1373149" y="110092"/>
                  </a:lnTo>
                  <a:lnTo>
                    <a:pt x="1383474" y="104886"/>
                  </a:lnTo>
                  <a:lnTo>
                    <a:pt x="1393799" y="99680"/>
                  </a:lnTo>
                  <a:lnTo>
                    <a:pt x="1404124" y="94472"/>
                  </a:lnTo>
                  <a:lnTo>
                    <a:pt x="1414447" y="89262"/>
                  </a:lnTo>
                  <a:lnTo>
                    <a:pt x="1424768" y="84053"/>
                  </a:lnTo>
                  <a:lnTo>
                    <a:pt x="1435089" y="78847"/>
                  </a:lnTo>
                  <a:lnTo>
                    <a:pt x="1445412" y="73644"/>
                  </a:lnTo>
                  <a:lnTo>
                    <a:pt x="1455737" y="68434"/>
                  </a:lnTo>
                  <a:lnTo>
                    <a:pt x="1466062" y="63224"/>
                  </a:lnTo>
                  <a:lnTo>
                    <a:pt x="1476387" y="58014"/>
                  </a:lnTo>
                  <a:lnTo>
                    <a:pt x="1486712" y="52804"/>
                  </a:lnTo>
                  <a:lnTo>
                    <a:pt x="1497037" y="47601"/>
                  </a:lnTo>
                  <a:lnTo>
                    <a:pt x="1507363" y="42394"/>
                  </a:lnTo>
                  <a:lnTo>
                    <a:pt x="1517688" y="37185"/>
                  </a:lnTo>
                  <a:lnTo>
                    <a:pt x="1528013" y="31976"/>
                  </a:lnTo>
                  <a:lnTo>
                    <a:pt x="1538822" y="26523"/>
                  </a:lnTo>
                  <a:lnTo>
                    <a:pt x="1549954" y="20909"/>
                  </a:lnTo>
                  <a:lnTo>
                    <a:pt x="1560440" y="15622"/>
                  </a:lnTo>
                  <a:lnTo>
                    <a:pt x="1569313" y="11148"/>
                  </a:lnTo>
                  <a:lnTo>
                    <a:pt x="1577911" y="6804"/>
                  </a:lnTo>
                  <a:lnTo>
                    <a:pt x="1578483" y="2169"/>
                  </a:lnTo>
                  <a:lnTo>
                    <a:pt x="1589963" y="734"/>
                  </a:lnTo>
                  <a:lnTo>
                    <a:pt x="1603029" y="0"/>
                  </a:lnTo>
                  <a:lnTo>
                    <a:pt x="1619642" y="81"/>
                  </a:lnTo>
                  <a:lnTo>
                    <a:pt x="1636900" y="489"/>
                  </a:lnTo>
                  <a:lnTo>
                    <a:pt x="1651901" y="734"/>
                  </a:lnTo>
                  <a:lnTo>
                    <a:pt x="1693202" y="734"/>
                  </a:lnTo>
                  <a:lnTo>
                    <a:pt x="1734502" y="734"/>
                  </a:lnTo>
                  <a:lnTo>
                    <a:pt x="1775802" y="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 descr=""/>
          <p:cNvSpPr txBox="1"/>
          <p:nvPr/>
        </p:nvSpPr>
        <p:spPr>
          <a:xfrm>
            <a:off x="6480690" y="5739621"/>
            <a:ext cx="89535" cy="44259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6480690" y="5322883"/>
            <a:ext cx="89535" cy="44259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5765744" y="6259343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6178710" y="6259343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6417228" y="6227568"/>
            <a:ext cx="3079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-15432" sz="1350" spc="-75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baseline="-15432" sz="1350">
              <a:latin typeface="Arial"/>
              <a:cs typeface="Arial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7023615" y="625934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7436581" y="625934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7849547" y="625934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8262513" y="625934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128" name="object 128" descr=""/>
          <p:cNvSpPr/>
          <p:nvPr/>
        </p:nvSpPr>
        <p:spPr>
          <a:xfrm>
            <a:off x="6828728" y="67674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 txBox="1"/>
          <p:nvPr/>
        </p:nvSpPr>
        <p:spPr>
          <a:xfrm>
            <a:off x="6442628" y="6435937"/>
            <a:ext cx="902335" cy="403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15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Vout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1981870" y="1677853"/>
            <a:ext cx="225425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-20">
                <a:latin typeface="Arial"/>
                <a:cs typeface="Arial"/>
              </a:rPr>
              <a:t>Vout</a:t>
            </a:r>
            <a:endParaRPr sz="750">
              <a:latin typeface="Arial"/>
              <a:cs typeface="Arial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1765820" y="2325100"/>
            <a:ext cx="52705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-50"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37416" y="1893609"/>
            <a:ext cx="166370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750">
              <a:latin typeface="Arial"/>
              <a:cs typeface="Arial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739580" y="1030627"/>
            <a:ext cx="160655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750">
              <a:latin typeface="Arial"/>
              <a:cs typeface="Arial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793593" y="1893621"/>
            <a:ext cx="123189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Vr</a:t>
            </a:r>
            <a:endParaRPr sz="750">
              <a:latin typeface="Arial"/>
              <a:cs typeface="Arial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694635" y="1274031"/>
            <a:ext cx="3257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2090" algn="l"/>
              </a:tabLst>
            </a:pPr>
            <a:r>
              <a:rPr dirty="0" sz="1350" spc="-50">
                <a:latin typeface="Arial"/>
                <a:cs typeface="Arial"/>
              </a:rPr>
              <a:t>-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-5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1363334" y="1258704"/>
            <a:ext cx="831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1363334" y="1670290"/>
            <a:ext cx="12636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26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37465" marR="30480">
              <a:lnSpc>
                <a:spcPts val="1910"/>
              </a:lnSpc>
              <a:spcBef>
                <a:spcPts val="16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254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8</a:t>
            </a:r>
            <a:r>
              <a:rPr dirty="0" spc="245" b="1">
                <a:latin typeface="Arial"/>
                <a:cs typeface="Arial"/>
              </a:rPr>
              <a:t> </a:t>
            </a:r>
            <a:r>
              <a:rPr dirty="0"/>
              <a:t>Hallar</a:t>
            </a:r>
            <a:r>
              <a:rPr dirty="0" spc="245"/>
              <a:t> </a:t>
            </a:r>
            <a:r>
              <a:rPr dirty="0"/>
              <a:t>la</a:t>
            </a:r>
            <a:r>
              <a:rPr dirty="0" spc="250"/>
              <a:t> </a:t>
            </a:r>
            <a:r>
              <a:rPr dirty="0"/>
              <a:t>función</a:t>
            </a:r>
            <a:r>
              <a:rPr dirty="0" spc="250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/>
              <a:t>transferencia</a:t>
            </a:r>
            <a:r>
              <a:rPr dirty="0" spc="250"/>
              <a:t> </a:t>
            </a:r>
            <a:r>
              <a:rPr dirty="0"/>
              <a:t>del</a:t>
            </a:r>
            <a:r>
              <a:rPr dirty="0" spc="250"/>
              <a:t> </a:t>
            </a:r>
            <a:r>
              <a:rPr dirty="0"/>
              <a:t>circuito</a:t>
            </a:r>
            <a:r>
              <a:rPr dirty="0" spc="250"/>
              <a:t> </a:t>
            </a:r>
            <a:r>
              <a:rPr dirty="0"/>
              <a:t>y</a:t>
            </a:r>
            <a:r>
              <a:rPr dirty="0" spc="240"/>
              <a:t> </a:t>
            </a:r>
            <a:r>
              <a:rPr dirty="0"/>
              <a:t>dibujar</a:t>
            </a:r>
            <a:r>
              <a:rPr dirty="0" spc="245"/>
              <a:t> </a:t>
            </a:r>
            <a:r>
              <a:rPr dirty="0"/>
              <a:t>v</a:t>
            </a:r>
            <a:r>
              <a:rPr dirty="0" baseline="-21164" sz="1575"/>
              <a:t>out</a:t>
            </a:r>
            <a:r>
              <a:rPr dirty="0" baseline="-21164" sz="1575" spc="585"/>
              <a:t> </a:t>
            </a:r>
            <a:r>
              <a:rPr dirty="0" sz="1600"/>
              <a:t>vs</a:t>
            </a:r>
            <a:r>
              <a:rPr dirty="0" sz="1600" spc="250"/>
              <a:t> </a:t>
            </a:r>
            <a:r>
              <a:rPr dirty="0" sz="1600"/>
              <a:t>v</a:t>
            </a:r>
            <a:r>
              <a:rPr dirty="0" baseline="-21164" sz="1575"/>
              <a:t>in</a:t>
            </a:r>
            <a:r>
              <a:rPr dirty="0" sz="1600"/>
              <a:t>.</a:t>
            </a:r>
            <a:r>
              <a:rPr dirty="0" sz="1600" spc="245"/>
              <a:t> </a:t>
            </a:r>
            <a:r>
              <a:rPr dirty="0" sz="1600"/>
              <a:t>El</a:t>
            </a:r>
            <a:r>
              <a:rPr dirty="0" sz="1600" spc="240"/>
              <a:t> </a:t>
            </a:r>
            <a:r>
              <a:rPr dirty="0" sz="1600"/>
              <a:t>voltaje</a:t>
            </a:r>
            <a:r>
              <a:rPr dirty="0" sz="1600" spc="250"/>
              <a:t> </a:t>
            </a:r>
            <a:r>
              <a:rPr dirty="0" sz="1600" spc="-25"/>
              <a:t>de </a:t>
            </a:r>
            <a:r>
              <a:rPr dirty="0" sz="1600"/>
              <a:t>activación</a:t>
            </a:r>
            <a:r>
              <a:rPr dirty="0" sz="1600" spc="-45"/>
              <a:t> </a:t>
            </a:r>
            <a:r>
              <a:rPr dirty="0" sz="1600"/>
              <a:t>es</a:t>
            </a:r>
            <a:r>
              <a:rPr dirty="0" sz="1600" spc="-15"/>
              <a:t> </a:t>
            </a:r>
            <a:r>
              <a:rPr dirty="0" sz="1600"/>
              <a:t>0,7</a:t>
            </a:r>
            <a:r>
              <a:rPr dirty="0" sz="1600" spc="-10"/>
              <a:t> </a:t>
            </a:r>
            <a:r>
              <a:rPr dirty="0" sz="1600"/>
              <a:t>V</a:t>
            </a:r>
            <a:r>
              <a:rPr dirty="0" sz="1600" spc="-20"/>
              <a:t> </a:t>
            </a:r>
            <a:r>
              <a:rPr dirty="0" sz="1600"/>
              <a:t>y</a:t>
            </a:r>
            <a:r>
              <a:rPr dirty="0" sz="1600" spc="-15"/>
              <a:t> </a:t>
            </a:r>
            <a:r>
              <a:rPr dirty="0" sz="1600"/>
              <a:t>la</a:t>
            </a:r>
            <a:r>
              <a:rPr dirty="0" sz="1600" spc="-25"/>
              <a:t> </a:t>
            </a:r>
            <a:r>
              <a:rPr dirty="0" sz="1600"/>
              <a:t>fuente</a:t>
            </a:r>
            <a:r>
              <a:rPr dirty="0" sz="1600" spc="-5"/>
              <a:t> </a:t>
            </a:r>
            <a:r>
              <a:rPr dirty="0" sz="1600"/>
              <a:t>de</a:t>
            </a:r>
            <a:r>
              <a:rPr dirty="0" sz="1600" spc="-5"/>
              <a:t> </a:t>
            </a:r>
            <a:r>
              <a:rPr dirty="0" sz="1600"/>
              <a:t>referencia</a:t>
            </a:r>
            <a:r>
              <a:rPr dirty="0" sz="1600" spc="-10"/>
              <a:t> </a:t>
            </a:r>
            <a:r>
              <a:rPr dirty="0" sz="1600"/>
              <a:t>es</a:t>
            </a:r>
            <a:r>
              <a:rPr dirty="0" sz="1600" spc="-15"/>
              <a:t> </a:t>
            </a:r>
            <a:r>
              <a:rPr dirty="0" sz="1600"/>
              <a:t>3</a:t>
            </a:r>
            <a:r>
              <a:rPr dirty="0" sz="1600" spc="-10"/>
              <a:t> </a:t>
            </a:r>
            <a:r>
              <a:rPr dirty="0" sz="1600" spc="-25"/>
              <a:t>V.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81336" y="1562156"/>
            <a:ext cx="1755775" cy="1113155"/>
            <a:chOff x="281336" y="1562156"/>
            <a:chExt cx="1755775" cy="1113155"/>
          </a:xfrm>
        </p:grpSpPr>
        <p:sp>
          <p:nvSpPr>
            <p:cNvPr id="6" name="object 6" descr=""/>
            <p:cNvSpPr/>
            <p:nvPr/>
          </p:nvSpPr>
          <p:spPr>
            <a:xfrm>
              <a:off x="285781" y="2581678"/>
              <a:ext cx="43180" cy="89535"/>
            </a:xfrm>
            <a:custGeom>
              <a:avLst/>
              <a:gdLst/>
              <a:ahLst/>
              <a:cxnLst/>
              <a:rect l="l" t="t" r="r" b="b"/>
              <a:pathLst>
                <a:path w="43179" h="89535">
                  <a:moveTo>
                    <a:pt x="0" y="89041"/>
                  </a:moveTo>
                  <a:lnTo>
                    <a:pt x="42810" y="0"/>
                  </a:lnTo>
                </a:path>
              </a:pathLst>
            </a:custGeom>
            <a:ln w="86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28591" y="2581678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 h="0">
                  <a:moveTo>
                    <a:pt x="0" y="0"/>
                  </a:moveTo>
                  <a:lnTo>
                    <a:pt x="171241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57022" y="2581678"/>
              <a:ext cx="43180" cy="89535"/>
            </a:xfrm>
            <a:custGeom>
              <a:avLst/>
              <a:gdLst/>
              <a:ahLst/>
              <a:cxnLst/>
              <a:rect l="l" t="t" r="r" b="b"/>
              <a:pathLst>
                <a:path w="43179" h="89535">
                  <a:moveTo>
                    <a:pt x="42810" y="0"/>
                  </a:moveTo>
                  <a:lnTo>
                    <a:pt x="0" y="89041"/>
                  </a:lnTo>
                </a:path>
              </a:pathLst>
            </a:custGeom>
            <a:ln w="86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71401" y="2581678"/>
              <a:ext cx="43180" cy="89535"/>
            </a:xfrm>
            <a:custGeom>
              <a:avLst/>
              <a:gdLst/>
              <a:ahLst/>
              <a:cxnLst/>
              <a:rect l="l" t="t" r="r" b="b"/>
              <a:pathLst>
                <a:path w="43179" h="89535">
                  <a:moveTo>
                    <a:pt x="0" y="89041"/>
                  </a:moveTo>
                  <a:lnTo>
                    <a:pt x="42810" y="0"/>
                  </a:lnTo>
                </a:path>
              </a:pathLst>
            </a:custGeom>
            <a:ln w="86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55387" y="1602218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34248" y="0"/>
                  </a:moveTo>
                  <a:lnTo>
                    <a:pt x="0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989635" y="1575505"/>
              <a:ext cx="43180" cy="45085"/>
            </a:xfrm>
            <a:custGeom>
              <a:avLst/>
              <a:gdLst/>
              <a:ahLst/>
              <a:cxnLst/>
              <a:rect l="l" t="t" r="r" b="b"/>
              <a:pathLst>
                <a:path w="43180" h="45084">
                  <a:moveTo>
                    <a:pt x="0" y="22260"/>
                  </a:moveTo>
                  <a:lnTo>
                    <a:pt x="1672" y="13564"/>
                  </a:lnTo>
                  <a:lnTo>
                    <a:pt x="6242" y="6492"/>
                  </a:lnTo>
                  <a:lnTo>
                    <a:pt x="13043" y="1738"/>
                  </a:lnTo>
                  <a:lnTo>
                    <a:pt x="21405" y="0"/>
                  </a:lnTo>
                  <a:lnTo>
                    <a:pt x="29767" y="1738"/>
                  </a:lnTo>
                  <a:lnTo>
                    <a:pt x="36567" y="6492"/>
                  </a:lnTo>
                  <a:lnTo>
                    <a:pt x="41138" y="13564"/>
                  </a:lnTo>
                  <a:lnTo>
                    <a:pt x="42810" y="22260"/>
                  </a:lnTo>
                  <a:lnTo>
                    <a:pt x="41138" y="30956"/>
                  </a:lnTo>
                  <a:lnTo>
                    <a:pt x="36567" y="38028"/>
                  </a:lnTo>
                  <a:lnTo>
                    <a:pt x="29767" y="42781"/>
                  </a:lnTo>
                  <a:lnTo>
                    <a:pt x="21405" y="44520"/>
                  </a:lnTo>
                  <a:lnTo>
                    <a:pt x="13043" y="42781"/>
                  </a:lnTo>
                  <a:lnTo>
                    <a:pt x="6242" y="38028"/>
                  </a:lnTo>
                  <a:lnTo>
                    <a:pt x="1672" y="30956"/>
                  </a:lnTo>
                  <a:lnTo>
                    <a:pt x="0" y="22260"/>
                  </a:lnTo>
                  <a:close/>
                </a:path>
              </a:pathLst>
            </a:custGeom>
            <a:ln w="87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955387" y="2403595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34248" y="0"/>
                  </a:moveTo>
                  <a:lnTo>
                    <a:pt x="0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89635" y="2376882"/>
              <a:ext cx="43180" cy="45085"/>
            </a:xfrm>
            <a:custGeom>
              <a:avLst/>
              <a:gdLst/>
              <a:ahLst/>
              <a:cxnLst/>
              <a:rect l="l" t="t" r="r" b="b"/>
              <a:pathLst>
                <a:path w="43180" h="45085">
                  <a:moveTo>
                    <a:pt x="0" y="22260"/>
                  </a:moveTo>
                  <a:lnTo>
                    <a:pt x="1672" y="13564"/>
                  </a:lnTo>
                  <a:lnTo>
                    <a:pt x="6242" y="6492"/>
                  </a:lnTo>
                  <a:lnTo>
                    <a:pt x="13043" y="1738"/>
                  </a:lnTo>
                  <a:lnTo>
                    <a:pt x="21405" y="0"/>
                  </a:lnTo>
                  <a:lnTo>
                    <a:pt x="29767" y="1738"/>
                  </a:lnTo>
                  <a:lnTo>
                    <a:pt x="36567" y="6492"/>
                  </a:lnTo>
                  <a:lnTo>
                    <a:pt x="41138" y="13564"/>
                  </a:lnTo>
                  <a:lnTo>
                    <a:pt x="42810" y="22260"/>
                  </a:lnTo>
                  <a:lnTo>
                    <a:pt x="41138" y="30956"/>
                  </a:lnTo>
                  <a:lnTo>
                    <a:pt x="36567" y="38028"/>
                  </a:lnTo>
                  <a:lnTo>
                    <a:pt x="29767" y="42781"/>
                  </a:lnTo>
                  <a:lnTo>
                    <a:pt x="21405" y="44520"/>
                  </a:lnTo>
                  <a:lnTo>
                    <a:pt x="13043" y="42781"/>
                  </a:lnTo>
                  <a:lnTo>
                    <a:pt x="6242" y="38028"/>
                  </a:lnTo>
                  <a:lnTo>
                    <a:pt x="1672" y="30956"/>
                  </a:lnTo>
                  <a:lnTo>
                    <a:pt x="0" y="22260"/>
                  </a:lnTo>
                  <a:close/>
                </a:path>
              </a:pathLst>
            </a:custGeom>
            <a:ln w="87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79637" y="156660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35616"/>
                  </a:moveTo>
                  <a:lnTo>
                    <a:pt x="17124" y="0"/>
                  </a:lnTo>
                </a:path>
              </a:pathLst>
            </a:custGeom>
            <a:ln w="86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96761" y="156660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5">
                  <a:moveTo>
                    <a:pt x="0" y="0"/>
                  </a:moveTo>
                  <a:lnTo>
                    <a:pt x="25686" y="71233"/>
                  </a:lnTo>
                </a:path>
              </a:pathLst>
            </a:custGeom>
            <a:ln w="86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22447" y="156660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5">
                  <a:moveTo>
                    <a:pt x="0" y="71233"/>
                  </a:moveTo>
                  <a:lnTo>
                    <a:pt x="25686" y="0"/>
                  </a:lnTo>
                </a:path>
              </a:pathLst>
            </a:custGeom>
            <a:ln w="86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48133" y="156660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5">
                  <a:moveTo>
                    <a:pt x="0" y="0"/>
                  </a:moveTo>
                  <a:lnTo>
                    <a:pt x="25686" y="71233"/>
                  </a:lnTo>
                </a:path>
              </a:pathLst>
            </a:custGeom>
            <a:ln w="86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73819" y="156660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5">
                  <a:moveTo>
                    <a:pt x="0" y="71233"/>
                  </a:moveTo>
                  <a:lnTo>
                    <a:pt x="25686" y="0"/>
                  </a:lnTo>
                </a:path>
              </a:pathLst>
            </a:custGeom>
            <a:ln w="86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99506" y="156660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5">
                  <a:moveTo>
                    <a:pt x="0" y="0"/>
                  </a:moveTo>
                  <a:lnTo>
                    <a:pt x="25686" y="71233"/>
                  </a:lnTo>
                </a:path>
              </a:pathLst>
            </a:custGeom>
            <a:ln w="86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25192" y="160221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35616"/>
                  </a:moveTo>
                  <a:lnTo>
                    <a:pt x="17124" y="0"/>
                  </a:lnTo>
                </a:path>
              </a:pathLst>
            </a:custGeom>
            <a:ln w="86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71075" y="160221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 h="0">
                  <a:moveTo>
                    <a:pt x="0" y="0"/>
                  </a:moveTo>
                  <a:lnTo>
                    <a:pt x="8562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42316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85620" y="0"/>
                  </a:moveTo>
                  <a:lnTo>
                    <a:pt x="0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85454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85620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28591" y="2136469"/>
              <a:ext cx="163195" cy="169545"/>
            </a:xfrm>
            <a:custGeom>
              <a:avLst/>
              <a:gdLst/>
              <a:ahLst/>
              <a:cxnLst/>
              <a:rect l="l" t="t" r="r" b="b"/>
              <a:pathLst>
                <a:path w="163195" h="169544">
                  <a:moveTo>
                    <a:pt x="0" y="84589"/>
                  </a:moveTo>
                  <a:lnTo>
                    <a:pt x="6354" y="51546"/>
                  </a:lnTo>
                  <a:lnTo>
                    <a:pt x="23723" y="24671"/>
                  </a:lnTo>
                  <a:lnTo>
                    <a:pt x="49565" y="6608"/>
                  </a:lnTo>
                  <a:lnTo>
                    <a:pt x="81339" y="0"/>
                  </a:lnTo>
                  <a:lnTo>
                    <a:pt x="113113" y="6608"/>
                  </a:lnTo>
                  <a:lnTo>
                    <a:pt x="138956" y="24671"/>
                  </a:lnTo>
                  <a:lnTo>
                    <a:pt x="156325" y="51546"/>
                  </a:lnTo>
                  <a:lnTo>
                    <a:pt x="162679" y="84589"/>
                  </a:lnTo>
                  <a:lnTo>
                    <a:pt x="156325" y="117633"/>
                  </a:lnTo>
                  <a:lnTo>
                    <a:pt x="138956" y="144508"/>
                  </a:lnTo>
                  <a:lnTo>
                    <a:pt x="113113" y="162571"/>
                  </a:lnTo>
                  <a:lnTo>
                    <a:pt x="81339" y="169179"/>
                  </a:lnTo>
                  <a:lnTo>
                    <a:pt x="49565" y="162571"/>
                  </a:lnTo>
                  <a:lnTo>
                    <a:pt x="23723" y="144508"/>
                  </a:lnTo>
                  <a:lnTo>
                    <a:pt x="6354" y="117633"/>
                  </a:lnTo>
                  <a:lnTo>
                    <a:pt x="0" y="84589"/>
                  </a:lnTo>
                  <a:close/>
                </a:path>
              </a:pathLst>
            </a:custGeom>
            <a:ln w="87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97088" y="2270032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 h="0">
                  <a:moveTo>
                    <a:pt x="0" y="0"/>
                  </a:moveTo>
                  <a:lnTo>
                    <a:pt x="34248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14212" y="216318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4">
                  <a:moveTo>
                    <a:pt x="0" y="0"/>
                  </a:moveTo>
                  <a:lnTo>
                    <a:pt x="0" y="35616"/>
                  </a:lnTo>
                </a:path>
              </a:pathLst>
            </a:custGeom>
            <a:ln w="85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97088" y="2180990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 h="0">
                  <a:moveTo>
                    <a:pt x="0" y="0"/>
                  </a:moveTo>
                  <a:lnTo>
                    <a:pt x="34248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14212" y="2047427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041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14212" y="2314553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89041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79310" y="2020715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4">
                  <a:moveTo>
                    <a:pt x="34248" y="17808"/>
                  </a:moveTo>
                  <a:lnTo>
                    <a:pt x="0" y="0"/>
                  </a:lnTo>
                </a:path>
              </a:pathLst>
            </a:custGeom>
            <a:ln w="88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79310" y="1994002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79310" y="1967290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68496" y="26712"/>
                  </a:moveTo>
                  <a:lnTo>
                    <a:pt x="0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79310" y="1940577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79310" y="1913864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68496" y="26712"/>
                  </a:moveTo>
                  <a:lnTo>
                    <a:pt x="0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79310" y="1887152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13558" y="1869344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4">
                  <a:moveTo>
                    <a:pt x="34248" y="17808"/>
                  </a:moveTo>
                  <a:lnTo>
                    <a:pt x="0" y="0"/>
                  </a:lnTo>
                </a:path>
              </a:pathLst>
            </a:custGeom>
            <a:ln w="88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13558" y="203852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8904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2028308" y="1856643"/>
            <a:ext cx="18415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20">
                <a:latin typeface="Arial"/>
                <a:cs typeface="Arial"/>
              </a:rPr>
              <a:t>Vout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028308" y="2479936"/>
            <a:ext cx="4699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50"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01184" y="1411433"/>
            <a:ext cx="8128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50">
                <a:solidFill>
                  <a:srgbClr val="000080"/>
                </a:solidFill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44649" y="2123769"/>
            <a:ext cx="13716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086478" y="1945685"/>
            <a:ext cx="8128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50">
                <a:solidFill>
                  <a:srgbClr val="000080"/>
                </a:solidFill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1009113" y="1535444"/>
            <a:ext cx="556895" cy="605790"/>
            <a:chOff x="1009113" y="1535444"/>
            <a:chExt cx="556895" cy="605790"/>
          </a:xfrm>
        </p:grpSpPr>
        <p:sp>
          <p:nvSpPr>
            <p:cNvPr id="44" name="object 44" descr=""/>
            <p:cNvSpPr/>
            <p:nvPr/>
          </p:nvSpPr>
          <p:spPr>
            <a:xfrm>
              <a:off x="1013558" y="1780302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041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13558" y="2047427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89041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356042" y="1539889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w="0" h="125094">
                  <a:moveTo>
                    <a:pt x="0" y="0"/>
                  </a:moveTo>
                  <a:lnTo>
                    <a:pt x="0" y="124658"/>
                  </a:lnTo>
                </a:path>
              </a:pathLst>
            </a:custGeom>
            <a:ln w="85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84800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85620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356042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85620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270421" y="1539889"/>
              <a:ext cx="85725" cy="125095"/>
            </a:xfrm>
            <a:custGeom>
              <a:avLst/>
              <a:gdLst/>
              <a:ahLst/>
              <a:cxnLst/>
              <a:rect l="l" t="t" r="r" b="b"/>
              <a:pathLst>
                <a:path w="85725" h="125094">
                  <a:moveTo>
                    <a:pt x="0" y="124658"/>
                  </a:moveTo>
                  <a:lnTo>
                    <a:pt x="0" y="0"/>
                  </a:lnTo>
                  <a:lnTo>
                    <a:pt x="85620" y="62329"/>
                  </a:lnTo>
                  <a:lnTo>
                    <a:pt x="0" y="12465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270421" y="1539889"/>
              <a:ext cx="85725" cy="125095"/>
            </a:xfrm>
            <a:custGeom>
              <a:avLst/>
              <a:gdLst/>
              <a:ahLst/>
              <a:cxnLst/>
              <a:rect l="l" t="t" r="r" b="b"/>
              <a:pathLst>
                <a:path w="85725" h="125094">
                  <a:moveTo>
                    <a:pt x="85620" y="62329"/>
                  </a:moveTo>
                  <a:lnTo>
                    <a:pt x="0" y="124658"/>
                  </a:lnTo>
                  <a:lnTo>
                    <a:pt x="0" y="0"/>
                  </a:lnTo>
                  <a:lnTo>
                    <a:pt x="85620" y="62329"/>
                  </a:lnTo>
                  <a:close/>
                </a:path>
              </a:pathLst>
            </a:custGeom>
            <a:ln w="86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99179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85620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441662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85620" y="0"/>
                  </a:moveTo>
                  <a:lnTo>
                    <a:pt x="0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493035" y="1842631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4">
                  <a:moveTo>
                    <a:pt x="34248" y="17808"/>
                  </a:moveTo>
                  <a:lnTo>
                    <a:pt x="0" y="0"/>
                  </a:lnTo>
                </a:path>
              </a:pathLst>
            </a:custGeom>
            <a:ln w="88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493035" y="1815918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493035" y="1789206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68496" y="26712"/>
                  </a:moveTo>
                  <a:lnTo>
                    <a:pt x="0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493035" y="1762493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493035" y="1735781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68496" y="26712"/>
                  </a:moveTo>
                  <a:lnTo>
                    <a:pt x="0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493035" y="1709068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527283" y="1691260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4">
                  <a:moveTo>
                    <a:pt x="34248" y="17808"/>
                  </a:moveTo>
                  <a:lnTo>
                    <a:pt x="0" y="0"/>
                  </a:lnTo>
                </a:path>
              </a:pathLst>
            </a:custGeom>
            <a:ln w="88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527283" y="186043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8904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1600205" y="1767601"/>
            <a:ext cx="8128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50">
                <a:solidFill>
                  <a:srgbClr val="000080"/>
                </a:solidFill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392643" y="1579965"/>
            <a:ext cx="1567815" cy="1006475"/>
            <a:chOff x="392643" y="1579965"/>
            <a:chExt cx="1567815" cy="1006475"/>
          </a:xfrm>
        </p:grpSpPr>
        <p:sp>
          <p:nvSpPr>
            <p:cNvPr id="63" name="object 63" descr=""/>
            <p:cNvSpPr/>
            <p:nvPr/>
          </p:nvSpPr>
          <p:spPr>
            <a:xfrm>
              <a:off x="1527283" y="1602218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041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527283" y="1869344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89041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441663" y="2047427"/>
              <a:ext cx="163195" cy="169545"/>
            </a:xfrm>
            <a:custGeom>
              <a:avLst/>
              <a:gdLst/>
              <a:ahLst/>
              <a:cxnLst/>
              <a:rect l="l" t="t" r="r" b="b"/>
              <a:pathLst>
                <a:path w="163194" h="169544">
                  <a:moveTo>
                    <a:pt x="0" y="84589"/>
                  </a:moveTo>
                  <a:lnTo>
                    <a:pt x="6354" y="51546"/>
                  </a:lnTo>
                  <a:lnTo>
                    <a:pt x="23723" y="24671"/>
                  </a:lnTo>
                  <a:lnTo>
                    <a:pt x="49565" y="6608"/>
                  </a:lnTo>
                  <a:lnTo>
                    <a:pt x="81339" y="0"/>
                  </a:lnTo>
                  <a:lnTo>
                    <a:pt x="113113" y="6608"/>
                  </a:lnTo>
                  <a:lnTo>
                    <a:pt x="138956" y="24671"/>
                  </a:lnTo>
                  <a:lnTo>
                    <a:pt x="156325" y="51546"/>
                  </a:lnTo>
                  <a:lnTo>
                    <a:pt x="162679" y="84589"/>
                  </a:lnTo>
                  <a:lnTo>
                    <a:pt x="156325" y="117633"/>
                  </a:lnTo>
                  <a:lnTo>
                    <a:pt x="138956" y="144508"/>
                  </a:lnTo>
                  <a:lnTo>
                    <a:pt x="113113" y="162571"/>
                  </a:lnTo>
                  <a:lnTo>
                    <a:pt x="81339" y="169179"/>
                  </a:lnTo>
                  <a:lnTo>
                    <a:pt x="49565" y="162571"/>
                  </a:lnTo>
                  <a:lnTo>
                    <a:pt x="23723" y="144508"/>
                  </a:lnTo>
                  <a:lnTo>
                    <a:pt x="6354" y="117633"/>
                  </a:lnTo>
                  <a:lnTo>
                    <a:pt x="0" y="84589"/>
                  </a:lnTo>
                  <a:close/>
                </a:path>
              </a:pathLst>
            </a:custGeom>
            <a:ln w="87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510159" y="2180990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 h="0">
                  <a:moveTo>
                    <a:pt x="0" y="0"/>
                  </a:moveTo>
                  <a:lnTo>
                    <a:pt x="34248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527283" y="2074140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4">
                  <a:moveTo>
                    <a:pt x="0" y="0"/>
                  </a:moveTo>
                  <a:lnTo>
                    <a:pt x="0" y="35616"/>
                  </a:lnTo>
                </a:path>
              </a:pathLst>
            </a:custGeom>
            <a:ln w="85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510159" y="2091948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 h="0">
                  <a:moveTo>
                    <a:pt x="0" y="0"/>
                  </a:moveTo>
                  <a:lnTo>
                    <a:pt x="34248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527283" y="1958385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041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527283" y="2225511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89041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414212" y="1602218"/>
              <a:ext cx="0" cy="445770"/>
            </a:xfrm>
            <a:custGeom>
              <a:avLst/>
              <a:gdLst/>
              <a:ahLst/>
              <a:cxnLst/>
              <a:rect l="l" t="t" r="r" b="b"/>
              <a:pathLst>
                <a:path w="0" h="445769">
                  <a:moveTo>
                    <a:pt x="0" y="0"/>
                  </a:moveTo>
                  <a:lnTo>
                    <a:pt x="0" y="445209"/>
                  </a:lnTo>
                </a:path>
              </a:pathLst>
            </a:custGeom>
            <a:ln w="856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414212" y="2403595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w="0" h="178435">
                  <a:moveTo>
                    <a:pt x="0" y="0"/>
                  </a:moveTo>
                  <a:lnTo>
                    <a:pt x="0" y="178083"/>
                  </a:lnTo>
                </a:path>
              </a:pathLst>
            </a:custGeom>
            <a:ln w="856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14212" y="1602218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 h="0">
                  <a:moveTo>
                    <a:pt x="171241" y="0"/>
                  </a:moveTo>
                  <a:lnTo>
                    <a:pt x="0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013558" y="2136469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w="0" h="267335">
                  <a:moveTo>
                    <a:pt x="0" y="0"/>
                  </a:moveTo>
                  <a:lnTo>
                    <a:pt x="0" y="267125"/>
                  </a:lnTo>
                </a:path>
              </a:pathLst>
            </a:custGeom>
            <a:ln w="856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27938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85620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96434" y="1584410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19975" y="26712"/>
                  </a:move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lnTo>
                    <a:pt x="0" y="5939"/>
                  </a:lnTo>
                  <a:lnTo>
                    <a:pt x="5710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20773"/>
                  </a:lnTo>
                  <a:lnTo>
                    <a:pt x="19975" y="2671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996434" y="1584410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0" y="13356"/>
                  </a:moveTo>
                  <a:lnTo>
                    <a:pt x="0" y="5939"/>
                  </a:lnTo>
                  <a:lnTo>
                    <a:pt x="5710" y="0"/>
                  </a:lnTo>
                  <a:lnTo>
                    <a:pt x="12843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13356"/>
                  </a:lnTo>
                  <a:lnTo>
                    <a:pt x="25686" y="20773"/>
                  </a:lnTo>
                  <a:lnTo>
                    <a:pt x="19975" y="26712"/>
                  </a:lnTo>
                  <a:lnTo>
                    <a:pt x="12843" y="26712"/>
                  </a:ln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close/>
                </a:path>
              </a:pathLst>
            </a:custGeom>
            <a:ln w="872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14213" y="2403595"/>
              <a:ext cx="599440" cy="0"/>
            </a:xfrm>
            <a:custGeom>
              <a:avLst/>
              <a:gdLst/>
              <a:ahLst/>
              <a:cxnLst/>
              <a:rect l="l" t="t" r="r" b="b"/>
              <a:pathLst>
                <a:path w="599440" h="0">
                  <a:moveTo>
                    <a:pt x="0" y="0"/>
                  </a:moveTo>
                  <a:lnTo>
                    <a:pt x="599345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97088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19975" y="26712"/>
                  </a:move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lnTo>
                    <a:pt x="0" y="5939"/>
                  </a:lnTo>
                  <a:lnTo>
                    <a:pt x="5710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20773"/>
                  </a:lnTo>
                  <a:lnTo>
                    <a:pt x="19975" y="2671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97088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0" y="13356"/>
                  </a:moveTo>
                  <a:lnTo>
                    <a:pt x="0" y="5939"/>
                  </a:lnTo>
                  <a:lnTo>
                    <a:pt x="5710" y="0"/>
                  </a:lnTo>
                  <a:lnTo>
                    <a:pt x="12843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13356"/>
                  </a:lnTo>
                  <a:lnTo>
                    <a:pt x="25686" y="20773"/>
                  </a:lnTo>
                  <a:lnTo>
                    <a:pt x="19975" y="26712"/>
                  </a:lnTo>
                  <a:lnTo>
                    <a:pt x="12843" y="26712"/>
                  </a:ln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close/>
                </a:path>
              </a:pathLst>
            </a:custGeom>
            <a:ln w="872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96434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19975" y="26712"/>
                  </a:move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lnTo>
                    <a:pt x="0" y="5939"/>
                  </a:lnTo>
                  <a:lnTo>
                    <a:pt x="5710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20773"/>
                  </a:lnTo>
                  <a:lnTo>
                    <a:pt x="19975" y="2671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96434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0" y="13356"/>
                  </a:moveTo>
                  <a:lnTo>
                    <a:pt x="0" y="5939"/>
                  </a:lnTo>
                  <a:lnTo>
                    <a:pt x="5710" y="0"/>
                  </a:lnTo>
                  <a:lnTo>
                    <a:pt x="12843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13356"/>
                  </a:lnTo>
                  <a:lnTo>
                    <a:pt x="25686" y="20773"/>
                  </a:lnTo>
                  <a:lnTo>
                    <a:pt x="19975" y="26712"/>
                  </a:lnTo>
                  <a:lnTo>
                    <a:pt x="12843" y="26712"/>
                  </a:ln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close/>
                </a:path>
              </a:pathLst>
            </a:custGeom>
            <a:ln w="872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013558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85620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013559" y="160221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w="0" h="178435">
                  <a:moveTo>
                    <a:pt x="0" y="178083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527284" y="1602218"/>
              <a:ext cx="428625" cy="0"/>
            </a:xfrm>
            <a:custGeom>
              <a:avLst/>
              <a:gdLst/>
              <a:ahLst/>
              <a:cxnLst/>
              <a:rect l="l" t="t" r="r" b="b"/>
              <a:pathLst>
                <a:path w="428625" h="0">
                  <a:moveTo>
                    <a:pt x="0" y="0"/>
                  </a:moveTo>
                  <a:lnTo>
                    <a:pt x="428104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510159" y="1584410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19975" y="26712"/>
                  </a:move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lnTo>
                    <a:pt x="0" y="5939"/>
                  </a:lnTo>
                  <a:lnTo>
                    <a:pt x="5710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20773"/>
                  </a:lnTo>
                  <a:lnTo>
                    <a:pt x="19975" y="2671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510159" y="1584410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0" y="13356"/>
                  </a:moveTo>
                  <a:lnTo>
                    <a:pt x="0" y="5939"/>
                  </a:lnTo>
                  <a:lnTo>
                    <a:pt x="5710" y="0"/>
                  </a:lnTo>
                  <a:lnTo>
                    <a:pt x="12843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13356"/>
                  </a:lnTo>
                  <a:lnTo>
                    <a:pt x="25686" y="20773"/>
                  </a:lnTo>
                  <a:lnTo>
                    <a:pt x="19975" y="26712"/>
                  </a:lnTo>
                  <a:lnTo>
                    <a:pt x="12843" y="26712"/>
                  </a:ln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close/>
                </a:path>
              </a:pathLst>
            </a:custGeom>
            <a:ln w="872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013559" y="2403595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 h="0">
                  <a:moveTo>
                    <a:pt x="0" y="0"/>
                  </a:moveTo>
                  <a:lnTo>
                    <a:pt x="513725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510159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19975" y="26712"/>
                  </a:move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lnTo>
                    <a:pt x="0" y="5939"/>
                  </a:lnTo>
                  <a:lnTo>
                    <a:pt x="5710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20773"/>
                  </a:lnTo>
                  <a:lnTo>
                    <a:pt x="19975" y="2671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510159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0" y="13356"/>
                  </a:moveTo>
                  <a:lnTo>
                    <a:pt x="0" y="5939"/>
                  </a:lnTo>
                  <a:lnTo>
                    <a:pt x="5710" y="0"/>
                  </a:lnTo>
                  <a:lnTo>
                    <a:pt x="12843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13356"/>
                  </a:lnTo>
                  <a:lnTo>
                    <a:pt x="25686" y="20773"/>
                  </a:lnTo>
                  <a:lnTo>
                    <a:pt x="19975" y="26712"/>
                  </a:lnTo>
                  <a:lnTo>
                    <a:pt x="12843" y="26712"/>
                  </a:ln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close/>
                </a:path>
              </a:pathLst>
            </a:custGeom>
            <a:ln w="872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527284" y="2403595"/>
              <a:ext cx="428625" cy="0"/>
            </a:xfrm>
            <a:custGeom>
              <a:avLst/>
              <a:gdLst/>
              <a:ahLst/>
              <a:cxnLst/>
              <a:rect l="l" t="t" r="r" b="b"/>
              <a:pathLst>
                <a:path w="428625" h="0">
                  <a:moveTo>
                    <a:pt x="0" y="0"/>
                  </a:moveTo>
                  <a:lnTo>
                    <a:pt x="428104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527284" y="2314553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041"/>
                  </a:lnTo>
                </a:path>
              </a:pathLst>
            </a:custGeom>
            <a:ln w="856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011842" y="1696787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 h="0">
                  <a:moveTo>
                    <a:pt x="0" y="0"/>
                  </a:moveTo>
                  <a:lnTo>
                    <a:pt x="275932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275081" y="165868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485744" y="1732314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 h="0">
                  <a:moveTo>
                    <a:pt x="0" y="0"/>
                  </a:moveTo>
                  <a:lnTo>
                    <a:pt x="275932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748982" y="16942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1175846" y="1723711"/>
            <a:ext cx="184785" cy="433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id</a:t>
            </a:r>
            <a:endParaRPr sz="1350">
              <a:latin typeface="Arial"/>
              <a:cs typeface="Arial"/>
            </a:endParaRPr>
          </a:p>
          <a:p>
            <a:pPr marL="93980">
              <a:lnSpc>
                <a:spcPct val="100000"/>
              </a:lnSpc>
              <a:spcBef>
                <a:spcPts val="855"/>
              </a:spcBef>
            </a:pPr>
            <a:r>
              <a:rPr dirty="0" sz="600" spc="-25">
                <a:solidFill>
                  <a:srgbClr val="000080"/>
                </a:solidFill>
                <a:latin typeface="Arial"/>
                <a:cs typeface="Arial"/>
              </a:rPr>
              <a:t>Vr</a:t>
            </a:r>
            <a:endParaRPr sz="600">
              <a:latin typeface="Arial"/>
              <a:cs typeface="Arial"/>
            </a:endParaRPr>
          </a:p>
        </p:txBody>
      </p:sp>
      <p:sp>
        <p:nvSpPr>
          <p:cNvPr id="98" name="object 9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/>
              <a:t>Condición</a:t>
            </a:r>
            <a:r>
              <a:rPr dirty="0" spc="-60"/>
              <a:t> </a:t>
            </a:r>
            <a:r>
              <a:rPr dirty="0"/>
              <a:t>que</a:t>
            </a:r>
            <a:r>
              <a:rPr dirty="0" spc="-20"/>
              <a:t> </a:t>
            </a:r>
            <a:r>
              <a:rPr dirty="0"/>
              <a:t>ha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cumplir</a:t>
            </a:r>
            <a:r>
              <a:rPr dirty="0" spc="-40"/>
              <a:t> </a:t>
            </a:r>
            <a:r>
              <a:rPr dirty="0"/>
              <a:t>V</a:t>
            </a:r>
            <a:r>
              <a:rPr dirty="0" baseline="-18518" sz="1350"/>
              <a:t>in</a:t>
            </a:r>
            <a:r>
              <a:rPr dirty="0" baseline="-18518" sz="1350" spc="172"/>
              <a:t> </a:t>
            </a:r>
            <a:r>
              <a:rPr dirty="0" sz="1350"/>
              <a:t>para</a:t>
            </a:r>
            <a:r>
              <a:rPr dirty="0" sz="1350" spc="-35"/>
              <a:t> </a:t>
            </a:r>
            <a:r>
              <a:rPr dirty="0" sz="1350"/>
              <a:t>que</a:t>
            </a:r>
            <a:r>
              <a:rPr dirty="0" sz="1350" spc="-20"/>
              <a:t> </a:t>
            </a:r>
            <a:r>
              <a:rPr dirty="0" sz="1350"/>
              <a:t>el</a:t>
            </a:r>
            <a:r>
              <a:rPr dirty="0" sz="1350" spc="-10"/>
              <a:t> </a:t>
            </a:r>
            <a:r>
              <a:rPr dirty="0" sz="1350"/>
              <a:t>diodo</a:t>
            </a:r>
            <a:r>
              <a:rPr dirty="0" sz="1350" spc="-30"/>
              <a:t> </a:t>
            </a:r>
            <a:r>
              <a:rPr dirty="0" sz="1350" spc="-10"/>
              <a:t>conduzca:</a:t>
            </a:r>
            <a:endParaRPr sz="1350"/>
          </a:p>
          <a:p>
            <a:pPr marL="38100" marR="30480">
              <a:lnSpc>
                <a:spcPct val="100000"/>
              </a:lnSpc>
            </a:pPr>
            <a:r>
              <a:rPr dirty="0"/>
              <a:t>Diodo</a:t>
            </a:r>
            <a:r>
              <a:rPr dirty="0" spc="160"/>
              <a:t> </a:t>
            </a:r>
            <a:r>
              <a:rPr dirty="0"/>
              <a:t>está</a:t>
            </a:r>
            <a:r>
              <a:rPr dirty="0" spc="165"/>
              <a:t> </a:t>
            </a:r>
            <a:r>
              <a:rPr dirty="0"/>
              <a:t>en</a:t>
            </a:r>
            <a:r>
              <a:rPr dirty="0" spc="165"/>
              <a:t> </a:t>
            </a:r>
            <a:r>
              <a:rPr dirty="0"/>
              <a:t>ON</a:t>
            </a:r>
            <a:r>
              <a:rPr dirty="0" spc="170"/>
              <a:t> </a:t>
            </a:r>
            <a:r>
              <a:rPr dirty="0">
                <a:latin typeface="Wingdings"/>
                <a:cs typeface="Wingdings"/>
              </a:rPr>
              <a:t></a:t>
            </a:r>
            <a:r>
              <a:rPr dirty="0" spc="204">
                <a:latin typeface="Times New Roman"/>
                <a:cs typeface="Times New Roman"/>
              </a:rPr>
              <a:t> </a:t>
            </a:r>
            <a:r>
              <a:rPr dirty="0"/>
              <a:t>la</a:t>
            </a:r>
            <a:r>
              <a:rPr dirty="0" spc="160"/>
              <a:t> </a:t>
            </a:r>
            <a:r>
              <a:rPr dirty="0"/>
              <a:t>corriente</a:t>
            </a:r>
            <a:r>
              <a:rPr dirty="0" spc="165"/>
              <a:t> </a:t>
            </a:r>
            <a:r>
              <a:rPr dirty="0"/>
              <a:t>que</a:t>
            </a:r>
            <a:r>
              <a:rPr dirty="0" spc="165"/>
              <a:t> </a:t>
            </a:r>
            <a:r>
              <a:rPr dirty="0"/>
              <a:t>genera</a:t>
            </a:r>
            <a:r>
              <a:rPr dirty="0" spc="165"/>
              <a:t> </a:t>
            </a:r>
            <a:r>
              <a:rPr dirty="0"/>
              <a:t>la</a:t>
            </a:r>
            <a:r>
              <a:rPr dirty="0" spc="165"/>
              <a:t> </a:t>
            </a:r>
            <a:r>
              <a:rPr dirty="0"/>
              <a:t>fuente</a:t>
            </a:r>
            <a:r>
              <a:rPr dirty="0" spc="160"/>
              <a:t> </a:t>
            </a:r>
            <a:r>
              <a:rPr dirty="0"/>
              <a:t>circula</a:t>
            </a:r>
            <a:r>
              <a:rPr dirty="0" spc="170"/>
              <a:t> </a:t>
            </a:r>
            <a:r>
              <a:rPr dirty="0"/>
              <a:t>por</a:t>
            </a:r>
            <a:r>
              <a:rPr dirty="0" spc="170"/>
              <a:t> </a:t>
            </a:r>
            <a:r>
              <a:rPr dirty="0"/>
              <a:t>R</a:t>
            </a:r>
            <a:r>
              <a:rPr dirty="0" spc="170"/>
              <a:t> </a:t>
            </a:r>
            <a:r>
              <a:rPr dirty="0"/>
              <a:t>de</a:t>
            </a:r>
            <a:r>
              <a:rPr dirty="0" spc="165"/>
              <a:t> </a:t>
            </a:r>
            <a:r>
              <a:rPr dirty="0"/>
              <a:t>izda</a:t>
            </a:r>
            <a:r>
              <a:rPr dirty="0" spc="165"/>
              <a:t> </a:t>
            </a:r>
            <a:r>
              <a:rPr dirty="0" spc="-50"/>
              <a:t>a </a:t>
            </a:r>
            <a:r>
              <a:rPr dirty="0" spc="-10"/>
              <a:t>derecha.</a:t>
            </a:r>
          </a:p>
          <a:p>
            <a:pPr marL="38100">
              <a:lnSpc>
                <a:spcPct val="100000"/>
              </a:lnSpc>
            </a:pPr>
            <a:r>
              <a:rPr dirty="0"/>
              <a:t>Aplicando</a:t>
            </a:r>
            <a:r>
              <a:rPr dirty="0" spc="-50"/>
              <a:t> </a:t>
            </a:r>
            <a:r>
              <a:rPr dirty="0"/>
              <a:t>las</a:t>
            </a:r>
            <a:r>
              <a:rPr dirty="0" spc="-20"/>
              <a:t> </a:t>
            </a:r>
            <a:r>
              <a:rPr dirty="0"/>
              <a:t>leyes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25"/>
              <a:t> </a:t>
            </a:r>
            <a:r>
              <a:rPr dirty="0"/>
              <a:t>las</a:t>
            </a:r>
            <a:r>
              <a:rPr dirty="0" spc="-25"/>
              <a:t> </a:t>
            </a:r>
            <a:r>
              <a:rPr dirty="0"/>
              <a:t>mallas</a:t>
            </a:r>
            <a:r>
              <a:rPr dirty="0" spc="-30"/>
              <a:t> </a:t>
            </a:r>
            <a:r>
              <a:rPr dirty="0"/>
              <a:t>tenemos</a:t>
            </a:r>
            <a:r>
              <a:rPr dirty="0" spc="-25"/>
              <a:t> </a:t>
            </a:r>
            <a:r>
              <a:rPr dirty="0" spc="-20"/>
              <a:t>que:</a:t>
            </a:r>
          </a:p>
          <a:p>
            <a:pPr marL="60960" marR="4956810" indent="-15240">
              <a:lnSpc>
                <a:spcPts val="2320"/>
              </a:lnSpc>
              <a:spcBef>
                <a:spcPts val="65"/>
              </a:spcBef>
            </a:pPr>
            <a:r>
              <a:rPr dirty="0" sz="1550" i="1">
                <a:latin typeface="Times New Roman"/>
                <a:cs typeface="Times New Roman"/>
              </a:rPr>
              <a:t>V</a:t>
            </a:r>
            <a:r>
              <a:rPr dirty="0" baseline="-24691" sz="1350" i="1">
                <a:latin typeface="Times New Roman"/>
                <a:cs typeface="Times New Roman"/>
              </a:rPr>
              <a:t>in</a:t>
            </a:r>
            <a:r>
              <a:rPr dirty="0" baseline="-24691" sz="1350" spc="202" i="1">
                <a:latin typeface="Times New Roman"/>
                <a:cs typeface="Times New Roman"/>
              </a:rPr>
              <a:t> </a:t>
            </a:r>
            <a:r>
              <a:rPr dirty="0" sz="1550" spc="-85">
                <a:latin typeface="Symbol"/>
                <a:cs typeface="Symbol"/>
              </a:rPr>
              <a:t></a:t>
            </a:r>
            <a:r>
              <a:rPr dirty="0" sz="1550" spc="-50">
                <a:latin typeface="Times New Roman"/>
                <a:cs typeface="Times New Roman"/>
              </a:rPr>
              <a:t> </a:t>
            </a:r>
            <a:r>
              <a:rPr dirty="0" sz="1550" spc="-65" i="1">
                <a:latin typeface="Times New Roman"/>
                <a:cs typeface="Times New Roman"/>
              </a:rPr>
              <a:t>R</a:t>
            </a:r>
            <a:r>
              <a:rPr dirty="0" sz="1550" spc="-65">
                <a:latin typeface="Times New Roman"/>
                <a:cs typeface="Times New Roman"/>
              </a:rPr>
              <a:t>(</a:t>
            </a:r>
            <a:r>
              <a:rPr dirty="0" sz="1550" spc="-65" i="1">
                <a:latin typeface="Times New Roman"/>
                <a:cs typeface="Times New Roman"/>
              </a:rPr>
              <a:t>i</a:t>
            </a:r>
            <a:r>
              <a:rPr dirty="0" sz="1550" spc="-135" i="1">
                <a:latin typeface="Times New Roman"/>
                <a:cs typeface="Times New Roman"/>
              </a:rPr>
              <a:t> </a:t>
            </a:r>
            <a:r>
              <a:rPr dirty="0" sz="1550" spc="-85">
                <a:latin typeface="Symbol"/>
                <a:cs typeface="Symbol"/>
              </a:rPr>
              <a:t></a:t>
            </a:r>
            <a:r>
              <a:rPr dirty="0" sz="1550" spc="-165">
                <a:latin typeface="Times New Roman"/>
                <a:cs typeface="Times New Roman"/>
              </a:rPr>
              <a:t> </a:t>
            </a:r>
            <a:r>
              <a:rPr dirty="0" sz="1550" spc="-20" i="1">
                <a:latin typeface="Times New Roman"/>
                <a:cs typeface="Times New Roman"/>
              </a:rPr>
              <a:t>i</a:t>
            </a:r>
            <a:r>
              <a:rPr dirty="0" baseline="-24691" sz="1350" spc="-30" i="1">
                <a:latin typeface="Times New Roman"/>
                <a:cs typeface="Times New Roman"/>
              </a:rPr>
              <a:t>d </a:t>
            </a:r>
            <a:r>
              <a:rPr dirty="0" sz="1550" spc="-55">
                <a:latin typeface="Times New Roman"/>
                <a:cs typeface="Times New Roman"/>
              </a:rPr>
              <a:t>)</a:t>
            </a:r>
            <a:r>
              <a:rPr dirty="0" sz="1550" spc="-155">
                <a:latin typeface="Times New Roman"/>
                <a:cs typeface="Times New Roman"/>
              </a:rPr>
              <a:t> </a:t>
            </a:r>
            <a:r>
              <a:rPr dirty="0" sz="1550" spc="-85">
                <a:latin typeface="Symbol"/>
                <a:cs typeface="Symbol"/>
              </a:rPr>
              <a:t></a:t>
            </a:r>
            <a:r>
              <a:rPr dirty="0" sz="1550" spc="-105">
                <a:latin typeface="Times New Roman"/>
                <a:cs typeface="Times New Roman"/>
              </a:rPr>
              <a:t> </a:t>
            </a:r>
            <a:r>
              <a:rPr dirty="0" sz="1550" spc="-45" i="1">
                <a:latin typeface="Times New Roman"/>
                <a:cs typeface="Times New Roman"/>
              </a:rPr>
              <a:t>Ri</a:t>
            </a:r>
            <a:r>
              <a:rPr dirty="0" sz="1550" spc="-45" i="1">
                <a:latin typeface="Times New Roman"/>
                <a:cs typeface="Times New Roman"/>
              </a:rPr>
              <a:t> </a:t>
            </a:r>
            <a:r>
              <a:rPr dirty="0" sz="1550" spc="-60" i="1">
                <a:latin typeface="Times New Roman"/>
                <a:cs typeface="Times New Roman"/>
              </a:rPr>
              <a:t>Ri</a:t>
            </a:r>
            <a:r>
              <a:rPr dirty="0" sz="1550" spc="-40" i="1">
                <a:latin typeface="Times New Roman"/>
                <a:cs typeface="Times New Roman"/>
              </a:rPr>
              <a:t> </a:t>
            </a:r>
            <a:r>
              <a:rPr dirty="0" sz="1550" spc="-85">
                <a:latin typeface="Symbol"/>
                <a:cs typeface="Symbol"/>
              </a:rPr>
              <a:t></a:t>
            </a:r>
            <a:r>
              <a:rPr dirty="0" sz="1550" spc="-105">
                <a:latin typeface="Times New Roman"/>
                <a:cs typeface="Times New Roman"/>
              </a:rPr>
              <a:t> </a:t>
            </a:r>
            <a:r>
              <a:rPr dirty="0" sz="1550" i="1">
                <a:latin typeface="Times New Roman"/>
                <a:cs typeface="Times New Roman"/>
              </a:rPr>
              <a:t>v</a:t>
            </a:r>
            <a:r>
              <a:rPr dirty="0" baseline="-24691" sz="1350" i="1">
                <a:latin typeface="Times New Roman"/>
                <a:cs typeface="Times New Roman"/>
              </a:rPr>
              <a:t>d</a:t>
            </a:r>
            <a:r>
              <a:rPr dirty="0" baseline="-24691" sz="1350" spc="157" i="1">
                <a:latin typeface="Times New Roman"/>
                <a:cs typeface="Times New Roman"/>
              </a:rPr>
              <a:t> </a:t>
            </a:r>
            <a:r>
              <a:rPr dirty="0" sz="1550" spc="-85">
                <a:latin typeface="Symbol"/>
                <a:cs typeface="Symbol"/>
              </a:rPr>
              <a:t></a:t>
            </a:r>
            <a:r>
              <a:rPr dirty="0" sz="1550" spc="-105">
                <a:latin typeface="Times New Roman"/>
                <a:cs typeface="Times New Roman"/>
              </a:rPr>
              <a:t> </a:t>
            </a:r>
            <a:r>
              <a:rPr dirty="0" sz="1550" spc="-10" i="1">
                <a:latin typeface="Times New Roman"/>
                <a:cs typeface="Times New Roman"/>
              </a:rPr>
              <a:t>Ri</a:t>
            </a:r>
            <a:r>
              <a:rPr dirty="0" baseline="-24691" sz="1350" spc="-15" i="1">
                <a:latin typeface="Times New Roman"/>
                <a:cs typeface="Times New Roman"/>
              </a:rPr>
              <a:t>d</a:t>
            </a:r>
            <a:r>
              <a:rPr dirty="0" baseline="-24691" sz="1350" spc="300" i="1">
                <a:latin typeface="Times New Roman"/>
                <a:cs typeface="Times New Roman"/>
              </a:rPr>
              <a:t> </a:t>
            </a:r>
            <a:r>
              <a:rPr dirty="0" sz="1550" spc="-85">
                <a:latin typeface="Symbol"/>
                <a:cs typeface="Symbol"/>
              </a:rPr>
              <a:t></a:t>
            </a:r>
            <a:r>
              <a:rPr dirty="0" sz="1550" spc="-225">
                <a:latin typeface="Times New Roman"/>
                <a:cs typeface="Times New Roman"/>
              </a:rPr>
              <a:t> </a:t>
            </a:r>
            <a:r>
              <a:rPr dirty="0" sz="1550" spc="-25" i="1">
                <a:latin typeface="Times New Roman"/>
                <a:cs typeface="Times New Roman"/>
              </a:rPr>
              <a:t>V</a:t>
            </a:r>
            <a:r>
              <a:rPr dirty="0" baseline="-24691" sz="1350" spc="-37" i="1">
                <a:latin typeface="Times New Roman"/>
                <a:cs typeface="Times New Roman"/>
              </a:rPr>
              <a:t>r</a:t>
            </a:r>
            <a:endParaRPr baseline="-24691" sz="1350">
              <a:latin typeface="Times New Roman"/>
              <a:cs typeface="Times New Roman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363141" y="3578423"/>
            <a:ext cx="1136015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04850" algn="l"/>
                <a:tab pos="1056005" algn="l"/>
              </a:tabLst>
            </a:pPr>
            <a:r>
              <a:rPr dirty="0" sz="650" spc="-25" i="1">
                <a:latin typeface="Times New Roman"/>
                <a:cs typeface="Times New Roman"/>
              </a:rPr>
              <a:t>in</a:t>
            </a:r>
            <a:r>
              <a:rPr dirty="0" sz="650" i="1">
                <a:latin typeface="Times New Roman"/>
                <a:cs typeface="Times New Roman"/>
              </a:rPr>
              <a:t>	</a:t>
            </a:r>
            <a:r>
              <a:rPr dirty="0" sz="650" spc="-50" i="1">
                <a:latin typeface="Times New Roman"/>
                <a:cs typeface="Times New Roman"/>
              </a:rPr>
              <a:t>d</a:t>
            </a:r>
            <a:r>
              <a:rPr dirty="0" sz="650" i="1">
                <a:latin typeface="Times New Roman"/>
                <a:cs typeface="Times New Roman"/>
              </a:rPr>
              <a:t>	</a:t>
            </a:r>
            <a:r>
              <a:rPr dirty="0" sz="650" spc="-25" i="1">
                <a:latin typeface="Times New Roman"/>
                <a:cs typeface="Times New Roman"/>
              </a:rPr>
              <a:t>in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0" name="object 100" descr=""/>
          <p:cNvSpPr/>
          <p:nvPr/>
        </p:nvSpPr>
        <p:spPr>
          <a:xfrm>
            <a:off x="1872233" y="3597121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420" y="0"/>
                </a:lnTo>
              </a:path>
            </a:pathLst>
          </a:custGeom>
          <a:ln w="59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 txBox="1"/>
          <p:nvPr/>
        </p:nvSpPr>
        <p:spPr>
          <a:xfrm>
            <a:off x="2607727" y="3578431"/>
            <a:ext cx="1114425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49935" algn="l"/>
                <a:tab pos="1059180" algn="l"/>
              </a:tabLst>
            </a:pPr>
            <a:r>
              <a:rPr dirty="0" sz="650" spc="-50" i="1">
                <a:latin typeface="Times New Roman"/>
                <a:cs typeface="Times New Roman"/>
              </a:rPr>
              <a:t>d</a:t>
            </a:r>
            <a:r>
              <a:rPr dirty="0" sz="650" i="1">
                <a:latin typeface="Times New Roman"/>
                <a:cs typeface="Times New Roman"/>
              </a:rPr>
              <a:t>	</a:t>
            </a:r>
            <a:r>
              <a:rPr dirty="0" sz="650" spc="-50" i="1">
                <a:latin typeface="Times New Roman"/>
                <a:cs typeface="Times New Roman"/>
              </a:rPr>
              <a:t>d</a:t>
            </a:r>
            <a:r>
              <a:rPr dirty="0" sz="650" i="1">
                <a:latin typeface="Times New Roman"/>
                <a:cs typeface="Times New Roman"/>
              </a:rPr>
              <a:t>	</a:t>
            </a:r>
            <a:r>
              <a:rPr dirty="0" sz="650" spc="-50" i="1">
                <a:latin typeface="Times New Roman"/>
                <a:cs typeface="Times New Roman"/>
              </a:rPr>
              <a:t>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238076" y="3386597"/>
            <a:ext cx="4189095" cy="2984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569085">
              <a:lnSpc>
                <a:spcPts val="1055"/>
              </a:lnSpc>
              <a:spcBef>
                <a:spcPts val="130"/>
              </a:spcBef>
              <a:tabLst>
                <a:tab pos="2068830" algn="l"/>
                <a:tab pos="3644265" algn="l"/>
              </a:tabLst>
            </a:pPr>
            <a:r>
              <a:rPr dirty="0" baseline="5050" sz="1650">
                <a:latin typeface="Symbol"/>
                <a:cs typeface="Symbol"/>
              </a:rPr>
              <a:t></a:t>
            </a:r>
            <a:r>
              <a:rPr dirty="0" baseline="5050" sz="1650" spc="-157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3,7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baseline="5050" sz="1650" spc="-75">
                <a:latin typeface="Symbol"/>
                <a:cs typeface="Symbol"/>
              </a:rPr>
              <a:t></a:t>
            </a:r>
            <a:r>
              <a:rPr dirty="0" baseline="5050" sz="1650">
                <a:latin typeface="Times New Roman"/>
                <a:cs typeface="Times New Roman"/>
              </a:rPr>
              <a:t>	</a:t>
            </a:r>
            <a:r>
              <a:rPr dirty="0" sz="1100" i="1">
                <a:latin typeface="Times New Roman"/>
                <a:cs typeface="Times New Roman"/>
              </a:rPr>
              <a:t>V</a:t>
            </a:r>
            <a:r>
              <a:rPr dirty="0" baseline="-25641" sz="975" i="1">
                <a:latin typeface="Times New Roman"/>
                <a:cs typeface="Times New Roman"/>
              </a:rPr>
              <a:t>in</a:t>
            </a:r>
            <a:r>
              <a:rPr dirty="0" baseline="-25641" sz="975" spc="345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7,4</a:t>
            </a:r>
            <a:endParaRPr sz="1100">
              <a:latin typeface="Times New Roman"/>
              <a:cs typeface="Times New Roman"/>
            </a:endParaRPr>
          </a:p>
          <a:p>
            <a:pPr marL="50800">
              <a:lnSpc>
                <a:spcPts val="1055"/>
              </a:lnSpc>
              <a:tabLst>
                <a:tab pos="1861820" algn="l"/>
              </a:tabLst>
            </a:pPr>
            <a:r>
              <a:rPr dirty="0" baseline="2525" sz="1650" i="1">
                <a:latin typeface="Times New Roman"/>
                <a:cs typeface="Times New Roman"/>
              </a:rPr>
              <a:t>V</a:t>
            </a:r>
            <a:r>
              <a:rPr dirty="0" baseline="2525" sz="1650" spc="322" i="1">
                <a:latin typeface="Times New Roman"/>
                <a:cs typeface="Times New Roman"/>
              </a:rPr>
              <a:t>  </a:t>
            </a:r>
            <a:r>
              <a:rPr dirty="0" baseline="2525" sz="1650">
                <a:latin typeface="Symbol"/>
                <a:cs typeface="Symbol"/>
              </a:rPr>
              <a:t></a:t>
            </a:r>
            <a:r>
              <a:rPr dirty="0" baseline="2525" sz="1650" spc="-60">
                <a:latin typeface="Times New Roman"/>
                <a:cs typeface="Times New Roman"/>
              </a:rPr>
              <a:t> </a:t>
            </a:r>
            <a:r>
              <a:rPr dirty="0" baseline="2525" sz="1650">
                <a:latin typeface="Times New Roman"/>
                <a:cs typeface="Times New Roman"/>
              </a:rPr>
              <a:t>2</a:t>
            </a:r>
            <a:r>
              <a:rPr dirty="0" baseline="2525" sz="1650" i="1">
                <a:latin typeface="Times New Roman"/>
                <a:cs typeface="Times New Roman"/>
              </a:rPr>
              <a:t>Ri</a:t>
            </a:r>
            <a:r>
              <a:rPr dirty="0" baseline="2525" sz="1650" spc="-104" i="1">
                <a:latin typeface="Times New Roman"/>
                <a:cs typeface="Times New Roman"/>
              </a:rPr>
              <a:t> </a:t>
            </a:r>
            <a:r>
              <a:rPr dirty="0" baseline="2525" sz="1650">
                <a:latin typeface="Symbol"/>
                <a:cs typeface="Symbol"/>
              </a:rPr>
              <a:t></a:t>
            </a:r>
            <a:r>
              <a:rPr dirty="0" baseline="2525" sz="1650" spc="-52">
                <a:latin typeface="Times New Roman"/>
                <a:cs typeface="Times New Roman"/>
              </a:rPr>
              <a:t> </a:t>
            </a:r>
            <a:r>
              <a:rPr dirty="0" baseline="2525" sz="1650" i="1">
                <a:latin typeface="Times New Roman"/>
                <a:cs typeface="Times New Roman"/>
              </a:rPr>
              <a:t>Ri</a:t>
            </a:r>
            <a:r>
              <a:rPr dirty="0" baseline="2525" sz="1650" spc="179" i="1">
                <a:latin typeface="Times New Roman"/>
                <a:cs typeface="Times New Roman"/>
              </a:rPr>
              <a:t>  </a:t>
            </a:r>
            <a:r>
              <a:rPr dirty="0" baseline="2525" sz="1650">
                <a:latin typeface="Symbol"/>
                <a:cs typeface="Symbol"/>
              </a:rPr>
              <a:t></a:t>
            </a:r>
            <a:r>
              <a:rPr dirty="0" baseline="2525" sz="1650" spc="-97">
                <a:latin typeface="Times New Roman"/>
                <a:cs typeface="Times New Roman"/>
              </a:rPr>
              <a:t> </a:t>
            </a:r>
            <a:r>
              <a:rPr dirty="0" baseline="2525" sz="1650" i="1">
                <a:latin typeface="Times New Roman"/>
                <a:cs typeface="Times New Roman"/>
              </a:rPr>
              <a:t>V</a:t>
            </a:r>
            <a:r>
              <a:rPr dirty="0" baseline="2525" sz="1650" spc="330" i="1">
                <a:latin typeface="Times New Roman"/>
                <a:cs typeface="Times New Roman"/>
              </a:rPr>
              <a:t>  </a:t>
            </a:r>
            <a:r>
              <a:rPr dirty="0" baseline="2525" sz="1650">
                <a:latin typeface="Symbol"/>
                <a:cs typeface="Symbol"/>
              </a:rPr>
              <a:t></a:t>
            </a:r>
            <a:r>
              <a:rPr dirty="0" baseline="2525" sz="1650" spc="-52">
                <a:latin typeface="Times New Roman"/>
                <a:cs typeface="Times New Roman"/>
              </a:rPr>
              <a:t> </a:t>
            </a:r>
            <a:r>
              <a:rPr dirty="0" baseline="2525" sz="1650" spc="-37">
                <a:latin typeface="Times New Roman"/>
                <a:cs typeface="Times New Roman"/>
              </a:rPr>
              <a:t>2</a:t>
            </a:r>
            <a:r>
              <a:rPr dirty="0" baseline="2525" sz="1650" spc="-37" i="1">
                <a:latin typeface="Times New Roman"/>
                <a:cs typeface="Times New Roman"/>
              </a:rPr>
              <a:t>R</a:t>
            </a:r>
            <a:r>
              <a:rPr dirty="0" sz="1100" spc="-25">
                <a:latin typeface="Symbol"/>
                <a:cs typeface="Symbol"/>
              </a:rPr>
              <a:t>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baseline="2525" sz="1650">
                <a:latin typeface="Symbol"/>
                <a:cs typeface="Symbol"/>
              </a:rPr>
              <a:t></a:t>
            </a:r>
            <a:r>
              <a:rPr dirty="0" baseline="2525" sz="1650" spc="-127">
                <a:latin typeface="Times New Roman"/>
                <a:cs typeface="Times New Roman"/>
              </a:rPr>
              <a:t> </a:t>
            </a:r>
            <a:r>
              <a:rPr dirty="0" baseline="2525" sz="1650" i="1">
                <a:latin typeface="Times New Roman"/>
                <a:cs typeface="Times New Roman"/>
              </a:rPr>
              <a:t>i</a:t>
            </a:r>
            <a:r>
              <a:rPr dirty="0" baseline="-21367" sz="975" i="1">
                <a:latin typeface="Times New Roman"/>
                <a:cs typeface="Times New Roman"/>
              </a:rPr>
              <a:t>d</a:t>
            </a:r>
            <a:r>
              <a:rPr dirty="0" baseline="-21367" sz="975" spc="52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</a:t>
            </a:r>
            <a:r>
              <a:rPr dirty="0" sz="1100" spc="-85">
                <a:latin typeface="Times New Roman"/>
                <a:cs typeface="Times New Roman"/>
              </a:rPr>
              <a:t> </a:t>
            </a:r>
            <a:r>
              <a:rPr dirty="0" baseline="2525" sz="1650">
                <a:latin typeface="Symbol"/>
                <a:cs typeface="Symbol"/>
              </a:rPr>
              <a:t></a:t>
            </a:r>
            <a:r>
              <a:rPr dirty="0" baseline="2525" sz="1650" spc="-52">
                <a:latin typeface="Times New Roman"/>
                <a:cs typeface="Times New Roman"/>
              </a:rPr>
              <a:t> </a:t>
            </a:r>
            <a:r>
              <a:rPr dirty="0" baseline="2525" sz="1650" i="1">
                <a:latin typeface="Times New Roman"/>
                <a:cs typeface="Times New Roman"/>
              </a:rPr>
              <a:t>Ri</a:t>
            </a:r>
            <a:r>
              <a:rPr dirty="0" baseline="2525" sz="1650" spc="217" i="1">
                <a:latin typeface="Times New Roman"/>
                <a:cs typeface="Times New Roman"/>
              </a:rPr>
              <a:t>  </a:t>
            </a:r>
            <a:r>
              <a:rPr dirty="0" baseline="2525" sz="1650">
                <a:latin typeface="Symbol"/>
                <a:cs typeface="Symbol"/>
              </a:rPr>
              <a:t></a:t>
            </a:r>
            <a:r>
              <a:rPr dirty="0" baseline="2525" sz="1650" spc="22">
                <a:latin typeface="Times New Roman"/>
                <a:cs typeface="Times New Roman"/>
              </a:rPr>
              <a:t> </a:t>
            </a:r>
            <a:r>
              <a:rPr dirty="0" baseline="2525" sz="1650">
                <a:latin typeface="Times New Roman"/>
                <a:cs typeface="Times New Roman"/>
              </a:rPr>
              <a:t>7,4</a:t>
            </a:r>
            <a:r>
              <a:rPr dirty="0" baseline="2525" sz="1650" spc="-37">
                <a:latin typeface="Times New Roman"/>
                <a:cs typeface="Times New Roman"/>
              </a:rPr>
              <a:t> </a:t>
            </a:r>
            <a:r>
              <a:rPr dirty="0" baseline="2525" sz="1650">
                <a:latin typeface="Symbol"/>
                <a:cs typeface="Symbol"/>
              </a:rPr>
              <a:t></a:t>
            </a:r>
            <a:r>
              <a:rPr dirty="0" baseline="2525" sz="1650" spc="-52">
                <a:latin typeface="Times New Roman"/>
                <a:cs typeface="Times New Roman"/>
              </a:rPr>
              <a:t> </a:t>
            </a:r>
            <a:r>
              <a:rPr dirty="0" baseline="2525" sz="1650">
                <a:latin typeface="Times New Roman"/>
                <a:cs typeface="Times New Roman"/>
              </a:rPr>
              <a:t>3</a:t>
            </a:r>
            <a:r>
              <a:rPr dirty="0" baseline="2525" sz="1650" i="1">
                <a:latin typeface="Times New Roman"/>
                <a:cs typeface="Times New Roman"/>
              </a:rPr>
              <a:t>Ri</a:t>
            </a:r>
            <a:r>
              <a:rPr dirty="0" baseline="2525" sz="1650" spc="179" i="1">
                <a:latin typeface="Times New Roman"/>
                <a:cs typeface="Times New Roman"/>
              </a:rPr>
              <a:t>  </a:t>
            </a:r>
            <a:r>
              <a:rPr dirty="0" baseline="2525" sz="1650">
                <a:latin typeface="Symbol"/>
                <a:cs typeface="Symbol"/>
              </a:rPr>
              <a:t></a:t>
            </a:r>
            <a:r>
              <a:rPr dirty="0" baseline="2525" sz="1650" spc="-7">
                <a:latin typeface="Times New Roman"/>
                <a:cs typeface="Times New Roman"/>
              </a:rPr>
              <a:t> </a:t>
            </a:r>
            <a:r>
              <a:rPr dirty="0" baseline="2525" sz="1650" i="1">
                <a:latin typeface="Times New Roman"/>
                <a:cs typeface="Times New Roman"/>
              </a:rPr>
              <a:t>i</a:t>
            </a:r>
            <a:r>
              <a:rPr dirty="0" baseline="2525" sz="1650" spc="225" i="1">
                <a:latin typeface="Times New Roman"/>
                <a:cs typeface="Times New Roman"/>
              </a:rPr>
              <a:t>  </a:t>
            </a:r>
            <a:r>
              <a:rPr dirty="0" baseline="2525" sz="1650" spc="-75">
                <a:latin typeface="Symbol"/>
                <a:cs typeface="Symbol"/>
              </a:rPr>
              <a:t></a:t>
            </a:r>
            <a:endParaRPr baseline="2525" sz="1650">
              <a:latin typeface="Symbol"/>
              <a:cs typeface="Symbo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1795058" y="3587393"/>
            <a:ext cx="243459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11809" algn="l"/>
                <a:tab pos="2263140" algn="l"/>
              </a:tabLst>
            </a:pPr>
            <a:r>
              <a:rPr dirty="0" baseline="2525" sz="1650">
                <a:latin typeface="Symbol"/>
                <a:cs typeface="Symbol"/>
              </a:rPr>
              <a:t></a:t>
            </a:r>
            <a:r>
              <a:rPr dirty="0" baseline="2525" sz="1650" spc="375">
                <a:latin typeface="Times New Roman"/>
                <a:cs typeface="Times New Roman"/>
              </a:rPr>
              <a:t> </a:t>
            </a:r>
            <a:r>
              <a:rPr dirty="0" sz="1100" spc="-60" i="1">
                <a:latin typeface="Times New Roman"/>
                <a:cs typeface="Times New Roman"/>
              </a:rPr>
              <a:t>R</a:t>
            </a:r>
            <a:r>
              <a:rPr dirty="0" sz="1100" i="1">
                <a:latin typeface="Times New Roman"/>
                <a:cs typeface="Times New Roman"/>
              </a:rPr>
              <a:t>	</a:t>
            </a:r>
            <a:r>
              <a:rPr dirty="0" baseline="2525" sz="1650" spc="-75">
                <a:latin typeface="Symbol"/>
                <a:cs typeface="Symbol"/>
              </a:rPr>
              <a:t></a:t>
            </a:r>
            <a:r>
              <a:rPr dirty="0" baseline="2525" sz="1650">
                <a:latin typeface="Times New Roman"/>
                <a:cs typeface="Times New Roman"/>
              </a:rPr>
              <a:t>	</a:t>
            </a:r>
            <a:r>
              <a:rPr dirty="0" sz="1100" spc="-25">
                <a:latin typeface="Times New Roman"/>
                <a:cs typeface="Times New Roman"/>
              </a:rPr>
              <a:t>3</a:t>
            </a:r>
            <a:r>
              <a:rPr dirty="0" sz="1100" spc="-25" i="1">
                <a:latin typeface="Times New Roman"/>
                <a:cs typeface="Times New Roman"/>
              </a:rPr>
              <a:t>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4" name="object 104" descr=""/>
          <p:cNvSpPr/>
          <p:nvPr/>
        </p:nvSpPr>
        <p:spPr>
          <a:xfrm>
            <a:off x="3882911" y="3597130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 h="0">
                <a:moveTo>
                  <a:pt x="0" y="0"/>
                </a:moveTo>
                <a:lnTo>
                  <a:pt x="503795" y="0"/>
                </a:lnTo>
              </a:path>
            </a:pathLst>
          </a:custGeom>
          <a:ln w="59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 txBox="1"/>
          <p:nvPr/>
        </p:nvSpPr>
        <p:spPr>
          <a:xfrm>
            <a:off x="1006373" y="3984478"/>
            <a:ext cx="919480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64235" algn="l"/>
              </a:tabLst>
            </a:pPr>
            <a:r>
              <a:rPr dirty="0" sz="650" spc="-50" i="1">
                <a:latin typeface="Times New Roman"/>
                <a:cs typeface="Times New Roman"/>
              </a:rPr>
              <a:t>d</a:t>
            </a:r>
            <a:r>
              <a:rPr dirty="0" sz="650" i="1">
                <a:latin typeface="Times New Roman"/>
                <a:cs typeface="Times New Roman"/>
              </a:rPr>
              <a:t>	</a:t>
            </a:r>
            <a:r>
              <a:rPr dirty="0" sz="650" spc="-50" i="1">
                <a:latin typeface="Times New Roman"/>
                <a:cs typeface="Times New Roman"/>
              </a:rPr>
              <a:t>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2376889" y="3993448"/>
            <a:ext cx="113664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50" i="1">
                <a:latin typeface="Times New Roman"/>
                <a:cs typeface="Times New Roman"/>
              </a:rPr>
              <a:t>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7" name="object 107" descr=""/>
          <p:cNvSpPr/>
          <p:nvPr/>
        </p:nvSpPr>
        <p:spPr>
          <a:xfrm>
            <a:off x="2332538" y="400317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420" y="0"/>
                </a:lnTo>
              </a:path>
            </a:pathLst>
          </a:custGeom>
          <a:ln w="59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 txBox="1"/>
          <p:nvPr/>
        </p:nvSpPr>
        <p:spPr>
          <a:xfrm>
            <a:off x="262765" y="3888586"/>
            <a:ext cx="247777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100" i="1">
                <a:latin typeface="Times New Roman"/>
                <a:cs typeface="Times New Roman"/>
              </a:rPr>
              <a:t>Ri</a:t>
            </a:r>
            <a:r>
              <a:rPr dirty="0" sz="1100" spc="30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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0,7</a:t>
            </a:r>
            <a:r>
              <a:rPr dirty="0" sz="1100" spc="-75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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Ri</a:t>
            </a:r>
            <a:r>
              <a:rPr dirty="0" sz="1100" spc="480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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3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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3,7</a:t>
            </a:r>
            <a:r>
              <a:rPr dirty="0" sz="1100" spc="-75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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Ri</a:t>
            </a:r>
            <a:r>
              <a:rPr dirty="0" sz="1100" spc="125" i="1">
                <a:latin typeface="Times New Roman"/>
                <a:cs typeface="Times New Roman"/>
              </a:rPr>
              <a:t>  </a:t>
            </a:r>
            <a:r>
              <a:rPr dirty="0" sz="1100">
                <a:latin typeface="Symbol"/>
                <a:cs typeface="Symbol"/>
              </a:rPr>
              <a:t>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i</a:t>
            </a:r>
            <a:r>
              <a:rPr dirty="0" sz="1100" spc="40" i="1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</a:t>
            </a:r>
            <a:r>
              <a:rPr dirty="0" sz="1100" spc="120">
                <a:latin typeface="Times New Roman"/>
                <a:cs typeface="Times New Roman"/>
              </a:rPr>
              <a:t> </a:t>
            </a:r>
            <a:r>
              <a:rPr dirty="0" baseline="37878" sz="1650">
                <a:latin typeface="Times New Roman"/>
                <a:cs typeface="Times New Roman"/>
              </a:rPr>
              <a:t>3,7</a:t>
            </a:r>
            <a:r>
              <a:rPr dirty="0" baseline="37878" sz="1650" spc="44">
                <a:latin typeface="Times New Roman"/>
                <a:cs typeface="Times New Roman"/>
              </a:rPr>
              <a:t> </a:t>
            </a:r>
            <a:r>
              <a:rPr dirty="0" sz="1100">
                <a:latin typeface="Symbol"/>
                <a:cs typeface="Symbol"/>
              </a:rPr>
              <a:t></a:t>
            </a:r>
            <a:r>
              <a:rPr dirty="0" sz="1100" spc="-80">
                <a:latin typeface="Times New Roman"/>
                <a:cs typeface="Times New Roman"/>
              </a:rPr>
              <a:t> </a:t>
            </a:r>
            <a:r>
              <a:rPr dirty="0" sz="1100" spc="-50" i="1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2688687" y="3984483"/>
            <a:ext cx="67945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50" i="1">
                <a:latin typeface="Times New Roman"/>
                <a:cs typeface="Times New Roman"/>
              </a:rPr>
              <a:t>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265856" y="3127777"/>
            <a:ext cx="359092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Metiendo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los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datos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del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problema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tenemos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que: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189949" y="4292791"/>
            <a:ext cx="494601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Para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id&gt;0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20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in</a:t>
            </a:r>
            <a:r>
              <a:rPr dirty="0" baseline="-18518" sz="1350" spc="1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&gt;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7,4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V.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Ambas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corrientes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quedan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positivas.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este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caso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out</a:t>
            </a:r>
            <a:r>
              <a:rPr dirty="0" baseline="-18518" sz="1350" spc="1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viene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dado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por: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301186" y="5028947"/>
            <a:ext cx="768350" cy="131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34975" algn="l"/>
                <a:tab pos="720725" algn="l"/>
              </a:tabLst>
            </a:pPr>
            <a:r>
              <a:rPr dirty="0" sz="700" spc="-25" i="1">
                <a:latin typeface="Times New Roman"/>
                <a:cs typeface="Times New Roman"/>
              </a:rPr>
              <a:t>out</a:t>
            </a:r>
            <a:r>
              <a:rPr dirty="0" sz="700" i="1">
                <a:latin typeface="Times New Roman"/>
                <a:cs typeface="Times New Roman"/>
              </a:rPr>
              <a:t>	</a:t>
            </a:r>
            <a:r>
              <a:rPr dirty="0" sz="700" spc="-50" i="1">
                <a:latin typeface="Times New Roman"/>
                <a:cs typeface="Times New Roman"/>
              </a:rPr>
              <a:t>d</a:t>
            </a:r>
            <a:r>
              <a:rPr dirty="0" sz="700" i="1">
                <a:latin typeface="Times New Roman"/>
                <a:cs typeface="Times New Roman"/>
              </a:rPr>
              <a:t>	</a:t>
            </a:r>
            <a:r>
              <a:rPr dirty="0" sz="700" spc="-50" i="1">
                <a:latin typeface="Times New Roman"/>
                <a:cs typeface="Times New Roman"/>
              </a:rPr>
              <a:t>r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1463738" y="4928292"/>
            <a:ext cx="95250" cy="131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-25" i="1">
                <a:latin typeface="Times New Roman"/>
                <a:cs typeface="Times New Roman"/>
              </a:rPr>
              <a:t>in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1372619" y="4827639"/>
            <a:ext cx="54229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i="1">
                <a:latin typeface="Times New Roman"/>
                <a:cs typeface="Times New Roman"/>
              </a:rPr>
              <a:t>V</a:t>
            </a:r>
            <a:r>
              <a:rPr dirty="0" sz="1150" spc="185" i="1">
                <a:latin typeface="Times New Roman"/>
                <a:cs typeface="Times New Roman"/>
              </a:rPr>
              <a:t>  </a:t>
            </a:r>
            <a:r>
              <a:rPr dirty="0" sz="1150">
                <a:latin typeface="Symbol"/>
                <a:cs typeface="Symbol"/>
              </a:rPr>
              <a:t>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7,4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5" name="object 115" descr=""/>
          <p:cNvSpPr/>
          <p:nvPr/>
        </p:nvSpPr>
        <p:spPr>
          <a:xfrm>
            <a:off x="1385319" y="5047936"/>
            <a:ext cx="528320" cy="0"/>
          </a:xfrm>
          <a:custGeom>
            <a:avLst/>
            <a:gdLst/>
            <a:ahLst/>
            <a:cxnLst/>
            <a:rect l="l" t="t" r="r" b="b"/>
            <a:pathLst>
              <a:path w="528319" h="0">
                <a:moveTo>
                  <a:pt x="0" y="0"/>
                </a:moveTo>
                <a:lnTo>
                  <a:pt x="527861" y="0"/>
                </a:lnTo>
              </a:path>
            </a:pathLst>
          </a:custGeom>
          <a:ln w="6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 txBox="1"/>
          <p:nvPr/>
        </p:nvSpPr>
        <p:spPr>
          <a:xfrm>
            <a:off x="210068" y="4933010"/>
            <a:ext cx="117729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3050" algn="l"/>
              </a:tabLst>
            </a:pPr>
            <a:r>
              <a:rPr dirty="0" baseline="2415" sz="1725" spc="-75" i="1">
                <a:latin typeface="Times New Roman"/>
                <a:cs typeface="Times New Roman"/>
              </a:rPr>
              <a:t>V</a:t>
            </a:r>
            <a:r>
              <a:rPr dirty="0" baseline="2415" sz="1725" i="1">
                <a:latin typeface="Times New Roman"/>
                <a:cs typeface="Times New Roman"/>
              </a:rPr>
              <a:t>	</a:t>
            </a:r>
            <a:r>
              <a:rPr dirty="0" baseline="2415" sz="1725">
                <a:latin typeface="Symbol"/>
                <a:cs typeface="Symbol"/>
              </a:rPr>
              <a:t></a:t>
            </a:r>
            <a:r>
              <a:rPr dirty="0" baseline="2415" sz="1725" spc="22">
                <a:latin typeface="Times New Roman"/>
                <a:cs typeface="Times New Roman"/>
              </a:rPr>
              <a:t> </a:t>
            </a:r>
            <a:r>
              <a:rPr dirty="0" baseline="2415" sz="1725" i="1">
                <a:latin typeface="Times New Roman"/>
                <a:cs typeface="Times New Roman"/>
              </a:rPr>
              <a:t>Ri</a:t>
            </a:r>
            <a:r>
              <a:rPr dirty="0" baseline="2415" sz="1725" spc="727" i="1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Symbol"/>
                <a:cs typeface="Symbol"/>
              </a:rPr>
              <a:t></a:t>
            </a:r>
            <a:r>
              <a:rPr dirty="0" baseline="2415" sz="1725" spc="-217">
                <a:latin typeface="Times New Roman"/>
                <a:cs typeface="Times New Roman"/>
              </a:rPr>
              <a:t> </a:t>
            </a:r>
            <a:r>
              <a:rPr dirty="0" baseline="2415" sz="1725" i="1">
                <a:latin typeface="Times New Roman"/>
                <a:cs typeface="Times New Roman"/>
              </a:rPr>
              <a:t>V</a:t>
            </a:r>
            <a:r>
              <a:rPr dirty="0" baseline="2415" sz="1725" spc="644" i="1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Symbol"/>
                <a:cs typeface="Symbol"/>
              </a:rPr>
              <a:t></a:t>
            </a:r>
            <a:r>
              <a:rPr dirty="0" baseline="2415" sz="1725" spc="22">
                <a:latin typeface="Times New Roman"/>
                <a:cs typeface="Times New Roman"/>
              </a:rPr>
              <a:t> </a:t>
            </a:r>
            <a:r>
              <a:rPr dirty="0" baseline="2415" sz="1725" spc="-37" i="1">
                <a:latin typeface="Times New Roman"/>
                <a:cs typeface="Times New Roman"/>
              </a:rPr>
              <a:t>R</a:t>
            </a:r>
            <a:r>
              <a:rPr dirty="0" sz="1150" spc="-25">
                <a:latin typeface="Symbol"/>
                <a:cs typeface="Symbol"/>
              </a:rPr>
              <a:t>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1303494" y="4813484"/>
            <a:ext cx="68707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15315" algn="l"/>
              </a:tabLst>
            </a:pPr>
            <a:r>
              <a:rPr dirty="0" sz="1150" spc="-50">
                <a:latin typeface="Symbol"/>
                <a:cs typeface="Symbol"/>
              </a:rPr>
              <a:t>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50">
                <a:latin typeface="Symbol"/>
                <a:cs typeface="Symbol"/>
              </a:rPr>
              <a:t>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1303494" y="5038381"/>
            <a:ext cx="68707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63525" algn="l"/>
                <a:tab pos="615315" algn="l"/>
              </a:tabLst>
            </a:pPr>
            <a:r>
              <a:rPr dirty="0" baseline="2415" sz="1725" spc="-75">
                <a:latin typeface="Symbol"/>
                <a:cs typeface="Symbol"/>
              </a:rPr>
              <a:t></a:t>
            </a:r>
            <a:r>
              <a:rPr dirty="0" baseline="2415" sz="1725">
                <a:latin typeface="Times New Roman"/>
                <a:cs typeface="Times New Roman"/>
              </a:rPr>
              <a:t>	</a:t>
            </a:r>
            <a:r>
              <a:rPr dirty="0" sz="1150" spc="-25">
                <a:latin typeface="Times New Roman"/>
                <a:cs typeface="Times New Roman"/>
              </a:rPr>
              <a:t>3</a:t>
            </a:r>
            <a:r>
              <a:rPr dirty="0" sz="1150" spc="-25" i="1">
                <a:latin typeface="Times New Roman"/>
                <a:cs typeface="Times New Roman"/>
              </a:rPr>
              <a:t>R</a:t>
            </a:r>
            <a:r>
              <a:rPr dirty="0" sz="1150" i="1">
                <a:latin typeface="Times New Roman"/>
                <a:cs typeface="Times New Roman"/>
              </a:rPr>
              <a:t>	</a:t>
            </a:r>
            <a:r>
              <a:rPr dirty="0" baseline="2415" sz="1725" spc="-75">
                <a:latin typeface="Symbol"/>
                <a:cs typeface="Symbol"/>
              </a:rPr>
              <a:t></a:t>
            </a:r>
            <a:endParaRPr baseline="2415" sz="1725">
              <a:latin typeface="Symbol"/>
              <a:cs typeface="Symbol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2418914" y="4928292"/>
            <a:ext cx="95250" cy="131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-25" i="1">
                <a:latin typeface="Times New Roman"/>
                <a:cs typeface="Times New Roman"/>
              </a:rPr>
              <a:t>in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0" name="object 120" descr=""/>
          <p:cNvSpPr/>
          <p:nvPr/>
        </p:nvSpPr>
        <p:spPr>
          <a:xfrm>
            <a:off x="2340495" y="504793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 h="0">
                <a:moveTo>
                  <a:pt x="0" y="0"/>
                </a:moveTo>
                <a:lnTo>
                  <a:pt x="183808" y="0"/>
                </a:lnTo>
              </a:path>
            </a:pathLst>
          </a:custGeom>
          <a:ln w="6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 txBox="1"/>
          <p:nvPr/>
        </p:nvSpPr>
        <p:spPr>
          <a:xfrm>
            <a:off x="2327795" y="4827638"/>
            <a:ext cx="56769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48615" algn="l"/>
              </a:tabLst>
            </a:pPr>
            <a:r>
              <a:rPr dirty="0" sz="1150" spc="-50" i="1">
                <a:latin typeface="Times New Roman"/>
                <a:cs typeface="Times New Roman"/>
              </a:rPr>
              <a:t>V</a:t>
            </a:r>
            <a:r>
              <a:rPr dirty="0" sz="1150" i="1">
                <a:latin typeface="Times New Roman"/>
                <a:cs typeface="Times New Roman"/>
              </a:rPr>
              <a:t>	</a:t>
            </a:r>
            <a:r>
              <a:rPr dirty="0" u="sng" sz="1150" spc="-19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7,4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2389064" y="5038381"/>
            <a:ext cx="45275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4490" algn="l"/>
              </a:tabLst>
            </a:pPr>
            <a:r>
              <a:rPr dirty="0" sz="1150" spc="-50">
                <a:latin typeface="Times New Roman"/>
                <a:cs typeface="Times New Roman"/>
              </a:rPr>
              <a:t>3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50"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1906764" y="4933010"/>
            <a:ext cx="122110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56590" algn="l"/>
                <a:tab pos="1019175" algn="l"/>
              </a:tabLst>
            </a:pPr>
            <a:r>
              <a:rPr dirty="0" sz="1150">
                <a:latin typeface="Symbol"/>
                <a:cs typeface="Symbol"/>
              </a:rPr>
              <a:t></a:t>
            </a:r>
            <a:r>
              <a:rPr dirty="0" sz="1150" spc="-85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Symbol"/>
                <a:cs typeface="Symbol"/>
              </a:rPr>
              <a:t></a:t>
            </a:r>
            <a:r>
              <a:rPr dirty="0" baseline="2415" sz="1725" spc="-44">
                <a:latin typeface="Times New Roman"/>
                <a:cs typeface="Times New Roman"/>
              </a:rPr>
              <a:t> </a:t>
            </a:r>
            <a:r>
              <a:rPr dirty="0" baseline="2415" sz="1725">
                <a:latin typeface="Times New Roman"/>
                <a:cs typeface="Times New Roman"/>
              </a:rPr>
              <a:t>3</a:t>
            </a:r>
            <a:r>
              <a:rPr dirty="0" baseline="2415" sz="1725" spc="-37">
                <a:latin typeface="Times New Roman"/>
                <a:cs typeface="Times New Roman"/>
              </a:rPr>
              <a:t> </a:t>
            </a:r>
            <a:r>
              <a:rPr dirty="0" baseline="2415" sz="1725" spc="-75">
                <a:latin typeface="Symbol"/>
                <a:cs typeface="Symbol"/>
              </a:rPr>
              <a:t></a:t>
            </a:r>
            <a:r>
              <a:rPr dirty="0" baseline="2415" sz="1725">
                <a:latin typeface="Times New Roman"/>
                <a:cs typeface="Times New Roman"/>
              </a:rPr>
              <a:t>	</a:t>
            </a:r>
            <a:r>
              <a:rPr dirty="0" baseline="2415" sz="1725" spc="-75">
                <a:latin typeface="Symbol"/>
                <a:cs typeface="Symbol"/>
              </a:rPr>
              <a:t></a:t>
            </a:r>
            <a:r>
              <a:rPr dirty="0" baseline="2415" sz="1725">
                <a:latin typeface="Times New Roman"/>
                <a:cs typeface="Times New Roman"/>
              </a:rPr>
              <a:t>	</a:t>
            </a:r>
            <a:r>
              <a:rPr dirty="0" baseline="2415" sz="1725">
                <a:latin typeface="Symbol"/>
                <a:cs typeface="Symbol"/>
              </a:rPr>
              <a:t></a:t>
            </a:r>
            <a:r>
              <a:rPr dirty="0" baseline="2415" sz="1725" spc="-37">
                <a:latin typeface="Times New Roman"/>
                <a:cs typeface="Times New Roman"/>
              </a:rPr>
              <a:t> </a:t>
            </a:r>
            <a:r>
              <a:rPr dirty="0" baseline="2415" sz="1725" spc="-75">
                <a:latin typeface="Times New Roman"/>
                <a:cs typeface="Times New Roman"/>
              </a:rPr>
              <a:t>3</a:t>
            </a:r>
            <a:endParaRPr baseline="2415" sz="1725">
              <a:latin typeface="Times New Roman"/>
              <a:cs typeface="Times New Roman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301184" y="5455149"/>
            <a:ext cx="138430" cy="131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-25" i="1">
                <a:latin typeface="Times New Roman"/>
                <a:cs typeface="Times New Roman"/>
              </a:rPr>
              <a:t>out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649950" y="5464585"/>
            <a:ext cx="10096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50"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6" name="object 126" descr=""/>
          <p:cNvSpPr/>
          <p:nvPr/>
        </p:nvSpPr>
        <p:spPr>
          <a:xfrm>
            <a:off x="602951" y="5474139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237" y="0"/>
                </a:lnTo>
              </a:path>
            </a:pathLst>
          </a:custGeom>
          <a:ln w="6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 txBox="1"/>
          <p:nvPr/>
        </p:nvSpPr>
        <p:spPr>
          <a:xfrm>
            <a:off x="184665" y="5354495"/>
            <a:ext cx="1042669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298450" algn="l"/>
              </a:tabLst>
            </a:pPr>
            <a:r>
              <a:rPr dirty="0" sz="1150" spc="-50" i="1">
                <a:latin typeface="Times New Roman"/>
                <a:cs typeface="Times New Roman"/>
              </a:rPr>
              <a:t>V</a:t>
            </a:r>
            <a:r>
              <a:rPr dirty="0" sz="1150" i="1">
                <a:latin typeface="Times New Roman"/>
                <a:cs typeface="Times New Roman"/>
              </a:rPr>
              <a:t>	</a:t>
            </a:r>
            <a:r>
              <a:rPr dirty="0" sz="1150">
                <a:latin typeface="Symbol"/>
                <a:cs typeface="Symbol"/>
              </a:rPr>
              <a:t>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baseline="38647" sz="1725" i="1">
                <a:latin typeface="Times New Roman"/>
                <a:cs typeface="Times New Roman"/>
              </a:rPr>
              <a:t>V</a:t>
            </a:r>
            <a:r>
              <a:rPr dirty="0" baseline="39682" sz="1050" i="1">
                <a:latin typeface="Times New Roman"/>
                <a:cs typeface="Times New Roman"/>
              </a:rPr>
              <a:t>in</a:t>
            </a:r>
            <a:r>
              <a:rPr dirty="0" baseline="39682" sz="1050" spc="412" i="1">
                <a:latin typeface="Times New Roman"/>
                <a:cs typeface="Times New Roman"/>
              </a:rPr>
              <a:t> </a:t>
            </a:r>
            <a:r>
              <a:rPr dirty="0" sz="1150">
                <a:latin typeface="Symbol"/>
                <a:cs typeface="Symbol"/>
              </a:rPr>
              <a:t></a:t>
            </a:r>
            <a:r>
              <a:rPr dirty="0" sz="1150" spc="-90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0,53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814889" y="2018538"/>
            <a:ext cx="641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29" name="object 129" descr=""/>
          <p:cNvGrpSpPr/>
          <p:nvPr/>
        </p:nvGrpSpPr>
        <p:grpSpPr>
          <a:xfrm>
            <a:off x="861364" y="1696787"/>
            <a:ext cx="845185" cy="464820"/>
            <a:chOff x="861364" y="1696787"/>
            <a:chExt cx="845185" cy="464820"/>
          </a:xfrm>
        </p:grpSpPr>
        <p:sp>
          <p:nvSpPr>
            <p:cNvPr id="130" name="object 130" descr=""/>
            <p:cNvSpPr/>
            <p:nvPr/>
          </p:nvSpPr>
          <p:spPr>
            <a:xfrm>
              <a:off x="899459" y="1765476"/>
              <a:ext cx="0" cy="332740"/>
            </a:xfrm>
            <a:custGeom>
              <a:avLst/>
              <a:gdLst/>
              <a:ahLst/>
              <a:cxnLst/>
              <a:rect l="l" t="t" r="r" b="b"/>
              <a:pathLst>
                <a:path w="0" h="332739">
                  <a:moveTo>
                    <a:pt x="0" y="0"/>
                  </a:moveTo>
                  <a:lnTo>
                    <a:pt x="0" y="332219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861364" y="208499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1668100" y="1696787"/>
              <a:ext cx="0" cy="332740"/>
            </a:xfrm>
            <a:custGeom>
              <a:avLst/>
              <a:gdLst/>
              <a:ahLst/>
              <a:cxnLst/>
              <a:rect l="l" t="t" r="r" b="b"/>
              <a:pathLst>
                <a:path w="0" h="332739">
                  <a:moveTo>
                    <a:pt x="0" y="0"/>
                  </a:moveTo>
                  <a:lnTo>
                    <a:pt x="0" y="332219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630005" y="20163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4" name="object 134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462" y="935092"/>
            <a:ext cx="6497320" cy="59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302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24691" sz="1350">
                <a:latin typeface="Arial"/>
                <a:cs typeface="Arial"/>
              </a:rPr>
              <a:t>in</a:t>
            </a:r>
            <a:r>
              <a:rPr dirty="0" baseline="-24691" sz="1350" spc="172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no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supera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valor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7,4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diodo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estará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OFF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por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tanto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V</a:t>
            </a:r>
            <a:r>
              <a:rPr dirty="0" baseline="-24691" sz="1350" spc="-15">
                <a:latin typeface="Arial"/>
                <a:cs typeface="Arial"/>
              </a:rPr>
              <a:t>out</a:t>
            </a:r>
            <a:r>
              <a:rPr dirty="0" sz="1350" spc="-10">
                <a:latin typeface="Arial"/>
                <a:cs typeface="Arial"/>
              </a:rPr>
              <a:t>=Ri</a:t>
            </a:r>
            <a:r>
              <a:rPr dirty="0" baseline="-24691" sz="1350" spc="-15">
                <a:latin typeface="Arial"/>
                <a:cs typeface="Arial"/>
              </a:rPr>
              <a:t>d</a:t>
            </a:r>
            <a:r>
              <a:rPr dirty="0" sz="1350" spc="-10">
                <a:latin typeface="Arial"/>
                <a:cs typeface="Arial"/>
              </a:rPr>
              <a:t>+V</a:t>
            </a:r>
            <a:r>
              <a:rPr dirty="0" baseline="-24691" sz="1350" spc="-15">
                <a:latin typeface="Arial"/>
                <a:cs typeface="Arial"/>
              </a:rPr>
              <a:t>r</a:t>
            </a:r>
            <a:r>
              <a:rPr dirty="0" sz="1350" spc="-10">
                <a:latin typeface="Arial"/>
                <a:cs typeface="Arial"/>
              </a:rPr>
              <a:t>=V</a:t>
            </a:r>
            <a:r>
              <a:rPr dirty="0" baseline="-24691" sz="1350" spc="-15">
                <a:latin typeface="Arial"/>
                <a:cs typeface="Arial"/>
              </a:rPr>
              <a:t>r</a:t>
            </a:r>
            <a:r>
              <a:rPr dirty="0" sz="1350" spc="-10">
                <a:latin typeface="Arial"/>
                <a:cs typeface="Arial"/>
              </a:rPr>
              <a:t>=3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V.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resumen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tenemos:</a:t>
            </a:r>
            <a:endParaRPr sz="1350">
              <a:latin typeface="Arial"/>
              <a:cs typeface="Arial"/>
            </a:endParaRPr>
          </a:p>
          <a:p>
            <a:pPr marL="683260">
              <a:lnSpc>
                <a:spcPct val="100000"/>
              </a:lnSpc>
              <a:spcBef>
                <a:spcPts val="535"/>
              </a:spcBef>
            </a:pPr>
            <a:r>
              <a:rPr dirty="0" sz="600" spc="-50">
                <a:solidFill>
                  <a:srgbClr val="000080"/>
                </a:solidFill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30076" y="1772808"/>
            <a:ext cx="146050" cy="1390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 i="1">
                <a:latin typeface="Times New Roman"/>
                <a:cs typeface="Times New Roman"/>
              </a:rPr>
              <a:t>out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02334" y="1782926"/>
            <a:ext cx="106045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50">
                <a:latin typeface="Times New Roman"/>
                <a:cs typeface="Times New Roman"/>
              </a:rPr>
              <a:t>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251314" y="1792256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5" h="0">
                <a:moveTo>
                  <a:pt x="0" y="0"/>
                </a:moveTo>
                <a:lnTo>
                  <a:pt x="194513" y="0"/>
                </a:lnTo>
              </a:path>
            </a:pathLst>
          </a:custGeom>
          <a:ln w="67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388925" y="1772815"/>
            <a:ext cx="100330" cy="1390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 i="1">
                <a:latin typeface="Times New Roman"/>
                <a:cs typeface="Times New Roman"/>
              </a:rPr>
              <a:t>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82020" y="1664920"/>
            <a:ext cx="222250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  <a:tabLst>
                <a:tab pos="341630" algn="l"/>
                <a:tab pos="1253490" algn="l"/>
                <a:tab pos="1522095" algn="l"/>
                <a:tab pos="1751964" algn="l"/>
              </a:tabLst>
            </a:pPr>
            <a:r>
              <a:rPr dirty="0" sz="1250" spc="-50" i="1">
                <a:latin typeface="Times New Roman"/>
                <a:cs typeface="Times New Roman"/>
              </a:rPr>
              <a:t>V</a:t>
            </a:r>
            <a:r>
              <a:rPr dirty="0" sz="1250" i="1">
                <a:latin typeface="Times New Roman"/>
                <a:cs typeface="Times New Roman"/>
              </a:rPr>
              <a:t>	</a:t>
            </a:r>
            <a:r>
              <a:rPr dirty="0" sz="1250">
                <a:latin typeface="Symbol"/>
                <a:cs typeface="Symbol"/>
              </a:rPr>
              <a:t></a:t>
            </a:r>
            <a:r>
              <a:rPr dirty="0" sz="1250" spc="-10">
                <a:latin typeface="Times New Roman"/>
                <a:cs typeface="Times New Roman"/>
              </a:rPr>
              <a:t> </a:t>
            </a:r>
            <a:r>
              <a:rPr dirty="0" baseline="37777" sz="1875" i="1">
                <a:latin typeface="Times New Roman"/>
                <a:cs typeface="Times New Roman"/>
              </a:rPr>
              <a:t>V</a:t>
            </a:r>
            <a:r>
              <a:rPr dirty="0" baseline="37037" sz="1125" i="1">
                <a:latin typeface="Times New Roman"/>
                <a:cs typeface="Times New Roman"/>
              </a:rPr>
              <a:t>in</a:t>
            </a:r>
            <a:r>
              <a:rPr dirty="0" baseline="37037" sz="1125" spc="405" i="1">
                <a:latin typeface="Times New Roman"/>
                <a:cs typeface="Times New Roman"/>
              </a:rPr>
              <a:t> </a:t>
            </a:r>
            <a:r>
              <a:rPr dirty="0" sz="1250">
                <a:latin typeface="Symbol"/>
                <a:cs typeface="Symbol"/>
              </a:rPr>
              <a:t></a:t>
            </a:r>
            <a:r>
              <a:rPr dirty="0" sz="1250" spc="-114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0,53</a:t>
            </a:r>
            <a:r>
              <a:rPr dirty="0" sz="1250">
                <a:latin typeface="Times New Roman"/>
                <a:cs typeface="Times New Roman"/>
              </a:rPr>
              <a:t>	</a:t>
            </a:r>
            <a:r>
              <a:rPr dirty="0" sz="1250" spc="-25" b="1" i="1">
                <a:latin typeface="Times New Roman"/>
                <a:cs typeface="Times New Roman"/>
              </a:rPr>
              <a:t>si</a:t>
            </a:r>
            <a:r>
              <a:rPr dirty="0" sz="1250" b="1" i="1">
                <a:latin typeface="Times New Roman"/>
                <a:cs typeface="Times New Roman"/>
              </a:rPr>
              <a:t>	</a:t>
            </a:r>
            <a:r>
              <a:rPr dirty="0" sz="1250" spc="-50" i="1">
                <a:latin typeface="Times New Roman"/>
                <a:cs typeface="Times New Roman"/>
              </a:rPr>
              <a:t>V</a:t>
            </a:r>
            <a:r>
              <a:rPr dirty="0" sz="1250" i="1">
                <a:latin typeface="Times New Roman"/>
                <a:cs typeface="Times New Roman"/>
              </a:rPr>
              <a:t>	</a:t>
            </a:r>
            <a:r>
              <a:rPr dirty="0" sz="1250">
                <a:latin typeface="Symbol"/>
                <a:cs typeface="Symbol"/>
              </a:rPr>
              <a:t></a:t>
            </a:r>
            <a:r>
              <a:rPr dirty="0" sz="1250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7,4</a:t>
            </a:r>
            <a:r>
              <a:rPr dirty="0" sz="1250" spc="-20" i="1">
                <a:latin typeface="Times New Roman"/>
                <a:cs typeface="Times New Roman"/>
              </a:rPr>
              <a:t>V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94654" y="1985193"/>
            <a:ext cx="169037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695960" algn="l"/>
                <a:tab pos="964565" algn="l"/>
              </a:tabLst>
            </a:pPr>
            <a:r>
              <a:rPr dirty="0" sz="1250" i="1">
                <a:latin typeface="Times New Roman"/>
                <a:cs typeface="Times New Roman"/>
              </a:rPr>
              <a:t>V</a:t>
            </a:r>
            <a:r>
              <a:rPr dirty="0" baseline="-22222" sz="1125" i="1">
                <a:latin typeface="Times New Roman"/>
                <a:cs typeface="Times New Roman"/>
              </a:rPr>
              <a:t>out</a:t>
            </a:r>
            <a:r>
              <a:rPr dirty="0" baseline="-22222" sz="1125" spc="419" i="1">
                <a:latin typeface="Times New Roman"/>
                <a:cs typeface="Times New Roman"/>
              </a:rPr>
              <a:t> </a:t>
            </a:r>
            <a:r>
              <a:rPr dirty="0" sz="1250">
                <a:latin typeface="Symbol"/>
                <a:cs typeface="Symbol"/>
              </a:rPr>
              <a:t></a:t>
            </a:r>
            <a:r>
              <a:rPr dirty="0" sz="1250" spc="-10">
                <a:latin typeface="Times New Roman"/>
                <a:cs typeface="Times New Roman"/>
              </a:rPr>
              <a:t> </a:t>
            </a:r>
            <a:r>
              <a:rPr dirty="0" sz="1250" spc="-50">
                <a:latin typeface="Times New Roman"/>
                <a:cs typeface="Times New Roman"/>
              </a:rPr>
              <a:t>3</a:t>
            </a:r>
            <a:r>
              <a:rPr dirty="0" sz="1250">
                <a:latin typeface="Times New Roman"/>
                <a:cs typeface="Times New Roman"/>
              </a:rPr>
              <a:t>	</a:t>
            </a:r>
            <a:r>
              <a:rPr dirty="0" sz="1250" spc="-25" b="1" i="1">
                <a:latin typeface="Times New Roman"/>
                <a:cs typeface="Times New Roman"/>
              </a:rPr>
              <a:t>si</a:t>
            </a:r>
            <a:r>
              <a:rPr dirty="0" sz="1250" b="1" i="1">
                <a:latin typeface="Times New Roman"/>
                <a:cs typeface="Times New Roman"/>
              </a:rPr>
              <a:t>	</a:t>
            </a:r>
            <a:r>
              <a:rPr dirty="0" sz="1250" i="1">
                <a:latin typeface="Times New Roman"/>
                <a:cs typeface="Times New Roman"/>
              </a:rPr>
              <a:t>V</a:t>
            </a:r>
            <a:r>
              <a:rPr dirty="0" baseline="-22222" sz="1125" i="1">
                <a:latin typeface="Times New Roman"/>
                <a:cs typeface="Times New Roman"/>
              </a:rPr>
              <a:t>in</a:t>
            </a:r>
            <a:r>
              <a:rPr dirty="0" baseline="-22222" sz="1125" spc="397" i="1">
                <a:latin typeface="Times New Roman"/>
                <a:cs typeface="Times New Roman"/>
              </a:rPr>
              <a:t> </a:t>
            </a:r>
            <a:r>
              <a:rPr dirty="0" sz="1250">
                <a:latin typeface="Symbol"/>
                <a:cs typeface="Symbol"/>
              </a:rPr>
              <a:t></a:t>
            </a:r>
            <a:r>
              <a:rPr dirty="0" sz="1250" spc="-10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7,4</a:t>
            </a:r>
            <a:r>
              <a:rPr dirty="0" sz="1250" spc="-20" i="1">
                <a:latin typeface="Times New Roman"/>
                <a:cs typeface="Times New Roman"/>
              </a:rPr>
              <a:t>V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81336" y="1562156"/>
            <a:ext cx="1755775" cy="1113155"/>
            <a:chOff x="281336" y="1562156"/>
            <a:chExt cx="1755775" cy="1113155"/>
          </a:xfrm>
        </p:grpSpPr>
        <p:sp>
          <p:nvSpPr>
            <p:cNvPr id="13" name="object 13" descr=""/>
            <p:cNvSpPr/>
            <p:nvPr/>
          </p:nvSpPr>
          <p:spPr>
            <a:xfrm>
              <a:off x="285781" y="2581678"/>
              <a:ext cx="43180" cy="89535"/>
            </a:xfrm>
            <a:custGeom>
              <a:avLst/>
              <a:gdLst/>
              <a:ahLst/>
              <a:cxnLst/>
              <a:rect l="l" t="t" r="r" b="b"/>
              <a:pathLst>
                <a:path w="43179" h="89535">
                  <a:moveTo>
                    <a:pt x="0" y="89041"/>
                  </a:moveTo>
                  <a:lnTo>
                    <a:pt x="42810" y="0"/>
                  </a:lnTo>
                </a:path>
              </a:pathLst>
            </a:custGeom>
            <a:ln w="86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28591" y="2581678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 h="0">
                  <a:moveTo>
                    <a:pt x="0" y="0"/>
                  </a:moveTo>
                  <a:lnTo>
                    <a:pt x="171241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57022" y="2581678"/>
              <a:ext cx="43180" cy="89535"/>
            </a:xfrm>
            <a:custGeom>
              <a:avLst/>
              <a:gdLst/>
              <a:ahLst/>
              <a:cxnLst/>
              <a:rect l="l" t="t" r="r" b="b"/>
              <a:pathLst>
                <a:path w="43179" h="89535">
                  <a:moveTo>
                    <a:pt x="42810" y="0"/>
                  </a:moveTo>
                  <a:lnTo>
                    <a:pt x="0" y="89041"/>
                  </a:lnTo>
                </a:path>
              </a:pathLst>
            </a:custGeom>
            <a:ln w="86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71401" y="2581678"/>
              <a:ext cx="43180" cy="89535"/>
            </a:xfrm>
            <a:custGeom>
              <a:avLst/>
              <a:gdLst/>
              <a:ahLst/>
              <a:cxnLst/>
              <a:rect l="l" t="t" r="r" b="b"/>
              <a:pathLst>
                <a:path w="43179" h="89535">
                  <a:moveTo>
                    <a:pt x="0" y="89041"/>
                  </a:moveTo>
                  <a:lnTo>
                    <a:pt x="42810" y="0"/>
                  </a:lnTo>
                </a:path>
              </a:pathLst>
            </a:custGeom>
            <a:ln w="86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955387" y="1602218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34248" y="0"/>
                  </a:moveTo>
                  <a:lnTo>
                    <a:pt x="0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989635" y="1575505"/>
              <a:ext cx="43180" cy="45085"/>
            </a:xfrm>
            <a:custGeom>
              <a:avLst/>
              <a:gdLst/>
              <a:ahLst/>
              <a:cxnLst/>
              <a:rect l="l" t="t" r="r" b="b"/>
              <a:pathLst>
                <a:path w="43180" h="45084">
                  <a:moveTo>
                    <a:pt x="0" y="22260"/>
                  </a:moveTo>
                  <a:lnTo>
                    <a:pt x="1672" y="13564"/>
                  </a:lnTo>
                  <a:lnTo>
                    <a:pt x="6242" y="6492"/>
                  </a:lnTo>
                  <a:lnTo>
                    <a:pt x="13043" y="1738"/>
                  </a:lnTo>
                  <a:lnTo>
                    <a:pt x="21405" y="0"/>
                  </a:lnTo>
                  <a:lnTo>
                    <a:pt x="29767" y="1738"/>
                  </a:lnTo>
                  <a:lnTo>
                    <a:pt x="36567" y="6492"/>
                  </a:lnTo>
                  <a:lnTo>
                    <a:pt x="41138" y="13564"/>
                  </a:lnTo>
                  <a:lnTo>
                    <a:pt x="42810" y="22260"/>
                  </a:lnTo>
                  <a:lnTo>
                    <a:pt x="41138" y="30956"/>
                  </a:lnTo>
                  <a:lnTo>
                    <a:pt x="36567" y="38028"/>
                  </a:lnTo>
                  <a:lnTo>
                    <a:pt x="29767" y="42781"/>
                  </a:lnTo>
                  <a:lnTo>
                    <a:pt x="21405" y="44520"/>
                  </a:lnTo>
                  <a:lnTo>
                    <a:pt x="13043" y="42781"/>
                  </a:lnTo>
                  <a:lnTo>
                    <a:pt x="6242" y="38028"/>
                  </a:lnTo>
                  <a:lnTo>
                    <a:pt x="1672" y="30956"/>
                  </a:lnTo>
                  <a:lnTo>
                    <a:pt x="0" y="22260"/>
                  </a:lnTo>
                  <a:close/>
                </a:path>
              </a:pathLst>
            </a:custGeom>
            <a:ln w="87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955387" y="2403595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 h="0">
                  <a:moveTo>
                    <a:pt x="34248" y="0"/>
                  </a:moveTo>
                  <a:lnTo>
                    <a:pt x="0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989635" y="2376882"/>
              <a:ext cx="43180" cy="45085"/>
            </a:xfrm>
            <a:custGeom>
              <a:avLst/>
              <a:gdLst/>
              <a:ahLst/>
              <a:cxnLst/>
              <a:rect l="l" t="t" r="r" b="b"/>
              <a:pathLst>
                <a:path w="43180" h="45085">
                  <a:moveTo>
                    <a:pt x="0" y="22260"/>
                  </a:moveTo>
                  <a:lnTo>
                    <a:pt x="1672" y="13564"/>
                  </a:lnTo>
                  <a:lnTo>
                    <a:pt x="6242" y="6492"/>
                  </a:lnTo>
                  <a:lnTo>
                    <a:pt x="13043" y="1738"/>
                  </a:lnTo>
                  <a:lnTo>
                    <a:pt x="21405" y="0"/>
                  </a:lnTo>
                  <a:lnTo>
                    <a:pt x="29767" y="1738"/>
                  </a:lnTo>
                  <a:lnTo>
                    <a:pt x="36567" y="6492"/>
                  </a:lnTo>
                  <a:lnTo>
                    <a:pt x="41138" y="13564"/>
                  </a:lnTo>
                  <a:lnTo>
                    <a:pt x="42810" y="22260"/>
                  </a:lnTo>
                  <a:lnTo>
                    <a:pt x="41138" y="30956"/>
                  </a:lnTo>
                  <a:lnTo>
                    <a:pt x="36567" y="38028"/>
                  </a:lnTo>
                  <a:lnTo>
                    <a:pt x="29767" y="42781"/>
                  </a:lnTo>
                  <a:lnTo>
                    <a:pt x="21405" y="44520"/>
                  </a:lnTo>
                  <a:lnTo>
                    <a:pt x="13043" y="42781"/>
                  </a:lnTo>
                  <a:lnTo>
                    <a:pt x="6242" y="38028"/>
                  </a:lnTo>
                  <a:lnTo>
                    <a:pt x="1672" y="30956"/>
                  </a:lnTo>
                  <a:lnTo>
                    <a:pt x="0" y="22260"/>
                  </a:lnTo>
                  <a:close/>
                </a:path>
              </a:pathLst>
            </a:custGeom>
            <a:ln w="87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79637" y="156660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35616"/>
                  </a:moveTo>
                  <a:lnTo>
                    <a:pt x="17124" y="0"/>
                  </a:lnTo>
                </a:path>
              </a:pathLst>
            </a:custGeom>
            <a:ln w="86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96761" y="156660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5">
                  <a:moveTo>
                    <a:pt x="0" y="0"/>
                  </a:moveTo>
                  <a:lnTo>
                    <a:pt x="25686" y="71233"/>
                  </a:lnTo>
                </a:path>
              </a:pathLst>
            </a:custGeom>
            <a:ln w="86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22447" y="156660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5">
                  <a:moveTo>
                    <a:pt x="0" y="71233"/>
                  </a:moveTo>
                  <a:lnTo>
                    <a:pt x="25686" y="0"/>
                  </a:lnTo>
                </a:path>
              </a:pathLst>
            </a:custGeom>
            <a:ln w="86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48133" y="156660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5">
                  <a:moveTo>
                    <a:pt x="0" y="0"/>
                  </a:moveTo>
                  <a:lnTo>
                    <a:pt x="25686" y="71233"/>
                  </a:lnTo>
                </a:path>
              </a:pathLst>
            </a:custGeom>
            <a:ln w="86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73819" y="156660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5">
                  <a:moveTo>
                    <a:pt x="0" y="71233"/>
                  </a:moveTo>
                  <a:lnTo>
                    <a:pt x="25686" y="0"/>
                  </a:lnTo>
                </a:path>
              </a:pathLst>
            </a:custGeom>
            <a:ln w="86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99506" y="156660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5">
                  <a:moveTo>
                    <a:pt x="0" y="0"/>
                  </a:moveTo>
                  <a:lnTo>
                    <a:pt x="25686" y="71233"/>
                  </a:lnTo>
                </a:path>
              </a:pathLst>
            </a:custGeom>
            <a:ln w="860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25192" y="160221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35616"/>
                  </a:moveTo>
                  <a:lnTo>
                    <a:pt x="17124" y="0"/>
                  </a:lnTo>
                </a:path>
              </a:pathLst>
            </a:custGeom>
            <a:ln w="86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71075" y="160221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 h="0">
                  <a:moveTo>
                    <a:pt x="0" y="0"/>
                  </a:moveTo>
                  <a:lnTo>
                    <a:pt x="8562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42316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85620" y="0"/>
                  </a:moveTo>
                  <a:lnTo>
                    <a:pt x="0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85454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85620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28591" y="2136469"/>
              <a:ext cx="163195" cy="169545"/>
            </a:xfrm>
            <a:custGeom>
              <a:avLst/>
              <a:gdLst/>
              <a:ahLst/>
              <a:cxnLst/>
              <a:rect l="l" t="t" r="r" b="b"/>
              <a:pathLst>
                <a:path w="163195" h="169544">
                  <a:moveTo>
                    <a:pt x="0" y="84589"/>
                  </a:moveTo>
                  <a:lnTo>
                    <a:pt x="6354" y="51546"/>
                  </a:lnTo>
                  <a:lnTo>
                    <a:pt x="23723" y="24671"/>
                  </a:lnTo>
                  <a:lnTo>
                    <a:pt x="49565" y="6608"/>
                  </a:lnTo>
                  <a:lnTo>
                    <a:pt x="81339" y="0"/>
                  </a:lnTo>
                  <a:lnTo>
                    <a:pt x="113113" y="6608"/>
                  </a:lnTo>
                  <a:lnTo>
                    <a:pt x="138956" y="24671"/>
                  </a:lnTo>
                  <a:lnTo>
                    <a:pt x="156325" y="51546"/>
                  </a:lnTo>
                  <a:lnTo>
                    <a:pt x="162679" y="84589"/>
                  </a:lnTo>
                  <a:lnTo>
                    <a:pt x="156325" y="117633"/>
                  </a:lnTo>
                  <a:lnTo>
                    <a:pt x="138956" y="144508"/>
                  </a:lnTo>
                  <a:lnTo>
                    <a:pt x="113113" y="162571"/>
                  </a:lnTo>
                  <a:lnTo>
                    <a:pt x="81339" y="169179"/>
                  </a:lnTo>
                  <a:lnTo>
                    <a:pt x="49565" y="162571"/>
                  </a:lnTo>
                  <a:lnTo>
                    <a:pt x="23723" y="144508"/>
                  </a:lnTo>
                  <a:lnTo>
                    <a:pt x="6354" y="117633"/>
                  </a:lnTo>
                  <a:lnTo>
                    <a:pt x="0" y="84589"/>
                  </a:lnTo>
                  <a:close/>
                </a:path>
              </a:pathLst>
            </a:custGeom>
            <a:ln w="87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97088" y="2270032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 h="0">
                  <a:moveTo>
                    <a:pt x="0" y="0"/>
                  </a:moveTo>
                  <a:lnTo>
                    <a:pt x="34248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14212" y="216318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4">
                  <a:moveTo>
                    <a:pt x="0" y="0"/>
                  </a:moveTo>
                  <a:lnTo>
                    <a:pt x="0" y="35616"/>
                  </a:lnTo>
                </a:path>
              </a:pathLst>
            </a:custGeom>
            <a:ln w="85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97088" y="2180990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 h="0">
                  <a:moveTo>
                    <a:pt x="0" y="0"/>
                  </a:moveTo>
                  <a:lnTo>
                    <a:pt x="34248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14212" y="2047427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041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14212" y="2314553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89041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79310" y="2020715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4">
                  <a:moveTo>
                    <a:pt x="34248" y="17808"/>
                  </a:moveTo>
                  <a:lnTo>
                    <a:pt x="0" y="0"/>
                  </a:lnTo>
                </a:path>
              </a:pathLst>
            </a:custGeom>
            <a:ln w="88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79310" y="1994002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79310" y="1967290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68496" y="26712"/>
                  </a:moveTo>
                  <a:lnTo>
                    <a:pt x="0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79310" y="1940577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79310" y="1913864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68496" y="26712"/>
                  </a:moveTo>
                  <a:lnTo>
                    <a:pt x="0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79310" y="1887152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013558" y="1869344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4">
                  <a:moveTo>
                    <a:pt x="34248" y="17808"/>
                  </a:moveTo>
                  <a:lnTo>
                    <a:pt x="0" y="0"/>
                  </a:lnTo>
                </a:path>
              </a:pathLst>
            </a:custGeom>
            <a:ln w="88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13558" y="203852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8904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2028308" y="1856643"/>
            <a:ext cx="18415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20">
                <a:latin typeface="Arial"/>
                <a:cs typeface="Arial"/>
              </a:rPr>
              <a:t>Vout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028308" y="2479936"/>
            <a:ext cx="4699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50"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44649" y="2123769"/>
            <a:ext cx="13716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086478" y="1945685"/>
            <a:ext cx="8128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50">
                <a:solidFill>
                  <a:srgbClr val="000080"/>
                </a:solidFill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1009113" y="1597455"/>
            <a:ext cx="556895" cy="543560"/>
            <a:chOff x="1009113" y="1597455"/>
            <a:chExt cx="556895" cy="543560"/>
          </a:xfrm>
        </p:grpSpPr>
        <p:sp>
          <p:nvSpPr>
            <p:cNvPr id="50" name="object 50" descr=""/>
            <p:cNvSpPr/>
            <p:nvPr/>
          </p:nvSpPr>
          <p:spPr>
            <a:xfrm>
              <a:off x="1013558" y="1780302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041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13558" y="2047427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89041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428229" y="16022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 h="0">
                  <a:moveTo>
                    <a:pt x="0" y="0"/>
                  </a:moveTo>
                  <a:lnTo>
                    <a:pt x="13433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99179" y="160221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 h="0">
                  <a:moveTo>
                    <a:pt x="0" y="0"/>
                  </a:moveTo>
                  <a:lnTo>
                    <a:pt x="83673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441662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85620" y="0"/>
                  </a:moveTo>
                  <a:lnTo>
                    <a:pt x="0" y="0"/>
                  </a:lnTo>
                </a:path>
              </a:pathLst>
            </a:custGeom>
            <a:ln w="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493035" y="1842631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4">
                  <a:moveTo>
                    <a:pt x="34248" y="17808"/>
                  </a:moveTo>
                  <a:lnTo>
                    <a:pt x="0" y="0"/>
                  </a:lnTo>
                </a:path>
              </a:pathLst>
            </a:custGeom>
            <a:ln w="88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493035" y="1815918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493035" y="1789206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68496" y="26712"/>
                  </a:moveTo>
                  <a:lnTo>
                    <a:pt x="0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493035" y="1762493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493035" y="1735781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68496" y="26712"/>
                  </a:moveTo>
                  <a:lnTo>
                    <a:pt x="0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493035" y="1709068"/>
              <a:ext cx="68580" cy="27305"/>
            </a:xfrm>
            <a:custGeom>
              <a:avLst/>
              <a:gdLst/>
              <a:ahLst/>
              <a:cxnLst/>
              <a:rect l="l" t="t" r="r" b="b"/>
              <a:pathLst>
                <a:path w="68580" h="27305">
                  <a:moveTo>
                    <a:pt x="0" y="26712"/>
                  </a:moveTo>
                  <a:lnTo>
                    <a:pt x="68496" y="0"/>
                  </a:lnTo>
                </a:path>
              </a:pathLst>
            </a:custGeom>
            <a:ln w="88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527283" y="1691260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4">
                  <a:moveTo>
                    <a:pt x="34248" y="17808"/>
                  </a:moveTo>
                  <a:lnTo>
                    <a:pt x="0" y="0"/>
                  </a:lnTo>
                </a:path>
              </a:pathLst>
            </a:custGeom>
            <a:ln w="88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527283" y="186043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8904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1600205" y="1767601"/>
            <a:ext cx="8128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50">
                <a:solidFill>
                  <a:srgbClr val="000080"/>
                </a:solidFill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392722" y="1580043"/>
            <a:ext cx="1562735" cy="1002030"/>
            <a:chOff x="392722" y="1580043"/>
            <a:chExt cx="1562735" cy="1002030"/>
          </a:xfrm>
        </p:grpSpPr>
        <p:sp>
          <p:nvSpPr>
            <p:cNvPr id="65" name="object 65" descr=""/>
            <p:cNvSpPr/>
            <p:nvPr/>
          </p:nvSpPr>
          <p:spPr>
            <a:xfrm>
              <a:off x="1527283" y="1602218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041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527283" y="1869344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89041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441663" y="2047427"/>
              <a:ext cx="163195" cy="169545"/>
            </a:xfrm>
            <a:custGeom>
              <a:avLst/>
              <a:gdLst/>
              <a:ahLst/>
              <a:cxnLst/>
              <a:rect l="l" t="t" r="r" b="b"/>
              <a:pathLst>
                <a:path w="163194" h="169544">
                  <a:moveTo>
                    <a:pt x="0" y="84589"/>
                  </a:moveTo>
                  <a:lnTo>
                    <a:pt x="6354" y="51546"/>
                  </a:lnTo>
                  <a:lnTo>
                    <a:pt x="23723" y="24671"/>
                  </a:lnTo>
                  <a:lnTo>
                    <a:pt x="49565" y="6608"/>
                  </a:lnTo>
                  <a:lnTo>
                    <a:pt x="81339" y="0"/>
                  </a:lnTo>
                  <a:lnTo>
                    <a:pt x="113113" y="6608"/>
                  </a:lnTo>
                  <a:lnTo>
                    <a:pt x="138956" y="24671"/>
                  </a:lnTo>
                  <a:lnTo>
                    <a:pt x="156325" y="51546"/>
                  </a:lnTo>
                  <a:lnTo>
                    <a:pt x="162679" y="84589"/>
                  </a:lnTo>
                  <a:lnTo>
                    <a:pt x="156325" y="117633"/>
                  </a:lnTo>
                  <a:lnTo>
                    <a:pt x="138956" y="144508"/>
                  </a:lnTo>
                  <a:lnTo>
                    <a:pt x="113113" y="162571"/>
                  </a:lnTo>
                  <a:lnTo>
                    <a:pt x="81339" y="169179"/>
                  </a:lnTo>
                  <a:lnTo>
                    <a:pt x="49565" y="162571"/>
                  </a:lnTo>
                  <a:lnTo>
                    <a:pt x="23723" y="144508"/>
                  </a:lnTo>
                  <a:lnTo>
                    <a:pt x="6354" y="117633"/>
                  </a:lnTo>
                  <a:lnTo>
                    <a:pt x="0" y="84589"/>
                  </a:lnTo>
                  <a:close/>
                </a:path>
              </a:pathLst>
            </a:custGeom>
            <a:ln w="87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510159" y="2180990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 h="0">
                  <a:moveTo>
                    <a:pt x="0" y="0"/>
                  </a:moveTo>
                  <a:lnTo>
                    <a:pt x="34248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527283" y="2074140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4">
                  <a:moveTo>
                    <a:pt x="0" y="0"/>
                  </a:moveTo>
                  <a:lnTo>
                    <a:pt x="0" y="35616"/>
                  </a:lnTo>
                </a:path>
              </a:pathLst>
            </a:custGeom>
            <a:ln w="85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510159" y="2091948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 h="0">
                  <a:moveTo>
                    <a:pt x="0" y="0"/>
                  </a:moveTo>
                  <a:lnTo>
                    <a:pt x="34248" y="0"/>
                  </a:lnTo>
                </a:path>
              </a:pathLst>
            </a:custGeom>
            <a:ln w="89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527283" y="1958385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041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527283" y="2225511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89041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14212" y="1602218"/>
              <a:ext cx="0" cy="445770"/>
            </a:xfrm>
            <a:custGeom>
              <a:avLst/>
              <a:gdLst/>
              <a:ahLst/>
              <a:cxnLst/>
              <a:rect l="l" t="t" r="r" b="b"/>
              <a:pathLst>
                <a:path w="0" h="445769">
                  <a:moveTo>
                    <a:pt x="0" y="0"/>
                  </a:moveTo>
                  <a:lnTo>
                    <a:pt x="0" y="445209"/>
                  </a:lnTo>
                </a:path>
              </a:pathLst>
            </a:custGeom>
            <a:ln w="856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14212" y="2403595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w="0" h="178435">
                  <a:moveTo>
                    <a:pt x="0" y="0"/>
                  </a:moveTo>
                  <a:lnTo>
                    <a:pt x="0" y="178083"/>
                  </a:lnTo>
                </a:path>
              </a:pathLst>
            </a:custGeom>
            <a:ln w="856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14212" y="1602218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 h="0">
                  <a:moveTo>
                    <a:pt x="171241" y="0"/>
                  </a:moveTo>
                  <a:lnTo>
                    <a:pt x="0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013558" y="2136469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w="0" h="267335">
                  <a:moveTo>
                    <a:pt x="0" y="0"/>
                  </a:moveTo>
                  <a:lnTo>
                    <a:pt x="0" y="267125"/>
                  </a:lnTo>
                </a:path>
              </a:pathLst>
            </a:custGeom>
            <a:ln w="856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927938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85620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996434" y="1584410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19975" y="26712"/>
                  </a:move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lnTo>
                    <a:pt x="0" y="5939"/>
                  </a:lnTo>
                  <a:lnTo>
                    <a:pt x="5710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20773"/>
                  </a:lnTo>
                  <a:lnTo>
                    <a:pt x="19975" y="2671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96434" y="1584410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0" y="13356"/>
                  </a:moveTo>
                  <a:lnTo>
                    <a:pt x="0" y="5939"/>
                  </a:lnTo>
                  <a:lnTo>
                    <a:pt x="5710" y="0"/>
                  </a:lnTo>
                  <a:lnTo>
                    <a:pt x="12843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13356"/>
                  </a:lnTo>
                  <a:lnTo>
                    <a:pt x="25686" y="20773"/>
                  </a:lnTo>
                  <a:lnTo>
                    <a:pt x="19975" y="26712"/>
                  </a:lnTo>
                  <a:lnTo>
                    <a:pt x="12843" y="26712"/>
                  </a:ln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close/>
                </a:path>
              </a:pathLst>
            </a:custGeom>
            <a:ln w="872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414213" y="2403595"/>
              <a:ext cx="599440" cy="0"/>
            </a:xfrm>
            <a:custGeom>
              <a:avLst/>
              <a:gdLst/>
              <a:ahLst/>
              <a:cxnLst/>
              <a:rect l="l" t="t" r="r" b="b"/>
              <a:pathLst>
                <a:path w="599440" h="0">
                  <a:moveTo>
                    <a:pt x="0" y="0"/>
                  </a:moveTo>
                  <a:lnTo>
                    <a:pt x="599345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97088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19975" y="26712"/>
                  </a:move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lnTo>
                    <a:pt x="0" y="5939"/>
                  </a:lnTo>
                  <a:lnTo>
                    <a:pt x="5710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20773"/>
                  </a:lnTo>
                  <a:lnTo>
                    <a:pt x="19975" y="2671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97088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0" y="13356"/>
                  </a:moveTo>
                  <a:lnTo>
                    <a:pt x="0" y="5939"/>
                  </a:lnTo>
                  <a:lnTo>
                    <a:pt x="5710" y="0"/>
                  </a:lnTo>
                  <a:lnTo>
                    <a:pt x="12843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13356"/>
                  </a:lnTo>
                  <a:lnTo>
                    <a:pt x="25686" y="20773"/>
                  </a:lnTo>
                  <a:lnTo>
                    <a:pt x="19975" y="26712"/>
                  </a:lnTo>
                  <a:lnTo>
                    <a:pt x="12843" y="26712"/>
                  </a:ln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close/>
                </a:path>
              </a:pathLst>
            </a:custGeom>
            <a:ln w="872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96434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19975" y="26712"/>
                  </a:move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lnTo>
                    <a:pt x="0" y="5939"/>
                  </a:lnTo>
                  <a:lnTo>
                    <a:pt x="5710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20773"/>
                  </a:lnTo>
                  <a:lnTo>
                    <a:pt x="19975" y="2671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96434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0" y="13356"/>
                  </a:moveTo>
                  <a:lnTo>
                    <a:pt x="0" y="5939"/>
                  </a:lnTo>
                  <a:lnTo>
                    <a:pt x="5710" y="0"/>
                  </a:lnTo>
                  <a:lnTo>
                    <a:pt x="12843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13356"/>
                  </a:lnTo>
                  <a:lnTo>
                    <a:pt x="25686" y="20773"/>
                  </a:lnTo>
                  <a:lnTo>
                    <a:pt x="19975" y="26712"/>
                  </a:lnTo>
                  <a:lnTo>
                    <a:pt x="12843" y="26712"/>
                  </a:ln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close/>
                </a:path>
              </a:pathLst>
            </a:custGeom>
            <a:ln w="872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013558" y="1602218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85620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013559" y="160221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w="0" h="178435">
                  <a:moveTo>
                    <a:pt x="0" y="178083"/>
                  </a:moveTo>
                  <a:lnTo>
                    <a:pt x="0" y="0"/>
                  </a:lnTo>
                </a:path>
              </a:pathLst>
            </a:custGeom>
            <a:ln w="856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527284" y="1602218"/>
              <a:ext cx="428625" cy="0"/>
            </a:xfrm>
            <a:custGeom>
              <a:avLst/>
              <a:gdLst/>
              <a:ahLst/>
              <a:cxnLst/>
              <a:rect l="l" t="t" r="r" b="b"/>
              <a:pathLst>
                <a:path w="428625" h="0">
                  <a:moveTo>
                    <a:pt x="0" y="0"/>
                  </a:moveTo>
                  <a:lnTo>
                    <a:pt x="428104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510159" y="1584410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19975" y="26712"/>
                  </a:move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lnTo>
                    <a:pt x="0" y="5939"/>
                  </a:lnTo>
                  <a:lnTo>
                    <a:pt x="5710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20773"/>
                  </a:lnTo>
                  <a:lnTo>
                    <a:pt x="19975" y="2671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510159" y="1584410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0" y="13356"/>
                  </a:moveTo>
                  <a:lnTo>
                    <a:pt x="0" y="5939"/>
                  </a:lnTo>
                  <a:lnTo>
                    <a:pt x="5710" y="0"/>
                  </a:lnTo>
                  <a:lnTo>
                    <a:pt x="12843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13356"/>
                  </a:lnTo>
                  <a:lnTo>
                    <a:pt x="25686" y="20773"/>
                  </a:lnTo>
                  <a:lnTo>
                    <a:pt x="19975" y="26712"/>
                  </a:lnTo>
                  <a:lnTo>
                    <a:pt x="12843" y="26712"/>
                  </a:ln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close/>
                </a:path>
              </a:pathLst>
            </a:custGeom>
            <a:ln w="872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013559" y="2403595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 h="0">
                  <a:moveTo>
                    <a:pt x="0" y="0"/>
                  </a:moveTo>
                  <a:lnTo>
                    <a:pt x="513725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510160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19975" y="26712"/>
                  </a:move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lnTo>
                    <a:pt x="0" y="5939"/>
                  </a:lnTo>
                  <a:lnTo>
                    <a:pt x="5710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20773"/>
                  </a:lnTo>
                  <a:lnTo>
                    <a:pt x="19975" y="26712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510160" y="2385786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0" y="13356"/>
                  </a:moveTo>
                  <a:lnTo>
                    <a:pt x="0" y="5939"/>
                  </a:lnTo>
                  <a:lnTo>
                    <a:pt x="5710" y="0"/>
                  </a:lnTo>
                  <a:lnTo>
                    <a:pt x="12843" y="0"/>
                  </a:lnTo>
                  <a:lnTo>
                    <a:pt x="19975" y="0"/>
                  </a:lnTo>
                  <a:lnTo>
                    <a:pt x="25686" y="5939"/>
                  </a:lnTo>
                  <a:lnTo>
                    <a:pt x="25686" y="13356"/>
                  </a:lnTo>
                  <a:lnTo>
                    <a:pt x="25686" y="20773"/>
                  </a:lnTo>
                  <a:lnTo>
                    <a:pt x="19975" y="26712"/>
                  </a:lnTo>
                  <a:lnTo>
                    <a:pt x="12843" y="26712"/>
                  </a:lnTo>
                  <a:lnTo>
                    <a:pt x="5710" y="26712"/>
                  </a:lnTo>
                  <a:lnTo>
                    <a:pt x="0" y="20773"/>
                  </a:lnTo>
                  <a:lnTo>
                    <a:pt x="0" y="13356"/>
                  </a:lnTo>
                  <a:close/>
                </a:path>
              </a:pathLst>
            </a:custGeom>
            <a:ln w="872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527284" y="2403595"/>
              <a:ext cx="428625" cy="0"/>
            </a:xfrm>
            <a:custGeom>
              <a:avLst/>
              <a:gdLst/>
              <a:ahLst/>
              <a:cxnLst/>
              <a:rect l="l" t="t" r="r" b="b"/>
              <a:pathLst>
                <a:path w="428625" h="0">
                  <a:moveTo>
                    <a:pt x="0" y="0"/>
                  </a:moveTo>
                  <a:lnTo>
                    <a:pt x="428104" y="0"/>
                  </a:lnTo>
                </a:path>
              </a:pathLst>
            </a:custGeom>
            <a:ln w="890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527284" y="2314553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041"/>
                  </a:lnTo>
                </a:path>
              </a:pathLst>
            </a:custGeom>
            <a:ln w="856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 descr=""/>
          <p:cNvSpPr txBox="1"/>
          <p:nvPr/>
        </p:nvSpPr>
        <p:spPr>
          <a:xfrm>
            <a:off x="1257721" y="2034727"/>
            <a:ext cx="102870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25">
                <a:solidFill>
                  <a:srgbClr val="000080"/>
                </a:solidFill>
                <a:latin typeface="Arial"/>
                <a:cs typeface="Arial"/>
              </a:rPr>
              <a:t>Vr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6" name="object 96" descr=""/>
          <p:cNvGrpSpPr/>
          <p:nvPr/>
        </p:nvGrpSpPr>
        <p:grpSpPr>
          <a:xfrm>
            <a:off x="433626" y="3101771"/>
            <a:ext cx="3532504" cy="1482090"/>
            <a:chOff x="433626" y="3101771"/>
            <a:chExt cx="3532504" cy="1482090"/>
          </a:xfrm>
        </p:grpSpPr>
        <p:sp>
          <p:nvSpPr>
            <p:cNvPr id="97" name="object 97" descr=""/>
            <p:cNvSpPr/>
            <p:nvPr/>
          </p:nvSpPr>
          <p:spPr>
            <a:xfrm>
              <a:off x="438388" y="3106534"/>
              <a:ext cx="3522979" cy="1289050"/>
            </a:xfrm>
            <a:custGeom>
              <a:avLst/>
              <a:gdLst/>
              <a:ahLst/>
              <a:cxnLst/>
              <a:rect l="l" t="t" r="r" b="b"/>
              <a:pathLst>
                <a:path w="3522979" h="1289050">
                  <a:moveTo>
                    <a:pt x="0" y="1288681"/>
                  </a:moveTo>
                  <a:lnTo>
                    <a:pt x="3522891" y="1288681"/>
                  </a:lnTo>
                </a:path>
                <a:path w="3522979" h="1289050">
                  <a:moveTo>
                    <a:pt x="0" y="1104277"/>
                  </a:moveTo>
                  <a:lnTo>
                    <a:pt x="3522891" y="1104277"/>
                  </a:lnTo>
                </a:path>
                <a:path w="3522979" h="1289050">
                  <a:moveTo>
                    <a:pt x="0" y="919873"/>
                  </a:moveTo>
                  <a:lnTo>
                    <a:pt x="3522891" y="919873"/>
                  </a:lnTo>
                </a:path>
                <a:path w="3522979" h="1289050">
                  <a:moveTo>
                    <a:pt x="0" y="735469"/>
                  </a:moveTo>
                  <a:lnTo>
                    <a:pt x="3522891" y="735469"/>
                  </a:lnTo>
                </a:path>
                <a:path w="3522979" h="1289050">
                  <a:moveTo>
                    <a:pt x="0" y="552589"/>
                  </a:moveTo>
                  <a:lnTo>
                    <a:pt x="3522891" y="552589"/>
                  </a:lnTo>
                </a:path>
                <a:path w="3522979" h="1289050">
                  <a:moveTo>
                    <a:pt x="0" y="368185"/>
                  </a:moveTo>
                  <a:lnTo>
                    <a:pt x="3522891" y="368185"/>
                  </a:lnTo>
                </a:path>
                <a:path w="3522979" h="1289050">
                  <a:moveTo>
                    <a:pt x="0" y="183781"/>
                  </a:moveTo>
                  <a:lnTo>
                    <a:pt x="3522891" y="183781"/>
                  </a:lnTo>
                </a:path>
                <a:path w="3522979" h="1289050">
                  <a:moveTo>
                    <a:pt x="0" y="0"/>
                  </a:moveTo>
                  <a:lnTo>
                    <a:pt x="3522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438388" y="3106536"/>
              <a:ext cx="3522979" cy="1472565"/>
            </a:xfrm>
            <a:custGeom>
              <a:avLst/>
              <a:gdLst/>
              <a:ahLst/>
              <a:cxnLst/>
              <a:rect l="l" t="t" r="r" b="b"/>
              <a:pathLst>
                <a:path w="3522979" h="1472564">
                  <a:moveTo>
                    <a:pt x="0" y="0"/>
                  </a:moveTo>
                  <a:lnTo>
                    <a:pt x="0" y="1472044"/>
                  </a:lnTo>
                </a:path>
                <a:path w="3522979" h="1472564">
                  <a:moveTo>
                    <a:pt x="1174000" y="0"/>
                  </a:moveTo>
                  <a:lnTo>
                    <a:pt x="1174000" y="1472044"/>
                  </a:lnTo>
                </a:path>
                <a:path w="3522979" h="1472564">
                  <a:moveTo>
                    <a:pt x="1760740" y="0"/>
                  </a:moveTo>
                  <a:lnTo>
                    <a:pt x="1760740" y="1472044"/>
                  </a:lnTo>
                </a:path>
                <a:path w="3522979" h="1472564">
                  <a:moveTo>
                    <a:pt x="2349004" y="0"/>
                  </a:moveTo>
                  <a:lnTo>
                    <a:pt x="2349004" y="1472044"/>
                  </a:lnTo>
                </a:path>
                <a:path w="3522979" h="1472564">
                  <a:moveTo>
                    <a:pt x="2935744" y="0"/>
                  </a:moveTo>
                  <a:lnTo>
                    <a:pt x="2935744" y="1472044"/>
                  </a:lnTo>
                </a:path>
                <a:path w="3522979" h="1472564">
                  <a:moveTo>
                    <a:pt x="3522891" y="0"/>
                  </a:moveTo>
                  <a:lnTo>
                    <a:pt x="3522891" y="147204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025536" y="3106536"/>
              <a:ext cx="0" cy="1472565"/>
            </a:xfrm>
            <a:custGeom>
              <a:avLst/>
              <a:gdLst/>
              <a:ahLst/>
              <a:cxnLst/>
              <a:rect l="l" t="t" r="r" b="b"/>
              <a:pathLst>
                <a:path w="0" h="1472564">
                  <a:moveTo>
                    <a:pt x="0" y="147204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438388" y="4578581"/>
              <a:ext cx="3522979" cy="0"/>
            </a:xfrm>
            <a:custGeom>
              <a:avLst/>
              <a:gdLst/>
              <a:ahLst/>
              <a:cxnLst/>
              <a:rect l="l" t="t" r="r" b="b"/>
              <a:pathLst>
                <a:path w="3522979" h="0">
                  <a:moveTo>
                    <a:pt x="0" y="0"/>
                  </a:moveTo>
                  <a:lnTo>
                    <a:pt x="3522891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31963" y="3304037"/>
              <a:ext cx="2877185" cy="1202690"/>
            </a:xfrm>
            <a:custGeom>
              <a:avLst/>
              <a:gdLst/>
              <a:ahLst/>
              <a:cxnLst/>
              <a:rect l="l" t="t" r="r" b="b"/>
              <a:pathLst>
                <a:path w="2877185" h="1202689">
                  <a:moveTo>
                    <a:pt x="0" y="1202169"/>
                  </a:moveTo>
                  <a:lnTo>
                    <a:pt x="7336" y="1199102"/>
                  </a:lnTo>
                  <a:lnTo>
                    <a:pt x="14676" y="1196035"/>
                  </a:lnTo>
                  <a:lnTo>
                    <a:pt x="22018" y="1192968"/>
                  </a:lnTo>
                  <a:lnTo>
                    <a:pt x="29362" y="1189901"/>
                  </a:lnTo>
                  <a:lnTo>
                    <a:pt x="36698" y="1186834"/>
                  </a:lnTo>
                  <a:lnTo>
                    <a:pt x="44037" y="1183767"/>
                  </a:lnTo>
                  <a:lnTo>
                    <a:pt x="51375" y="1180699"/>
                  </a:lnTo>
                  <a:lnTo>
                    <a:pt x="58712" y="1177632"/>
                  </a:lnTo>
                  <a:lnTo>
                    <a:pt x="66053" y="1174565"/>
                  </a:lnTo>
                  <a:lnTo>
                    <a:pt x="73393" y="1171498"/>
                  </a:lnTo>
                  <a:lnTo>
                    <a:pt x="80732" y="1168431"/>
                  </a:lnTo>
                  <a:lnTo>
                    <a:pt x="88074" y="1165364"/>
                  </a:lnTo>
                  <a:lnTo>
                    <a:pt x="95410" y="1162297"/>
                  </a:lnTo>
                  <a:lnTo>
                    <a:pt x="102749" y="1159230"/>
                  </a:lnTo>
                  <a:lnTo>
                    <a:pt x="110087" y="1156163"/>
                  </a:lnTo>
                  <a:lnTo>
                    <a:pt x="117424" y="1153096"/>
                  </a:lnTo>
                  <a:lnTo>
                    <a:pt x="124765" y="1150029"/>
                  </a:lnTo>
                  <a:lnTo>
                    <a:pt x="132105" y="1146962"/>
                  </a:lnTo>
                  <a:lnTo>
                    <a:pt x="139444" y="1143895"/>
                  </a:lnTo>
                  <a:lnTo>
                    <a:pt x="146786" y="1140828"/>
                  </a:lnTo>
                  <a:lnTo>
                    <a:pt x="183485" y="1125505"/>
                  </a:lnTo>
                  <a:lnTo>
                    <a:pt x="190823" y="1122438"/>
                  </a:lnTo>
                  <a:lnTo>
                    <a:pt x="198162" y="1119371"/>
                  </a:lnTo>
                  <a:lnTo>
                    <a:pt x="205498" y="1116304"/>
                  </a:lnTo>
                  <a:lnTo>
                    <a:pt x="212840" y="1113237"/>
                  </a:lnTo>
                  <a:lnTo>
                    <a:pt x="220179" y="1110170"/>
                  </a:lnTo>
                  <a:lnTo>
                    <a:pt x="227519" y="1107103"/>
                  </a:lnTo>
                  <a:lnTo>
                    <a:pt x="234861" y="1104036"/>
                  </a:lnTo>
                  <a:lnTo>
                    <a:pt x="242197" y="1100969"/>
                  </a:lnTo>
                  <a:lnTo>
                    <a:pt x="249535" y="1097902"/>
                  </a:lnTo>
                  <a:lnTo>
                    <a:pt x="256874" y="1094835"/>
                  </a:lnTo>
                  <a:lnTo>
                    <a:pt x="264210" y="1091768"/>
                  </a:lnTo>
                  <a:lnTo>
                    <a:pt x="271554" y="1088701"/>
                  </a:lnTo>
                  <a:lnTo>
                    <a:pt x="278896" y="1085634"/>
                  </a:lnTo>
                  <a:lnTo>
                    <a:pt x="286236" y="1082567"/>
                  </a:lnTo>
                  <a:lnTo>
                    <a:pt x="293573" y="1079500"/>
                  </a:lnTo>
                  <a:lnTo>
                    <a:pt x="300914" y="1076432"/>
                  </a:lnTo>
                  <a:lnTo>
                    <a:pt x="308254" y="1073365"/>
                  </a:lnTo>
                  <a:lnTo>
                    <a:pt x="315593" y="1070298"/>
                  </a:lnTo>
                  <a:lnTo>
                    <a:pt x="322935" y="1067231"/>
                  </a:lnTo>
                  <a:lnTo>
                    <a:pt x="330271" y="1064164"/>
                  </a:lnTo>
                  <a:lnTo>
                    <a:pt x="337610" y="1061097"/>
                  </a:lnTo>
                  <a:lnTo>
                    <a:pt x="344949" y="1058030"/>
                  </a:lnTo>
                  <a:lnTo>
                    <a:pt x="352285" y="1054963"/>
                  </a:lnTo>
                  <a:lnTo>
                    <a:pt x="359627" y="1051896"/>
                  </a:lnTo>
                  <a:lnTo>
                    <a:pt x="366966" y="1048829"/>
                  </a:lnTo>
                  <a:lnTo>
                    <a:pt x="374305" y="1045762"/>
                  </a:lnTo>
                  <a:lnTo>
                    <a:pt x="381647" y="1042695"/>
                  </a:lnTo>
                  <a:lnTo>
                    <a:pt x="388983" y="1039628"/>
                  </a:lnTo>
                  <a:lnTo>
                    <a:pt x="396322" y="1036561"/>
                  </a:lnTo>
                  <a:lnTo>
                    <a:pt x="403661" y="1033494"/>
                  </a:lnTo>
                  <a:lnTo>
                    <a:pt x="410997" y="1030427"/>
                  </a:lnTo>
                  <a:lnTo>
                    <a:pt x="418340" y="1027360"/>
                  </a:lnTo>
                  <a:lnTo>
                    <a:pt x="425683" y="1024293"/>
                  </a:lnTo>
                  <a:lnTo>
                    <a:pt x="433023" y="1021226"/>
                  </a:lnTo>
                  <a:lnTo>
                    <a:pt x="440359" y="1018159"/>
                  </a:lnTo>
                  <a:lnTo>
                    <a:pt x="447701" y="1015092"/>
                  </a:lnTo>
                  <a:lnTo>
                    <a:pt x="455041" y="1012026"/>
                  </a:lnTo>
                  <a:lnTo>
                    <a:pt x="462380" y="1008963"/>
                  </a:lnTo>
                  <a:lnTo>
                    <a:pt x="469722" y="1005903"/>
                  </a:lnTo>
                  <a:lnTo>
                    <a:pt x="477058" y="1002836"/>
                  </a:lnTo>
                  <a:lnTo>
                    <a:pt x="484397" y="999769"/>
                  </a:lnTo>
                  <a:lnTo>
                    <a:pt x="491735" y="996702"/>
                  </a:lnTo>
                  <a:lnTo>
                    <a:pt x="499071" y="993635"/>
                  </a:lnTo>
                  <a:lnTo>
                    <a:pt x="506413" y="990568"/>
                  </a:lnTo>
                  <a:lnTo>
                    <a:pt x="513753" y="987501"/>
                  </a:lnTo>
                  <a:lnTo>
                    <a:pt x="521092" y="984434"/>
                  </a:lnTo>
                  <a:lnTo>
                    <a:pt x="528434" y="981367"/>
                  </a:lnTo>
                  <a:lnTo>
                    <a:pt x="535770" y="978300"/>
                  </a:lnTo>
                  <a:lnTo>
                    <a:pt x="543109" y="975233"/>
                  </a:lnTo>
                  <a:lnTo>
                    <a:pt x="550447" y="972165"/>
                  </a:lnTo>
                  <a:lnTo>
                    <a:pt x="557784" y="969098"/>
                  </a:lnTo>
                  <a:lnTo>
                    <a:pt x="565127" y="966031"/>
                  </a:lnTo>
                  <a:lnTo>
                    <a:pt x="572469" y="962964"/>
                  </a:lnTo>
                  <a:lnTo>
                    <a:pt x="579809" y="959897"/>
                  </a:lnTo>
                  <a:lnTo>
                    <a:pt x="587146" y="956830"/>
                  </a:lnTo>
                  <a:lnTo>
                    <a:pt x="594488" y="953763"/>
                  </a:lnTo>
                  <a:lnTo>
                    <a:pt x="601827" y="950696"/>
                  </a:lnTo>
                  <a:lnTo>
                    <a:pt x="609167" y="947629"/>
                  </a:lnTo>
                  <a:lnTo>
                    <a:pt x="616508" y="944562"/>
                  </a:lnTo>
                  <a:lnTo>
                    <a:pt x="623845" y="941495"/>
                  </a:lnTo>
                  <a:lnTo>
                    <a:pt x="631183" y="938428"/>
                  </a:lnTo>
                  <a:lnTo>
                    <a:pt x="638522" y="935361"/>
                  </a:lnTo>
                  <a:lnTo>
                    <a:pt x="645858" y="932294"/>
                  </a:lnTo>
                  <a:lnTo>
                    <a:pt x="653200" y="929227"/>
                  </a:lnTo>
                  <a:lnTo>
                    <a:pt x="660539" y="926160"/>
                  </a:lnTo>
                  <a:lnTo>
                    <a:pt x="667879" y="923093"/>
                  </a:lnTo>
                  <a:lnTo>
                    <a:pt x="675220" y="920026"/>
                  </a:lnTo>
                  <a:lnTo>
                    <a:pt x="682557" y="916959"/>
                  </a:lnTo>
                  <a:lnTo>
                    <a:pt x="689897" y="913892"/>
                  </a:lnTo>
                  <a:lnTo>
                    <a:pt x="697239" y="910824"/>
                  </a:lnTo>
                  <a:lnTo>
                    <a:pt x="704583" y="907757"/>
                  </a:lnTo>
                  <a:lnTo>
                    <a:pt x="711919" y="904690"/>
                  </a:lnTo>
                  <a:lnTo>
                    <a:pt x="719258" y="901623"/>
                  </a:lnTo>
                  <a:lnTo>
                    <a:pt x="726596" y="898556"/>
                  </a:lnTo>
                  <a:lnTo>
                    <a:pt x="733933" y="895489"/>
                  </a:lnTo>
                  <a:lnTo>
                    <a:pt x="741274" y="892422"/>
                  </a:lnTo>
                  <a:lnTo>
                    <a:pt x="748614" y="889355"/>
                  </a:lnTo>
                  <a:lnTo>
                    <a:pt x="755953" y="886288"/>
                  </a:lnTo>
                  <a:lnTo>
                    <a:pt x="763295" y="883221"/>
                  </a:lnTo>
                  <a:lnTo>
                    <a:pt x="770631" y="880154"/>
                  </a:lnTo>
                  <a:lnTo>
                    <a:pt x="777970" y="877087"/>
                  </a:lnTo>
                  <a:lnTo>
                    <a:pt x="785308" y="874020"/>
                  </a:lnTo>
                  <a:lnTo>
                    <a:pt x="792645" y="870953"/>
                  </a:lnTo>
                  <a:lnTo>
                    <a:pt x="799986" y="867893"/>
                  </a:lnTo>
                  <a:lnTo>
                    <a:pt x="807326" y="864830"/>
                  </a:lnTo>
                  <a:lnTo>
                    <a:pt x="814665" y="861764"/>
                  </a:lnTo>
                  <a:lnTo>
                    <a:pt x="822007" y="858697"/>
                  </a:lnTo>
                  <a:lnTo>
                    <a:pt x="829343" y="855630"/>
                  </a:lnTo>
                  <a:lnTo>
                    <a:pt x="836683" y="852563"/>
                  </a:lnTo>
                  <a:lnTo>
                    <a:pt x="844026" y="849496"/>
                  </a:lnTo>
                  <a:lnTo>
                    <a:pt x="851369" y="846429"/>
                  </a:lnTo>
                  <a:lnTo>
                    <a:pt x="858706" y="843362"/>
                  </a:lnTo>
                  <a:lnTo>
                    <a:pt x="866044" y="840295"/>
                  </a:lnTo>
                  <a:lnTo>
                    <a:pt x="873383" y="837228"/>
                  </a:lnTo>
                  <a:lnTo>
                    <a:pt x="880719" y="834161"/>
                  </a:lnTo>
                  <a:lnTo>
                    <a:pt x="888061" y="831094"/>
                  </a:lnTo>
                  <a:lnTo>
                    <a:pt x="895400" y="828027"/>
                  </a:lnTo>
                  <a:lnTo>
                    <a:pt x="902740" y="824960"/>
                  </a:lnTo>
                  <a:lnTo>
                    <a:pt x="910082" y="821893"/>
                  </a:lnTo>
                  <a:lnTo>
                    <a:pt x="917418" y="818826"/>
                  </a:lnTo>
                  <a:lnTo>
                    <a:pt x="924756" y="815759"/>
                  </a:lnTo>
                  <a:lnTo>
                    <a:pt x="932095" y="812692"/>
                  </a:lnTo>
                  <a:lnTo>
                    <a:pt x="939431" y="809625"/>
                  </a:lnTo>
                  <a:lnTo>
                    <a:pt x="946773" y="806557"/>
                  </a:lnTo>
                  <a:lnTo>
                    <a:pt x="954112" y="803490"/>
                  </a:lnTo>
                  <a:lnTo>
                    <a:pt x="961452" y="800423"/>
                  </a:lnTo>
                  <a:lnTo>
                    <a:pt x="968794" y="797356"/>
                  </a:lnTo>
                  <a:lnTo>
                    <a:pt x="976130" y="794289"/>
                  </a:lnTo>
                  <a:lnTo>
                    <a:pt x="983470" y="791222"/>
                  </a:lnTo>
                  <a:lnTo>
                    <a:pt x="990812" y="788155"/>
                  </a:lnTo>
                  <a:lnTo>
                    <a:pt x="998156" y="785088"/>
                  </a:lnTo>
                  <a:lnTo>
                    <a:pt x="1005492" y="782021"/>
                  </a:lnTo>
                  <a:lnTo>
                    <a:pt x="1012831" y="778954"/>
                  </a:lnTo>
                  <a:lnTo>
                    <a:pt x="1020169" y="775887"/>
                  </a:lnTo>
                  <a:lnTo>
                    <a:pt x="1027506" y="772820"/>
                  </a:lnTo>
                  <a:lnTo>
                    <a:pt x="1034847" y="769753"/>
                  </a:lnTo>
                  <a:lnTo>
                    <a:pt x="1042187" y="766686"/>
                  </a:lnTo>
                  <a:lnTo>
                    <a:pt x="1049526" y="763619"/>
                  </a:lnTo>
                  <a:lnTo>
                    <a:pt x="1056868" y="760552"/>
                  </a:lnTo>
                  <a:lnTo>
                    <a:pt x="1064204" y="757485"/>
                  </a:lnTo>
                  <a:lnTo>
                    <a:pt x="1071543" y="754418"/>
                  </a:lnTo>
                  <a:lnTo>
                    <a:pt x="1078882" y="751351"/>
                  </a:lnTo>
                  <a:lnTo>
                    <a:pt x="1086218" y="748284"/>
                  </a:lnTo>
                  <a:lnTo>
                    <a:pt x="1093560" y="745217"/>
                  </a:lnTo>
                  <a:lnTo>
                    <a:pt x="1100899" y="742151"/>
                  </a:lnTo>
                  <a:lnTo>
                    <a:pt x="1108238" y="739088"/>
                  </a:lnTo>
                  <a:lnTo>
                    <a:pt x="1115580" y="736028"/>
                  </a:lnTo>
                  <a:lnTo>
                    <a:pt x="1122917" y="732961"/>
                  </a:lnTo>
                  <a:lnTo>
                    <a:pt x="1130257" y="729894"/>
                  </a:lnTo>
                  <a:lnTo>
                    <a:pt x="1137599" y="726827"/>
                  </a:lnTo>
                  <a:lnTo>
                    <a:pt x="1144943" y="723760"/>
                  </a:lnTo>
                  <a:lnTo>
                    <a:pt x="1152279" y="720693"/>
                  </a:lnTo>
                  <a:lnTo>
                    <a:pt x="1159617" y="717626"/>
                  </a:lnTo>
                  <a:lnTo>
                    <a:pt x="1166956" y="714559"/>
                  </a:lnTo>
                  <a:lnTo>
                    <a:pt x="1174292" y="711492"/>
                  </a:lnTo>
                  <a:lnTo>
                    <a:pt x="1181634" y="708425"/>
                  </a:lnTo>
                  <a:lnTo>
                    <a:pt x="1188973" y="705358"/>
                  </a:lnTo>
                  <a:lnTo>
                    <a:pt x="1196313" y="702290"/>
                  </a:lnTo>
                  <a:lnTo>
                    <a:pt x="1203655" y="699223"/>
                  </a:lnTo>
                  <a:lnTo>
                    <a:pt x="1210991" y="696156"/>
                  </a:lnTo>
                  <a:lnTo>
                    <a:pt x="1218330" y="693089"/>
                  </a:lnTo>
                  <a:lnTo>
                    <a:pt x="1225668" y="690022"/>
                  </a:lnTo>
                  <a:lnTo>
                    <a:pt x="1233004" y="686955"/>
                  </a:lnTo>
                  <a:lnTo>
                    <a:pt x="1240346" y="683888"/>
                  </a:lnTo>
                  <a:lnTo>
                    <a:pt x="1247686" y="680821"/>
                  </a:lnTo>
                  <a:lnTo>
                    <a:pt x="1255025" y="677754"/>
                  </a:lnTo>
                  <a:lnTo>
                    <a:pt x="1262367" y="674687"/>
                  </a:lnTo>
                  <a:lnTo>
                    <a:pt x="1269709" y="671620"/>
                  </a:lnTo>
                  <a:lnTo>
                    <a:pt x="1277048" y="668553"/>
                  </a:lnTo>
                  <a:lnTo>
                    <a:pt x="1284387" y="665486"/>
                  </a:lnTo>
                  <a:lnTo>
                    <a:pt x="1291729" y="662419"/>
                  </a:lnTo>
                  <a:lnTo>
                    <a:pt x="1299065" y="659352"/>
                  </a:lnTo>
                  <a:lnTo>
                    <a:pt x="1306404" y="656285"/>
                  </a:lnTo>
                  <a:lnTo>
                    <a:pt x="1313743" y="653218"/>
                  </a:lnTo>
                  <a:lnTo>
                    <a:pt x="1321079" y="650151"/>
                  </a:lnTo>
                  <a:lnTo>
                    <a:pt x="1328421" y="647084"/>
                  </a:lnTo>
                  <a:lnTo>
                    <a:pt x="1335760" y="644017"/>
                  </a:lnTo>
                  <a:lnTo>
                    <a:pt x="1343100" y="640949"/>
                  </a:lnTo>
                  <a:lnTo>
                    <a:pt x="1350441" y="637882"/>
                  </a:lnTo>
                  <a:lnTo>
                    <a:pt x="1357778" y="634815"/>
                  </a:lnTo>
                  <a:lnTo>
                    <a:pt x="1365116" y="631748"/>
                  </a:lnTo>
                  <a:lnTo>
                    <a:pt x="1372455" y="628681"/>
                  </a:lnTo>
                  <a:lnTo>
                    <a:pt x="1379791" y="625614"/>
                  </a:lnTo>
                  <a:lnTo>
                    <a:pt x="1387135" y="622547"/>
                  </a:lnTo>
                  <a:lnTo>
                    <a:pt x="1394477" y="619480"/>
                  </a:lnTo>
                  <a:lnTo>
                    <a:pt x="1401817" y="616413"/>
                  </a:lnTo>
                  <a:lnTo>
                    <a:pt x="1409153" y="613346"/>
                  </a:lnTo>
                  <a:lnTo>
                    <a:pt x="1416495" y="610279"/>
                  </a:lnTo>
                  <a:lnTo>
                    <a:pt x="1423835" y="607212"/>
                  </a:lnTo>
                  <a:lnTo>
                    <a:pt x="1431174" y="604145"/>
                  </a:lnTo>
                  <a:lnTo>
                    <a:pt x="1438516" y="601078"/>
                  </a:lnTo>
                  <a:lnTo>
                    <a:pt x="1445852" y="598018"/>
                  </a:lnTo>
                  <a:lnTo>
                    <a:pt x="1453191" y="594955"/>
                  </a:lnTo>
                  <a:lnTo>
                    <a:pt x="1460529" y="591889"/>
                  </a:lnTo>
                  <a:lnTo>
                    <a:pt x="1467866" y="588822"/>
                  </a:lnTo>
                  <a:lnTo>
                    <a:pt x="1475207" y="585755"/>
                  </a:lnTo>
                  <a:lnTo>
                    <a:pt x="1482547" y="582688"/>
                  </a:lnTo>
                  <a:lnTo>
                    <a:pt x="1489886" y="579621"/>
                  </a:lnTo>
                  <a:lnTo>
                    <a:pt x="1497228" y="576554"/>
                  </a:lnTo>
                  <a:lnTo>
                    <a:pt x="1504564" y="573487"/>
                  </a:lnTo>
                  <a:lnTo>
                    <a:pt x="1511903" y="570420"/>
                  </a:lnTo>
                  <a:lnTo>
                    <a:pt x="1519241" y="567353"/>
                  </a:lnTo>
                  <a:lnTo>
                    <a:pt x="1526578" y="564286"/>
                  </a:lnTo>
                  <a:lnTo>
                    <a:pt x="1533921" y="561219"/>
                  </a:lnTo>
                  <a:lnTo>
                    <a:pt x="1541264" y="558152"/>
                  </a:lnTo>
                  <a:lnTo>
                    <a:pt x="1548604" y="555085"/>
                  </a:lnTo>
                  <a:lnTo>
                    <a:pt x="1555940" y="552018"/>
                  </a:lnTo>
                  <a:lnTo>
                    <a:pt x="1563282" y="548951"/>
                  </a:lnTo>
                  <a:lnTo>
                    <a:pt x="1570621" y="545884"/>
                  </a:lnTo>
                  <a:lnTo>
                    <a:pt x="1577961" y="542817"/>
                  </a:lnTo>
                  <a:lnTo>
                    <a:pt x="1585302" y="539750"/>
                  </a:lnTo>
                  <a:lnTo>
                    <a:pt x="1592639" y="536682"/>
                  </a:lnTo>
                  <a:lnTo>
                    <a:pt x="1599977" y="533615"/>
                  </a:lnTo>
                  <a:lnTo>
                    <a:pt x="1607316" y="530548"/>
                  </a:lnTo>
                  <a:lnTo>
                    <a:pt x="1614652" y="527481"/>
                  </a:lnTo>
                  <a:lnTo>
                    <a:pt x="1621994" y="524414"/>
                  </a:lnTo>
                  <a:lnTo>
                    <a:pt x="1629333" y="521347"/>
                  </a:lnTo>
                  <a:lnTo>
                    <a:pt x="1636673" y="518280"/>
                  </a:lnTo>
                  <a:lnTo>
                    <a:pt x="1644014" y="515213"/>
                  </a:lnTo>
                  <a:lnTo>
                    <a:pt x="1651351" y="512146"/>
                  </a:lnTo>
                  <a:lnTo>
                    <a:pt x="1658691" y="509079"/>
                  </a:lnTo>
                  <a:lnTo>
                    <a:pt x="1666033" y="506012"/>
                  </a:lnTo>
                  <a:lnTo>
                    <a:pt x="1673377" y="502945"/>
                  </a:lnTo>
                  <a:lnTo>
                    <a:pt x="1680713" y="499878"/>
                  </a:lnTo>
                  <a:lnTo>
                    <a:pt x="1688052" y="496811"/>
                  </a:lnTo>
                  <a:lnTo>
                    <a:pt x="1695390" y="493744"/>
                  </a:lnTo>
                  <a:lnTo>
                    <a:pt x="1702727" y="490677"/>
                  </a:lnTo>
                  <a:lnTo>
                    <a:pt x="1710068" y="487610"/>
                  </a:lnTo>
                  <a:lnTo>
                    <a:pt x="1717408" y="484543"/>
                  </a:lnTo>
                  <a:lnTo>
                    <a:pt x="1724747" y="481476"/>
                  </a:lnTo>
                  <a:lnTo>
                    <a:pt x="1732089" y="478409"/>
                  </a:lnTo>
                  <a:lnTo>
                    <a:pt x="1739425" y="475342"/>
                  </a:lnTo>
                  <a:lnTo>
                    <a:pt x="1746764" y="472276"/>
                  </a:lnTo>
                  <a:lnTo>
                    <a:pt x="1754102" y="469213"/>
                  </a:lnTo>
                  <a:lnTo>
                    <a:pt x="1761439" y="466153"/>
                  </a:lnTo>
                  <a:lnTo>
                    <a:pt x="1768780" y="463086"/>
                  </a:lnTo>
                  <a:lnTo>
                    <a:pt x="1776120" y="460019"/>
                  </a:lnTo>
                  <a:lnTo>
                    <a:pt x="1783459" y="456952"/>
                  </a:lnTo>
                  <a:lnTo>
                    <a:pt x="1790801" y="453885"/>
                  </a:lnTo>
                  <a:lnTo>
                    <a:pt x="1798138" y="450818"/>
                  </a:lnTo>
                  <a:lnTo>
                    <a:pt x="1805478" y="447751"/>
                  </a:lnTo>
                  <a:lnTo>
                    <a:pt x="1812820" y="444684"/>
                  </a:lnTo>
                  <a:lnTo>
                    <a:pt x="1820164" y="441617"/>
                  </a:lnTo>
                  <a:lnTo>
                    <a:pt x="1827500" y="438550"/>
                  </a:lnTo>
                  <a:lnTo>
                    <a:pt x="1834838" y="435483"/>
                  </a:lnTo>
                  <a:lnTo>
                    <a:pt x="1842177" y="432415"/>
                  </a:lnTo>
                  <a:lnTo>
                    <a:pt x="1849513" y="429348"/>
                  </a:lnTo>
                  <a:lnTo>
                    <a:pt x="1856855" y="426281"/>
                  </a:lnTo>
                  <a:lnTo>
                    <a:pt x="1864194" y="423214"/>
                  </a:lnTo>
                  <a:lnTo>
                    <a:pt x="1871534" y="420147"/>
                  </a:lnTo>
                  <a:lnTo>
                    <a:pt x="1878876" y="417080"/>
                  </a:lnTo>
                  <a:lnTo>
                    <a:pt x="1886212" y="414013"/>
                  </a:lnTo>
                  <a:lnTo>
                    <a:pt x="1893550" y="410946"/>
                  </a:lnTo>
                  <a:lnTo>
                    <a:pt x="1900889" y="407879"/>
                  </a:lnTo>
                  <a:lnTo>
                    <a:pt x="1908225" y="404812"/>
                  </a:lnTo>
                  <a:lnTo>
                    <a:pt x="1915567" y="401745"/>
                  </a:lnTo>
                  <a:lnTo>
                    <a:pt x="1922907" y="398678"/>
                  </a:lnTo>
                  <a:lnTo>
                    <a:pt x="1930246" y="395611"/>
                  </a:lnTo>
                  <a:lnTo>
                    <a:pt x="1937588" y="392544"/>
                  </a:lnTo>
                  <a:lnTo>
                    <a:pt x="1944924" y="389477"/>
                  </a:lnTo>
                  <a:lnTo>
                    <a:pt x="1952264" y="386410"/>
                  </a:lnTo>
                  <a:lnTo>
                    <a:pt x="1959607" y="383343"/>
                  </a:lnTo>
                  <a:lnTo>
                    <a:pt x="1966950" y="380276"/>
                  </a:lnTo>
                  <a:lnTo>
                    <a:pt x="1974286" y="377209"/>
                  </a:lnTo>
                  <a:lnTo>
                    <a:pt x="1981625" y="374142"/>
                  </a:lnTo>
                  <a:lnTo>
                    <a:pt x="1988964" y="371074"/>
                  </a:lnTo>
                  <a:lnTo>
                    <a:pt x="1996300" y="368007"/>
                  </a:lnTo>
                  <a:lnTo>
                    <a:pt x="2003642" y="364940"/>
                  </a:lnTo>
                  <a:lnTo>
                    <a:pt x="2010981" y="361873"/>
                  </a:lnTo>
                  <a:lnTo>
                    <a:pt x="2018320" y="358806"/>
                  </a:lnTo>
                  <a:lnTo>
                    <a:pt x="2025662" y="355739"/>
                  </a:lnTo>
                  <a:lnTo>
                    <a:pt x="2032998" y="352672"/>
                  </a:lnTo>
                  <a:lnTo>
                    <a:pt x="2040337" y="349605"/>
                  </a:lnTo>
                  <a:lnTo>
                    <a:pt x="2047676" y="346538"/>
                  </a:lnTo>
                  <a:lnTo>
                    <a:pt x="2055012" y="343471"/>
                  </a:lnTo>
                  <a:lnTo>
                    <a:pt x="2062354" y="340404"/>
                  </a:lnTo>
                  <a:lnTo>
                    <a:pt x="2069693" y="337337"/>
                  </a:lnTo>
                  <a:lnTo>
                    <a:pt x="2077033" y="334270"/>
                  </a:lnTo>
                  <a:lnTo>
                    <a:pt x="2084374" y="331203"/>
                  </a:lnTo>
                  <a:lnTo>
                    <a:pt x="2091711" y="328138"/>
                  </a:lnTo>
                  <a:lnTo>
                    <a:pt x="2099051" y="325075"/>
                  </a:lnTo>
                  <a:lnTo>
                    <a:pt x="2106393" y="322012"/>
                  </a:lnTo>
                  <a:lnTo>
                    <a:pt x="2113737" y="318947"/>
                  </a:lnTo>
                  <a:lnTo>
                    <a:pt x="2121073" y="315880"/>
                  </a:lnTo>
                  <a:lnTo>
                    <a:pt x="2128412" y="312813"/>
                  </a:lnTo>
                  <a:lnTo>
                    <a:pt x="2135750" y="309746"/>
                  </a:lnTo>
                  <a:lnTo>
                    <a:pt x="2143086" y="306679"/>
                  </a:lnTo>
                  <a:lnTo>
                    <a:pt x="2150428" y="303612"/>
                  </a:lnTo>
                  <a:lnTo>
                    <a:pt x="2157768" y="300545"/>
                  </a:lnTo>
                  <a:lnTo>
                    <a:pt x="2165107" y="297478"/>
                  </a:lnTo>
                  <a:lnTo>
                    <a:pt x="2172449" y="294411"/>
                  </a:lnTo>
                  <a:lnTo>
                    <a:pt x="2179785" y="291344"/>
                  </a:lnTo>
                  <a:lnTo>
                    <a:pt x="2187124" y="288277"/>
                  </a:lnTo>
                  <a:lnTo>
                    <a:pt x="2194462" y="285210"/>
                  </a:lnTo>
                  <a:lnTo>
                    <a:pt x="2201799" y="282143"/>
                  </a:lnTo>
                  <a:lnTo>
                    <a:pt x="2209140" y="279076"/>
                  </a:lnTo>
                  <a:lnTo>
                    <a:pt x="2216480" y="276009"/>
                  </a:lnTo>
                  <a:lnTo>
                    <a:pt x="2223819" y="272942"/>
                  </a:lnTo>
                  <a:lnTo>
                    <a:pt x="2231161" y="269875"/>
                  </a:lnTo>
                  <a:lnTo>
                    <a:pt x="2238503" y="266807"/>
                  </a:lnTo>
                  <a:lnTo>
                    <a:pt x="2245842" y="263740"/>
                  </a:lnTo>
                  <a:lnTo>
                    <a:pt x="2253182" y="260673"/>
                  </a:lnTo>
                  <a:lnTo>
                    <a:pt x="2260523" y="257606"/>
                  </a:lnTo>
                  <a:lnTo>
                    <a:pt x="2267860" y="254539"/>
                  </a:lnTo>
                  <a:lnTo>
                    <a:pt x="2275198" y="251472"/>
                  </a:lnTo>
                  <a:lnTo>
                    <a:pt x="2282537" y="248405"/>
                  </a:lnTo>
                  <a:lnTo>
                    <a:pt x="2289873" y="245338"/>
                  </a:lnTo>
                  <a:lnTo>
                    <a:pt x="2297215" y="242271"/>
                  </a:lnTo>
                  <a:lnTo>
                    <a:pt x="2304554" y="239204"/>
                  </a:lnTo>
                  <a:lnTo>
                    <a:pt x="2311894" y="236137"/>
                  </a:lnTo>
                  <a:lnTo>
                    <a:pt x="2319235" y="233070"/>
                  </a:lnTo>
                  <a:lnTo>
                    <a:pt x="2326572" y="230003"/>
                  </a:lnTo>
                  <a:lnTo>
                    <a:pt x="2333910" y="226936"/>
                  </a:lnTo>
                  <a:lnTo>
                    <a:pt x="2341249" y="223869"/>
                  </a:lnTo>
                  <a:lnTo>
                    <a:pt x="2348585" y="220802"/>
                  </a:lnTo>
                  <a:lnTo>
                    <a:pt x="2355929" y="217735"/>
                  </a:lnTo>
                  <a:lnTo>
                    <a:pt x="2363271" y="214668"/>
                  </a:lnTo>
                  <a:lnTo>
                    <a:pt x="2370611" y="211601"/>
                  </a:lnTo>
                  <a:lnTo>
                    <a:pt x="2377948" y="208534"/>
                  </a:lnTo>
                  <a:lnTo>
                    <a:pt x="2385289" y="205467"/>
                  </a:lnTo>
                  <a:lnTo>
                    <a:pt x="2392629" y="202401"/>
                  </a:lnTo>
                  <a:lnTo>
                    <a:pt x="2399968" y="199338"/>
                  </a:lnTo>
                  <a:lnTo>
                    <a:pt x="2407310" y="196278"/>
                  </a:lnTo>
                  <a:lnTo>
                    <a:pt x="2414646" y="193211"/>
                  </a:lnTo>
                  <a:lnTo>
                    <a:pt x="2421985" y="190144"/>
                  </a:lnTo>
                  <a:lnTo>
                    <a:pt x="2429323" y="187077"/>
                  </a:lnTo>
                  <a:lnTo>
                    <a:pt x="2436660" y="184010"/>
                  </a:lnTo>
                  <a:lnTo>
                    <a:pt x="2444001" y="180943"/>
                  </a:lnTo>
                  <a:lnTo>
                    <a:pt x="2451341" y="177876"/>
                  </a:lnTo>
                  <a:lnTo>
                    <a:pt x="2458680" y="174809"/>
                  </a:lnTo>
                  <a:lnTo>
                    <a:pt x="2466022" y="171742"/>
                  </a:lnTo>
                  <a:lnTo>
                    <a:pt x="2473358" y="168675"/>
                  </a:lnTo>
                  <a:lnTo>
                    <a:pt x="2480697" y="165608"/>
                  </a:lnTo>
                  <a:lnTo>
                    <a:pt x="2488035" y="162540"/>
                  </a:lnTo>
                  <a:lnTo>
                    <a:pt x="2495372" y="159473"/>
                  </a:lnTo>
                  <a:lnTo>
                    <a:pt x="2502715" y="156406"/>
                  </a:lnTo>
                  <a:lnTo>
                    <a:pt x="2510058" y="153339"/>
                  </a:lnTo>
                  <a:lnTo>
                    <a:pt x="2517398" y="150272"/>
                  </a:lnTo>
                  <a:lnTo>
                    <a:pt x="2524734" y="147205"/>
                  </a:lnTo>
                  <a:lnTo>
                    <a:pt x="2532076" y="144138"/>
                  </a:lnTo>
                  <a:lnTo>
                    <a:pt x="2539415" y="141071"/>
                  </a:lnTo>
                  <a:lnTo>
                    <a:pt x="2546755" y="138004"/>
                  </a:lnTo>
                  <a:lnTo>
                    <a:pt x="2554097" y="134937"/>
                  </a:lnTo>
                  <a:lnTo>
                    <a:pt x="2561433" y="131870"/>
                  </a:lnTo>
                  <a:lnTo>
                    <a:pt x="2568771" y="128803"/>
                  </a:lnTo>
                  <a:lnTo>
                    <a:pt x="2576110" y="125736"/>
                  </a:lnTo>
                  <a:lnTo>
                    <a:pt x="2583446" y="122669"/>
                  </a:lnTo>
                  <a:lnTo>
                    <a:pt x="2590788" y="119602"/>
                  </a:lnTo>
                  <a:lnTo>
                    <a:pt x="2598127" y="116535"/>
                  </a:lnTo>
                  <a:lnTo>
                    <a:pt x="2605467" y="113468"/>
                  </a:lnTo>
                  <a:lnTo>
                    <a:pt x="2612809" y="110401"/>
                  </a:lnTo>
                  <a:lnTo>
                    <a:pt x="2620145" y="107334"/>
                  </a:lnTo>
                  <a:lnTo>
                    <a:pt x="2627483" y="104267"/>
                  </a:lnTo>
                  <a:lnTo>
                    <a:pt x="2634822" y="101199"/>
                  </a:lnTo>
                  <a:lnTo>
                    <a:pt x="2642158" y="98132"/>
                  </a:lnTo>
                  <a:lnTo>
                    <a:pt x="2649502" y="95065"/>
                  </a:lnTo>
                  <a:lnTo>
                    <a:pt x="2656844" y="91998"/>
                  </a:lnTo>
                  <a:lnTo>
                    <a:pt x="2664184" y="88931"/>
                  </a:lnTo>
                  <a:lnTo>
                    <a:pt x="2671521" y="85864"/>
                  </a:lnTo>
                  <a:lnTo>
                    <a:pt x="2678862" y="82797"/>
                  </a:lnTo>
                  <a:lnTo>
                    <a:pt x="2686202" y="79730"/>
                  </a:lnTo>
                  <a:lnTo>
                    <a:pt x="2693541" y="76663"/>
                  </a:lnTo>
                  <a:lnTo>
                    <a:pt x="2700883" y="73596"/>
                  </a:lnTo>
                  <a:lnTo>
                    <a:pt x="2708219" y="70531"/>
                  </a:lnTo>
                  <a:lnTo>
                    <a:pt x="2715558" y="67468"/>
                  </a:lnTo>
                  <a:lnTo>
                    <a:pt x="2722897" y="64406"/>
                  </a:lnTo>
                  <a:lnTo>
                    <a:pt x="2730233" y="61341"/>
                  </a:lnTo>
                  <a:lnTo>
                    <a:pt x="2737575" y="58273"/>
                  </a:lnTo>
                  <a:lnTo>
                    <a:pt x="2744914" y="55206"/>
                  </a:lnTo>
                  <a:lnTo>
                    <a:pt x="2752253" y="52139"/>
                  </a:lnTo>
                  <a:lnTo>
                    <a:pt x="2759595" y="49072"/>
                  </a:lnTo>
                  <a:lnTo>
                    <a:pt x="2766932" y="46005"/>
                  </a:lnTo>
                  <a:lnTo>
                    <a:pt x="2774272" y="42938"/>
                  </a:lnTo>
                  <a:lnTo>
                    <a:pt x="2781614" y="39871"/>
                  </a:lnTo>
                  <a:lnTo>
                    <a:pt x="2788958" y="36804"/>
                  </a:lnTo>
                  <a:lnTo>
                    <a:pt x="2796294" y="33737"/>
                  </a:lnTo>
                  <a:lnTo>
                    <a:pt x="2803632" y="30670"/>
                  </a:lnTo>
                  <a:lnTo>
                    <a:pt x="2810971" y="27603"/>
                  </a:lnTo>
                  <a:lnTo>
                    <a:pt x="2818307" y="24536"/>
                  </a:lnTo>
                  <a:lnTo>
                    <a:pt x="2825649" y="21469"/>
                  </a:lnTo>
                  <a:lnTo>
                    <a:pt x="2832989" y="18402"/>
                  </a:lnTo>
                  <a:lnTo>
                    <a:pt x="2840328" y="15335"/>
                  </a:lnTo>
                  <a:lnTo>
                    <a:pt x="2847670" y="12268"/>
                  </a:lnTo>
                  <a:lnTo>
                    <a:pt x="2855006" y="9201"/>
                  </a:lnTo>
                  <a:lnTo>
                    <a:pt x="2862345" y="6134"/>
                  </a:lnTo>
                  <a:lnTo>
                    <a:pt x="2869683" y="3067"/>
                  </a:lnTo>
                  <a:lnTo>
                    <a:pt x="2877019" y="0"/>
                  </a:lnTo>
                </a:path>
              </a:pathLst>
            </a:custGeom>
            <a:ln w="190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31963" y="3474548"/>
              <a:ext cx="2877185" cy="0"/>
            </a:xfrm>
            <a:custGeom>
              <a:avLst/>
              <a:gdLst/>
              <a:ahLst/>
              <a:cxnLst/>
              <a:rect l="l" t="t" r="r" b="b"/>
              <a:pathLst>
                <a:path w="2877185" h="0">
                  <a:moveTo>
                    <a:pt x="0" y="0"/>
                  </a:moveTo>
                  <a:lnTo>
                    <a:pt x="0" y="0"/>
                  </a:lnTo>
                  <a:lnTo>
                    <a:pt x="2847670" y="0"/>
                  </a:lnTo>
                  <a:lnTo>
                    <a:pt x="2877019" y="0"/>
                  </a:lnTo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 descr=""/>
          <p:cNvSpPr txBox="1"/>
          <p:nvPr/>
        </p:nvSpPr>
        <p:spPr>
          <a:xfrm>
            <a:off x="850974" y="448804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755648" y="4304023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0.5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850974" y="4120000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755648" y="3935977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1.5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850974" y="3751954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755648" y="3567931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2.5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850974" y="338390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755648" y="3199885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3.5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850974" y="3015862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374915" y="4624063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981048" y="462406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1568207" y="462406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1992059" y="4595388"/>
            <a:ext cx="413384" cy="37528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325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Vin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(V)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2742525" y="462406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3329684" y="462406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3885068" y="4624063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264950" y="3597384"/>
            <a:ext cx="167005" cy="490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Vout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(V)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120" descr=""/>
          <p:cNvSpPr/>
          <p:nvPr/>
        </p:nvSpPr>
        <p:spPr>
          <a:xfrm>
            <a:off x="1171464" y="521935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 txBox="1"/>
          <p:nvPr/>
        </p:nvSpPr>
        <p:spPr>
          <a:xfrm>
            <a:off x="1428320" y="5128821"/>
            <a:ext cx="909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Vout=Vin/3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+0.53</a:t>
            </a:r>
            <a:endParaRPr sz="900">
              <a:latin typeface="Arial"/>
              <a:cs typeface="Arial"/>
            </a:endParaRPr>
          </a:p>
        </p:txBody>
      </p:sp>
      <p:sp>
        <p:nvSpPr>
          <p:cNvPr id="122" name="object 122" descr=""/>
          <p:cNvSpPr/>
          <p:nvPr/>
        </p:nvSpPr>
        <p:spPr>
          <a:xfrm>
            <a:off x="2485626" y="521935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 txBox="1"/>
          <p:nvPr/>
        </p:nvSpPr>
        <p:spPr>
          <a:xfrm>
            <a:off x="2742482" y="5128821"/>
            <a:ext cx="42290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Vout=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4" name="object 124" descr=""/>
          <p:cNvGrpSpPr/>
          <p:nvPr/>
        </p:nvGrpSpPr>
        <p:grpSpPr>
          <a:xfrm>
            <a:off x="4483625" y="3202076"/>
            <a:ext cx="3532504" cy="1482090"/>
            <a:chOff x="4483625" y="3202076"/>
            <a:chExt cx="3532504" cy="1482090"/>
          </a:xfrm>
        </p:grpSpPr>
        <p:sp>
          <p:nvSpPr>
            <p:cNvPr id="125" name="object 125" descr=""/>
            <p:cNvSpPr/>
            <p:nvPr/>
          </p:nvSpPr>
          <p:spPr>
            <a:xfrm>
              <a:off x="4488388" y="3206838"/>
              <a:ext cx="3522979" cy="1287780"/>
            </a:xfrm>
            <a:custGeom>
              <a:avLst/>
              <a:gdLst/>
              <a:ahLst/>
              <a:cxnLst/>
              <a:rect l="l" t="t" r="r" b="b"/>
              <a:pathLst>
                <a:path w="3522979" h="1287779">
                  <a:moveTo>
                    <a:pt x="0" y="1287437"/>
                  </a:moveTo>
                  <a:lnTo>
                    <a:pt x="3522891" y="1287437"/>
                  </a:lnTo>
                </a:path>
                <a:path w="3522979" h="1287779">
                  <a:moveTo>
                    <a:pt x="0" y="1104557"/>
                  </a:moveTo>
                  <a:lnTo>
                    <a:pt x="3522891" y="1104557"/>
                  </a:lnTo>
                </a:path>
                <a:path w="3522979" h="1287779">
                  <a:moveTo>
                    <a:pt x="0" y="920153"/>
                  </a:moveTo>
                  <a:lnTo>
                    <a:pt x="3522891" y="920153"/>
                  </a:lnTo>
                </a:path>
                <a:path w="3522979" h="1287779">
                  <a:moveTo>
                    <a:pt x="0" y="735749"/>
                  </a:moveTo>
                  <a:lnTo>
                    <a:pt x="3522891" y="735749"/>
                  </a:lnTo>
                </a:path>
                <a:path w="3522979" h="1287779">
                  <a:moveTo>
                    <a:pt x="0" y="551345"/>
                  </a:moveTo>
                  <a:lnTo>
                    <a:pt x="3522891" y="551345"/>
                  </a:lnTo>
                </a:path>
                <a:path w="3522979" h="1287779">
                  <a:moveTo>
                    <a:pt x="0" y="368465"/>
                  </a:moveTo>
                  <a:lnTo>
                    <a:pt x="3522891" y="368465"/>
                  </a:lnTo>
                </a:path>
                <a:path w="3522979" h="1287779">
                  <a:moveTo>
                    <a:pt x="0" y="184061"/>
                  </a:moveTo>
                  <a:lnTo>
                    <a:pt x="3522891" y="184061"/>
                  </a:lnTo>
                </a:path>
                <a:path w="3522979" h="1287779">
                  <a:moveTo>
                    <a:pt x="0" y="0"/>
                  </a:moveTo>
                  <a:lnTo>
                    <a:pt x="3522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488388" y="3206837"/>
              <a:ext cx="3522979" cy="1472565"/>
            </a:xfrm>
            <a:custGeom>
              <a:avLst/>
              <a:gdLst/>
              <a:ahLst/>
              <a:cxnLst/>
              <a:rect l="l" t="t" r="r" b="b"/>
              <a:pathLst>
                <a:path w="3522979" h="1472564">
                  <a:moveTo>
                    <a:pt x="0" y="0"/>
                  </a:moveTo>
                  <a:lnTo>
                    <a:pt x="0" y="1472044"/>
                  </a:lnTo>
                </a:path>
                <a:path w="3522979" h="1472564">
                  <a:moveTo>
                    <a:pt x="1174800" y="0"/>
                  </a:moveTo>
                  <a:lnTo>
                    <a:pt x="1174800" y="1472044"/>
                  </a:lnTo>
                </a:path>
                <a:path w="3522979" h="1472564">
                  <a:moveTo>
                    <a:pt x="1761540" y="0"/>
                  </a:moveTo>
                  <a:lnTo>
                    <a:pt x="1761540" y="1472044"/>
                  </a:lnTo>
                </a:path>
                <a:path w="3522979" h="1472564">
                  <a:moveTo>
                    <a:pt x="2348280" y="0"/>
                  </a:moveTo>
                  <a:lnTo>
                    <a:pt x="2348280" y="1472044"/>
                  </a:lnTo>
                </a:path>
                <a:path w="3522979" h="1472564">
                  <a:moveTo>
                    <a:pt x="2935020" y="0"/>
                  </a:moveTo>
                  <a:lnTo>
                    <a:pt x="2935020" y="1472044"/>
                  </a:lnTo>
                </a:path>
                <a:path w="3522979" h="1472564">
                  <a:moveTo>
                    <a:pt x="3522891" y="0"/>
                  </a:moveTo>
                  <a:lnTo>
                    <a:pt x="3522891" y="147204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5075537" y="3206838"/>
              <a:ext cx="0" cy="1472565"/>
            </a:xfrm>
            <a:custGeom>
              <a:avLst/>
              <a:gdLst/>
              <a:ahLst/>
              <a:cxnLst/>
              <a:rect l="l" t="t" r="r" b="b"/>
              <a:pathLst>
                <a:path w="0" h="1472564">
                  <a:moveTo>
                    <a:pt x="0" y="147204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4488388" y="4678883"/>
              <a:ext cx="3522979" cy="0"/>
            </a:xfrm>
            <a:custGeom>
              <a:avLst/>
              <a:gdLst/>
              <a:ahLst/>
              <a:cxnLst/>
              <a:rect l="l" t="t" r="r" b="b"/>
              <a:pathLst>
                <a:path w="3522979" h="0">
                  <a:moveTo>
                    <a:pt x="0" y="0"/>
                  </a:moveTo>
                  <a:lnTo>
                    <a:pt x="3522891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4781962" y="3404339"/>
              <a:ext cx="2877185" cy="172720"/>
            </a:xfrm>
            <a:custGeom>
              <a:avLst/>
              <a:gdLst/>
              <a:ahLst/>
              <a:cxnLst/>
              <a:rect l="l" t="t" r="r" b="b"/>
              <a:pathLst>
                <a:path w="2877184" h="172720">
                  <a:moveTo>
                    <a:pt x="0" y="170510"/>
                  </a:moveTo>
                  <a:lnTo>
                    <a:pt x="0" y="170510"/>
                  </a:lnTo>
                  <a:lnTo>
                    <a:pt x="2407310" y="170510"/>
                  </a:lnTo>
                  <a:lnTo>
                    <a:pt x="2414646" y="170481"/>
                  </a:lnTo>
                  <a:lnTo>
                    <a:pt x="2421985" y="170433"/>
                  </a:lnTo>
                  <a:lnTo>
                    <a:pt x="2429323" y="170424"/>
                  </a:lnTo>
                  <a:lnTo>
                    <a:pt x="2436660" y="170510"/>
                  </a:lnTo>
                  <a:lnTo>
                    <a:pt x="2444001" y="171045"/>
                  </a:lnTo>
                  <a:lnTo>
                    <a:pt x="2451341" y="171888"/>
                  </a:lnTo>
                  <a:lnTo>
                    <a:pt x="2458680" y="172349"/>
                  </a:lnTo>
                  <a:lnTo>
                    <a:pt x="2466022" y="171742"/>
                  </a:lnTo>
                  <a:lnTo>
                    <a:pt x="2473358" y="169623"/>
                  </a:lnTo>
                  <a:lnTo>
                    <a:pt x="2480697" y="166450"/>
                  </a:lnTo>
                  <a:lnTo>
                    <a:pt x="2488035" y="162857"/>
                  </a:lnTo>
                  <a:lnTo>
                    <a:pt x="2495372" y="159473"/>
                  </a:lnTo>
                  <a:lnTo>
                    <a:pt x="2502715" y="156406"/>
                  </a:lnTo>
                  <a:lnTo>
                    <a:pt x="2510058" y="153339"/>
                  </a:lnTo>
                  <a:lnTo>
                    <a:pt x="2517398" y="150272"/>
                  </a:lnTo>
                  <a:lnTo>
                    <a:pt x="2524734" y="147205"/>
                  </a:lnTo>
                  <a:lnTo>
                    <a:pt x="2532076" y="144138"/>
                  </a:lnTo>
                  <a:lnTo>
                    <a:pt x="2539415" y="141071"/>
                  </a:lnTo>
                  <a:lnTo>
                    <a:pt x="2546755" y="138004"/>
                  </a:lnTo>
                  <a:lnTo>
                    <a:pt x="2554097" y="134937"/>
                  </a:lnTo>
                  <a:lnTo>
                    <a:pt x="2561433" y="131870"/>
                  </a:lnTo>
                  <a:lnTo>
                    <a:pt x="2568771" y="128803"/>
                  </a:lnTo>
                  <a:lnTo>
                    <a:pt x="2576110" y="125736"/>
                  </a:lnTo>
                  <a:lnTo>
                    <a:pt x="2583446" y="122669"/>
                  </a:lnTo>
                  <a:lnTo>
                    <a:pt x="2590788" y="119602"/>
                  </a:lnTo>
                  <a:lnTo>
                    <a:pt x="2598127" y="116535"/>
                  </a:lnTo>
                  <a:lnTo>
                    <a:pt x="2605467" y="113468"/>
                  </a:lnTo>
                  <a:lnTo>
                    <a:pt x="2612809" y="110401"/>
                  </a:lnTo>
                  <a:lnTo>
                    <a:pt x="2620145" y="107334"/>
                  </a:lnTo>
                  <a:lnTo>
                    <a:pt x="2627485" y="104266"/>
                  </a:lnTo>
                  <a:lnTo>
                    <a:pt x="2634827" y="101199"/>
                  </a:lnTo>
                  <a:lnTo>
                    <a:pt x="2642171" y="98132"/>
                  </a:lnTo>
                  <a:lnTo>
                    <a:pt x="2649507" y="95065"/>
                  </a:lnTo>
                  <a:lnTo>
                    <a:pt x="2656846" y="91998"/>
                  </a:lnTo>
                  <a:lnTo>
                    <a:pt x="2664184" y="88931"/>
                  </a:lnTo>
                  <a:lnTo>
                    <a:pt x="2671521" y="85864"/>
                  </a:lnTo>
                  <a:lnTo>
                    <a:pt x="2678862" y="82797"/>
                  </a:lnTo>
                  <a:lnTo>
                    <a:pt x="2686202" y="79730"/>
                  </a:lnTo>
                  <a:lnTo>
                    <a:pt x="2693541" y="76663"/>
                  </a:lnTo>
                  <a:lnTo>
                    <a:pt x="2700883" y="73596"/>
                  </a:lnTo>
                  <a:lnTo>
                    <a:pt x="2708219" y="70529"/>
                  </a:lnTo>
                  <a:lnTo>
                    <a:pt x="2715558" y="67462"/>
                  </a:lnTo>
                  <a:lnTo>
                    <a:pt x="2722897" y="64395"/>
                  </a:lnTo>
                  <a:lnTo>
                    <a:pt x="2730233" y="61328"/>
                  </a:lnTo>
                  <a:lnTo>
                    <a:pt x="2737575" y="58263"/>
                  </a:lnTo>
                  <a:lnTo>
                    <a:pt x="2744914" y="55200"/>
                  </a:lnTo>
                  <a:lnTo>
                    <a:pt x="2752253" y="52137"/>
                  </a:lnTo>
                  <a:lnTo>
                    <a:pt x="2759595" y="49072"/>
                  </a:lnTo>
                  <a:lnTo>
                    <a:pt x="2766932" y="46005"/>
                  </a:lnTo>
                  <a:lnTo>
                    <a:pt x="2774272" y="42938"/>
                  </a:lnTo>
                  <a:lnTo>
                    <a:pt x="2781614" y="39871"/>
                  </a:lnTo>
                  <a:lnTo>
                    <a:pt x="2788958" y="36804"/>
                  </a:lnTo>
                  <a:lnTo>
                    <a:pt x="2796294" y="33737"/>
                  </a:lnTo>
                  <a:lnTo>
                    <a:pt x="2803632" y="30670"/>
                  </a:lnTo>
                  <a:lnTo>
                    <a:pt x="2810971" y="27603"/>
                  </a:lnTo>
                  <a:lnTo>
                    <a:pt x="2818307" y="24536"/>
                  </a:lnTo>
                  <a:lnTo>
                    <a:pt x="2825649" y="21469"/>
                  </a:lnTo>
                  <a:lnTo>
                    <a:pt x="2832989" y="18402"/>
                  </a:lnTo>
                  <a:lnTo>
                    <a:pt x="2840328" y="15335"/>
                  </a:lnTo>
                  <a:lnTo>
                    <a:pt x="2847670" y="12268"/>
                  </a:lnTo>
                  <a:lnTo>
                    <a:pt x="2855006" y="9201"/>
                  </a:lnTo>
                  <a:lnTo>
                    <a:pt x="2862345" y="6134"/>
                  </a:lnTo>
                  <a:lnTo>
                    <a:pt x="2869683" y="3067"/>
                  </a:lnTo>
                  <a:lnTo>
                    <a:pt x="28770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 descr=""/>
          <p:cNvSpPr txBox="1"/>
          <p:nvPr/>
        </p:nvSpPr>
        <p:spPr>
          <a:xfrm>
            <a:off x="4900974" y="4588347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4805648" y="4404324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0.5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4900974" y="4220301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4805648" y="4036278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1.5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4900974" y="3852255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4805648" y="3668232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2.5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4900974" y="348420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4805648" y="3300186"/>
            <a:ext cx="18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3.5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4900974" y="311616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4424914" y="4724364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5031047" y="4724364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5618207" y="4724364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6042059" y="4695688"/>
            <a:ext cx="413384" cy="37528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325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Vin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(V)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6792524" y="4724364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7379684" y="4724364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7935067" y="4724364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4314950" y="3697685"/>
            <a:ext cx="167005" cy="490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Vout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(V)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7" name="object 147" descr=""/>
          <p:cNvSpPr/>
          <p:nvPr/>
        </p:nvSpPr>
        <p:spPr>
          <a:xfrm>
            <a:off x="5959572" y="531965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 descr=""/>
          <p:cNvSpPr txBox="1"/>
          <p:nvPr/>
        </p:nvSpPr>
        <p:spPr>
          <a:xfrm>
            <a:off x="6216430" y="5229121"/>
            <a:ext cx="2590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Vout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149" name="object 149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28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700362" y="4220997"/>
            <a:ext cx="6443980" cy="914400"/>
            <a:chOff x="2700362" y="4220997"/>
            <a:chExt cx="6443980" cy="914400"/>
          </a:xfrm>
        </p:grpSpPr>
        <p:sp>
          <p:nvSpPr>
            <p:cNvPr id="9" name="object 9" descr=""/>
            <p:cNvSpPr/>
            <p:nvPr/>
          </p:nvSpPr>
          <p:spPr>
            <a:xfrm>
              <a:off x="2836798" y="4220997"/>
              <a:ext cx="6307455" cy="914400"/>
            </a:xfrm>
            <a:custGeom>
              <a:avLst/>
              <a:gdLst/>
              <a:ahLst/>
              <a:cxnLst/>
              <a:rect l="l" t="t" r="r" b="b"/>
              <a:pathLst>
                <a:path w="6307455" h="914400">
                  <a:moveTo>
                    <a:pt x="0" y="914400"/>
                  </a:moveTo>
                  <a:lnTo>
                    <a:pt x="6307201" y="914400"/>
                  </a:lnTo>
                  <a:lnTo>
                    <a:pt x="6307201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00362" y="4220997"/>
              <a:ext cx="136525" cy="914400"/>
            </a:xfrm>
            <a:custGeom>
              <a:avLst/>
              <a:gdLst/>
              <a:ahLst/>
              <a:cxnLst/>
              <a:rect l="l" t="t" r="r" b="b"/>
              <a:pathLst>
                <a:path w="136525" h="914400">
                  <a:moveTo>
                    <a:pt x="13643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36436" y="914400"/>
                  </a:lnTo>
                  <a:lnTo>
                    <a:pt x="136436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26659" y="4391168"/>
            <a:ext cx="36715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Tema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3.1.</a:t>
            </a:r>
            <a:r>
              <a:rPr dirty="0" sz="2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Transistores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BJT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5" name="object 5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2700362" y="4220997"/>
            <a:ext cx="6443980" cy="914400"/>
            <a:chOff x="2700362" y="4220997"/>
            <a:chExt cx="6443980" cy="914400"/>
          </a:xfrm>
        </p:grpSpPr>
        <p:sp>
          <p:nvSpPr>
            <p:cNvPr id="8" name="object 8" descr=""/>
            <p:cNvSpPr/>
            <p:nvPr/>
          </p:nvSpPr>
          <p:spPr>
            <a:xfrm>
              <a:off x="2836798" y="4220997"/>
              <a:ext cx="6307455" cy="914400"/>
            </a:xfrm>
            <a:custGeom>
              <a:avLst/>
              <a:gdLst/>
              <a:ahLst/>
              <a:cxnLst/>
              <a:rect l="l" t="t" r="r" b="b"/>
              <a:pathLst>
                <a:path w="6307455" h="914400">
                  <a:moveTo>
                    <a:pt x="0" y="914400"/>
                  </a:moveTo>
                  <a:lnTo>
                    <a:pt x="6307201" y="914400"/>
                  </a:lnTo>
                  <a:lnTo>
                    <a:pt x="6307201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00362" y="4220997"/>
              <a:ext cx="136525" cy="914400"/>
            </a:xfrm>
            <a:custGeom>
              <a:avLst/>
              <a:gdLst/>
              <a:ahLst/>
              <a:cxnLst/>
              <a:rect l="l" t="t" r="r" b="b"/>
              <a:pathLst>
                <a:path w="136525" h="914400">
                  <a:moveTo>
                    <a:pt x="13643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36436" y="914400"/>
                  </a:lnTo>
                  <a:lnTo>
                    <a:pt x="136436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26659" y="4391168"/>
            <a:ext cx="57200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Tema</a:t>
            </a:r>
            <a:r>
              <a:rPr dirty="0" sz="26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dirty="0" sz="26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Amplificador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Operacional</a:t>
            </a:r>
            <a:r>
              <a:rPr dirty="0" sz="2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(A.O.)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52940" y="28004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269502" y="1587928"/>
            <a:ext cx="3161665" cy="1528445"/>
            <a:chOff x="269502" y="1587928"/>
            <a:chExt cx="3161665" cy="152844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502" y="1587928"/>
              <a:ext cx="3161121" cy="152802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998979" y="1982050"/>
              <a:ext cx="530860" cy="274320"/>
            </a:xfrm>
            <a:custGeom>
              <a:avLst/>
              <a:gdLst/>
              <a:ahLst/>
              <a:cxnLst/>
              <a:rect l="l" t="t" r="r" b="b"/>
              <a:pathLst>
                <a:path w="530860" h="274319">
                  <a:moveTo>
                    <a:pt x="530301" y="0"/>
                  </a:moveTo>
                  <a:lnTo>
                    <a:pt x="0" y="0"/>
                  </a:lnTo>
                  <a:lnTo>
                    <a:pt x="0" y="273697"/>
                  </a:lnTo>
                  <a:lnTo>
                    <a:pt x="530301" y="273697"/>
                  </a:lnTo>
                  <a:lnTo>
                    <a:pt x="530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607350" y="1690763"/>
            <a:ext cx="182245" cy="219075"/>
          </a:xfrm>
          <a:custGeom>
            <a:avLst/>
            <a:gdLst/>
            <a:ahLst/>
            <a:cxnLst/>
            <a:rect l="l" t="t" r="r" b="b"/>
            <a:pathLst>
              <a:path w="182244" h="219075">
                <a:moveTo>
                  <a:pt x="182117" y="0"/>
                </a:moveTo>
                <a:lnTo>
                  <a:pt x="0" y="0"/>
                </a:lnTo>
                <a:lnTo>
                  <a:pt x="0" y="218948"/>
                </a:lnTo>
                <a:lnTo>
                  <a:pt x="182117" y="218948"/>
                </a:lnTo>
                <a:lnTo>
                  <a:pt x="182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210868" y="2147531"/>
            <a:ext cx="101600" cy="95885"/>
          </a:xfrm>
          <a:custGeom>
            <a:avLst/>
            <a:gdLst/>
            <a:ahLst/>
            <a:cxnLst/>
            <a:rect l="l" t="t" r="r" b="b"/>
            <a:pathLst>
              <a:path w="101600" h="95885">
                <a:moveTo>
                  <a:pt x="101511" y="0"/>
                </a:moveTo>
                <a:lnTo>
                  <a:pt x="0" y="0"/>
                </a:lnTo>
                <a:lnTo>
                  <a:pt x="0" y="95605"/>
                </a:lnTo>
                <a:lnTo>
                  <a:pt x="101511" y="95605"/>
                </a:lnTo>
                <a:lnTo>
                  <a:pt x="101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8739" y="28003"/>
            <a:ext cx="8952865" cy="1322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Arial"/>
              <a:cs typeface="Arial"/>
            </a:endParaRPr>
          </a:p>
          <a:p>
            <a:pPr marL="12700" marR="601345" indent="-635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Problema</a:t>
            </a:r>
            <a:r>
              <a:rPr dirty="0" sz="1600" spc="1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1.</a:t>
            </a:r>
            <a:r>
              <a:rPr dirty="0" sz="1600" spc="120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Hallar</a:t>
            </a:r>
            <a:r>
              <a:rPr dirty="0" sz="1600" spc="10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11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punto</a:t>
            </a:r>
            <a:r>
              <a:rPr dirty="0" sz="1600" spc="11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11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operación</a:t>
            </a:r>
            <a:r>
              <a:rPr dirty="0" sz="1600" spc="1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11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transistor</a:t>
            </a:r>
            <a:r>
              <a:rPr dirty="0" sz="1600" spc="10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1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11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figura</a:t>
            </a:r>
            <a:r>
              <a:rPr dirty="0" sz="1600" spc="1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(Vf</a:t>
            </a:r>
            <a:r>
              <a:rPr dirty="0" sz="1600" spc="1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1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0,7V</a:t>
            </a:r>
            <a:r>
              <a:rPr dirty="0" sz="1600" spc="1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10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β</a:t>
            </a:r>
            <a:r>
              <a:rPr dirty="0" sz="1600" spc="1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114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100). </a:t>
            </a:r>
            <a:r>
              <a:rPr dirty="0" sz="1600">
                <a:latin typeface="Arial"/>
                <a:cs typeface="Arial"/>
              </a:rPr>
              <a:t>Rb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 100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kΩ,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Rc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 1kΩ,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Vb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 </a:t>
            </a:r>
            <a:r>
              <a:rPr dirty="0" sz="1600" spc="-35">
                <a:latin typeface="Arial"/>
                <a:cs typeface="Arial"/>
              </a:rPr>
              <a:t>5V,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Vc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=10V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25259" y="1509917"/>
            <a:ext cx="2425700" cy="64706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25"/>
              </a:spcBef>
            </a:pPr>
            <a:r>
              <a:rPr dirty="0" sz="1350" spc="-459">
                <a:latin typeface="Cambria Math"/>
                <a:cs typeface="Cambria Math"/>
              </a:rPr>
              <a:t>𝑉𝑉𝑉𝑉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90">
                <a:latin typeface="Cambria Math"/>
                <a:cs typeface="Cambria Math"/>
              </a:rPr>
              <a:t>𝑉𝑉</a:t>
            </a:r>
            <a:r>
              <a:rPr dirty="0" baseline="-17543" sz="1425" spc="-585">
                <a:latin typeface="Cambria Math"/>
                <a:cs typeface="Cambria Math"/>
              </a:rPr>
              <a:t>𝑅𝑅𝑅𝑅</a:t>
            </a:r>
            <a:r>
              <a:rPr dirty="0" baseline="-17543" sz="1425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𝑅𝑅𝐵𝐵</a:t>
            </a:r>
            <a:r>
              <a:rPr dirty="0" baseline="-17543" sz="1425" spc="35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65">
                <a:latin typeface="Cambria Math"/>
                <a:cs typeface="Cambria Math"/>
              </a:rPr>
              <a:t>𝑅𝑅𝑉𝑉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𝑅𝑅𝐵𝐵</a:t>
            </a:r>
            <a:endParaRPr baseline="-17543" sz="1425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 sz="1350" spc="-275">
                <a:latin typeface="Cambria Math"/>
                <a:cs typeface="Cambria Math"/>
              </a:rPr>
              <a:t>𝑉𝑉𝑖𝑖</a:t>
            </a:r>
            <a:r>
              <a:rPr dirty="0" sz="1350" spc="1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405">
                <a:latin typeface="Cambria Math"/>
                <a:cs typeface="Cambria Math"/>
              </a:rPr>
              <a:t>𝑉𝑉</a:t>
            </a:r>
            <a:r>
              <a:rPr dirty="0" baseline="-17543" sz="1425" spc="-607">
                <a:latin typeface="Cambria Math"/>
                <a:cs typeface="Cambria Math"/>
              </a:rPr>
              <a:t>𝑅𝑅𝑅𝑅</a:t>
            </a:r>
            <a:r>
              <a:rPr dirty="0" baseline="-17543" sz="1425" spc="3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425">
                <a:latin typeface="Cambria Math"/>
                <a:cs typeface="Cambria Math"/>
              </a:rPr>
              <a:t>𝑉𝑉</a:t>
            </a:r>
            <a:r>
              <a:rPr dirty="0" baseline="-17543" sz="1425" spc="-637">
                <a:latin typeface="Cambria Math"/>
                <a:cs typeface="Cambria Math"/>
              </a:rPr>
              <a:t>𝑅𝑅𝐵𝐵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755220" y="2581948"/>
            <a:ext cx="525780" cy="10795"/>
          </a:xfrm>
          <a:custGeom>
            <a:avLst/>
            <a:gdLst/>
            <a:ahLst/>
            <a:cxnLst/>
            <a:rect l="l" t="t" r="r" b="b"/>
            <a:pathLst>
              <a:path w="525779" h="10794">
                <a:moveTo>
                  <a:pt x="525779" y="0"/>
                </a:moveTo>
                <a:lnTo>
                  <a:pt x="0" y="0"/>
                </a:lnTo>
                <a:lnTo>
                  <a:pt x="0" y="10667"/>
                </a:lnTo>
                <a:lnTo>
                  <a:pt x="525779" y="10667"/>
                </a:lnTo>
                <a:lnTo>
                  <a:pt x="525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5861698" y="2566273"/>
            <a:ext cx="3136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Cambria Math"/>
                <a:cs typeface="Cambria Math"/>
              </a:rPr>
              <a:t>100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59803" y="2319320"/>
            <a:ext cx="4123690" cy="363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93700">
              <a:lnSpc>
                <a:spcPts val="1325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5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0.7</a:t>
            </a:r>
            <a:endParaRPr sz="1350">
              <a:latin typeface="Cambria Math"/>
              <a:cs typeface="Cambria Math"/>
            </a:endParaRPr>
          </a:p>
          <a:p>
            <a:pPr algn="ctr">
              <a:lnSpc>
                <a:spcPts val="1325"/>
              </a:lnSpc>
              <a:tabLst>
                <a:tab pos="2555875" algn="l"/>
              </a:tabLst>
            </a:pPr>
            <a:r>
              <a:rPr dirty="0" sz="1350" spc="-459">
                <a:latin typeface="Cambria Math"/>
                <a:cs typeface="Cambria Math"/>
              </a:rPr>
              <a:t>𝑉𝑉𝑉𝑉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65">
                <a:latin typeface="Cambria Math"/>
                <a:cs typeface="Cambria Math"/>
              </a:rPr>
              <a:t>𝑅𝑅𝑉𝑉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− 0.7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0.043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505">
                <a:latin typeface="Cambria Math"/>
                <a:cs typeface="Cambria Math"/>
              </a:rPr>
              <a:t>𝑚𝑚𝐴𝐴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43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25">
                <a:latin typeface="Cambria Math"/>
                <a:cs typeface="Cambria Math"/>
              </a:rPr>
              <a:t>𝜇𝜇𝐴𝐴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520539" y="4427927"/>
            <a:ext cx="587375" cy="160020"/>
          </a:xfrm>
          <a:custGeom>
            <a:avLst/>
            <a:gdLst/>
            <a:ahLst/>
            <a:cxnLst/>
            <a:rect l="l" t="t" r="r" b="b"/>
            <a:pathLst>
              <a:path w="587375" h="160020">
                <a:moveTo>
                  <a:pt x="535927" y="0"/>
                </a:moveTo>
                <a:lnTo>
                  <a:pt x="533654" y="6476"/>
                </a:lnTo>
                <a:lnTo>
                  <a:pt x="542891" y="10484"/>
                </a:lnTo>
                <a:lnTo>
                  <a:pt x="550832" y="16030"/>
                </a:lnTo>
                <a:lnTo>
                  <a:pt x="569896" y="52941"/>
                </a:lnTo>
                <a:lnTo>
                  <a:pt x="572249" y="78955"/>
                </a:lnTo>
                <a:lnTo>
                  <a:pt x="571658" y="93026"/>
                </a:lnTo>
                <a:lnTo>
                  <a:pt x="557439" y="136238"/>
                </a:lnTo>
                <a:lnTo>
                  <a:pt x="533908" y="153034"/>
                </a:lnTo>
                <a:lnTo>
                  <a:pt x="535927" y="159511"/>
                </a:lnTo>
                <a:lnTo>
                  <a:pt x="573684" y="131635"/>
                </a:lnTo>
                <a:lnTo>
                  <a:pt x="585982" y="94450"/>
                </a:lnTo>
                <a:lnTo>
                  <a:pt x="586803" y="79794"/>
                </a:lnTo>
                <a:lnTo>
                  <a:pt x="585989" y="65346"/>
                </a:lnTo>
                <a:lnTo>
                  <a:pt x="585979" y="65173"/>
                </a:lnTo>
                <a:lnTo>
                  <a:pt x="573646" y="27965"/>
                </a:lnTo>
                <a:lnTo>
                  <a:pt x="547493" y="4176"/>
                </a:lnTo>
                <a:lnTo>
                  <a:pt x="535927" y="0"/>
                </a:lnTo>
                <a:close/>
              </a:path>
              <a:path w="587375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1"/>
                </a:lnTo>
                <a:lnTo>
                  <a:pt x="52895" y="153034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6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360263" y="4427927"/>
            <a:ext cx="1263650" cy="160020"/>
          </a:xfrm>
          <a:custGeom>
            <a:avLst/>
            <a:gdLst/>
            <a:ahLst/>
            <a:cxnLst/>
            <a:rect l="l" t="t" r="r" b="b"/>
            <a:pathLst>
              <a:path w="1263650" h="160020">
                <a:moveTo>
                  <a:pt x="1212583" y="0"/>
                </a:moveTo>
                <a:lnTo>
                  <a:pt x="1210310" y="6476"/>
                </a:lnTo>
                <a:lnTo>
                  <a:pt x="1219547" y="10484"/>
                </a:lnTo>
                <a:lnTo>
                  <a:pt x="1227488" y="16030"/>
                </a:lnTo>
                <a:lnTo>
                  <a:pt x="1246552" y="52941"/>
                </a:lnTo>
                <a:lnTo>
                  <a:pt x="1248292" y="65173"/>
                </a:lnTo>
                <a:lnTo>
                  <a:pt x="1248317" y="65346"/>
                </a:lnTo>
                <a:lnTo>
                  <a:pt x="1246541" y="105805"/>
                </a:lnTo>
                <a:lnTo>
                  <a:pt x="1227499" y="143416"/>
                </a:lnTo>
                <a:lnTo>
                  <a:pt x="1210564" y="153034"/>
                </a:lnTo>
                <a:lnTo>
                  <a:pt x="1212583" y="159511"/>
                </a:lnTo>
                <a:lnTo>
                  <a:pt x="1250340" y="131635"/>
                </a:lnTo>
                <a:lnTo>
                  <a:pt x="1262638" y="94450"/>
                </a:lnTo>
                <a:lnTo>
                  <a:pt x="1263459" y="79794"/>
                </a:lnTo>
                <a:lnTo>
                  <a:pt x="1262645" y="65346"/>
                </a:lnTo>
                <a:lnTo>
                  <a:pt x="1262635" y="65173"/>
                </a:lnTo>
                <a:lnTo>
                  <a:pt x="1250302" y="27965"/>
                </a:lnTo>
                <a:lnTo>
                  <a:pt x="1224149" y="4176"/>
                </a:lnTo>
                <a:lnTo>
                  <a:pt x="1212583" y="0"/>
                </a:lnTo>
                <a:close/>
              </a:path>
              <a:path w="1263650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1"/>
                </a:lnTo>
                <a:lnTo>
                  <a:pt x="52895" y="153034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6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25695" y="4633667"/>
            <a:ext cx="568960" cy="160020"/>
          </a:xfrm>
          <a:custGeom>
            <a:avLst/>
            <a:gdLst/>
            <a:ahLst/>
            <a:cxnLst/>
            <a:rect l="l" t="t" r="r" b="b"/>
            <a:pathLst>
              <a:path w="568960" h="160020">
                <a:moveTo>
                  <a:pt x="517639" y="0"/>
                </a:moveTo>
                <a:lnTo>
                  <a:pt x="515366" y="6477"/>
                </a:lnTo>
                <a:lnTo>
                  <a:pt x="524603" y="10484"/>
                </a:lnTo>
                <a:lnTo>
                  <a:pt x="532544" y="16030"/>
                </a:lnTo>
                <a:lnTo>
                  <a:pt x="551608" y="52941"/>
                </a:lnTo>
                <a:lnTo>
                  <a:pt x="553961" y="78955"/>
                </a:lnTo>
                <a:lnTo>
                  <a:pt x="553370" y="93026"/>
                </a:lnTo>
                <a:lnTo>
                  <a:pt x="539151" y="136238"/>
                </a:lnTo>
                <a:lnTo>
                  <a:pt x="515620" y="153035"/>
                </a:lnTo>
                <a:lnTo>
                  <a:pt x="517639" y="159512"/>
                </a:lnTo>
                <a:lnTo>
                  <a:pt x="555396" y="131635"/>
                </a:lnTo>
                <a:lnTo>
                  <a:pt x="567694" y="94450"/>
                </a:lnTo>
                <a:lnTo>
                  <a:pt x="568515" y="79794"/>
                </a:lnTo>
                <a:lnTo>
                  <a:pt x="567701" y="65346"/>
                </a:lnTo>
                <a:lnTo>
                  <a:pt x="567691" y="65173"/>
                </a:lnTo>
                <a:lnTo>
                  <a:pt x="555358" y="27965"/>
                </a:lnTo>
                <a:lnTo>
                  <a:pt x="529205" y="4176"/>
                </a:lnTo>
                <a:lnTo>
                  <a:pt x="517639" y="0"/>
                </a:lnTo>
                <a:close/>
              </a:path>
              <a:path w="568960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447130" y="4633667"/>
            <a:ext cx="1071880" cy="160020"/>
          </a:xfrm>
          <a:custGeom>
            <a:avLst/>
            <a:gdLst/>
            <a:ahLst/>
            <a:cxnLst/>
            <a:rect l="l" t="t" r="r" b="b"/>
            <a:pathLst>
              <a:path w="1071880" h="160020">
                <a:moveTo>
                  <a:pt x="1020559" y="0"/>
                </a:moveTo>
                <a:lnTo>
                  <a:pt x="1018285" y="6477"/>
                </a:lnTo>
                <a:lnTo>
                  <a:pt x="1027523" y="10484"/>
                </a:lnTo>
                <a:lnTo>
                  <a:pt x="1035464" y="16030"/>
                </a:lnTo>
                <a:lnTo>
                  <a:pt x="1054528" y="52941"/>
                </a:lnTo>
                <a:lnTo>
                  <a:pt x="1056268" y="65173"/>
                </a:lnTo>
                <a:lnTo>
                  <a:pt x="1056293" y="65346"/>
                </a:lnTo>
                <a:lnTo>
                  <a:pt x="1054517" y="105805"/>
                </a:lnTo>
                <a:lnTo>
                  <a:pt x="1035475" y="143416"/>
                </a:lnTo>
                <a:lnTo>
                  <a:pt x="1018539" y="153035"/>
                </a:lnTo>
                <a:lnTo>
                  <a:pt x="1020559" y="159512"/>
                </a:lnTo>
                <a:lnTo>
                  <a:pt x="1058316" y="131635"/>
                </a:lnTo>
                <a:lnTo>
                  <a:pt x="1070614" y="94450"/>
                </a:lnTo>
                <a:lnTo>
                  <a:pt x="1071435" y="79794"/>
                </a:lnTo>
                <a:lnTo>
                  <a:pt x="1070621" y="65346"/>
                </a:lnTo>
                <a:lnTo>
                  <a:pt x="1070611" y="65173"/>
                </a:lnTo>
                <a:lnTo>
                  <a:pt x="1058278" y="27965"/>
                </a:lnTo>
                <a:lnTo>
                  <a:pt x="1032125" y="4176"/>
                </a:lnTo>
                <a:lnTo>
                  <a:pt x="1020559" y="0"/>
                </a:lnTo>
                <a:close/>
              </a:path>
              <a:path w="1071880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499665" y="2903146"/>
            <a:ext cx="8017509" cy="190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65170">
              <a:lnSpc>
                <a:spcPct val="100000"/>
              </a:lnSpc>
              <a:spcBef>
                <a:spcPts val="105"/>
              </a:spcBef>
            </a:pPr>
            <a:r>
              <a:rPr dirty="0" sz="1350" spc="-160">
                <a:latin typeface="Cambria Math"/>
                <a:cs typeface="Cambria Math"/>
              </a:rPr>
              <a:t>𝑖𝑖𝑖𝑖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𝑖𝑖𝑉𝑉𝛽𝛽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0.043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100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4.3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350">
              <a:latin typeface="Cambria Math"/>
              <a:cs typeface="Cambria Math"/>
            </a:endParaRPr>
          </a:p>
          <a:p>
            <a:pPr marL="3274695">
              <a:lnSpc>
                <a:spcPct val="100000"/>
              </a:lnSpc>
            </a:pPr>
            <a:r>
              <a:rPr dirty="0" sz="1350" spc="-275">
                <a:latin typeface="Cambria Math"/>
                <a:cs typeface="Cambria Math"/>
              </a:rPr>
              <a:t>𝑉𝑉𝑖𝑖</a:t>
            </a:r>
            <a:r>
              <a:rPr dirty="0" sz="1350" spc="1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𝑉𝑉𝑖𝑖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1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10 −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4.3 ∗ 1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5.7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  <a:p>
            <a:pPr marL="63500" marR="2112645" indent="1270">
              <a:lnSpc>
                <a:spcPct val="100000"/>
              </a:lnSpc>
              <a:spcBef>
                <a:spcPts val="1470"/>
              </a:spcBef>
            </a:pP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CE</a:t>
            </a:r>
            <a:r>
              <a:rPr dirty="0" sz="1350">
                <a:latin typeface="Arial"/>
                <a:cs typeface="Arial"/>
              </a:rPr>
              <a:t>&gt;V</a:t>
            </a:r>
            <a:r>
              <a:rPr dirty="0" baseline="-18518" sz="1350">
                <a:latin typeface="Arial"/>
                <a:cs typeface="Arial"/>
              </a:rPr>
              <a:t>SAT</a:t>
            </a:r>
            <a:r>
              <a:rPr dirty="0" baseline="-18518" sz="1350" spc="127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(=0-</a:t>
            </a:r>
            <a:r>
              <a:rPr dirty="0" sz="1350">
                <a:latin typeface="Arial"/>
                <a:cs typeface="Arial"/>
              </a:rPr>
              <a:t>0.2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V)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10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transistor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está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zona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funcionamiento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activa.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punto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funcionamiento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es:</a:t>
            </a:r>
            <a:endParaRPr sz="1350">
              <a:latin typeface="Arial"/>
              <a:cs typeface="Arial"/>
            </a:endParaRPr>
          </a:p>
          <a:p>
            <a:pPr algn="ctr" marR="5864225">
              <a:lnSpc>
                <a:spcPct val="100000"/>
              </a:lnSpc>
              <a:spcBef>
                <a:spcPts val="1310"/>
              </a:spcBef>
            </a:pP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𝑅𝑅𝐵𝐵</a:t>
            </a:r>
            <a:r>
              <a:rPr dirty="0" baseline="-17543" sz="1425" spc="-17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,</a:t>
            </a:r>
            <a:r>
              <a:rPr dirty="0" sz="1350" spc="-8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8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7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0.7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𝑉𝑉,</a:t>
            </a:r>
            <a:r>
              <a:rPr dirty="0" sz="1350" spc="-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0.043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  <a:p>
            <a:pPr algn="ctr" marR="5864225">
              <a:lnSpc>
                <a:spcPct val="100000"/>
              </a:lnSpc>
            </a:pP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-17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,</a:t>
            </a:r>
            <a:r>
              <a:rPr dirty="0" sz="1350" spc="-85">
                <a:latin typeface="Cambria Math"/>
                <a:cs typeface="Cambria Math"/>
              </a:rPr>
              <a:t> </a:t>
            </a:r>
            <a:r>
              <a:rPr dirty="0" sz="1350" spc="-80">
                <a:latin typeface="Cambria Math"/>
                <a:cs typeface="Cambria Math"/>
              </a:rPr>
              <a:t>𝑖𝑖𝑖𝑖</a:t>
            </a:r>
            <a:r>
              <a:rPr dirty="0" sz="1350" spc="11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3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5.7</a:t>
            </a:r>
            <a:r>
              <a:rPr dirty="0" sz="1350" spc="-3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𝑉𝑉,</a:t>
            </a:r>
            <a:r>
              <a:rPr dirty="0" sz="1350" spc="-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4.3</a:t>
            </a:r>
            <a:r>
              <a:rPr dirty="0" sz="1350" spc="-25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428247" y="1662702"/>
            <a:ext cx="200723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Vb&gt;Vf=0.7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V.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Suponemos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región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activa.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089323" y="2348282"/>
            <a:ext cx="399415" cy="396875"/>
            <a:chOff x="1089323" y="2348282"/>
            <a:chExt cx="399415" cy="396875"/>
          </a:xfrm>
        </p:grpSpPr>
        <p:sp>
          <p:nvSpPr>
            <p:cNvPr id="22" name="object 22" descr=""/>
            <p:cNvSpPr/>
            <p:nvPr/>
          </p:nvSpPr>
          <p:spPr>
            <a:xfrm>
              <a:off x="1222763" y="2360976"/>
              <a:ext cx="253365" cy="371475"/>
            </a:xfrm>
            <a:custGeom>
              <a:avLst/>
              <a:gdLst/>
              <a:ahLst/>
              <a:cxnLst/>
              <a:rect l="l" t="t" r="r" b="b"/>
              <a:pathLst>
                <a:path w="253365" h="371475">
                  <a:moveTo>
                    <a:pt x="92735" y="0"/>
                  </a:moveTo>
                  <a:lnTo>
                    <a:pt x="0" y="0"/>
                  </a:lnTo>
                  <a:lnTo>
                    <a:pt x="23472" y="7061"/>
                  </a:lnTo>
                  <a:lnTo>
                    <a:pt x="45647" y="27521"/>
                  </a:lnTo>
                  <a:lnTo>
                    <a:pt x="65982" y="60291"/>
                  </a:lnTo>
                  <a:lnTo>
                    <a:pt x="83934" y="104282"/>
                  </a:lnTo>
                  <a:lnTo>
                    <a:pt x="98960" y="158407"/>
                  </a:lnTo>
                  <a:lnTo>
                    <a:pt x="110515" y="221576"/>
                  </a:lnTo>
                  <a:lnTo>
                    <a:pt x="60934" y="221576"/>
                  </a:lnTo>
                  <a:lnTo>
                    <a:pt x="167106" y="370928"/>
                  </a:lnTo>
                  <a:lnTo>
                    <a:pt x="252831" y="221576"/>
                  </a:lnTo>
                  <a:lnTo>
                    <a:pt x="203250" y="221576"/>
                  </a:lnTo>
                  <a:lnTo>
                    <a:pt x="191695" y="158407"/>
                  </a:lnTo>
                  <a:lnTo>
                    <a:pt x="176670" y="104282"/>
                  </a:lnTo>
                  <a:lnTo>
                    <a:pt x="158718" y="60291"/>
                  </a:lnTo>
                  <a:lnTo>
                    <a:pt x="138382" y="27521"/>
                  </a:lnTo>
                  <a:lnTo>
                    <a:pt x="116207" y="7061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02023" y="2360982"/>
              <a:ext cx="167640" cy="371475"/>
            </a:xfrm>
            <a:custGeom>
              <a:avLst/>
              <a:gdLst/>
              <a:ahLst/>
              <a:cxnLst/>
              <a:rect l="l" t="t" r="r" b="b"/>
              <a:pathLst>
                <a:path w="167640" h="371475">
                  <a:moveTo>
                    <a:pt x="120738" y="0"/>
                  </a:moveTo>
                  <a:lnTo>
                    <a:pt x="78606" y="23205"/>
                  </a:lnTo>
                  <a:lnTo>
                    <a:pt x="42946" y="87236"/>
                  </a:lnTo>
                  <a:lnTo>
                    <a:pt x="28394" y="131941"/>
                  </a:lnTo>
                  <a:lnTo>
                    <a:pt x="16483" y="183711"/>
                  </a:lnTo>
                  <a:lnTo>
                    <a:pt x="7553" y="241497"/>
                  </a:lnTo>
                  <a:lnTo>
                    <a:pt x="1945" y="304252"/>
                  </a:lnTo>
                  <a:lnTo>
                    <a:pt x="0" y="370928"/>
                  </a:lnTo>
                  <a:lnTo>
                    <a:pt x="92735" y="370928"/>
                  </a:lnTo>
                  <a:lnTo>
                    <a:pt x="94491" y="307798"/>
                  </a:lnTo>
                  <a:lnTo>
                    <a:pt x="99601" y="247569"/>
                  </a:lnTo>
                  <a:lnTo>
                    <a:pt x="107826" y="191342"/>
                  </a:lnTo>
                  <a:lnTo>
                    <a:pt x="118928" y="140216"/>
                  </a:lnTo>
                  <a:lnTo>
                    <a:pt x="132668" y="95289"/>
                  </a:lnTo>
                  <a:lnTo>
                    <a:pt x="148807" y="57662"/>
                  </a:lnTo>
                  <a:lnTo>
                    <a:pt x="167106" y="28435"/>
                  </a:lnTo>
                  <a:lnTo>
                    <a:pt x="155900" y="16073"/>
                  </a:lnTo>
                  <a:lnTo>
                    <a:pt x="144379" y="7178"/>
                  </a:lnTo>
                  <a:lnTo>
                    <a:pt x="132630" y="1803"/>
                  </a:lnTo>
                  <a:lnTo>
                    <a:pt x="120738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02023" y="2360982"/>
              <a:ext cx="374015" cy="371475"/>
            </a:xfrm>
            <a:custGeom>
              <a:avLst/>
              <a:gdLst/>
              <a:ahLst/>
              <a:cxnLst/>
              <a:rect l="l" t="t" r="r" b="b"/>
              <a:pathLst>
                <a:path w="374015" h="371475">
                  <a:moveTo>
                    <a:pt x="167106" y="28435"/>
                  </a:moveTo>
                  <a:lnTo>
                    <a:pt x="132668" y="95289"/>
                  </a:lnTo>
                  <a:lnTo>
                    <a:pt x="118928" y="140216"/>
                  </a:lnTo>
                  <a:lnTo>
                    <a:pt x="107826" y="191342"/>
                  </a:lnTo>
                  <a:lnTo>
                    <a:pt x="99601" y="247569"/>
                  </a:lnTo>
                  <a:lnTo>
                    <a:pt x="94491" y="307798"/>
                  </a:lnTo>
                  <a:lnTo>
                    <a:pt x="92735" y="370928"/>
                  </a:lnTo>
                  <a:lnTo>
                    <a:pt x="0" y="370928"/>
                  </a:lnTo>
                  <a:lnTo>
                    <a:pt x="1945" y="304252"/>
                  </a:lnTo>
                  <a:lnTo>
                    <a:pt x="7553" y="241497"/>
                  </a:lnTo>
                  <a:lnTo>
                    <a:pt x="16483" y="183711"/>
                  </a:lnTo>
                  <a:lnTo>
                    <a:pt x="28394" y="131941"/>
                  </a:lnTo>
                  <a:lnTo>
                    <a:pt x="42946" y="87236"/>
                  </a:lnTo>
                  <a:lnTo>
                    <a:pt x="59797" y="50641"/>
                  </a:lnTo>
                  <a:lnTo>
                    <a:pt x="99034" y="5975"/>
                  </a:lnTo>
                  <a:lnTo>
                    <a:pt x="120738" y="0"/>
                  </a:lnTo>
                  <a:lnTo>
                    <a:pt x="213474" y="0"/>
                  </a:lnTo>
                  <a:lnTo>
                    <a:pt x="259121" y="27521"/>
                  </a:lnTo>
                  <a:lnTo>
                    <a:pt x="279457" y="60290"/>
                  </a:lnTo>
                  <a:lnTo>
                    <a:pt x="297409" y="104279"/>
                  </a:lnTo>
                  <a:lnTo>
                    <a:pt x="312434" y="158400"/>
                  </a:lnTo>
                  <a:lnTo>
                    <a:pt x="323989" y="221564"/>
                  </a:lnTo>
                  <a:lnTo>
                    <a:pt x="373570" y="221564"/>
                  </a:lnTo>
                  <a:lnTo>
                    <a:pt x="287845" y="370928"/>
                  </a:lnTo>
                  <a:lnTo>
                    <a:pt x="181673" y="221564"/>
                  </a:lnTo>
                  <a:lnTo>
                    <a:pt x="231254" y="221564"/>
                  </a:lnTo>
                  <a:lnTo>
                    <a:pt x="219698" y="158400"/>
                  </a:lnTo>
                  <a:lnTo>
                    <a:pt x="204673" y="104279"/>
                  </a:lnTo>
                  <a:lnTo>
                    <a:pt x="186721" y="60290"/>
                  </a:lnTo>
                  <a:lnTo>
                    <a:pt x="166386" y="27521"/>
                  </a:lnTo>
                  <a:lnTo>
                    <a:pt x="144211" y="7061"/>
                  </a:lnTo>
                  <a:lnTo>
                    <a:pt x="120738" y="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281600" y="2308589"/>
            <a:ext cx="467359" cy="396875"/>
            <a:chOff x="2281600" y="2308589"/>
            <a:chExt cx="467359" cy="396875"/>
          </a:xfrm>
        </p:grpSpPr>
        <p:sp>
          <p:nvSpPr>
            <p:cNvPr id="26" name="object 26" descr=""/>
            <p:cNvSpPr/>
            <p:nvPr/>
          </p:nvSpPr>
          <p:spPr>
            <a:xfrm>
              <a:off x="2294299" y="2321293"/>
              <a:ext cx="285750" cy="371475"/>
            </a:xfrm>
            <a:custGeom>
              <a:avLst/>
              <a:gdLst/>
              <a:ahLst/>
              <a:cxnLst/>
              <a:rect l="l" t="t" r="r" b="b"/>
              <a:pathLst>
                <a:path w="285750" h="371475">
                  <a:moveTo>
                    <a:pt x="285432" y="0"/>
                  </a:moveTo>
                  <a:lnTo>
                    <a:pt x="192697" y="0"/>
                  </a:lnTo>
                  <a:lnTo>
                    <a:pt x="162301" y="7061"/>
                  </a:lnTo>
                  <a:lnTo>
                    <a:pt x="107251" y="60291"/>
                  </a:lnTo>
                  <a:lnTo>
                    <a:pt x="84003" y="104282"/>
                  </a:lnTo>
                  <a:lnTo>
                    <a:pt x="64545" y="158407"/>
                  </a:lnTo>
                  <a:lnTo>
                    <a:pt x="49580" y="221576"/>
                  </a:lnTo>
                  <a:lnTo>
                    <a:pt x="0" y="221576"/>
                  </a:lnTo>
                  <a:lnTo>
                    <a:pt x="82715" y="370928"/>
                  </a:lnTo>
                  <a:lnTo>
                    <a:pt x="191897" y="221576"/>
                  </a:lnTo>
                  <a:lnTo>
                    <a:pt x="142316" y="221576"/>
                  </a:lnTo>
                  <a:lnTo>
                    <a:pt x="157281" y="158407"/>
                  </a:lnTo>
                  <a:lnTo>
                    <a:pt x="176739" y="104282"/>
                  </a:lnTo>
                  <a:lnTo>
                    <a:pt x="199986" y="60291"/>
                  </a:lnTo>
                  <a:lnTo>
                    <a:pt x="226320" y="27521"/>
                  </a:lnTo>
                  <a:lnTo>
                    <a:pt x="255036" y="7061"/>
                  </a:lnTo>
                  <a:lnTo>
                    <a:pt x="2854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33365" y="2321289"/>
              <a:ext cx="203200" cy="371475"/>
            </a:xfrm>
            <a:custGeom>
              <a:avLst/>
              <a:gdLst/>
              <a:ahLst/>
              <a:cxnLst/>
              <a:rect l="l" t="t" r="r" b="b"/>
              <a:pathLst>
                <a:path w="203200" h="371475">
                  <a:moveTo>
                    <a:pt x="46367" y="0"/>
                  </a:moveTo>
                  <a:lnTo>
                    <a:pt x="34600" y="1051"/>
                  </a:lnTo>
                  <a:lnTo>
                    <a:pt x="22917" y="4195"/>
                  </a:lnTo>
                  <a:lnTo>
                    <a:pt x="11366" y="9413"/>
                  </a:lnTo>
                  <a:lnTo>
                    <a:pt x="0" y="16687"/>
                  </a:lnTo>
                  <a:lnTo>
                    <a:pt x="23504" y="39078"/>
                  </a:lnTo>
                  <a:lnTo>
                    <a:pt x="44777" y="69516"/>
                  </a:lnTo>
                  <a:lnTo>
                    <a:pt x="63541" y="107104"/>
                  </a:lnTo>
                  <a:lnTo>
                    <a:pt x="79517" y="150945"/>
                  </a:lnTo>
                  <a:lnTo>
                    <a:pt x="92428" y="200145"/>
                  </a:lnTo>
                  <a:lnTo>
                    <a:pt x="101994" y="253806"/>
                  </a:lnTo>
                  <a:lnTo>
                    <a:pt x="107938" y="311033"/>
                  </a:lnTo>
                  <a:lnTo>
                    <a:pt x="109982" y="370928"/>
                  </a:lnTo>
                  <a:lnTo>
                    <a:pt x="202717" y="370928"/>
                  </a:lnTo>
                  <a:lnTo>
                    <a:pt x="200198" y="304255"/>
                  </a:lnTo>
                  <a:lnTo>
                    <a:pt x="192935" y="241502"/>
                  </a:lnTo>
                  <a:lnTo>
                    <a:pt x="181370" y="183717"/>
                  </a:lnTo>
                  <a:lnTo>
                    <a:pt x="165945" y="131947"/>
                  </a:lnTo>
                  <a:lnTo>
                    <a:pt x="147100" y="87240"/>
                  </a:lnTo>
                  <a:lnTo>
                    <a:pt x="125279" y="50644"/>
                  </a:lnTo>
                  <a:lnTo>
                    <a:pt x="74471" y="5976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294300" y="2321289"/>
              <a:ext cx="441959" cy="371475"/>
            </a:xfrm>
            <a:custGeom>
              <a:avLst/>
              <a:gdLst/>
              <a:ahLst/>
              <a:cxnLst/>
              <a:rect l="l" t="t" r="r" b="b"/>
              <a:pathLst>
                <a:path w="441960" h="371475">
                  <a:moveTo>
                    <a:pt x="239064" y="16687"/>
                  </a:moveTo>
                  <a:lnTo>
                    <a:pt x="283842" y="69516"/>
                  </a:lnTo>
                  <a:lnTo>
                    <a:pt x="302606" y="107104"/>
                  </a:lnTo>
                  <a:lnTo>
                    <a:pt x="318582" y="150945"/>
                  </a:lnTo>
                  <a:lnTo>
                    <a:pt x="331493" y="200145"/>
                  </a:lnTo>
                  <a:lnTo>
                    <a:pt x="341059" y="253806"/>
                  </a:lnTo>
                  <a:lnTo>
                    <a:pt x="347003" y="311033"/>
                  </a:lnTo>
                  <a:lnTo>
                    <a:pt x="349046" y="370928"/>
                  </a:lnTo>
                  <a:lnTo>
                    <a:pt x="441782" y="370928"/>
                  </a:lnTo>
                  <a:lnTo>
                    <a:pt x="439263" y="304255"/>
                  </a:lnTo>
                  <a:lnTo>
                    <a:pt x="432000" y="241502"/>
                  </a:lnTo>
                  <a:lnTo>
                    <a:pt x="420435" y="183717"/>
                  </a:lnTo>
                  <a:lnTo>
                    <a:pt x="405009" y="131947"/>
                  </a:lnTo>
                  <a:lnTo>
                    <a:pt x="386165" y="87240"/>
                  </a:lnTo>
                  <a:lnTo>
                    <a:pt x="364344" y="50644"/>
                  </a:lnTo>
                  <a:lnTo>
                    <a:pt x="313535" y="5976"/>
                  </a:lnTo>
                  <a:lnTo>
                    <a:pt x="285432" y="0"/>
                  </a:lnTo>
                  <a:lnTo>
                    <a:pt x="192697" y="0"/>
                  </a:lnTo>
                  <a:lnTo>
                    <a:pt x="133585" y="27524"/>
                  </a:lnTo>
                  <a:lnTo>
                    <a:pt x="107251" y="60296"/>
                  </a:lnTo>
                  <a:lnTo>
                    <a:pt x="84003" y="104288"/>
                  </a:lnTo>
                  <a:lnTo>
                    <a:pt x="64545" y="158411"/>
                  </a:lnTo>
                  <a:lnTo>
                    <a:pt x="49580" y="221576"/>
                  </a:lnTo>
                  <a:lnTo>
                    <a:pt x="0" y="221576"/>
                  </a:lnTo>
                  <a:lnTo>
                    <a:pt x="82715" y="370928"/>
                  </a:lnTo>
                  <a:lnTo>
                    <a:pt x="191897" y="221576"/>
                  </a:lnTo>
                  <a:lnTo>
                    <a:pt x="142316" y="221576"/>
                  </a:lnTo>
                  <a:lnTo>
                    <a:pt x="157281" y="158411"/>
                  </a:lnTo>
                  <a:lnTo>
                    <a:pt x="176739" y="104288"/>
                  </a:lnTo>
                  <a:lnTo>
                    <a:pt x="199986" y="60296"/>
                  </a:lnTo>
                  <a:lnTo>
                    <a:pt x="226320" y="27524"/>
                  </a:lnTo>
                  <a:lnTo>
                    <a:pt x="255036" y="7062"/>
                  </a:lnTo>
                  <a:lnTo>
                    <a:pt x="285432" y="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2365695" y="1668532"/>
            <a:ext cx="641985" cy="76200"/>
            <a:chOff x="2365695" y="1668532"/>
            <a:chExt cx="641985" cy="76200"/>
          </a:xfrm>
        </p:grpSpPr>
        <p:sp>
          <p:nvSpPr>
            <p:cNvPr id="30" name="object 30" descr=""/>
            <p:cNvSpPr/>
            <p:nvPr/>
          </p:nvSpPr>
          <p:spPr>
            <a:xfrm>
              <a:off x="2429198" y="1706634"/>
              <a:ext cx="578485" cy="0"/>
            </a:xfrm>
            <a:custGeom>
              <a:avLst/>
              <a:gdLst/>
              <a:ahLst/>
              <a:cxnLst/>
              <a:rect l="l" t="t" r="r" b="b"/>
              <a:pathLst>
                <a:path w="578485" h="0">
                  <a:moveTo>
                    <a:pt x="57825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365695" y="166853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748718" y="2082446"/>
            <a:ext cx="490855" cy="76200"/>
            <a:chOff x="748718" y="2082446"/>
            <a:chExt cx="490855" cy="76200"/>
          </a:xfrm>
        </p:grpSpPr>
        <p:sp>
          <p:nvSpPr>
            <p:cNvPr id="33" name="object 33" descr=""/>
            <p:cNvSpPr/>
            <p:nvPr/>
          </p:nvSpPr>
          <p:spPr>
            <a:xfrm>
              <a:off x="748718" y="2120549"/>
              <a:ext cx="427355" cy="0"/>
            </a:xfrm>
            <a:custGeom>
              <a:avLst/>
              <a:gdLst/>
              <a:ahLst/>
              <a:cxnLst/>
              <a:rect l="l" t="t" r="r" b="b"/>
              <a:pathLst>
                <a:path w="427355" h="0">
                  <a:moveTo>
                    <a:pt x="0" y="0"/>
                  </a:moveTo>
                  <a:lnTo>
                    <a:pt x="427253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163275" y="208244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2537686" y="1659630"/>
            <a:ext cx="5448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1165" algn="l"/>
              </a:tabLst>
            </a:pPr>
            <a:r>
              <a:rPr dirty="0" sz="1350" spc="-50">
                <a:latin typeface="Arial"/>
                <a:cs typeface="Arial"/>
              </a:rPr>
              <a:t>-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-5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82618" y="2068290"/>
            <a:ext cx="12636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101610" y="2054685"/>
            <a:ext cx="831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666982" y="1870418"/>
            <a:ext cx="1498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C</a:t>
            </a:r>
            <a:endParaRPr sz="13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846599" y="2418396"/>
            <a:ext cx="1403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E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434840" y="2068117"/>
            <a:ext cx="1403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B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7386" y="4283076"/>
            <a:ext cx="2287891" cy="1566372"/>
          </a:xfrm>
          <a:prstGeom prst="rect">
            <a:avLst/>
          </a:prstGeom>
        </p:spPr>
      </p:pic>
      <p:sp>
        <p:nvSpPr>
          <p:cNvPr id="42" name="object 42" descr=""/>
          <p:cNvSpPr txBox="1"/>
          <p:nvPr/>
        </p:nvSpPr>
        <p:spPr>
          <a:xfrm>
            <a:off x="7520323" y="4834883"/>
            <a:ext cx="61849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latin typeface="Arial"/>
                <a:cs typeface="Arial"/>
              </a:rPr>
              <a:t>ib=0.043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mA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3" name="object 4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4283" y="4310401"/>
            <a:ext cx="2068252" cy="158045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269502" y="1587928"/>
            <a:ext cx="3161665" cy="1528445"/>
            <a:chOff x="269502" y="1587928"/>
            <a:chExt cx="3161665" cy="152844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502" y="1587928"/>
              <a:ext cx="3161121" cy="152802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222763" y="2360977"/>
              <a:ext cx="253365" cy="371475"/>
            </a:xfrm>
            <a:custGeom>
              <a:avLst/>
              <a:gdLst/>
              <a:ahLst/>
              <a:cxnLst/>
              <a:rect l="l" t="t" r="r" b="b"/>
              <a:pathLst>
                <a:path w="253365" h="371475">
                  <a:moveTo>
                    <a:pt x="92735" y="0"/>
                  </a:moveTo>
                  <a:lnTo>
                    <a:pt x="0" y="0"/>
                  </a:lnTo>
                  <a:lnTo>
                    <a:pt x="23472" y="7061"/>
                  </a:lnTo>
                  <a:lnTo>
                    <a:pt x="45647" y="27521"/>
                  </a:lnTo>
                  <a:lnTo>
                    <a:pt x="65982" y="60291"/>
                  </a:lnTo>
                  <a:lnTo>
                    <a:pt x="83934" y="104282"/>
                  </a:lnTo>
                  <a:lnTo>
                    <a:pt x="98960" y="158407"/>
                  </a:lnTo>
                  <a:lnTo>
                    <a:pt x="110515" y="221576"/>
                  </a:lnTo>
                  <a:lnTo>
                    <a:pt x="60934" y="221576"/>
                  </a:lnTo>
                  <a:lnTo>
                    <a:pt x="167106" y="370928"/>
                  </a:lnTo>
                  <a:lnTo>
                    <a:pt x="252831" y="221576"/>
                  </a:lnTo>
                  <a:lnTo>
                    <a:pt x="203250" y="221576"/>
                  </a:lnTo>
                  <a:lnTo>
                    <a:pt x="191695" y="158407"/>
                  </a:lnTo>
                  <a:lnTo>
                    <a:pt x="176670" y="104282"/>
                  </a:lnTo>
                  <a:lnTo>
                    <a:pt x="158718" y="60291"/>
                  </a:lnTo>
                  <a:lnTo>
                    <a:pt x="138382" y="27521"/>
                  </a:lnTo>
                  <a:lnTo>
                    <a:pt x="116207" y="7061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02023" y="2360982"/>
              <a:ext cx="167640" cy="371475"/>
            </a:xfrm>
            <a:custGeom>
              <a:avLst/>
              <a:gdLst/>
              <a:ahLst/>
              <a:cxnLst/>
              <a:rect l="l" t="t" r="r" b="b"/>
              <a:pathLst>
                <a:path w="167640" h="371475">
                  <a:moveTo>
                    <a:pt x="120738" y="0"/>
                  </a:moveTo>
                  <a:lnTo>
                    <a:pt x="78606" y="23205"/>
                  </a:lnTo>
                  <a:lnTo>
                    <a:pt x="42946" y="87236"/>
                  </a:lnTo>
                  <a:lnTo>
                    <a:pt x="28394" y="131941"/>
                  </a:lnTo>
                  <a:lnTo>
                    <a:pt x="16483" y="183711"/>
                  </a:lnTo>
                  <a:lnTo>
                    <a:pt x="7553" y="241497"/>
                  </a:lnTo>
                  <a:lnTo>
                    <a:pt x="1945" y="304252"/>
                  </a:lnTo>
                  <a:lnTo>
                    <a:pt x="0" y="370928"/>
                  </a:lnTo>
                  <a:lnTo>
                    <a:pt x="92735" y="370928"/>
                  </a:lnTo>
                  <a:lnTo>
                    <a:pt x="94491" y="307798"/>
                  </a:lnTo>
                  <a:lnTo>
                    <a:pt x="99601" y="247569"/>
                  </a:lnTo>
                  <a:lnTo>
                    <a:pt x="107826" y="191342"/>
                  </a:lnTo>
                  <a:lnTo>
                    <a:pt x="118928" y="140216"/>
                  </a:lnTo>
                  <a:lnTo>
                    <a:pt x="132668" y="95289"/>
                  </a:lnTo>
                  <a:lnTo>
                    <a:pt x="148807" y="57662"/>
                  </a:lnTo>
                  <a:lnTo>
                    <a:pt x="167106" y="28435"/>
                  </a:lnTo>
                  <a:lnTo>
                    <a:pt x="155900" y="16073"/>
                  </a:lnTo>
                  <a:lnTo>
                    <a:pt x="144379" y="7178"/>
                  </a:lnTo>
                  <a:lnTo>
                    <a:pt x="132630" y="1803"/>
                  </a:lnTo>
                  <a:lnTo>
                    <a:pt x="120738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2023" y="2360982"/>
              <a:ext cx="374015" cy="371475"/>
            </a:xfrm>
            <a:custGeom>
              <a:avLst/>
              <a:gdLst/>
              <a:ahLst/>
              <a:cxnLst/>
              <a:rect l="l" t="t" r="r" b="b"/>
              <a:pathLst>
                <a:path w="374015" h="371475">
                  <a:moveTo>
                    <a:pt x="167106" y="28435"/>
                  </a:moveTo>
                  <a:lnTo>
                    <a:pt x="132668" y="95289"/>
                  </a:lnTo>
                  <a:lnTo>
                    <a:pt x="118928" y="140216"/>
                  </a:lnTo>
                  <a:lnTo>
                    <a:pt x="107826" y="191342"/>
                  </a:lnTo>
                  <a:lnTo>
                    <a:pt x="99601" y="247569"/>
                  </a:lnTo>
                  <a:lnTo>
                    <a:pt x="94491" y="307798"/>
                  </a:lnTo>
                  <a:lnTo>
                    <a:pt x="92735" y="370928"/>
                  </a:lnTo>
                  <a:lnTo>
                    <a:pt x="0" y="370928"/>
                  </a:lnTo>
                  <a:lnTo>
                    <a:pt x="1945" y="304252"/>
                  </a:lnTo>
                  <a:lnTo>
                    <a:pt x="7553" y="241497"/>
                  </a:lnTo>
                  <a:lnTo>
                    <a:pt x="16483" y="183711"/>
                  </a:lnTo>
                  <a:lnTo>
                    <a:pt x="28394" y="131941"/>
                  </a:lnTo>
                  <a:lnTo>
                    <a:pt x="42946" y="87236"/>
                  </a:lnTo>
                  <a:lnTo>
                    <a:pt x="59797" y="50641"/>
                  </a:lnTo>
                  <a:lnTo>
                    <a:pt x="99034" y="5975"/>
                  </a:lnTo>
                  <a:lnTo>
                    <a:pt x="120738" y="0"/>
                  </a:lnTo>
                  <a:lnTo>
                    <a:pt x="213474" y="0"/>
                  </a:lnTo>
                  <a:lnTo>
                    <a:pt x="259121" y="27521"/>
                  </a:lnTo>
                  <a:lnTo>
                    <a:pt x="279457" y="60290"/>
                  </a:lnTo>
                  <a:lnTo>
                    <a:pt x="297409" y="104279"/>
                  </a:lnTo>
                  <a:lnTo>
                    <a:pt x="312434" y="158400"/>
                  </a:lnTo>
                  <a:lnTo>
                    <a:pt x="323989" y="221564"/>
                  </a:lnTo>
                  <a:lnTo>
                    <a:pt x="373570" y="221564"/>
                  </a:lnTo>
                  <a:lnTo>
                    <a:pt x="287845" y="370928"/>
                  </a:lnTo>
                  <a:lnTo>
                    <a:pt x="181673" y="221564"/>
                  </a:lnTo>
                  <a:lnTo>
                    <a:pt x="231254" y="221564"/>
                  </a:lnTo>
                  <a:lnTo>
                    <a:pt x="219698" y="158400"/>
                  </a:lnTo>
                  <a:lnTo>
                    <a:pt x="204673" y="104279"/>
                  </a:lnTo>
                  <a:lnTo>
                    <a:pt x="186721" y="60290"/>
                  </a:lnTo>
                  <a:lnTo>
                    <a:pt x="166386" y="27521"/>
                  </a:lnTo>
                  <a:lnTo>
                    <a:pt x="144211" y="7061"/>
                  </a:lnTo>
                  <a:lnTo>
                    <a:pt x="120738" y="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294298" y="2321293"/>
              <a:ext cx="285750" cy="371475"/>
            </a:xfrm>
            <a:custGeom>
              <a:avLst/>
              <a:gdLst/>
              <a:ahLst/>
              <a:cxnLst/>
              <a:rect l="l" t="t" r="r" b="b"/>
              <a:pathLst>
                <a:path w="285750" h="371475">
                  <a:moveTo>
                    <a:pt x="285432" y="0"/>
                  </a:moveTo>
                  <a:lnTo>
                    <a:pt x="192697" y="0"/>
                  </a:lnTo>
                  <a:lnTo>
                    <a:pt x="162301" y="7061"/>
                  </a:lnTo>
                  <a:lnTo>
                    <a:pt x="107251" y="60291"/>
                  </a:lnTo>
                  <a:lnTo>
                    <a:pt x="84003" y="104282"/>
                  </a:lnTo>
                  <a:lnTo>
                    <a:pt x="64545" y="158407"/>
                  </a:lnTo>
                  <a:lnTo>
                    <a:pt x="49580" y="221576"/>
                  </a:lnTo>
                  <a:lnTo>
                    <a:pt x="0" y="221576"/>
                  </a:lnTo>
                  <a:lnTo>
                    <a:pt x="82715" y="370928"/>
                  </a:lnTo>
                  <a:lnTo>
                    <a:pt x="191897" y="221576"/>
                  </a:lnTo>
                  <a:lnTo>
                    <a:pt x="142316" y="221576"/>
                  </a:lnTo>
                  <a:lnTo>
                    <a:pt x="157281" y="158407"/>
                  </a:lnTo>
                  <a:lnTo>
                    <a:pt x="176739" y="104282"/>
                  </a:lnTo>
                  <a:lnTo>
                    <a:pt x="199986" y="60291"/>
                  </a:lnTo>
                  <a:lnTo>
                    <a:pt x="226320" y="27521"/>
                  </a:lnTo>
                  <a:lnTo>
                    <a:pt x="255036" y="7061"/>
                  </a:lnTo>
                  <a:lnTo>
                    <a:pt x="2854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533365" y="2321289"/>
              <a:ext cx="203200" cy="371475"/>
            </a:xfrm>
            <a:custGeom>
              <a:avLst/>
              <a:gdLst/>
              <a:ahLst/>
              <a:cxnLst/>
              <a:rect l="l" t="t" r="r" b="b"/>
              <a:pathLst>
                <a:path w="203200" h="371475">
                  <a:moveTo>
                    <a:pt x="46367" y="0"/>
                  </a:moveTo>
                  <a:lnTo>
                    <a:pt x="34600" y="1051"/>
                  </a:lnTo>
                  <a:lnTo>
                    <a:pt x="22917" y="4195"/>
                  </a:lnTo>
                  <a:lnTo>
                    <a:pt x="11366" y="9413"/>
                  </a:lnTo>
                  <a:lnTo>
                    <a:pt x="0" y="16687"/>
                  </a:lnTo>
                  <a:lnTo>
                    <a:pt x="23504" y="39078"/>
                  </a:lnTo>
                  <a:lnTo>
                    <a:pt x="44777" y="69516"/>
                  </a:lnTo>
                  <a:lnTo>
                    <a:pt x="63541" y="107104"/>
                  </a:lnTo>
                  <a:lnTo>
                    <a:pt x="79517" y="150945"/>
                  </a:lnTo>
                  <a:lnTo>
                    <a:pt x="92428" y="200145"/>
                  </a:lnTo>
                  <a:lnTo>
                    <a:pt x="101994" y="253806"/>
                  </a:lnTo>
                  <a:lnTo>
                    <a:pt x="107938" y="311033"/>
                  </a:lnTo>
                  <a:lnTo>
                    <a:pt x="109982" y="370928"/>
                  </a:lnTo>
                  <a:lnTo>
                    <a:pt x="202717" y="370928"/>
                  </a:lnTo>
                  <a:lnTo>
                    <a:pt x="200198" y="304255"/>
                  </a:lnTo>
                  <a:lnTo>
                    <a:pt x="192935" y="241502"/>
                  </a:lnTo>
                  <a:lnTo>
                    <a:pt x="181370" y="183717"/>
                  </a:lnTo>
                  <a:lnTo>
                    <a:pt x="165945" y="131947"/>
                  </a:lnTo>
                  <a:lnTo>
                    <a:pt x="147100" y="87240"/>
                  </a:lnTo>
                  <a:lnTo>
                    <a:pt x="125279" y="50644"/>
                  </a:lnTo>
                  <a:lnTo>
                    <a:pt x="74471" y="5976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94300" y="2321289"/>
              <a:ext cx="441959" cy="371475"/>
            </a:xfrm>
            <a:custGeom>
              <a:avLst/>
              <a:gdLst/>
              <a:ahLst/>
              <a:cxnLst/>
              <a:rect l="l" t="t" r="r" b="b"/>
              <a:pathLst>
                <a:path w="441960" h="371475">
                  <a:moveTo>
                    <a:pt x="239064" y="16687"/>
                  </a:moveTo>
                  <a:lnTo>
                    <a:pt x="283842" y="69516"/>
                  </a:lnTo>
                  <a:lnTo>
                    <a:pt x="302606" y="107104"/>
                  </a:lnTo>
                  <a:lnTo>
                    <a:pt x="318582" y="150945"/>
                  </a:lnTo>
                  <a:lnTo>
                    <a:pt x="331493" y="200145"/>
                  </a:lnTo>
                  <a:lnTo>
                    <a:pt x="341059" y="253806"/>
                  </a:lnTo>
                  <a:lnTo>
                    <a:pt x="347003" y="311033"/>
                  </a:lnTo>
                  <a:lnTo>
                    <a:pt x="349046" y="370928"/>
                  </a:lnTo>
                  <a:lnTo>
                    <a:pt x="441782" y="370928"/>
                  </a:lnTo>
                  <a:lnTo>
                    <a:pt x="439263" y="304255"/>
                  </a:lnTo>
                  <a:lnTo>
                    <a:pt x="432000" y="241502"/>
                  </a:lnTo>
                  <a:lnTo>
                    <a:pt x="420435" y="183717"/>
                  </a:lnTo>
                  <a:lnTo>
                    <a:pt x="405009" y="131947"/>
                  </a:lnTo>
                  <a:lnTo>
                    <a:pt x="386165" y="87240"/>
                  </a:lnTo>
                  <a:lnTo>
                    <a:pt x="364344" y="50644"/>
                  </a:lnTo>
                  <a:lnTo>
                    <a:pt x="313535" y="5976"/>
                  </a:lnTo>
                  <a:lnTo>
                    <a:pt x="285432" y="0"/>
                  </a:lnTo>
                  <a:lnTo>
                    <a:pt x="192697" y="0"/>
                  </a:lnTo>
                  <a:lnTo>
                    <a:pt x="133585" y="27524"/>
                  </a:lnTo>
                  <a:lnTo>
                    <a:pt x="107251" y="60296"/>
                  </a:lnTo>
                  <a:lnTo>
                    <a:pt x="84003" y="104288"/>
                  </a:lnTo>
                  <a:lnTo>
                    <a:pt x="64545" y="158411"/>
                  </a:lnTo>
                  <a:lnTo>
                    <a:pt x="49580" y="221576"/>
                  </a:lnTo>
                  <a:lnTo>
                    <a:pt x="0" y="221576"/>
                  </a:lnTo>
                  <a:lnTo>
                    <a:pt x="82715" y="370928"/>
                  </a:lnTo>
                  <a:lnTo>
                    <a:pt x="191897" y="221576"/>
                  </a:lnTo>
                  <a:lnTo>
                    <a:pt x="142316" y="221576"/>
                  </a:lnTo>
                  <a:lnTo>
                    <a:pt x="157281" y="158411"/>
                  </a:lnTo>
                  <a:lnTo>
                    <a:pt x="176739" y="104288"/>
                  </a:lnTo>
                  <a:lnTo>
                    <a:pt x="199986" y="60296"/>
                  </a:lnTo>
                  <a:lnTo>
                    <a:pt x="226320" y="27524"/>
                  </a:lnTo>
                  <a:lnTo>
                    <a:pt x="255036" y="7062"/>
                  </a:lnTo>
                  <a:lnTo>
                    <a:pt x="285432" y="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8739" y="883578"/>
            <a:ext cx="747775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Problema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2.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Hallar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punto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operación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transistor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problema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Vb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=15V.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25259" y="1509917"/>
            <a:ext cx="2425700" cy="64706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25"/>
              </a:spcBef>
            </a:pPr>
            <a:r>
              <a:rPr dirty="0" sz="1350" spc="-459">
                <a:latin typeface="Cambria Math"/>
                <a:cs typeface="Cambria Math"/>
              </a:rPr>
              <a:t>𝑉𝑉𝑉𝑉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90">
                <a:latin typeface="Cambria Math"/>
                <a:cs typeface="Cambria Math"/>
              </a:rPr>
              <a:t>𝑉𝑉</a:t>
            </a:r>
            <a:r>
              <a:rPr dirty="0" baseline="-17543" sz="1425" spc="-585">
                <a:latin typeface="Cambria Math"/>
                <a:cs typeface="Cambria Math"/>
              </a:rPr>
              <a:t>𝑅𝑅𝑅𝑅</a:t>
            </a:r>
            <a:r>
              <a:rPr dirty="0" baseline="-17543" sz="1425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𝑅𝑅𝐵𝐵</a:t>
            </a:r>
            <a:r>
              <a:rPr dirty="0" baseline="-17543" sz="1425" spc="35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65">
                <a:latin typeface="Cambria Math"/>
                <a:cs typeface="Cambria Math"/>
              </a:rPr>
              <a:t>𝑅𝑅𝑉𝑉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𝑅𝑅𝐵𝐵</a:t>
            </a:r>
            <a:endParaRPr baseline="-17543" sz="1425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dirty="0" sz="1350" spc="-275">
                <a:latin typeface="Cambria Math"/>
                <a:cs typeface="Cambria Math"/>
              </a:rPr>
              <a:t>𝑉𝑉𝑖𝑖</a:t>
            </a:r>
            <a:r>
              <a:rPr dirty="0" sz="1350" spc="1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405">
                <a:latin typeface="Cambria Math"/>
                <a:cs typeface="Cambria Math"/>
              </a:rPr>
              <a:t>𝑉𝑉</a:t>
            </a:r>
            <a:r>
              <a:rPr dirty="0" baseline="-17543" sz="1425" spc="-607">
                <a:latin typeface="Cambria Math"/>
                <a:cs typeface="Cambria Math"/>
              </a:rPr>
              <a:t>𝑅𝑅𝑅𝑅</a:t>
            </a:r>
            <a:r>
              <a:rPr dirty="0" baseline="-17543" sz="1425" spc="3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425">
                <a:latin typeface="Cambria Math"/>
                <a:cs typeface="Cambria Math"/>
              </a:rPr>
              <a:t>𝑉𝑉</a:t>
            </a:r>
            <a:r>
              <a:rPr dirty="0" baseline="-17543" sz="1425" spc="-637">
                <a:latin typeface="Cambria Math"/>
                <a:cs typeface="Cambria Math"/>
              </a:rPr>
              <a:t>𝑅𝑅𝐵𝐵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59801" y="2450384"/>
            <a:ext cx="19621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59">
                <a:latin typeface="Cambria Math"/>
                <a:cs typeface="Cambria Math"/>
              </a:rPr>
              <a:t>𝑉𝑉𝑉𝑉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65">
                <a:latin typeface="Cambria Math"/>
                <a:cs typeface="Cambria Math"/>
              </a:rPr>
              <a:t>𝑅𝑅𝑉𝑉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0.7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5756757" y="2581948"/>
            <a:ext cx="620395" cy="10795"/>
          </a:xfrm>
          <a:custGeom>
            <a:avLst/>
            <a:gdLst/>
            <a:ahLst/>
            <a:cxnLst/>
            <a:rect l="l" t="t" r="r" b="b"/>
            <a:pathLst>
              <a:path w="620395" h="10794">
                <a:moveTo>
                  <a:pt x="620255" y="0"/>
                </a:moveTo>
                <a:lnTo>
                  <a:pt x="0" y="0"/>
                </a:lnTo>
                <a:lnTo>
                  <a:pt x="0" y="10667"/>
                </a:lnTo>
                <a:lnTo>
                  <a:pt x="620255" y="10667"/>
                </a:lnTo>
                <a:lnTo>
                  <a:pt x="620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744050" y="2319320"/>
            <a:ext cx="6470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15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25">
                <a:latin typeface="Cambria Math"/>
                <a:cs typeface="Cambria Math"/>
              </a:rPr>
              <a:t>0.7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910406" y="2566273"/>
            <a:ext cx="3136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Cambria Math"/>
                <a:cs typeface="Cambria Math"/>
              </a:rPr>
              <a:t>100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411888" y="2450374"/>
            <a:ext cx="166370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0.143 </a:t>
            </a:r>
            <a:r>
              <a:rPr dirty="0" sz="1350" spc="-505">
                <a:latin typeface="Cambria Math"/>
                <a:cs typeface="Cambria Math"/>
              </a:rPr>
              <a:t>𝑚𝑚𝐴𝐴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143 </a:t>
            </a:r>
            <a:r>
              <a:rPr dirty="0" sz="1350" spc="-420">
                <a:latin typeface="Cambria Math"/>
                <a:cs typeface="Cambria Math"/>
              </a:rPr>
              <a:t>𝜇𝜇𝐴𝐴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2841" y="2903146"/>
            <a:ext cx="7997190" cy="1327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32125">
              <a:lnSpc>
                <a:spcPct val="100000"/>
              </a:lnSpc>
              <a:spcBef>
                <a:spcPts val="105"/>
              </a:spcBef>
            </a:pPr>
            <a:r>
              <a:rPr dirty="0" sz="1350" spc="-160">
                <a:latin typeface="Cambria Math"/>
                <a:cs typeface="Cambria Math"/>
              </a:rPr>
              <a:t>𝑖𝑖𝑖𝑖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𝑖𝑖𝑉𝑉𝛽𝛽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0.143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100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14.3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350">
              <a:latin typeface="Cambria Math"/>
              <a:cs typeface="Cambria Math"/>
            </a:endParaRPr>
          </a:p>
          <a:p>
            <a:pPr marL="3042920">
              <a:lnSpc>
                <a:spcPct val="100000"/>
              </a:lnSpc>
            </a:pPr>
            <a:r>
              <a:rPr dirty="0" sz="1350" spc="-275">
                <a:latin typeface="Cambria Math"/>
                <a:cs typeface="Cambria Math"/>
              </a:rPr>
              <a:t>𝑉𝑉𝑖𝑖</a:t>
            </a:r>
            <a:r>
              <a:rPr dirty="0" sz="1350" spc="1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𝑉𝑉𝑖𝑖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1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10 − 14.3 ∗ 1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−4.3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  <a:p>
            <a:pPr marL="50800" marR="2967355" indent="1270">
              <a:lnSpc>
                <a:spcPct val="100000"/>
              </a:lnSpc>
              <a:spcBef>
                <a:spcPts val="1470"/>
              </a:spcBef>
            </a:pP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CE</a:t>
            </a:r>
            <a:r>
              <a:rPr dirty="0" sz="1350">
                <a:latin typeface="Arial"/>
                <a:cs typeface="Arial"/>
              </a:rPr>
              <a:t>&lt;V</a:t>
            </a:r>
            <a:r>
              <a:rPr dirty="0" baseline="-18518" sz="1350">
                <a:latin typeface="Arial"/>
                <a:cs typeface="Arial"/>
              </a:rPr>
              <a:t>SAT</a:t>
            </a:r>
            <a:r>
              <a:rPr dirty="0" baseline="-18518" sz="1350" spc="127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(=0-</a:t>
            </a:r>
            <a:r>
              <a:rPr dirty="0" sz="1350">
                <a:latin typeface="Arial"/>
                <a:cs typeface="Arial"/>
              </a:rPr>
              <a:t>0.2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V)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15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transistor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está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zona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saturación. </a:t>
            </a:r>
            <a:r>
              <a:rPr dirty="0" sz="1350">
                <a:latin typeface="Arial"/>
                <a:cs typeface="Arial"/>
              </a:rPr>
              <a:t>Replanteamos</a:t>
            </a:r>
            <a:r>
              <a:rPr dirty="0" sz="1350" spc="-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problema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V</a:t>
            </a:r>
            <a:r>
              <a:rPr dirty="0" baseline="-18518" sz="1350" spc="-15">
                <a:latin typeface="Arial"/>
                <a:cs typeface="Arial"/>
              </a:rPr>
              <a:t>CE</a:t>
            </a:r>
            <a:r>
              <a:rPr dirty="0" sz="1350" spc="-10">
                <a:latin typeface="Arial"/>
                <a:cs typeface="Arial"/>
              </a:rPr>
              <a:t>=V</a:t>
            </a:r>
            <a:r>
              <a:rPr dirty="0" baseline="-18518" sz="1350" spc="-15">
                <a:latin typeface="Arial"/>
                <a:cs typeface="Arial"/>
              </a:rPr>
              <a:t>SAT</a:t>
            </a:r>
            <a:r>
              <a:rPr dirty="0" sz="1350" spc="-10">
                <a:latin typeface="Arial"/>
                <a:cs typeface="Arial"/>
              </a:rPr>
              <a:t>=0.2V.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833015" y="5099442"/>
            <a:ext cx="588645" cy="160020"/>
          </a:xfrm>
          <a:custGeom>
            <a:avLst/>
            <a:gdLst/>
            <a:ahLst/>
            <a:cxnLst/>
            <a:rect l="l" t="t" r="r" b="b"/>
            <a:pathLst>
              <a:path w="588644" h="160020">
                <a:moveTo>
                  <a:pt x="537451" y="0"/>
                </a:moveTo>
                <a:lnTo>
                  <a:pt x="535177" y="6477"/>
                </a:lnTo>
                <a:lnTo>
                  <a:pt x="544415" y="10484"/>
                </a:lnTo>
                <a:lnTo>
                  <a:pt x="552356" y="16030"/>
                </a:lnTo>
                <a:lnTo>
                  <a:pt x="571420" y="52941"/>
                </a:lnTo>
                <a:lnTo>
                  <a:pt x="573773" y="78955"/>
                </a:lnTo>
                <a:lnTo>
                  <a:pt x="573182" y="93026"/>
                </a:lnTo>
                <a:lnTo>
                  <a:pt x="558963" y="136238"/>
                </a:lnTo>
                <a:lnTo>
                  <a:pt x="535431" y="153035"/>
                </a:lnTo>
                <a:lnTo>
                  <a:pt x="537451" y="159512"/>
                </a:lnTo>
                <a:lnTo>
                  <a:pt x="575208" y="131635"/>
                </a:lnTo>
                <a:lnTo>
                  <a:pt x="587506" y="94450"/>
                </a:lnTo>
                <a:lnTo>
                  <a:pt x="588327" y="79794"/>
                </a:lnTo>
                <a:lnTo>
                  <a:pt x="587513" y="65346"/>
                </a:lnTo>
                <a:lnTo>
                  <a:pt x="587503" y="65173"/>
                </a:lnTo>
                <a:lnTo>
                  <a:pt x="575170" y="27965"/>
                </a:lnTo>
                <a:lnTo>
                  <a:pt x="549017" y="4176"/>
                </a:lnTo>
                <a:lnTo>
                  <a:pt x="537451" y="0"/>
                </a:lnTo>
                <a:close/>
              </a:path>
              <a:path w="588644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674263" y="5099442"/>
            <a:ext cx="1262380" cy="160020"/>
          </a:xfrm>
          <a:custGeom>
            <a:avLst/>
            <a:gdLst/>
            <a:ahLst/>
            <a:cxnLst/>
            <a:rect l="l" t="t" r="r" b="b"/>
            <a:pathLst>
              <a:path w="1262379" h="160020">
                <a:moveTo>
                  <a:pt x="1211059" y="0"/>
                </a:moveTo>
                <a:lnTo>
                  <a:pt x="1208785" y="6477"/>
                </a:lnTo>
                <a:lnTo>
                  <a:pt x="1218023" y="10484"/>
                </a:lnTo>
                <a:lnTo>
                  <a:pt x="1225964" y="16030"/>
                </a:lnTo>
                <a:lnTo>
                  <a:pt x="1245028" y="52941"/>
                </a:lnTo>
                <a:lnTo>
                  <a:pt x="1246768" y="65173"/>
                </a:lnTo>
                <a:lnTo>
                  <a:pt x="1246793" y="65346"/>
                </a:lnTo>
                <a:lnTo>
                  <a:pt x="1245017" y="105805"/>
                </a:lnTo>
                <a:lnTo>
                  <a:pt x="1225975" y="143416"/>
                </a:lnTo>
                <a:lnTo>
                  <a:pt x="1209039" y="153035"/>
                </a:lnTo>
                <a:lnTo>
                  <a:pt x="1211059" y="159512"/>
                </a:lnTo>
                <a:lnTo>
                  <a:pt x="1248816" y="131635"/>
                </a:lnTo>
                <a:lnTo>
                  <a:pt x="1261114" y="94450"/>
                </a:lnTo>
                <a:lnTo>
                  <a:pt x="1261935" y="79794"/>
                </a:lnTo>
                <a:lnTo>
                  <a:pt x="1261121" y="65346"/>
                </a:lnTo>
                <a:lnTo>
                  <a:pt x="1261111" y="65173"/>
                </a:lnTo>
                <a:lnTo>
                  <a:pt x="1248778" y="27965"/>
                </a:lnTo>
                <a:lnTo>
                  <a:pt x="1222625" y="4176"/>
                </a:lnTo>
                <a:lnTo>
                  <a:pt x="1211059" y="0"/>
                </a:lnTo>
                <a:close/>
              </a:path>
              <a:path w="1262379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1851412" y="5042132"/>
            <a:ext cx="206692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𝑅𝑅𝐵𝐵</a:t>
            </a:r>
            <a:r>
              <a:rPr dirty="0" baseline="-17543" sz="1425" spc="-17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,</a:t>
            </a:r>
            <a:r>
              <a:rPr dirty="0" sz="1350" spc="-8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8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8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0.7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𝑉𝑉,</a:t>
            </a:r>
            <a:r>
              <a:rPr dirty="0" sz="1350" spc="-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0.143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584603" y="5305182"/>
            <a:ext cx="1275715" cy="160020"/>
          </a:xfrm>
          <a:custGeom>
            <a:avLst/>
            <a:gdLst/>
            <a:ahLst/>
            <a:cxnLst/>
            <a:rect l="l" t="t" r="r" b="b"/>
            <a:pathLst>
              <a:path w="1275714" h="160020">
                <a:moveTo>
                  <a:pt x="1224775" y="0"/>
                </a:moveTo>
                <a:lnTo>
                  <a:pt x="1222502" y="6476"/>
                </a:lnTo>
                <a:lnTo>
                  <a:pt x="1231739" y="10484"/>
                </a:lnTo>
                <a:lnTo>
                  <a:pt x="1239680" y="16030"/>
                </a:lnTo>
                <a:lnTo>
                  <a:pt x="1258744" y="52941"/>
                </a:lnTo>
                <a:lnTo>
                  <a:pt x="1260484" y="65173"/>
                </a:lnTo>
                <a:lnTo>
                  <a:pt x="1260509" y="65346"/>
                </a:lnTo>
                <a:lnTo>
                  <a:pt x="1258733" y="105805"/>
                </a:lnTo>
                <a:lnTo>
                  <a:pt x="1239691" y="143416"/>
                </a:lnTo>
                <a:lnTo>
                  <a:pt x="1222755" y="153034"/>
                </a:lnTo>
                <a:lnTo>
                  <a:pt x="1224775" y="159511"/>
                </a:lnTo>
                <a:lnTo>
                  <a:pt x="1262532" y="131635"/>
                </a:lnTo>
                <a:lnTo>
                  <a:pt x="1274830" y="94450"/>
                </a:lnTo>
                <a:lnTo>
                  <a:pt x="1275651" y="79794"/>
                </a:lnTo>
                <a:lnTo>
                  <a:pt x="1274837" y="65346"/>
                </a:lnTo>
                <a:lnTo>
                  <a:pt x="1274827" y="65173"/>
                </a:lnTo>
                <a:lnTo>
                  <a:pt x="1262494" y="27965"/>
                </a:lnTo>
                <a:lnTo>
                  <a:pt x="1236341" y="4176"/>
                </a:lnTo>
                <a:lnTo>
                  <a:pt x="1224775" y="0"/>
                </a:lnTo>
                <a:close/>
              </a:path>
              <a:path w="1275714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1"/>
                </a:lnTo>
                <a:lnTo>
                  <a:pt x="52895" y="153034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6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603001" y="5282924"/>
            <a:ext cx="12280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2345" sz="2025" spc="-622">
                <a:latin typeface="Cambria Math"/>
                <a:cs typeface="Cambria Math"/>
              </a:rPr>
              <a:t>𝑉𝑉</a:t>
            </a:r>
            <a:r>
              <a:rPr dirty="0" sz="950" spc="-415">
                <a:latin typeface="Cambria Math"/>
                <a:cs typeface="Cambria Math"/>
              </a:rPr>
              <a:t>𝑅𝑅𝐵𝐵</a:t>
            </a:r>
            <a:r>
              <a:rPr dirty="0" sz="950" spc="270">
                <a:latin typeface="Cambria Math"/>
                <a:cs typeface="Cambria Math"/>
              </a:rPr>
              <a:t> </a:t>
            </a:r>
            <a:r>
              <a:rPr dirty="0" baseline="12345" sz="2025">
                <a:latin typeface="Cambria Math"/>
                <a:cs typeface="Cambria Math"/>
              </a:rPr>
              <a:t>=</a:t>
            </a:r>
            <a:r>
              <a:rPr dirty="0" baseline="12345" sz="2025" spc="135">
                <a:latin typeface="Cambria Math"/>
                <a:cs typeface="Cambria Math"/>
              </a:rPr>
              <a:t> </a:t>
            </a:r>
            <a:r>
              <a:rPr dirty="0" baseline="12345" sz="2025" spc="-434">
                <a:latin typeface="Cambria Math"/>
                <a:cs typeface="Cambria Math"/>
              </a:rPr>
              <a:t>𝑉𝑉</a:t>
            </a:r>
            <a:r>
              <a:rPr dirty="0" sz="950" spc="-290">
                <a:latin typeface="Cambria Math"/>
                <a:cs typeface="Cambria Math"/>
              </a:rPr>
              <a:t>𝑠𝑠𝑎𝑎𝑜𝑜</a:t>
            </a:r>
            <a:r>
              <a:rPr dirty="0" baseline="12345" sz="2025" spc="-434">
                <a:latin typeface="Cambria Math"/>
                <a:cs typeface="Cambria Math"/>
              </a:rPr>
              <a:t>,</a:t>
            </a:r>
            <a:r>
              <a:rPr dirty="0" baseline="12345" sz="2025" spc="-97">
                <a:latin typeface="Cambria Math"/>
                <a:cs typeface="Cambria Math"/>
              </a:rPr>
              <a:t> </a:t>
            </a:r>
            <a:r>
              <a:rPr dirty="0" baseline="12345" sz="2025" spc="-217">
                <a:latin typeface="Cambria Math"/>
                <a:cs typeface="Cambria Math"/>
              </a:rPr>
              <a:t>𝑖𝑖𝑖𝑖</a:t>
            </a:r>
            <a:r>
              <a:rPr dirty="0" sz="950" spc="-145">
                <a:latin typeface="Cambria Math"/>
                <a:cs typeface="Cambria Math"/>
              </a:rPr>
              <a:t>𝑠𝑠𝑎𝑎𝑜𝑜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3113175" y="5305182"/>
            <a:ext cx="1071880" cy="160020"/>
          </a:xfrm>
          <a:custGeom>
            <a:avLst/>
            <a:gdLst/>
            <a:ahLst/>
            <a:cxnLst/>
            <a:rect l="l" t="t" r="r" b="b"/>
            <a:pathLst>
              <a:path w="1071879" h="160020">
                <a:moveTo>
                  <a:pt x="1020559" y="0"/>
                </a:moveTo>
                <a:lnTo>
                  <a:pt x="1018285" y="6476"/>
                </a:lnTo>
                <a:lnTo>
                  <a:pt x="1027523" y="10484"/>
                </a:lnTo>
                <a:lnTo>
                  <a:pt x="1035464" y="16030"/>
                </a:lnTo>
                <a:lnTo>
                  <a:pt x="1054528" y="52941"/>
                </a:lnTo>
                <a:lnTo>
                  <a:pt x="1056268" y="65173"/>
                </a:lnTo>
                <a:lnTo>
                  <a:pt x="1056293" y="65346"/>
                </a:lnTo>
                <a:lnTo>
                  <a:pt x="1054517" y="105805"/>
                </a:lnTo>
                <a:lnTo>
                  <a:pt x="1035475" y="143416"/>
                </a:lnTo>
                <a:lnTo>
                  <a:pt x="1018539" y="153034"/>
                </a:lnTo>
                <a:lnTo>
                  <a:pt x="1020559" y="159511"/>
                </a:lnTo>
                <a:lnTo>
                  <a:pt x="1058316" y="131635"/>
                </a:lnTo>
                <a:lnTo>
                  <a:pt x="1070614" y="94450"/>
                </a:lnTo>
                <a:lnTo>
                  <a:pt x="1071435" y="79794"/>
                </a:lnTo>
                <a:lnTo>
                  <a:pt x="1070621" y="65346"/>
                </a:lnTo>
                <a:lnTo>
                  <a:pt x="1070611" y="65173"/>
                </a:lnTo>
                <a:lnTo>
                  <a:pt x="1058278" y="27965"/>
                </a:lnTo>
                <a:lnTo>
                  <a:pt x="1032125" y="4176"/>
                </a:lnTo>
                <a:lnTo>
                  <a:pt x="1020559" y="0"/>
                </a:lnTo>
                <a:close/>
              </a:path>
              <a:path w="1071879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1"/>
                </a:lnTo>
                <a:lnTo>
                  <a:pt x="52895" y="153034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6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2908560" y="5247873"/>
            <a:ext cx="12325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8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0.2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90">
                <a:latin typeface="Cambria Math"/>
                <a:cs typeface="Cambria Math"/>
              </a:rPr>
              <a:t>𝑉𝑉,</a:t>
            </a:r>
            <a:r>
              <a:rPr dirty="0" sz="1350" spc="-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9.8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530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428139" y="1662764"/>
            <a:ext cx="200723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Vb&gt;Vf=0.7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V.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Suponemos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región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activa.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921717" y="4472899"/>
            <a:ext cx="18161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330">
                <a:latin typeface="Cambria Math"/>
                <a:cs typeface="Cambria Math"/>
              </a:rPr>
              <a:t>𝑅𝑅𝐵𝐵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2702509" y="4522177"/>
            <a:ext cx="650875" cy="10795"/>
          </a:xfrm>
          <a:custGeom>
            <a:avLst/>
            <a:gdLst/>
            <a:ahLst/>
            <a:cxnLst/>
            <a:rect l="l" t="t" r="r" b="b"/>
            <a:pathLst>
              <a:path w="650875" h="10795">
                <a:moveTo>
                  <a:pt x="650760" y="0"/>
                </a:moveTo>
                <a:lnTo>
                  <a:pt x="0" y="0"/>
                </a:lnTo>
                <a:lnTo>
                  <a:pt x="0" y="10668"/>
                </a:lnTo>
                <a:lnTo>
                  <a:pt x="650760" y="10668"/>
                </a:lnTo>
                <a:lnTo>
                  <a:pt x="650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3577297" y="4522177"/>
            <a:ext cx="620395" cy="10795"/>
          </a:xfrm>
          <a:custGeom>
            <a:avLst/>
            <a:gdLst/>
            <a:ahLst/>
            <a:cxnLst/>
            <a:rect l="l" t="t" r="r" b="b"/>
            <a:pathLst>
              <a:path w="620395" h="10795">
                <a:moveTo>
                  <a:pt x="620255" y="0"/>
                </a:moveTo>
                <a:lnTo>
                  <a:pt x="0" y="0"/>
                </a:lnTo>
                <a:lnTo>
                  <a:pt x="0" y="10668"/>
                </a:lnTo>
                <a:lnTo>
                  <a:pt x="620255" y="10668"/>
                </a:lnTo>
                <a:lnTo>
                  <a:pt x="620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2916889" y="4506427"/>
            <a:ext cx="103124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2019" algn="l"/>
              </a:tabLst>
            </a:pPr>
            <a:r>
              <a:rPr dirty="0" sz="1350" spc="-295">
                <a:latin typeface="Cambria Math"/>
                <a:cs typeface="Cambria Math"/>
              </a:rPr>
              <a:t>𝑅𝑅𝑖𝑖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50">
                <a:latin typeface="Cambria Math"/>
                <a:cs typeface="Cambria Math"/>
              </a:rPr>
              <a:t>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98905" y="4259539"/>
            <a:ext cx="4280535" cy="3638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03425">
              <a:lnSpc>
                <a:spcPts val="1325"/>
              </a:lnSpc>
              <a:spcBef>
                <a:spcPts val="105"/>
              </a:spcBef>
              <a:tabLst>
                <a:tab pos="2877820" algn="l"/>
              </a:tabLst>
            </a:pPr>
            <a:r>
              <a:rPr dirty="0" sz="1350" spc="-275">
                <a:latin typeface="Cambria Math"/>
                <a:cs typeface="Cambria Math"/>
              </a:rPr>
              <a:t>𝑉𝑉𝑖𝑖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25">
                <a:latin typeface="Cambria Math"/>
                <a:cs typeface="Cambria Math"/>
              </a:rPr>
              <a:t>𝑉𝑉</a:t>
            </a:r>
            <a:r>
              <a:rPr dirty="0" baseline="-17543" sz="1425" spc="-637">
                <a:latin typeface="Cambria Math"/>
                <a:cs typeface="Cambria Math"/>
              </a:rPr>
              <a:t>𝑅𝑅𝐵𝐵</a:t>
            </a:r>
            <a:r>
              <a:rPr dirty="0" baseline="-17543" sz="1425">
                <a:latin typeface="Cambria Math"/>
                <a:cs typeface="Cambria Math"/>
              </a:rPr>
              <a:t>	</a:t>
            </a:r>
            <a:r>
              <a:rPr dirty="0" sz="1350">
                <a:latin typeface="Cambria Math"/>
                <a:cs typeface="Cambria Math"/>
              </a:rPr>
              <a:t>10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25">
                <a:latin typeface="Cambria Math"/>
                <a:cs typeface="Cambria Math"/>
              </a:rPr>
              <a:t>0.2</a:t>
            </a:r>
            <a:endParaRPr sz="1350">
              <a:latin typeface="Cambria Math"/>
              <a:cs typeface="Cambria Math"/>
            </a:endParaRPr>
          </a:p>
          <a:p>
            <a:pPr marL="38100">
              <a:lnSpc>
                <a:spcPts val="1325"/>
              </a:lnSpc>
              <a:tabLst>
                <a:tab pos="1449705" algn="l"/>
                <a:tab pos="2701290" algn="l"/>
                <a:tab pos="3547110" algn="l"/>
              </a:tabLst>
            </a:pPr>
            <a:r>
              <a:rPr dirty="0" sz="1350" spc="-275">
                <a:latin typeface="Cambria Math"/>
                <a:cs typeface="Cambria Math"/>
              </a:rPr>
              <a:t>𝑉𝑉𝑖𝑖</a:t>
            </a:r>
            <a:r>
              <a:rPr dirty="0" sz="1350" spc="1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r>
              <a:rPr dirty="0" sz="1350">
                <a:latin typeface="Cambria Math"/>
                <a:cs typeface="Cambria Math"/>
              </a:rPr>
              <a:t>	→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 spc="-165">
                <a:latin typeface="Cambria Math"/>
                <a:cs typeface="Cambria Math"/>
              </a:rPr>
              <a:t>𝑖𝑖𝑖𝑖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9.8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19529" y="4721584"/>
            <a:ext cx="155384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Punto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Operación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5857765" y="4534739"/>
            <a:ext cx="1971039" cy="1112520"/>
            <a:chOff x="5857765" y="4534739"/>
            <a:chExt cx="1971039" cy="1112520"/>
          </a:xfrm>
        </p:grpSpPr>
        <p:sp>
          <p:nvSpPr>
            <p:cNvPr id="36" name="object 36" descr=""/>
            <p:cNvSpPr/>
            <p:nvPr/>
          </p:nvSpPr>
          <p:spPr>
            <a:xfrm>
              <a:off x="5857765" y="4647539"/>
              <a:ext cx="260350" cy="1000125"/>
            </a:xfrm>
            <a:custGeom>
              <a:avLst/>
              <a:gdLst/>
              <a:ahLst/>
              <a:cxnLst/>
              <a:rect l="l" t="t" r="r" b="b"/>
              <a:pathLst>
                <a:path w="260350" h="1000125">
                  <a:moveTo>
                    <a:pt x="129959" y="0"/>
                  </a:moveTo>
                  <a:lnTo>
                    <a:pt x="92427" y="21162"/>
                  </a:lnTo>
                  <a:lnTo>
                    <a:pt x="59197" y="80527"/>
                  </a:lnTo>
                  <a:lnTo>
                    <a:pt x="44699" y="122601"/>
                  </a:lnTo>
                  <a:lnTo>
                    <a:pt x="31879" y="171907"/>
                  </a:lnTo>
                  <a:lnTo>
                    <a:pt x="20938" y="227670"/>
                  </a:lnTo>
                  <a:lnTo>
                    <a:pt x="12079" y="289118"/>
                  </a:lnTo>
                  <a:lnTo>
                    <a:pt x="5502" y="355476"/>
                  </a:lnTo>
                  <a:lnTo>
                    <a:pt x="1409" y="425972"/>
                  </a:lnTo>
                  <a:lnTo>
                    <a:pt x="0" y="499833"/>
                  </a:lnTo>
                  <a:lnTo>
                    <a:pt x="1409" y="573694"/>
                  </a:lnTo>
                  <a:lnTo>
                    <a:pt x="5502" y="644191"/>
                  </a:lnTo>
                  <a:lnTo>
                    <a:pt x="12079" y="710549"/>
                  </a:lnTo>
                  <a:lnTo>
                    <a:pt x="20938" y="771997"/>
                  </a:lnTo>
                  <a:lnTo>
                    <a:pt x="31879" y="827760"/>
                  </a:lnTo>
                  <a:lnTo>
                    <a:pt x="44699" y="877065"/>
                  </a:lnTo>
                  <a:lnTo>
                    <a:pt x="59197" y="919140"/>
                  </a:lnTo>
                  <a:lnTo>
                    <a:pt x="92427" y="978505"/>
                  </a:lnTo>
                  <a:lnTo>
                    <a:pt x="129959" y="999667"/>
                  </a:lnTo>
                  <a:lnTo>
                    <a:pt x="149165" y="994248"/>
                  </a:lnTo>
                  <a:lnTo>
                    <a:pt x="184751" y="953211"/>
                  </a:lnTo>
                  <a:lnTo>
                    <a:pt x="215229" y="877065"/>
                  </a:lnTo>
                  <a:lnTo>
                    <a:pt x="228050" y="827760"/>
                  </a:lnTo>
                  <a:lnTo>
                    <a:pt x="238991" y="771997"/>
                  </a:lnTo>
                  <a:lnTo>
                    <a:pt x="247850" y="710549"/>
                  </a:lnTo>
                  <a:lnTo>
                    <a:pt x="254427" y="644191"/>
                  </a:lnTo>
                  <a:lnTo>
                    <a:pt x="258521" y="573694"/>
                  </a:lnTo>
                  <a:lnTo>
                    <a:pt x="259930" y="499833"/>
                  </a:lnTo>
                  <a:lnTo>
                    <a:pt x="258521" y="425972"/>
                  </a:lnTo>
                  <a:lnTo>
                    <a:pt x="254427" y="355476"/>
                  </a:lnTo>
                  <a:lnTo>
                    <a:pt x="247850" y="289118"/>
                  </a:lnTo>
                  <a:lnTo>
                    <a:pt x="238991" y="227670"/>
                  </a:lnTo>
                  <a:lnTo>
                    <a:pt x="228050" y="171907"/>
                  </a:lnTo>
                  <a:lnTo>
                    <a:pt x="215229" y="122601"/>
                  </a:lnTo>
                  <a:lnTo>
                    <a:pt x="200729" y="80527"/>
                  </a:lnTo>
                  <a:lnTo>
                    <a:pt x="167496" y="21162"/>
                  </a:lnTo>
                  <a:lnTo>
                    <a:pt x="129959" y="0"/>
                  </a:lnTo>
                  <a:close/>
                </a:path>
              </a:pathLst>
            </a:custGeom>
            <a:solidFill>
              <a:srgbClr val="4F81BC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965417" y="5498072"/>
              <a:ext cx="55880" cy="76835"/>
            </a:xfrm>
            <a:custGeom>
              <a:avLst/>
              <a:gdLst/>
              <a:ahLst/>
              <a:cxnLst/>
              <a:rect l="l" t="t" r="r" b="b"/>
              <a:pathLst>
                <a:path w="55879" h="76835">
                  <a:moveTo>
                    <a:pt x="0" y="76466"/>
                  </a:moveTo>
                  <a:lnTo>
                    <a:pt x="55841" y="0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965417" y="4598236"/>
              <a:ext cx="0" cy="982344"/>
            </a:xfrm>
            <a:custGeom>
              <a:avLst/>
              <a:gdLst/>
              <a:ahLst/>
              <a:cxnLst/>
              <a:rect l="l" t="t" r="r" b="b"/>
              <a:pathLst>
                <a:path w="0" h="982345">
                  <a:moveTo>
                    <a:pt x="0" y="981849"/>
                  </a:moveTo>
                  <a:lnTo>
                    <a:pt x="0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927322" y="45347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958758" y="5574538"/>
              <a:ext cx="1806575" cy="0"/>
            </a:xfrm>
            <a:custGeom>
              <a:avLst/>
              <a:gdLst/>
              <a:ahLst/>
              <a:cxnLst/>
              <a:rect l="l" t="t" r="r" b="b"/>
              <a:pathLst>
                <a:path w="1806575" h="0">
                  <a:moveTo>
                    <a:pt x="0" y="0"/>
                  </a:moveTo>
                  <a:lnTo>
                    <a:pt x="1806359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752420" y="553643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965417" y="4734485"/>
              <a:ext cx="173355" cy="840105"/>
            </a:xfrm>
            <a:custGeom>
              <a:avLst/>
              <a:gdLst/>
              <a:ahLst/>
              <a:cxnLst/>
              <a:rect l="l" t="t" r="r" b="b"/>
              <a:pathLst>
                <a:path w="173354" h="840104">
                  <a:moveTo>
                    <a:pt x="0" y="840054"/>
                  </a:moveTo>
                  <a:lnTo>
                    <a:pt x="173113" y="0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138532" y="4742257"/>
              <a:ext cx="1377315" cy="0"/>
            </a:xfrm>
            <a:custGeom>
              <a:avLst/>
              <a:gdLst/>
              <a:ahLst/>
              <a:cxnLst/>
              <a:rect l="l" t="t" r="r" b="b"/>
              <a:pathLst>
                <a:path w="1377315" h="0">
                  <a:moveTo>
                    <a:pt x="0" y="0"/>
                  </a:moveTo>
                  <a:lnTo>
                    <a:pt x="1376997" y="0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958758" y="4676541"/>
              <a:ext cx="287655" cy="903605"/>
            </a:xfrm>
            <a:custGeom>
              <a:avLst/>
              <a:gdLst/>
              <a:ahLst/>
              <a:cxnLst/>
              <a:rect l="l" t="t" r="r" b="b"/>
              <a:pathLst>
                <a:path w="287654" h="903604">
                  <a:moveTo>
                    <a:pt x="0" y="0"/>
                  </a:moveTo>
                  <a:lnTo>
                    <a:pt x="287413" y="903541"/>
                  </a:lnTo>
                </a:path>
              </a:pathLst>
            </a:custGeom>
            <a:ln w="222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017680" y="5498072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 h="0">
                  <a:moveTo>
                    <a:pt x="0" y="0"/>
                  </a:moveTo>
                  <a:lnTo>
                    <a:pt x="1484998" y="0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7590661" y="4603419"/>
            <a:ext cx="641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628761" y="4702479"/>
            <a:ext cx="1022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911105" y="4329781"/>
            <a:ext cx="1968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i</a:t>
            </a:r>
            <a:r>
              <a:rPr dirty="0" baseline="-18518" sz="1350" spc="-37">
                <a:latin typeface="Arial"/>
                <a:cs typeface="Arial"/>
              </a:rPr>
              <a:t>C</a:t>
            </a:r>
            <a:endParaRPr baseline="-18518" sz="135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610729" y="5598067"/>
            <a:ext cx="3492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2345" sz="2025" spc="-37">
                <a:latin typeface="Arial"/>
                <a:cs typeface="Arial"/>
              </a:rPr>
              <a:t>V</a:t>
            </a:r>
            <a:r>
              <a:rPr dirty="0" sz="900" spc="-25">
                <a:latin typeface="Arial"/>
                <a:cs typeface="Arial"/>
              </a:rPr>
              <a:t>CE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304409" y="5130427"/>
            <a:ext cx="5759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Arial"/>
                <a:cs typeface="Arial"/>
              </a:rPr>
              <a:t>Saturación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892493" y="5323937"/>
            <a:ext cx="305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Arial"/>
                <a:cs typeface="Arial"/>
              </a:rPr>
              <a:t>Corte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1998979" y="1982050"/>
            <a:ext cx="530860" cy="274320"/>
          </a:xfrm>
          <a:custGeom>
            <a:avLst/>
            <a:gdLst/>
            <a:ahLst/>
            <a:cxnLst/>
            <a:rect l="l" t="t" r="r" b="b"/>
            <a:pathLst>
              <a:path w="530860" h="274319">
                <a:moveTo>
                  <a:pt x="530301" y="0"/>
                </a:moveTo>
                <a:lnTo>
                  <a:pt x="0" y="0"/>
                </a:lnTo>
                <a:lnTo>
                  <a:pt x="0" y="273697"/>
                </a:lnTo>
                <a:lnTo>
                  <a:pt x="530301" y="273697"/>
                </a:lnTo>
                <a:lnTo>
                  <a:pt x="530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31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628" y="1545955"/>
            <a:ext cx="865450" cy="149968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0640" y="28003"/>
            <a:ext cx="9003665" cy="1793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32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Problema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3</a:t>
            </a:r>
            <a:r>
              <a:rPr dirty="0" sz="1600">
                <a:latin typeface="Arial"/>
                <a:cs typeface="Arial"/>
              </a:rPr>
              <a:t>.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Calcular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Rb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Rc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para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transistor 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figura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opere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pto.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definido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ic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= 1mA, ib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10μA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baseline="-21164" sz="1575">
                <a:latin typeface="Arial"/>
                <a:cs typeface="Arial"/>
              </a:rPr>
              <a:t>CE</a:t>
            </a:r>
            <a:r>
              <a:rPr dirty="0" baseline="-21164" sz="1575" spc="209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7V.</a:t>
            </a:r>
            <a:r>
              <a:rPr dirty="0" sz="1600">
                <a:latin typeface="Arial"/>
                <a:cs typeface="Arial"/>
              </a:rPr>
              <a:t> Sea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baseline="-21164" sz="1575">
                <a:latin typeface="Arial"/>
                <a:cs typeface="Arial"/>
              </a:rPr>
              <a:t>CC</a:t>
            </a:r>
            <a:r>
              <a:rPr dirty="0" baseline="-21164" sz="1575" spc="209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=10V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baseline="-21164" sz="1575">
                <a:latin typeface="Arial"/>
                <a:cs typeface="Arial"/>
              </a:rPr>
              <a:t>BE</a:t>
            </a:r>
            <a:r>
              <a:rPr dirty="0" baseline="-21164" sz="1575" spc="209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0,7V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Arial"/>
              <a:cs typeface="Arial"/>
            </a:endParaRPr>
          </a:p>
          <a:p>
            <a:pPr marL="2366010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CC</a:t>
            </a:r>
            <a:r>
              <a:rPr dirty="0" sz="1350">
                <a:latin typeface="Arial"/>
                <a:cs typeface="Arial"/>
              </a:rPr>
              <a:t>&gt;Vf=0.7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CE</a:t>
            </a:r>
            <a:r>
              <a:rPr dirty="0" sz="1350">
                <a:latin typeface="Arial"/>
                <a:cs typeface="Arial"/>
              </a:rPr>
              <a:t>&gt;V</a:t>
            </a:r>
            <a:r>
              <a:rPr dirty="0" baseline="-18518" sz="1350">
                <a:latin typeface="Arial"/>
                <a:cs typeface="Arial"/>
              </a:rPr>
              <a:t>SAT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15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Estará</a:t>
            </a:r>
            <a:r>
              <a:rPr dirty="0" sz="1350" spc="-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activa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28947" y="2111395"/>
            <a:ext cx="247142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80">
                <a:latin typeface="Cambria Math"/>
                <a:cs typeface="Cambria Math"/>
              </a:rPr>
              <a:t>𝑉𝑉</a:t>
            </a:r>
            <a:r>
              <a:rPr dirty="0" baseline="-17543" sz="1425" spc="-569">
                <a:latin typeface="Cambria Math"/>
                <a:cs typeface="Cambria Math"/>
              </a:rPr>
              <a:t>𝑅𝑅𝑅𝑅</a:t>
            </a:r>
            <a:r>
              <a:rPr dirty="0" baseline="-17543" sz="1425" spc="41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360">
                <a:latin typeface="Cambria Math"/>
                <a:cs typeface="Cambria Math"/>
              </a:rPr>
              <a:t>𝑉𝑉</a:t>
            </a:r>
            <a:r>
              <a:rPr dirty="0" baseline="-17543" sz="1425" spc="-540">
                <a:latin typeface="Cambria Math"/>
                <a:cs typeface="Cambria Math"/>
              </a:rPr>
              <a:t>𝑅𝑅𝑅𝑅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𝑅𝑅𝐵𝐵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65">
                <a:latin typeface="Cambria Math"/>
                <a:cs typeface="Cambria Math"/>
              </a:rPr>
              <a:t>𝑅𝑅𝑉𝑉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80">
                <a:latin typeface="Cambria Math"/>
                <a:cs typeface="Cambria Math"/>
              </a:rPr>
              <a:t>𝑉𝑉</a:t>
            </a:r>
            <a:r>
              <a:rPr dirty="0" baseline="-17543" sz="1425" spc="-569">
                <a:latin typeface="Cambria Math"/>
                <a:cs typeface="Cambria Math"/>
              </a:rPr>
              <a:t>𝑅𝑅𝐵𝐵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439435" y="2242959"/>
            <a:ext cx="737870" cy="10795"/>
          </a:xfrm>
          <a:custGeom>
            <a:avLst/>
            <a:gdLst/>
            <a:ahLst/>
            <a:cxnLst/>
            <a:rect l="l" t="t" r="r" b="b"/>
            <a:pathLst>
              <a:path w="737870" h="10794">
                <a:moveTo>
                  <a:pt x="737615" y="0"/>
                </a:moveTo>
                <a:lnTo>
                  <a:pt x="0" y="0"/>
                </a:lnTo>
                <a:lnTo>
                  <a:pt x="0" y="10680"/>
                </a:lnTo>
                <a:lnTo>
                  <a:pt x="737615" y="10680"/>
                </a:lnTo>
                <a:lnTo>
                  <a:pt x="7376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401079" y="2242959"/>
            <a:ext cx="620395" cy="10795"/>
          </a:xfrm>
          <a:custGeom>
            <a:avLst/>
            <a:gdLst/>
            <a:ahLst/>
            <a:cxnLst/>
            <a:rect l="l" t="t" r="r" b="b"/>
            <a:pathLst>
              <a:path w="620395" h="10794">
                <a:moveTo>
                  <a:pt x="620267" y="0"/>
                </a:moveTo>
                <a:lnTo>
                  <a:pt x="0" y="0"/>
                </a:lnTo>
                <a:lnTo>
                  <a:pt x="0" y="10680"/>
                </a:lnTo>
                <a:lnTo>
                  <a:pt x="620267" y="10680"/>
                </a:lnTo>
                <a:lnTo>
                  <a:pt x="6202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245375" y="2242959"/>
            <a:ext cx="320040" cy="10795"/>
          </a:xfrm>
          <a:custGeom>
            <a:avLst/>
            <a:gdLst/>
            <a:ahLst/>
            <a:cxnLst/>
            <a:rect l="l" t="t" r="r" b="b"/>
            <a:pathLst>
              <a:path w="320040" h="10794">
                <a:moveTo>
                  <a:pt x="320040" y="0"/>
                </a:moveTo>
                <a:lnTo>
                  <a:pt x="0" y="0"/>
                </a:lnTo>
                <a:lnTo>
                  <a:pt x="0" y="10680"/>
                </a:lnTo>
                <a:lnTo>
                  <a:pt x="320040" y="10680"/>
                </a:lnTo>
                <a:lnTo>
                  <a:pt x="32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769886" y="1980331"/>
            <a:ext cx="3608704" cy="479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69290">
              <a:lnSpc>
                <a:spcPts val="1325"/>
              </a:lnSpc>
              <a:spcBef>
                <a:spcPts val="105"/>
              </a:spcBef>
              <a:tabLst>
                <a:tab pos="1630680" algn="l"/>
                <a:tab pos="2522220" algn="l"/>
              </a:tabLst>
            </a:pPr>
            <a:r>
              <a:rPr dirty="0" sz="1350" spc="-229">
                <a:latin typeface="Cambria Math"/>
                <a:cs typeface="Cambria Math"/>
              </a:rPr>
              <a:t>𝑉𝑉𝑖𝑖𝑖𝑖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20">
                <a:latin typeface="Cambria Math"/>
                <a:cs typeface="Cambria Math"/>
              </a:rPr>
              <a:t> 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𝑅𝑅𝐵𝐵</a:t>
            </a:r>
            <a:r>
              <a:rPr dirty="0" baseline="-17543" sz="1425">
                <a:latin typeface="Cambria Math"/>
                <a:cs typeface="Cambria Math"/>
              </a:rPr>
              <a:t>	</a:t>
            </a:r>
            <a:r>
              <a:rPr dirty="0" sz="1350">
                <a:latin typeface="Cambria Math"/>
                <a:cs typeface="Cambria Math"/>
              </a:rPr>
              <a:t>10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0.7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25">
                <a:latin typeface="Cambria Math"/>
                <a:cs typeface="Cambria Math"/>
              </a:rPr>
              <a:t>9.3</a:t>
            </a:r>
            <a:endParaRPr sz="1350">
              <a:latin typeface="Cambria Math"/>
              <a:cs typeface="Cambria Math"/>
            </a:endParaRPr>
          </a:p>
          <a:p>
            <a:pPr marL="50800">
              <a:lnSpc>
                <a:spcPts val="969"/>
              </a:lnSpc>
              <a:tabLst>
                <a:tab pos="1455420" algn="l"/>
                <a:tab pos="2299970" algn="l"/>
                <a:tab pos="2844165" algn="l"/>
              </a:tabLst>
            </a:pP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465">
                <a:latin typeface="Cambria Math"/>
                <a:cs typeface="Cambria Math"/>
              </a:rPr>
              <a:t>𝑅𝑅𝑉𝑉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930 </a:t>
            </a:r>
            <a:r>
              <a:rPr dirty="0" sz="1350" spc="-285">
                <a:latin typeface="Cambria Math"/>
                <a:cs typeface="Cambria Math"/>
              </a:rPr>
              <a:t>𝑘𝑘Ω</a:t>
            </a:r>
            <a:endParaRPr sz="1350">
              <a:latin typeface="Cambria Math"/>
              <a:cs typeface="Cambria Math"/>
            </a:endParaRPr>
          </a:p>
          <a:p>
            <a:pPr marL="963294">
              <a:lnSpc>
                <a:spcPts val="1265"/>
              </a:lnSpc>
              <a:tabLst>
                <a:tab pos="1762125" algn="l"/>
                <a:tab pos="2475230" algn="l"/>
              </a:tabLst>
            </a:pPr>
            <a:r>
              <a:rPr dirty="0" sz="1350" spc="-375">
                <a:latin typeface="Cambria Math"/>
                <a:cs typeface="Cambria Math"/>
              </a:rPr>
              <a:t>𝑖𝑖𝑉𝑉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20">
                <a:latin typeface="Cambria Math"/>
                <a:cs typeface="Cambria Math"/>
              </a:rPr>
              <a:t>0.01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20">
                <a:latin typeface="Cambria Math"/>
                <a:cs typeface="Cambria Math"/>
              </a:rPr>
              <a:t>0.01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350347" y="2687261"/>
            <a:ext cx="1333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35119" y="2769548"/>
            <a:ext cx="177800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330">
                <a:latin typeface="Cambria Math"/>
                <a:cs typeface="Cambria Math"/>
              </a:rPr>
              <a:t>𝑅𝑅𝑅𝑅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10379" y="2687252"/>
            <a:ext cx="20078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𝑅𝑅𝑅𝑅</a:t>
            </a:r>
            <a:r>
              <a:rPr dirty="0" baseline="-17543" sz="1425" spc="3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𝑉𝑉</a:t>
            </a:r>
            <a:r>
              <a:rPr dirty="0" baseline="-17543" sz="1425" spc="-577">
                <a:latin typeface="Cambria Math"/>
                <a:cs typeface="Cambria Math"/>
              </a:rPr>
              <a:t>𝑅𝑅𝐵𝐵</a:t>
            </a:r>
            <a:r>
              <a:rPr dirty="0" baseline="-17543" sz="1425" spc="3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44335" y="2769548"/>
            <a:ext cx="181610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330">
                <a:latin typeface="Cambria Math"/>
                <a:cs typeface="Cambria Math"/>
              </a:rPr>
              <a:t>𝑅𝑅𝐵𝐵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5381523" y="2818815"/>
            <a:ext cx="730250" cy="10795"/>
          </a:xfrm>
          <a:custGeom>
            <a:avLst/>
            <a:gdLst/>
            <a:ahLst/>
            <a:cxnLst/>
            <a:rect l="l" t="t" r="r" b="b"/>
            <a:pathLst>
              <a:path w="730250" h="10794">
                <a:moveTo>
                  <a:pt x="729996" y="0"/>
                </a:moveTo>
                <a:lnTo>
                  <a:pt x="0" y="0"/>
                </a:lnTo>
                <a:lnTo>
                  <a:pt x="0" y="10680"/>
                </a:lnTo>
                <a:lnTo>
                  <a:pt x="729996" y="10680"/>
                </a:lnTo>
                <a:lnTo>
                  <a:pt x="729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334010" y="2818815"/>
            <a:ext cx="490855" cy="10795"/>
          </a:xfrm>
          <a:custGeom>
            <a:avLst/>
            <a:gdLst/>
            <a:ahLst/>
            <a:cxnLst/>
            <a:rect l="l" t="t" r="r" b="b"/>
            <a:pathLst>
              <a:path w="490854" h="10794">
                <a:moveTo>
                  <a:pt x="490740" y="0"/>
                </a:moveTo>
                <a:lnTo>
                  <a:pt x="0" y="0"/>
                </a:lnTo>
                <a:lnTo>
                  <a:pt x="0" y="10680"/>
                </a:lnTo>
                <a:lnTo>
                  <a:pt x="490740" y="10680"/>
                </a:lnTo>
                <a:lnTo>
                  <a:pt x="490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4721119" y="2556188"/>
            <a:ext cx="2724150" cy="479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40640">
              <a:lnSpc>
                <a:spcPts val="1325"/>
              </a:lnSpc>
              <a:spcBef>
                <a:spcPts val="105"/>
              </a:spcBef>
              <a:tabLst>
                <a:tab pos="993140" algn="l"/>
              </a:tabLst>
            </a:pPr>
            <a:r>
              <a:rPr dirty="0" sz="1350" spc="-229">
                <a:latin typeface="Cambria Math"/>
                <a:cs typeface="Cambria Math"/>
              </a:rPr>
              <a:t>𝑉𝑉𝑖𝑖𝑖𝑖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 spc="-420">
                <a:latin typeface="Cambria Math"/>
                <a:cs typeface="Cambria Math"/>
              </a:rPr>
              <a:t>𝑉𝑉</a:t>
            </a:r>
            <a:r>
              <a:rPr dirty="0" baseline="-17543" sz="1425" spc="-630">
                <a:latin typeface="Cambria Math"/>
                <a:cs typeface="Cambria Math"/>
              </a:rPr>
              <a:t>𝑅𝑅𝐵𝐵</a:t>
            </a:r>
            <a:r>
              <a:rPr dirty="0" baseline="-17543" sz="1425">
                <a:latin typeface="Cambria Math"/>
                <a:cs typeface="Cambria Math"/>
              </a:rPr>
              <a:t>	</a:t>
            </a:r>
            <a:r>
              <a:rPr dirty="0" sz="1350">
                <a:latin typeface="Cambria Math"/>
                <a:cs typeface="Cambria Math"/>
              </a:rPr>
              <a:t>10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7</a:t>
            </a:r>
            <a:endParaRPr sz="1350">
              <a:latin typeface="Cambria Math"/>
              <a:cs typeface="Cambria Math"/>
            </a:endParaRPr>
          </a:p>
          <a:p>
            <a:pPr algn="ctr">
              <a:lnSpc>
                <a:spcPts val="969"/>
              </a:lnSpc>
              <a:tabLst>
                <a:tab pos="1386205" algn="l"/>
                <a:tab pos="2099310" algn="l"/>
              </a:tabLst>
            </a:pP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85">
                <a:latin typeface="Cambria Math"/>
                <a:cs typeface="Cambria Math"/>
              </a:rPr>
              <a:t>𝑘𝑘Ω</a:t>
            </a:r>
            <a:endParaRPr sz="1350">
              <a:latin typeface="Cambria Math"/>
              <a:cs typeface="Cambria Math"/>
            </a:endParaRPr>
          </a:p>
          <a:p>
            <a:pPr algn="ctr" marL="136525">
              <a:lnSpc>
                <a:spcPts val="1265"/>
              </a:lnSpc>
              <a:tabLst>
                <a:tab pos="989965" algn="l"/>
              </a:tabLst>
            </a:pPr>
            <a:r>
              <a:rPr dirty="0" sz="1350" spc="-20">
                <a:latin typeface="Cambria Math"/>
                <a:cs typeface="Cambria Math"/>
              </a:rPr>
              <a:t>𝑖𝑖𝑖𝑖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50">
                <a:latin typeface="Cambria Math"/>
                <a:cs typeface="Cambria Math"/>
              </a:rPr>
              <a:t>1</a:t>
            </a:r>
            <a:endParaRPr sz="13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8" y="857123"/>
            <a:ext cx="85845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4.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Calcular</a:t>
            </a:r>
            <a:r>
              <a:rPr dirty="0" spc="-40"/>
              <a:t> </a:t>
            </a:r>
            <a:r>
              <a:rPr dirty="0"/>
              <a:t>Rf</a:t>
            </a:r>
            <a:r>
              <a:rPr dirty="0" spc="-10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/>
              <a:t>Rc</a:t>
            </a:r>
            <a:r>
              <a:rPr dirty="0" spc="-15"/>
              <a:t> </a:t>
            </a:r>
            <a:r>
              <a:rPr dirty="0"/>
              <a:t>para</a:t>
            </a:r>
            <a:r>
              <a:rPr dirty="0" spc="-10"/>
              <a:t> </a:t>
            </a:r>
            <a:r>
              <a:rPr dirty="0"/>
              <a:t>que</a:t>
            </a:r>
            <a:r>
              <a:rPr dirty="0" spc="-30"/>
              <a:t> </a:t>
            </a:r>
            <a:r>
              <a:rPr dirty="0"/>
              <a:t>el</a:t>
            </a:r>
            <a:r>
              <a:rPr dirty="0" spc="-20"/>
              <a:t> </a:t>
            </a:r>
            <a:r>
              <a:rPr dirty="0"/>
              <a:t>transistor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10"/>
              <a:t> </a:t>
            </a:r>
            <a:r>
              <a:rPr dirty="0"/>
              <a:t>la</a:t>
            </a:r>
            <a:r>
              <a:rPr dirty="0" spc="-35"/>
              <a:t> </a:t>
            </a:r>
            <a:r>
              <a:rPr dirty="0"/>
              <a:t>figura</a:t>
            </a:r>
            <a:r>
              <a:rPr dirty="0" spc="-15"/>
              <a:t> </a:t>
            </a:r>
            <a:r>
              <a:rPr dirty="0"/>
              <a:t>opere</a:t>
            </a:r>
            <a:r>
              <a:rPr dirty="0" spc="-10"/>
              <a:t> </a:t>
            </a:r>
            <a:r>
              <a:rPr dirty="0"/>
              <a:t>en</a:t>
            </a:r>
            <a:r>
              <a:rPr dirty="0" spc="-15"/>
              <a:t> </a:t>
            </a:r>
            <a:r>
              <a:rPr dirty="0"/>
              <a:t>el</a:t>
            </a:r>
            <a:r>
              <a:rPr dirty="0" spc="-20"/>
              <a:t> </a:t>
            </a:r>
            <a:r>
              <a:rPr dirty="0"/>
              <a:t>pto.</a:t>
            </a:r>
            <a:r>
              <a:rPr dirty="0" spc="-5"/>
              <a:t> </a:t>
            </a:r>
            <a:r>
              <a:rPr dirty="0"/>
              <a:t>Q</a:t>
            </a:r>
            <a:r>
              <a:rPr dirty="0" spc="-5"/>
              <a:t> </a:t>
            </a:r>
            <a:r>
              <a:rPr dirty="0"/>
              <a:t>definido</a:t>
            </a:r>
            <a:r>
              <a:rPr dirty="0" spc="-35"/>
              <a:t> </a:t>
            </a:r>
            <a:r>
              <a:rPr dirty="0" spc="-25"/>
              <a:t>por </a:t>
            </a:r>
            <a:r>
              <a:rPr dirty="0"/>
              <a:t>V</a:t>
            </a:r>
            <a:r>
              <a:rPr dirty="0" baseline="-21164" sz="1575"/>
              <a:t>CE</a:t>
            </a:r>
            <a:r>
              <a:rPr dirty="0" baseline="-21164" sz="1575" spc="209"/>
              <a:t> </a:t>
            </a:r>
            <a:r>
              <a:rPr dirty="0" sz="1600"/>
              <a:t>=</a:t>
            </a:r>
            <a:r>
              <a:rPr dirty="0" sz="1600" spc="10"/>
              <a:t> </a:t>
            </a:r>
            <a:r>
              <a:rPr dirty="0" sz="1600"/>
              <a:t>5V</a:t>
            </a:r>
            <a:r>
              <a:rPr dirty="0" sz="1600" spc="-10"/>
              <a:t> </a:t>
            </a:r>
            <a:r>
              <a:rPr dirty="0" sz="1600"/>
              <a:t>e</a:t>
            </a:r>
            <a:r>
              <a:rPr dirty="0" sz="1600" spc="-10"/>
              <a:t> </a:t>
            </a:r>
            <a:r>
              <a:rPr dirty="0" sz="1600"/>
              <a:t>ic</a:t>
            </a:r>
            <a:r>
              <a:rPr dirty="0" sz="1600" spc="-15"/>
              <a:t> </a:t>
            </a:r>
            <a:r>
              <a:rPr dirty="0" sz="1600"/>
              <a:t>=</a:t>
            </a:r>
            <a:r>
              <a:rPr dirty="0" sz="1600" spc="10"/>
              <a:t> </a:t>
            </a:r>
            <a:r>
              <a:rPr dirty="0" sz="1600"/>
              <a:t>5mA. Datos V</a:t>
            </a:r>
            <a:r>
              <a:rPr dirty="0" baseline="-21164" sz="1575"/>
              <a:t>CC</a:t>
            </a:r>
            <a:r>
              <a:rPr dirty="0" baseline="-21164" sz="1575" spc="232"/>
              <a:t> </a:t>
            </a:r>
            <a:r>
              <a:rPr dirty="0" sz="1600"/>
              <a:t>=</a:t>
            </a:r>
            <a:r>
              <a:rPr dirty="0" sz="1600" spc="-5"/>
              <a:t> </a:t>
            </a:r>
            <a:r>
              <a:rPr dirty="0" sz="1600"/>
              <a:t>9V</a:t>
            </a:r>
            <a:r>
              <a:rPr dirty="0" sz="1600" spc="-10"/>
              <a:t> </a:t>
            </a:r>
            <a:r>
              <a:rPr dirty="0" sz="1600"/>
              <a:t>y </a:t>
            </a:r>
            <a:r>
              <a:rPr dirty="0" sz="1600" spc="-10"/>
              <a:t>β=99.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64237" y="1588013"/>
            <a:ext cx="991235" cy="1951355"/>
            <a:chOff x="464237" y="1588013"/>
            <a:chExt cx="991235" cy="195135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237" y="1588013"/>
              <a:ext cx="990948" cy="195105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76689" y="1759619"/>
              <a:ext cx="0" cy="426720"/>
            </a:xfrm>
            <a:custGeom>
              <a:avLst/>
              <a:gdLst/>
              <a:ahLst/>
              <a:cxnLst/>
              <a:rect l="l" t="t" r="r" b="b"/>
              <a:pathLst>
                <a:path w="0" h="426719">
                  <a:moveTo>
                    <a:pt x="0" y="0"/>
                  </a:moveTo>
                  <a:lnTo>
                    <a:pt x="0" y="42635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38593" y="217327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4022596" y="2083947"/>
            <a:ext cx="607060" cy="160020"/>
          </a:xfrm>
          <a:custGeom>
            <a:avLst/>
            <a:gdLst/>
            <a:ahLst/>
            <a:cxnLst/>
            <a:rect l="l" t="t" r="r" b="b"/>
            <a:pathLst>
              <a:path w="607060" h="160019">
                <a:moveTo>
                  <a:pt x="555739" y="0"/>
                </a:moveTo>
                <a:lnTo>
                  <a:pt x="553466" y="6477"/>
                </a:lnTo>
                <a:lnTo>
                  <a:pt x="562703" y="10484"/>
                </a:lnTo>
                <a:lnTo>
                  <a:pt x="570644" y="16030"/>
                </a:lnTo>
                <a:lnTo>
                  <a:pt x="589708" y="52941"/>
                </a:lnTo>
                <a:lnTo>
                  <a:pt x="592061" y="78955"/>
                </a:lnTo>
                <a:lnTo>
                  <a:pt x="591470" y="93026"/>
                </a:lnTo>
                <a:lnTo>
                  <a:pt x="577251" y="136238"/>
                </a:lnTo>
                <a:lnTo>
                  <a:pt x="553720" y="153035"/>
                </a:lnTo>
                <a:lnTo>
                  <a:pt x="555739" y="159512"/>
                </a:lnTo>
                <a:lnTo>
                  <a:pt x="593496" y="131635"/>
                </a:lnTo>
                <a:lnTo>
                  <a:pt x="605794" y="94450"/>
                </a:lnTo>
                <a:lnTo>
                  <a:pt x="606615" y="79794"/>
                </a:lnTo>
                <a:lnTo>
                  <a:pt x="605801" y="65346"/>
                </a:lnTo>
                <a:lnTo>
                  <a:pt x="605791" y="65173"/>
                </a:lnTo>
                <a:lnTo>
                  <a:pt x="593458" y="27965"/>
                </a:lnTo>
                <a:lnTo>
                  <a:pt x="567305" y="4176"/>
                </a:lnTo>
                <a:lnTo>
                  <a:pt x="555739" y="0"/>
                </a:lnTo>
                <a:close/>
              </a:path>
              <a:path w="607060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188811" y="1583504"/>
            <a:ext cx="5036185" cy="6756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03300">
              <a:lnSpc>
                <a:spcPts val="1485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CC</a:t>
            </a:r>
            <a:r>
              <a:rPr dirty="0" sz="1350">
                <a:latin typeface="Arial"/>
                <a:cs typeface="Arial"/>
              </a:rPr>
              <a:t>&gt;Vf=0.7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CE</a:t>
            </a:r>
            <a:r>
              <a:rPr dirty="0" sz="1350">
                <a:latin typeface="Arial"/>
                <a:cs typeface="Arial"/>
              </a:rPr>
              <a:t>&gt;V</a:t>
            </a:r>
            <a:r>
              <a:rPr dirty="0" baseline="-18518" sz="1350">
                <a:latin typeface="Arial"/>
                <a:cs typeface="Arial"/>
              </a:rPr>
              <a:t>SAT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15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Estará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activa</a:t>
            </a:r>
            <a:endParaRPr sz="1350">
              <a:latin typeface="Arial"/>
              <a:cs typeface="Arial"/>
            </a:endParaRPr>
          </a:p>
          <a:p>
            <a:pPr marL="38100">
              <a:lnSpc>
                <a:spcPts val="1485"/>
              </a:lnSpc>
            </a:pPr>
            <a:r>
              <a:rPr dirty="0" sz="1350" spc="-20">
                <a:latin typeface="Arial"/>
                <a:cs typeface="Arial"/>
              </a:rPr>
              <a:t>ic+ib</a:t>
            </a:r>
            <a:endParaRPr sz="1350">
              <a:latin typeface="Arial"/>
              <a:cs typeface="Arial"/>
            </a:endParaRPr>
          </a:p>
          <a:p>
            <a:pPr marL="954405">
              <a:lnSpc>
                <a:spcPct val="100000"/>
              </a:lnSpc>
              <a:spcBef>
                <a:spcPts val="525"/>
              </a:spcBef>
            </a:pP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𝑅𝑅𝑅𝑅</a:t>
            </a:r>
            <a:r>
              <a:rPr dirty="0" baseline="-17543" sz="1425" spc="41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365">
                <a:latin typeface="Cambria Math"/>
                <a:cs typeface="Cambria Math"/>
              </a:rPr>
              <a:t>𝑉𝑉</a:t>
            </a:r>
            <a:r>
              <a:rPr dirty="0" baseline="-17543" sz="1425" spc="-547">
                <a:latin typeface="Cambria Math"/>
                <a:cs typeface="Cambria Math"/>
              </a:rPr>
              <a:t>𝑅𝑅𝑐𝑐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05">
                <a:latin typeface="Cambria Math"/>
                <a:cs typeface="Cambria Math"/>
              </a:rPr>
              <a:t>𝑉𝑉</a:t>
            </a:r>
            <a:r>
              <a:rPr dirty="0" baseline="-17543" sz="1425" spc="-607">
                <a:latin typeface="Cambria Math"/>
                <a:cs typeface="Cambria Math"/>
              </a:rPr>
              <a:t>𝑅𝑅𝑅𝑅</a:t>
            </a:r>
            <a:r>
              <a:rPr dirty="0" baseline="-17543" sz="1425" spc="2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𝑅𝑅𝐵𝐵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85">
                <a:latin typeface="Cambria Math"/>
                <a:cs typeface="Cambria Math"/>
              </a:rPr>
              <a:t> 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4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470">
                <a:latin typeface="Cambria Math"/>
                <a:cs typeface="Cambria Math"/>
              </a:rPr>
              <a:t>𝑅𝑅𝑅𝑅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𝑅𝑅𝐵𝐵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2024113" y="4499038"/>
            <a:ext cx="287020" cy="10795"/>
          </a:xfrm>
          <a:custGeom>
            <a:avLst/>
            <a:gdLst/>
            <a:ahLst/>
            <a:cxnLst/>
            <a:rect l="l" t="t" r="r" b="b"/>
            <a:pathLst>
              <a:path w="287019" h="10795">
                <a:moveTo>
                  <a:pt x="286512" y="0"/>
                </a:moveTo>
                <a:lnTo>
                  <a:pt x="0" y="0"/>
                </a:lnTo>
                <a:lnTo>
                  <a:pt x="0" y="10680"/>
                </a:lnTo>
                <a:lnTo>
                  <a:pt x="286512" y="10680"/>
                </a:lnTo>
                <a:lnTo>
                  <a:pt x="286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692887" y="4236411"/>
            <a:ext cx="1152525" cy="479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0835">
              <a:lnSpc>
                <a:spcPts val="1325"/>
              </a:lnSpc>
              <a:spcBef>
                <a:spcPts val="105"/>
              </a:spcBef>
            </a:pPr>
            <a:r>
              <a:rPr dirty="0" sz="1350" spc="-25">
                <a:latin typeface="Cambria Math"/>
                <a:cs typeface="Cambria Math"/>
              </a:rPr>
              <a:t>100</a:t>
            </a:r>
            <a:endParaRPr sz="1350">
              <a:latin typeface="Cambria Math"/>
              <a:cs typeface="Cambria Math"/>
            </a:endParaRPr>
          </a:p>
          <a:p>
            <a:pPr marL="12700">
              <a:lnSpc>
                <a:spcPts val="969"/>
              </a:lnSpc>
              <a:tabLst>
                <a:tab pos="644525" algn="l"/>
              </a:tabLst>
            </a:pPr>
            <a:r>
              <a:rPr dirty="0" sz="1350">
                <a:latin typeface="Cambria Math"/>
                <a:cs typeface="Cambria Math"/>
              </a:rPr>
              <a:t>9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6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225">
                <a:latin typeface="Cambria Math"/>
                <a:cs typeface="Cambria Math"/>
              </a:rPr>
              <a:t>𝑖𝑖𝑖𝑖𝑅𝑅𝑖𝑖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+</a:t>
            </a:r>
            <a:endParaRPr sz="1350">
              <a:latin typeface="Cambria Math"/>
              <a:cs typeface="Cambria Math"/>
            </a:endParaRPr>
          </a:p>
          <a:p>
            <a:pPr marL="377825">
              <a:lnSpc>
                <a:spcPts val="1265"/>
              </a:lnSpc>
            </a:pPr>
            <a:r>
              <a:rPr dirty="0" sz="1350" spc="-25">
                <a:latin typeface="Cambria Math"/>
                <a:cs typeface="Cambria Math"/>
              </a:rPr>
              <a:t>99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871457" y="4499038"/>
            <a:ext cx="341630" cy="10795"/>
          </a:xfrm>
          <a:custGeom>
            <a:avLst/>
            <a:gdLst/>
            <a:ahLst/>
            <a:cxnLst/>
            <a:rect l="l" t="t" r="r" b="b"/>
            <a:pathLst>
              <a:path w="341630" h="10795">
                <a:moveTo>
                  <a:pt x="341375" y="0"/>
                </a:moveTo>
                <a:lnTo>
                  <a:pt x="0" y="0"/>
                </a:lnTo>
                <a:lnTo>
                  <a:pt x="0" y="10680"/>
                </a:lnTo>
                <a:lnTo>
                  <a:pt x="341375" y="10680"/>
                </a:lnTo>
                <a:lnTo>
                  <a:pt x="341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858758" y="4236411"/>
            <a:ext cx="3644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325">
                <a:latin typeface="Cambria Math"/>
                <a:cs typeface="Cambria Math"/>
              </a:rPr>
              <a:t>𝑖𝑖𝑖𝑖𝑅𝑅𝑅𝑅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933498" y="4483363"/>
            <a:ext cx="2171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Cambria Math"/>
                <a:cs typeface="Cambria Math"/>
              </a:rPr>
              <a:t>99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238313" y="4367464"/>
            <a:ext cx="10401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0.7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70">
                <a:latin typeface="Cambria Math"/>
                <a:cs typeface="Cambria Math"/>
              </a:rPr>
              <a:t>𝑅𝑅𝑅𝑅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4313156" y="4499042"/>
            <a:ext cx="1879600" cy="10795"/>
          </a:xfrm>
          <a:custGeom>
            <a:avLst/>
            <a:gdLst/>
            <a:ahLst/>
            <a:cxnLst/>
            <a:rect l="l" t="t" r="r" b="b"/>
            <a:pathLst>
              <a:path w="1879600" h="10795">
                <a:moveTo>
                  <a:pt x="1879092" y="0"/>
                </a:moveTo>
                <a:lnTo>
                  <a:pt x="939546" y="0"/>
                </a:lnTo>
                <a:lnTo>
                  <a:pt x="0" y="0"/>
                </a:lnTo>
                <a:lnTo>
                  <a:pt x="0" y="10680"/>
                </a:lnTo>
                <a:lnTo>
                  <a:pt x="1879092" y="10680"/>
                </a:lnTo>
                <a:lnTo>
                  <a:pt x="1879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4300461" y="4236411"/>
            <a:ext cx="1907539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9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0.7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− 1.01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0">
                <a:latin typeface="Cambria Math"/>
                <a:cs typeface="Cambria Math"/>
              </a:rPr>
              <a:t>0.792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144757" y="4466535"/>
            <a:ext cx="217170" cy="4197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50"/>
              </a:lnSpc>
              <a:spcBef>
                <a:spcPts val="105"/>
              </a:spcBef>
            </a:pPr>
            <a:r>
              <a:rPr dirty="0" u="sng" sz="1350" spc="6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350" spc="-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5</a:t>
            </a:r>
            <a:r>
              <a:rPr dirty="0" u="sng" sz="1350" spc="5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endParaRPr sz="1350">
              <a:latin typeface="Cambria Math"/>
              <a:cs typeface="Cambria Math"/>
            </a:endParaRPr>
          </a:p>
          <a:p>
            <a:pPr marL="12700">
              <a:lnSpc>
                <a:spcPts val="1550"/>
              </a:lnSpc>
            </a:pPr>
            <a:r>
              <a:rPr dirty="0" sz="1350" spc="-25">
                <a:latin typeface="Cambria Math"/>
                <a:cs typeface="Cambria Math"/>
              </a:rPr>
              <a:t>99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6416281" y="4499038"/>
            <a:ext cx="510540" cy="10795"/>
          </a:xfrm>
          <a:custGeom>
            <a:avLst/>
            <a:gdLst/>
            <a:ahLst/>
            <a:cxnLst/>
            <a:rect l="l" t="t" r="r" b="b"/>
            <a:pathLst>
              <a:path w="510540" h="10795">
                <a:moveTo>
                  <a:pt x="510539" y="0"/>
                </a:moveTo>
                <a:lnTo>
                  <a:pt x="0" y="0"/>
                </a:lnTo>
                <a:lnTo>
                  <a:pt x="0" y="10680"/>
                </a:lnTo>
                <a:lnTo>
                  <a:pt x="510539" y="10680"/>
                </a:lnTo>
                <a:lnTo>
                  <a:pt x="510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6226823" y="4236411"/>
            <a:ext cx="1604645" cy="479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3845">
              <a:lnSpc>
                <a:spcPts val="1325"/>
              </a:lnSpc>
              <a:spcBef>
                <a:spcPts val="105"/>
              </a:spcBef>
            </a:pPr>
            <a:r>
              <a:rPr dirty="0" sz="1350" spc="-20">
                <a:latin typeface="Cambria Math"/>
                <a:cs typeface="Cambria Math"/>
              </a:rPr>
              <a:t>4.30</a:t>
            </a:r>
            <a:endParaRPr sz="1350">
              <a:latin typeface="Cambria Math"/>
              <a:cs typeface="Cambria Math"/>
            </a:endParaRPr>
          </a:p>
          <a:p>
            <a:pPr marL="12700">
              <a:lnSpc>
                <a:spcPts val="969"/>
              </a:lnSpc>
              <a:tabLst>
                <a:tab pos="748665" algn="l"/>
              </a:tabLst>
            </a:pP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85.15 </a:t>
            </a:r>
            <a:r>
              <a:rPr dirty="0" sz="1350" spc="-285">
                <a:latin typeface="Cambria Math"/>
                <a:cs typeface="Cambria Math"/>
              </a:rPr>
              <a:t>𝑘𝑘Ω</a:t>
            </a:r>
            <a:endParaRPr sz="1350">
              <a:latin typeface="Cambria Math"/>
              <a:cs typeface="Cambria Math"/>
            </a:endParaRPr>
          </a:p>
          <a:p>
            <a:pPr marL="189230">
              <a:lnSpc>
                <a:spcPts val="1265"/>
              </a:lnSpc>
            </a:pPr>
            <a:r>
              <a:rPr dirty="0" sz="1350" spc="-10">
                <a:latin typeface="Cambria Math"/>
                <a:cs typeface="Cambria Math"/>
              </a:rPr>
              <a:t>0.5050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3605019" y="2647346"/>
            <a:ext cx="607060" cy="160020"/>
          </a:xfrm>
          <a:custGeom>
            <a:avLst/>
            <a:gdLst/>
            <a:ahLst/>
            <a:cxnLst/>
            <a:rect l="l" t="t" r="r" b="b"/>
            <a:pathLst>
              <a:path w="607060" h="160019">
                <a:moveTo>
                  <a:pt x="555739" y="0"/>
                </a:moveTo>
                <a:lnTo>
                  <a:pt x="553466" y="6477"/>
                </a:lnTo>
                <a:lnTo>
                  <a:pt x="562703" y="10484"/>
                </a:lnTo>
                <a:lnTo>
                  <a:pt x="570644" y="16030"/>
                </a:lnTo>
                <a:lnTo>
                  <a:pt x="589708" y="52941"/>
                </a:lnTo>
                <a:lnTo>
                  <a:pt x="592061" y="78955"/>
                </a:lnTo>
                <a:lnTo>
                  <a:pt x="591470" y="93026"/>
                </a:lnTo>
                <a:lnTo>
                  <a:pt x="577251" y="136238"/>
                </a:lnTo>
                <a:lnTo>
                  <a:pt x="553720" y="153035"/>
                </a:lnTo>
                <a:lnTo>
                  <a:pt x="555739" y="159512"/>
                </a:lnTo>
                <a:lnTo>
                  <a:pt x="593496" y="131635"/>
                </a:lnTo>
                <a:lnTo>
                  <a:pt x="605794" y="94450"/>
                </a:lnTo>
                <a:lnTo>
                  <a:pt x="606615" y="79794"/>
                </a:lnTo>
                <a:lnTo>
                  <a:pt x="605801" y="65346"/>
                </a:lnTo>
                <a:lnTo>
                  <a:pt x="605791" y="65173"/>
                </a:lnTo>
                <a:lnTo>
                  <a:pt x="593458" y="27965"/>
                </a:lnTo>
                <a:lnTo>
                  <a:pt x="567305" y="4176"/>
                </a:lnTo>
                <a:lnTo>
                  <a:pt x="555739" y="0"/>
                </a:lnTo>
                <a:close/>
              </a:path>
              <a:path w="607060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3623416" y="2590038"/>
            <a:ext cx="143954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5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25">
                <a:latin typeface="Cambria Math"/>
                <a:cs typeface="Cambria Math"/>
              </a:rPr>
              <a:t>𝑉𝑉</a:t>
            </a:r>
            <a:r>
              <a:rPr dirty="0" baseline="-17543" sz="1425" spc="-637">
                <a:latin typeface="Cambria Math"/>
                <a:cs typeface="Cambria Math"/>
              </a:rPr>
              <a:t>𝑅𝑅𝐵𝐵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5093668" y="2691030"/>
            <a:ext cx="391160" cy="69850"/>
          </a:xfrm>
          <a:custGeom>
            <a:avLst/>
            <a:gdLst/>
            <a:ahLst/>
            <a:cxnLst/>
            <a:rect l="l" t="t" r="r" b="b"/>
            <a:pathLst>
              <a:path w="391160" h="69850">
                <a:moveTo>
                  <a:pt x="357492" y="0"/>
                </a:moveTo>
                <a:lnTo>
                  <a:pt x="352526" y="4622"/>
                </a:lnTo>
                <a:lnTo>
                  <a:pt x="371792" y="29095"/>
                </a:lnTo>
                <a:lnTo>
                  <a:pt x="0" y="29095"/>
                </a:lnTo>
                <a:lnTo>
                  <a:pt x="0" y="40284"/>
                </a:lnTo>
                <a:lnTo>
                  <a:pt x="371792" y="40284"/>
                </a:lnTo>
                <a:lnTo>
                  <a:pt x="352526" y="64833"/>
                </a:lnTo>
                <a:lnTo>
                  <a:pt x="357492" y="69456"/>
                </a:lnTo>
                <a:lnTo>
                  <a:pt x="390537" y="37414"/>
                </a:lnTo>
                <a:lnTo>
                  <a:pt x="390537" y="32042"/>
                </a:lnTo>
                <a:lnTo>
                  <a:pt x="357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5070708" y="2503170"/>
            <a:ext cx="434340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160">
                <a:latin typeface="Cambria Math"/>
                <a:cs typeface="Cambria Math"/>
              </a:rPr>
              <a:t>𝑖𝑖𝑐𝑐=𝛽𝛽𝑖𝑖𝑏𝑏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6012939" y="2647346"/>
            <a:ext cx="870585" cy="160020"/>
          </a:xfrm>
          <a:custGeom>
            <a:avLst/>
            <a:gdLst/>
            <a:ahLst/>
            <a:cxnLst/>
            <a:rect l="l" t="t" r="r" b="b"/>
            <a:pathLst>
              <a:path w="870584" h="160019">
                <a:moveTo>
                  <a:pt x="819391" y="0"/>
                </a:moveTo>
                <a:lnTo>
                  <a:pt x="817118" y="6477"/>
                </a:lnTo>
                <a:lnTo>
                  <a:pt x="826355" y="10484"/>
                </a:lnTo>
                <a:lnTo>
                  <a:pt x="834296" y="16030"/>
                </a:lnTo>
                <a:lnTo>
                  <a:pt x="853360" y="52941"/>
                </a:lnTo>
                <a:lnTo>
                  <a:pt x="855100" y="65173"/>
                </a:lnTo>
                <a:lnTo>
                  <a:pt x="855125" y="65346"/>
                </a:lnTo>
                <a:lnTo>
                  <a:pt x="853349" y="105805"/>
                </a:lnTo>
                <a:lnTo>
                  <a:pt x="834307" y="143416"/>
                </a:lnTo>
                <a:lnTo>
                  <a:pt x="817372" y="153035"/>
                </a:lnTo>
                <a:lnTo>
                  <a:pt x="819391" y="159512"/>
                </a:lnTo>
                <a:lnTo>
                  <a:pt x="857148" y="131635"/>
                </a:lnTo>
                <a:lnTo>
                  <a:pt x="869446" y="94450"/>
                </a:lnTo>
                <a:lnTo>
                  <a:pt x="870267" y="79794"/>
                </a:lnTo>
                <a:lnTo>
                  <a:pt x="869453" y="65346"/>
                </a:lnTo>
                <a:lnTo>
                  <a:pt x="869443" y="65173"/>
                </a:lnTo>
                <a:lnTo>
                  <a:pt x="857110" y="27965"/>
                </a:lnTo>
                <a:lnTo>
                  <a:pt x="830957" y="4176"/>
                </a:lnTo>
                <a:lnTo>
                  <a:pt x="819391" y="0"/>
                </a:lnTo>
                <a:close/>
              </a:path>
              <a:path w="870584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5485744" y="2590038"/>
            <a:ext cx="19437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𝑅𝑅𝑅𝑅</a:t>
            </a:r>
            <a:r>
              <a:rPr dirty="0" baseline="-17543" sz="1425" spc="3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45">
                <a:latin typeface="Cambria Math"/>
                <a:cs typeface="Cambria Math"/>
              </a:rPr>
              <a:t> 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70">
                <a:latin typeface="Cambria Math"/>
                <a:cs typeface="Cambria Math"/>
              </a:rPr>
              <a:t>𝑖𝑖𝑖𝑖/99</a:t>
            </a:r>
            <a:r>
              <a:rPr dirty="0" sz="1350" spc="254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635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368902" y="2672334"/>
            <a:ext cx="181610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330">
                <a:latin typeface="Cambria Math"/>
                <a:cs typeface="Cambria Math"/>
              </a:rPr>
              <a:t>𝑅𝑅𝐵𝐵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583784" y="2590038"/>
            <a:ext cx="5873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191860" y="2536697"/>
            <a:ext cx="421005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34950" algn="l"/>
              </a:tabLst>
            </a:pPr>
            <a:r>
              <a:rPr dirty="0" sz="950" spc="-310">
                <a:latin typeface="Cambria Math"/>
                <a:cs typeface="Cambria Math"/>
              </a:rPr>
              <a:t>𝑉𝑉</a:t>
            </a:r>
            <a:r>
              <a:rPr dirty="0" sz="950">
                <a:latin typeface="Cambria Math"/>
                <a:cs typeface="Cambria Math"/>
              </a:rPr>
              <a:t>	</a:t>
            </a:r>
            <a:r>
              <a:rPr dirty="0" sz="950" spc="-175">
                <a:latin typeface="Cambria Math"/>
                <a:cs typeface="Cambria Math"/>
              </a:rPr>
              <a:t>−𝑉𝑉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191855" y="2570798"/>
            <a:ext cx="561975" cy="32893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  <a:tabLst>
                <a:tab pos="407034" algn="l"/>
              </a:tabLst>
            </a:pPr>
            <a:r>
              <a:rPr dirty="0" u="sng" sz="800" spc="22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800" spc="-2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𝐶𝐶𝐶</a:t>
            </a:r>
            <a:r>
              <a:rPr dirty="0" u="sng" sz="800" spc="29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 </a:t>
            </a:r>
            <a:r>
              <a:rPr dirty="0" u="sng" sz="800" spc="-13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𝐶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r>
              <a:rPr dirty="0" u="sng" sz="800" spc="-19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𝐶𝐶𝐶𝐶</a:t>
            </a:r>
            <a:endParaRPr sz="800">
              <a:latin typeface="Cambria Math"/>
              <a:cs typeface="Cambria Math"/>
            </a:endParaRPr>
          </a:p>
          <a:p>
            <a:pPr marL="20320">
              <a:lnSpc>
                <a:spcPct val="100000"/>
              </a:lnSpc>
              <a:spcBef>
                <a:spcPts val="160"/>
              </a:spcBef>
            </a:pPr>
            <a:r>
              <a:rPr dirty="0" sz="950" spc="-50">
                <a:latin typeface="Cambria Math"/>
                <a:cs typeface="Cambria Math"/>
              </a:rPr>
              <a:t>𝑖𝑖𝑐𝑐𝑅00/99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2841599" y="3131134"/>
            <a:ext cx="460375" cy="10795"/>
          </a:xfrm>
          <a:custGeom>
            <a:avLst/>
            <a:gdLst/>
            <a:ahLst/>
            <a:cxnLst/>
            <a:rect l="l" t="t" r="r" b="b"/>
            <a:pathLst>
              <a:path w="460375" h="10794">
                <a:moveTo>
                  <a:pt x="460248" y="0"/>
                </a:moveTo>
                <a:lnTo>
                  <a:pt x="0" y="0"/>
                </a:lnTo>
                <a:lnTo>
                  <a:pt x="0" y="10680"/>
                </a:lnTo>
                <a:lnTo>
                  <a:pt x="460248" y="10680"/>
                </a:lnTo>
                <a:lnTo>
                  <a:pt x="460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2219306" y="2999567"/>
            <a:ext cx="127000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8395" algn="l"/>
              </a:tabLst>
            </a:pP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3524364" y="3131134"/>
            <a:ext cx="320040" cy="10795"/>
          </a:xfrm>
          <a:custGeom>
            <a:avLst/>
            <a:gdLst/>
            <a:ahLst/>
            <a:cxnLst/>
            <a:rect l="l" t="t" r="r" b="b"/>
            <a:pathLst>
              <a:path w="320039" h="10794">
                <a:moveTo>
                  <a:pt x="320039" y="0"/>
                </a:moveTo>
                <a:lnTo>
                  <a:pt x="0" y="0"/>
                </a:lnTo>
                <a:lnTo>
                  <a:pt x="0" y="10680"/>
                </a:lnTo>
                <a:lnTo>
                  <a:pt x="320039" y="10680"/>
                </a:lnTo>
                <a:lnTo>
                  <a:pt x="320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2141926" y="2588331"/>
            <a:ext cx="1627505" cy="51244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95"/>
              </a:spcBef>
            </a:pPr>
            <a:r>
              <a:rPr dirty="0" baseline="12345" sz="2025" spc="-615">
                <a:latin typeface="Cambria Math"/>
                <a:cs typeface="Cambria Math"/>
              </a:rPr>
              <a:t>𝑉𝑉</a:t>
            </a:r>
            <a:r>
              <a:rPr dirty="0" sz="950" spc="-409">
                <a:latin typeface="Cambria Math"/>
                <a:cs typeface="Cambria Math"/>
              </a:rPr>
              <a:t>𝑅𝑅𝑅𝑅</a:t>
            </a:r>
            <a:r>
              <a:rPr dirty="0" sz="950" spc="270">
                <a:latin typeface="Cambria Math"/>
                <a:cs typeface="Cambria Math"/>
              </a:rPr>
              <a:t> </a:t>
            </a:r>
            <a:r>
              <a:rPr dirty="0" baseline="12345" sz="2025">
                <a:latin typeface="Cambria Math"/>
                <a:cs typeface="Cambria Math"/>
              </a:rPr>
              <a:t>=</a:t>
            </a:r>
            <a:r>
              <a:rPr dirty="0" baseline="12345" sz="2025" spc="135">
                <a:latin typeface="Cambria Math"/>
                <a:cs typeface="Cambria Math"/>
              </a:rPr>
              <a:t> </a:t>
            </a:r>
            <a:r>
              <a:rPr dirty="0" baseline="12345" sz="2025" spc="-547">
                <a:latin typeface="Cambria Math"/>
                <a:cs typeface="Cambria Math"/>
              </a:rPr>
              <a:t>𝑉𝑉</a:t>
            </a:r>
            <a:r>
              <a:rPr dirty="0" sz="950" spc="-365">
                <a:latin typeface="Cambria Math"/>
                <a:cs typeface="Cambria Math"/>
              </a:rPr>
              <a:t>𝑅𝑅𝑐𝑐</a:t>
            </a:r>
            <a:r>
              <a:rPr dirty="0" sz="950" spc="190">
                <a:latin typeface="Cambria Math"/>
                <a:cs typeface="Cambria Math"/>
              </a:rPr>
              <a:t> </a:t>
            </a:r>
            <a:r>
              <a:rPr dirty="0" baseline="12345" sz="2025">
                <a:latin typeface="Cambria Math"/>
                <a:cs typeface="Cambria Math"/>
              </a:rPr>
              <a:t>+ </a:t>
            </a:r>
            <a:r>
              <a:rPr dirty="0" baseline="12345" sz="2025" spc="-622">
                <a:latin typeface="Cambria Math"/>
                <a:cs typeface="Cambria Math"/>
              </a:rPr>
              <a:t>𝑉𝑉</a:t>
            </a:r>
            <a:r>
              <a:rPr dirty="0" sz="950" spc="-415">
                <a:latin typeface="Cambria Math"/>
                <a:cs typeface="Cambria Math"/>
              </a:rPr>
              <a:t>𝑅𝑅𝐵𝐵</a:t>
            </a:r>
            <a:r>
              <a:rPr dirty="0" sz="950" spc="275">
                <a:latin typeface="Cambria Math"/>
                <a:cs typeface="Cambria Math"/>
              </a:rPr>
              <a:t> </a:t>
            </a:r>
            <a:r>
              <a:rPr dirty="0" baseline="12345" sz="2025" spc="-75">
                <a:latin typeface="Cambria Math"/>
                <a:cs typeface="Cambria Math"/>
              </a:rPr>
              <a:t>=</a:t>
            </a:r>
            <a:endParaRPr baseline="12345" sz="2025">
              <a:latin typeface="Cambria Math"/>
              <a:cs typeface="Cambria Math"/>
            </a:endParaRPr>
          </a:p>
          <a:p>
            <a:pPr marL="731520">
              <a:lnSpc>
                <a:spcPct val="100000"/>
              </a:lnSpc>
              <a:spcBef>
                <a:spcPts val="295"/>
              </a:spcBef>
              <a:tabLst>
                <a:tab pos="1493520" algn="l"/>
              </a:tabLst>
            </a:pPr>
            <a:r>
              <a:rPr dirty="0" sz="1350">
                <a:latin typeface="Cambria Math"/>
                <a:cs typeface="Cambria Math"/>
              </a:rPr>
              <a:t>9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5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50">
                <a:latin typeface="Cambria Math"/>
                <a:cs typeface="Cambria Math"/>
              </a:rPr>
              <a:t>4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829050" y="3115455"/>
            <a:ext cx="103060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4690" algn="l"/>
              </a:tabLst>
            </a:pPr>
            <a:r>
              <a:rPr dirty="0" sz="1350" spc="-10">
                <a:latin typeface="Cambria Math"/>
                <a:cs typeface="Cambria Math"/>
              </a:rPr>
              <a:t>1.𝑥1𝑖𝑖𝑖𝑖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20">
                <a:latin typeface="Cambria Math"/>
                <a:cs typeface="Cambria Math"/>
              </a:rPr>
              <a:t>5.05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880711" y="2999556"/>
            <a:ext cx="15328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0.792 </a:t>
            </a:r>
            <a:r>
              <a:rPr dirty="0" sz="1350" spc="-260">
                <a:latin typeface="Cambria Math"/>
                <a:cs typeface="Cambria Math"/>
              </a:rPr>
              <a:t>𝑘𝑘Ω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792 </a:t>
            </a:r>
            <a:r>
              <a:rPr dirty="0" sz="1350" spc="-50">
                <a:latin typeface="Cambria Math"/>
                <a:cs typeface="Cambria Math"/>
              </a:rPr>
              <a:t>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581251" y="3680845"/>
            <a:ext cx="189166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2345" sz="2025" spc="-622">
                <a:latin typeface="Cambria Math"/>
                <a:cs typeface="Cambria Math"/>
              </a:rPr>
              <a:t>𝑉𝑉</a:t>
            </a:r>
            <a:r>
              <a:rPr dirty="0" sz="950" spc="-415">
                <a:latin typeface="Cambria Math"/>
                <a:cs typeface="Cambria Math"/>
              </a:rPr>
              <a:t>𝑅𝑅𝑅𝑅</a:t>
            </a:r>
            <a:r>
              <a:rPr dirty="0" sz="950" spc="280">
                <a:latin typeface="Cambria Math"/>
                <a:cs typeface="Cambria Math"/>
              </a:rPr>
              <a:t> </a:t>
            </a:r>
            <a:r>
              <a:rPr dirty="0" baseline="12345" sz="2025">
                <a:latin typeface="Cambria Math"/>
                <a:cs typeface="Cambria Math"/>
              </a:rPr>
              <a:t>=</a:t>
            </a:r>
            <a:r>
              <a:rPr dirty="0" baseline="12345" sz="2025" spc="120">
                <a:latin typeface="Cambria Math"/>
                <a:cs typeface="Cambria Math"/>
              </a:rPr>
              <a:t> </a:t>
            </a:r>
            <a:r>
              <a:rPr dirty="0" baseline="12345" sz="2025" spc="-547">
                <a:latin typeface="Cambria Math"/>
                <a:cs typeface="Cambria Math"/>
              </a:rPr>
              <a:t>𝑉𝑉</a:t>
            </a:r>
            <a:r>
              <a:rPr dirty="0" sz="950" spc="-365">
                <a:latin typeface="Cambria Math"/>
                <a:cs typeface="Cambria Math"/>
              </a:rPr>
              <a:t>𝑅𝑅𝑐𝑐</a:t>
            </a:r>
            <a:r>
              <a:rPr dirty="0" sz="950" spc="195">
                <a:latin typeface="Cambria Math"/>
                <a:cs typeface="Cambria Math"/>
              </a:rPr>
              <a:t> </a:t>
            </a:r>
            <a:r>
              <a:rPr dirty="0" baseline="12345" sz="2025">
                <a:latin typeface="Cambria Math"/>
                <a:cs typeface="Cambria Math"/>
              </a:rPr>
              <a:t>+</a:t>
            </a:r>
            <a:r>
              <a:rPr dirty="0" baseline="12345" sz="2025" spc="22">
                <a:latin typeface="Cambria Math"/>
                <a:cs typeface="Cambria Math"/>
              </a:rPr>
              <a:t> </a:t>
            </a:r>
            <a:r>
              <a:rPr dirty="0" baseline="12345" sz="2025" spc="-607">
                <a:latin typeface="Cambria Math"/>
                <a:cs typeface="Cambria Math"/>
              </a:rPr>
              <a:t>𝑉𝑉</a:t>
            </a:r>
            <a:r>
              <a:rPr dirty="0" sz="950" spc="-405">
                <a:latin typeface="Cambria Math"/>
                <a:cs typeface="Cambria Math"/>
              </a:rPr>
              <a:t>𝑅𝑅𝑅𝑅</a:t>
            </a:r>
            <a:r>
              <a:rPr dirty="0" sz="950" spc="170">
                <a:latin typeface="Cambria Math"/>
                <a:cs typeface="Cambria Math"/>
              </a:rPr>
              <a:t> </a:t>
            </a:r>
            <a:r>
              <a:rPr dirty="0" baseline="12345" sz="2025">
                <a:latin typeface="Cambria Math"/>
                <a:cs typeface="Cambria Math"/>
              </a:rPr>
              <a:t>+</a:t>
            </a:r>
            <a:r>
              <a:rPr dirty="0" baseline="12345" sz="2025" spc="15">
                <a:latin typeface="Cambria Math"/>
                <a:cs typeface="Cambria Math"/>
              </a:rPr>
              <a:t> </a:t>
            </a:r>
            <a:r>
              <a:rPr dirty="0" baseline="12345" sz="2025" spc="-600">
                <a:latin typeface="Cambria Math"/>
                <a:cs typeface="Cambria Math"/>
              </a:rPr>
              <a:t>𝑉𝑉</a:t>
            </a:r>
            <a:r>
              <a:rPr dirty="0" sz="950" spc="-400">
                <a:latin typeface="Cambria Math"/>
                <a:cs typeface="Cambria Math"/>
              </a:rPr>
              <a:t>𝑅𝑅𝐵𝐵</a:t>
            </a:r>
            <a:r>
              <a:rPr dirty="0" sz="950" spc="254">
                <a:latin typeface="Cambria Math"/>
                <a:cs typeface="Cambria Math"/>
              </a:rPr>
              <a:t> </a:t>
            </a:r>
            <a:r>
              <a:rPr dirty="0" baseline="12345" sz="2025" spc="-75">
                <a:latin typeface="Cambria Math"/>
                <a:cs typeface="Cambria Math"/>
              </a:rPr>
              <a:t>=</a:t>
            </a:r>
            <a:endParaRPr baseline="12345" sz="2025">
              <a:latin typeface="Cambria Math"/>
              <a:cs typeface="Cambria Math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3497712" y="3703104"/>
            <a:ext cx="607060" cy="160020"/>
          </a:xfrm>
          <a:custGeom>
            <a:avLst/>
            <a:gdLst/>
            <a:ahLst/>
            <a:cxnLst/>
            <a:rect l="l" t="t" r="r" b="b"/>
            <a:pathLst>
              <a:path w="607060" h="160020">
                <a:moveTo>
                  <a:pt x="555739" y="0"/>
                </a:moveTo>
                <a:lnTo>
                  <a:pt x="553466" y="6477"/>
                </a:lnTo>
                <a:lnTo>
                  <a:pt x="562703" y="10484"/>
                </a:lnTo>
                <a:lnTo>
                  <a:pt x="570644" y="16030"/>
                </a:lnTo>
                <a:lnTo>
                  <a:pt x="589708" y="52941"/>
                </a:lnTo>
                <a:lnTo>
                  <a:pt x="592061" y="78955"/>
                </a:lnTo>
                <a:lnTo>
                  <a:pt x="591470" y="93026"/>
                </a:lnTo>
                <a:lnTo>
                  <a:pt x="577251" y="136236"/>
                </a:lnTo>
                <a:lnTo>
                  <a:pt x="553720" y="153035"/>
                </a:lnTo>
                <a:lnTo>
                  <a:pt x="555739" y="159512"/>
                </a:lnTo>
                <a:lnTo>
                  <a:pt x="593496" y="131635"/>
                </a:lnTo>
                <a:lnTo>
                  <a:pt x="605794" y="94450"/>
                </a:lnTo>
                <a:lnTo>
                  <a:pt x="606615" y="79794"/>
                </a:lnTo>
                <a:lnTo>
                  <a:pt x="605801" y="65346"/>
                </a:lnTo>
                <a:lnTo>
                  <a:pt x="605791" y="65173"/>
                </a:lnTo>
                <a:lnTo>
                  <a:pt x="593458" y="27965"/>
                </a:lnTo>
                <a:lnTo>
                  <a:pt x="567305" y="4176"/>
                </a:lnTo>
                <a:lnTo>
                  <a:pt x="555739" y="0"/>
                </a:lnTo>
                <a:close/>
              </a:path>
              <a:path w="607060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0"/>
                </a:lnTo>
                <a:lnTo>
                  <a:pt x="35960" y="143411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3516109" y="3645795"/>
            <a:ext cx="216979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5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470">
                <a:latin typeface="Cambria Math"/>
                <a:cs typeface="Cambria Math"/>
              </a:rPr>
              <a:t>𝑅𝑅𝑅𝑅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𝑅𝑅𝐵𝐵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5696545" y="3746787"/>
            <a:ext cx="391160" cy="69850"/>
          </a:xfrm>
          <a:custGeom>
            <a:avLst/>
            <a:gdLst/>
            <a:ahLst/>
            <a:cxnLst/>
            <a:rect l="l" t="t" r="r" b="b"/>
            <a:pathLst>
              <a:path w="391160" h="69850">
                <a:moveTo>
                  <a:pt x="357492" y="0"/>
                </a:moveTo>
                <a:lnTo>
                  <a:pt x="352526" y="4622"/>
                </a:lnTo>
                <a:lnTo>
                  <a:pt x="371792" y="29095"/>
                </a:lnTo>
                <a:lnTo>
                  <a:pt x="0" y="29095"/>
                </a:lnTo>
                <a:lnTo>
                  <a:pt x="0" y="40284"/>
                </a:lnTo>
                <a:lnTo>
                  <a:pt x="371792" y="40284"/>
                </a:lnTo>
                <a:lnTo>
                  <a:pt x="352526" y="64833"/>
                </a:lnTo>
                <a:lnTo>
                  <a:pt x="357492" y="69456"/>
                </a:lnTo>
                <a:lnTo>
                  <a:pt x="390537" y="37414"/>
                </a:lnTo>
                <a:lnTo>
                  <a:pt x="390537" y="32042"/>
                </a:lnTo>
                <a:lnTo>
                  <a:pt x="357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5673585" y="3558927"/>
            <a:ext cx="434340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160">
                <a:latin typeface="Cambria Math"/>
                <a:cs typeface="Cambria Math"/>
              </a:rPr>
              <a:t>𝑖𝑖𝑐𝑐=𝛽𝛽𝑖𝑖𝑏𝑏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6613449" y="3612934"/>
            <a:ext cx="676910" cy="340360"/>
          </a:xfrm>
          <a:custGeom>
            <a:avLst/>
            <a:gdLst/>
            <a:ahLst/>
            <a:cxnLst/>
            <a:rect l="l" t="t" r="r" b="b"/>
            <a:pathLst>
              <a:path w="676909" h="340360">
                <a:moveTo>
                  <a:pt x="65341" y="5638"/>
                </a:moveTo>
                <a:lnTo>
                  <a:pt x="27508" y="42113"/>
                </a:lnTo>
                <a:lnTo>
                  <a:pt x="10172" y="85115"/>
                </a:lnTo>
                <a:lnTo>
                  <a:pt x="1130" y="139039"/>
                </a:lnTo>
                <a:lnTo>
                  <a:pt x="0" y="170103"/>
                </a:lnTo>
                <a:lnTo>
                  <a:pt x="1079" y="199707"/>
                </a:lnTo>
                <a:lnTo>
                  <a:pt x="10172" y="255092"/>
                </a:lnTo>
                <a:lnTo>
                  <a:pt x="27508" y="298119"/>
                </a:lnTo>
                <a:lnTo>
                  <a:pt x="60464" y="340220"/>
                </a:lnTo>
                <a:lnTo>
                  <a:pt x="65341" y="334581"/>
                </a:lnTo>
                <a:lnTo>
                  <a:pt x="55168" y="323380"/>
                </a:lnTo>
                <a:lnTo>
                  <a:pt x="45910" y="309448"/>
                </a:lnTo>
                <a:lnTo>
                  <a:pt x="30187" y="273367"/>
                </a:lnTo>
                <a:lnTo>
                  <a:pt x="19786" y="226783"/>
                </a:lnTo>
                <a:lnTo>
                  <a:pt x="16319" y="170103"/>
                </a:lnTo>
                <a:lnTo>
                  <a:pt x="17183" y="140512"/>
                </a:lnTo>
                <a:lnTo>
                  <a:pt x="24117" y="88887"/>
                </a:lnTo>
                <a:lnTo>
                  <a:pt x="37579" y="47447"/>
                </a:lnTo>
                <a:lnTo>
                  <a:pt x="55168" y="16840"/>
                </a:lnTo>
                <a:lnTo>
                  <a:pt x="65341" y="5638"/>
                </a:lnTo>
                <a:close/>
              </a:path>
              <a:path w="676909" h="340360">
                <a:moveTo>
                  <a:pt x="604456" y="164426"/>
                </a:moveTo>
                <a:lnTo>
                  <a:pt x="413956" y="164426"/>
                </a:lnTo>
                <a:lnTo>
                  <a:pt x="413956" y="175107"/>
                </a:lnTo>
                <a:lnTo>
                  <a:pt x="604456" y="175107"/>
                </a:lnTo>
                <a:lnTo>
                  <a:pt x="604456" y="164426"/>
                </a:lnTo>
                <a:close/>
              </a:path>
              <a:path w="676909" h="340360">
                <a:moveTo>
                  <a:pt x="676783" y="170103"/>
                </a:moveTo>
                <a:lnTo>
                  <a:pt x="675703" y="140512"/>
                </a:lnTo>
                <a:lnTo>
                  <a:pt x="675652" y="139039"/>
                </a:lnTo>
                <a:lnTo>
                  <a:pt x="672261" y="110731"/>
                </a:lnTo>
                <a:lnTo>
                  <a:pt x="658698" y="62179"/>
                </a:lnTo>
                <a:lnTo>
                  <a:pt x="639064" y="25057"/>
                </a:lnTo>
                <a:lnTo>
                  <a:pt x="616318" y="0"/>
                </a:lnTo>
                <a:lnTo>
                  <a:pt x="611441" y="5638"/>
                </a:lnTo>
                <a:lnTo>
                  <a:pt x="621614" y="16840"/>
                </a:lnTo>
                <a:lnTo>
                  <a:pt x="630859" y="30784"/>
                </a:lnTo>
                <a:lnTo>
                  <a:pt x="646595" y="66852"/>
                </a:lnTo>
                <a:lnTo>
                  <a:pt x="656996" y="113436"/>
                </a:lnTo>
                <a:lnTo>
                  <a:pt x="660463" y="170103"/>
                </a:lnTo>
                <a:lnTo>
                  <a:pt x="659599" y="199707"/>
                </a:lnTo>
                <a:lnTo>
                  <a:pt x="652665" y="251345"/>
                </a:lnTo>
                <a:lnTo>
                  <a:pt x="639191" y="292773"/>
                </a:lnTo>
                <a:lnTo>
                  <a:pt x="611441" y="334581"/>
                </a:lnTo>
                <a:lnTo>
                  <a:pt x="616318" y="340220"/>
                </a:lnTo>
                <a:lnTo>
                  <a:pt x="649274" y="298119"/>
                </a:lnTo>
                <a:lnTo>
                  <a:pt x="666610" y="255092"/>
                </a:lnTo>
                <a:lnTo>
                  <a:pt x="675652" y="201091"/>
                </a:lnTo>
                <a:lnTo>
                  <a:pt x="676783" y="1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6087097" y="3514731"/>
            <a:ext cx="2917825" cy="363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65835">
              <a:lnSpc>
                <a:spcPts val="1325"/>
              </a:lnSpc>
              <a:spcBef>
                <a:spcPts val="105"/>
              </a:spcBef>
            </a:pPr>
            <a:r>
              <a:rPr dirty="0" sz="1350" spc="-20">
                <a:latin typeface="Cambria Math"/>
                <a:cs typeface="Cambria Math"/>
              </a:rPr>
              <a:t>𝑖𝑖𝑖𝑖</a:t>
            </a:r>
            <a:endParaRPr sz="1350">
              <a:latin typeface="Cambria Math"/>
              <a:cs typeface="Cambria Math"/>
            </a:endParaRPr>
          </a:p>
          <a:p>
            <a:pPr marL="38100">
              <a:lnSpc>
                <a:spcPts val="1325"/>
              </a:lnSpc>
              <a:tabLst>
                <a:tab pos="596900" algn="l"/>
              </a:tabLst>
            </a:pP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𝑅𝑅𝑅𝑅</a:t>
            </a:r>
            <a:r>
              <a:rPr dirty="0" baseline="-17543" sz="1425" spc="412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baseline="-37037" sz="2025">
                <a:latin typeface="Cambria Math"/>
                <a:cs typeface="Cambria Math"/>
              </a:rPr>
              <a:t>99</a:t>
            </a:r>
            <a:r>
              <a:rPr dirty="0" baseline="-37037" sz="2025" spc="240">
                <a:latin typeface="Cambria Math"/>
                <a:cs typeface="Cambria Math"/>
              </a:rPr>
              <a:t> 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95">
                <a:latin typeface="Cambria Math"/>
                <a:cs typeface="Cambria Math"/>
              </a:rPr>
              <a:t>𝑖𝑖𝑖𝑖/99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70">
                <a:latin typeface="Cambria Math"/>
                <a:cs typeface="Cambria Math"/>
              </a:rPr>
              <a:t>𝑅𝑅𝑅𝑅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𝑅𝑅𝐵𝐵</a:t>
            </a:r>
            <a:endParaRPr baseline="-17543" sz="1425">
              <a:latin typeface="Cambria Math"/>
              <a:cs typeface="Cambria Math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285629" y="2346730"/>
            <a:ext cx="76200" cy="490220"/>
            <a:chOff x="285629" y="2346730"/>
            <a:chExt cx="76200" cy="490220"/>
          </a:xfrm>
        </p:grpSpPr>
        <p:sp>
          <p:nvSpPr>
            <p:cNvPr id="46" name="object 46" descr=""/>
            <p:cNvSpPr/>
            <p:nvPr/>
          </p:nvSpPr>
          <p:spPr>
            <a:xfrm>
              <a:off x="323725" y="2346730"/>
              <a:ext cx="0" cy="426720"/>
            </a:xfrm>
            <a:custGeom>
              <a:avLst/>
              <a:gdLst/>
              <a:ahLst/>
              <a:cxnLst/>
              <a:rect l="l" t="t" r="r" b="b"/>
              <a:pathLst>
                <a:path w="0" h="426719">
                  <a:moveTo>
                    <a:pt x="0" y="0"/>
                  </a:moveTo>
                  <a:lnTo>
                    <a:pt x="0" y="42635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85629" y="276038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167851" y="2373571"/>
            <a:ext cx="1593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ib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120528" y="2412663"/>
            <a:ext cx="1498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ic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1195141" y="2431120"/>
            <a:ext cx="76200" cy="490220"/>
            <a:chOff x="1195141" y="2431120"/>
            <a:chExt cx="76200" cy="490220"/>
          </a:xfrm>
        </p:grpSpPr>
        <p:sp>
          <p:nvSpPr>
            <p:cNvPr id="51" name="object 51" descr=""/>
            <p:cNvSpPr/>
            <p:nvPr/>
          </p:nvSpPr>
          <p:spPr>
            <a:xfrm>
              <a:off x="1233237" y="2431120"/>
              <a:ext cx="0" cy="426720"/>
            </a:xfrm>
            <a:custGeom>
              <a:avLst/>
              <a:gdLst/>
              <a:ahLst/>
              <a:cxnLst/>
              <a:rect l="l" t="t" r="r" b="b"/>
              <a:pathLst>
                <a:path w="0" h="426719">
                  <a:moveTo>
                    <a:pt x="0" y="0"/>
                  </a:moveTo>
                  <a:lnTo>
                    <a:pt x="0" y="42635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195141" y="284477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33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613" y="1273581"/>
            <a:ext cx="1241573" cy="215541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28604" y="28003"/>
            <a:ext cx="8915400" cy="17011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34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1800">
              <a:latin typeface="Arial"/>
              <a:cs typeface="Arial"/>
            </a:endParaRPr>
          </a:p>
          <a:p>
            <a:pPr marL="25400" marR="425450" indent="-635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Problema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5.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Calcular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pto.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operación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transistor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problema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anterior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β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99,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Vcc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= </a:t>
            </a:r>
            <a:r>
              <a:rPr dirty="0" sz="1600" spc="-20">
                <a:latin typeface="Arial"/>
                <a:cs typeface="Arial"/>
              </a:rPr>
              <a:t>10V,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Rc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2,7kΩ</a:t>
            </a:r>
            <a:r>
              <a:rPr dirty="0" sz="1600" spc="4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Rf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180kΩ.</a:t>
            </a:r>
            <a:endParaRPr sz="1600">
              <a:latin typeface="Arial"/>
              <a:cs typeface="Arial"/>
            </a:endParaRPr>
          </a:p>
          <a:p>
            <a:pPr marL="1789430">
              <a:lnSpc>
                <a:spcPct val="100000"/>
              </a:lnSpc>
              <a:spcBef>
                <a:spcPts val="1655"/>
              </a:spcBef>
            </a:pP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CC</a:t>
            </a:r>
            <a:r>
              <a:rPr dirty="0" sz="1350">
                <a:latin typeface="Arial"/>
                <a:cs typeface="Arial"/>
              </a:rPr>
              <a:t>&gt;Vf=0.7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Suponemos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estará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activa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758944" y="2081141"/>
            <a:ext cx="607060" cy="160020"/>
          </a:xfrm>
          <a:custGeom>
            <a:avLst/>
            <a:gdLst/>
            <a:ahLst/>
            <a:cxnLst/>
            <a:rect l="l" t="t" r="r" b="b"/>
            <a:pathLst>
              <a:path w="607060" h="160019">
                <a:moveTo>
                  <a:pt x="555739" y="0"/>
                </a:moveTo>
                <a:lnTo>
                  <a:pt x="553466" y="6477"/>
                </a:lnTo>
                <a:lnTo>
                  <a:pt x="562703" y="10484"/>
                </a:lnTo>
                <a:lnTo>
                  <a:pt x="570644" y="16030"/>
                </a:lnTo>
                <a:lnTo>
                  <a:pt x="589708" y="52941"/>
                </a:lnTo>
                <a:lnTo>
                  <a:pt x="592061" y="78955"/>
                </a:lnTo>
                <a:lnTo>
                  <a:pt x="591470" y="93026"/>
                </a:lnTo>
                <a:lnTo>
                  <a:pt x="577251" y="136238"/>
                </a:lnTo>
                <a:lnTo>
                  <a:pt x="553720" y="153035"/>
                </a:lnTo>
                <a:lnTo>
                  <a:pt x="555739" y="159512"/>
                </a:lnTo>
                <a:lnTo>
                  <a:pt x="593496" y="131635"/>
                </a:lnTo>
                <a:lnTo>
                  <a:pt x="605794" y="94450"/>
                </a:lnTo>
                <a:lnTo>
                  <a:pt x="606615" y="79794"/>
                </a:lnTo>
                <a:lnTo>
                  <a:pt x="605801" y="65346"/>
                </a:lnTo>
                <a:lnTo>
                  <a:pt x="605791" y="65173"/>
                </a:lnTo>
                <a:lnTo>
                  <a:pt x="593458" y="27965"/>
                </a:lnTo>
                <a:lnTo>
                  <a:pt x="567305" y="4176"/>
                </a:lnTo>
                <a:lnTo>
                  <a:pt x="555739" y="0"/>
                </a:lnTo>
                <a:close/>
              </a:path>
              <a:path w="607060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957778" y="2124824"/>
            <a:ext cx="391160" cy="69850"/>
          </a:xfrm>
          <a:custGeom>
            <a:avLst/>
            <a:gdLst/>
            <a:ahLst/>
            <a:cxnLst/>
            <a:rect l="l" t="t" r="r" b="b"/>
            <a:pathLst>
              <a:path w="391160" h="69850">
                <a:moveTo>
                  <a:pt x="357492" y="0"/>
                </a:moveTo>
                <a:lnTo>
                  <a:pt x="352526" y="4622"/>
                </a:lnTo>
                <a:lnTo>
                  <a:pt x="371792" y="29095"/>
                </a:lnTo>
                <a:lnTo>
                  <a:pt x="0" y="29095"/>
                </a:lnTo>
                <a:lnTo>
                  <a:pt x="0" y="40284"/>
                </a:lnTo>
                <a:lnTo>
                  <a:pt x="371792" y="40284"/>
                </a:lnTo>
                <a:lnTo>
                  <a:pt x="352526" y="64833"/>
                </a:lnTo>
                <a:lnTo>
                  <a:pt x="357492" y="69456"/>
                </a:lnTo>
                <a:lnTo>
                  <a:pt x="390537" y="37414"/>
                </a:lnTo>
                <a:lnTo>
                  <a:pt x="390537" y="32042"/>
                </a:lnTo>
                <a:lnTo>
                  <a:pt x="357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816088" y="2081141"/>
            <a:ext cx="809625" cy="160020"/>
          </a:xfrm>
          <a:custGeom>
            <a:avLst/>
            <a:gdLst/>
            <a:ahLst/>
            <a:cxnLst/>
            <a:rect l="l" t="t" r="r" b="b"/>
            <a:pathLst>
              <a:path w="809625" h="160019">
                <a:moveTo>
                  <a:pt x="758431" y="0"/>
                </a:moveTo>
                <a:lnTo>
                  <a:pt x="756158" y="6477"/>
                </a:lnTo>
                <a:lnTo>
                  <a:pt x="765395" y="10484"/>
                </a:lnTo>
                <a:lnTo>
                  <a:pt x="773336" y="16030"/>
                </a:lnTo>
                <a:lnTo>
                  <a:pt x="792400" y="52941"/>
                </a:lnTo>
                <a:lnTo>
                  <a:pt x="794753" y="78955"/>
                </a:lnTo>
                <a:lnTo>
                  <a:pt x="794162" y="93026"/>
                </a:lnTo>
                <a:lnTo>
                  <a:pt x="779943" y="136238"/>
                </a:lnTo>
                <a:lnTo>
                  <a:pt x="756412" y="153035"/>
                </a:lnTo>
                <a:lnTo>
                  <a:pt x="758431" y="159512"/>
                </a:lnTo>
                <a:lnTo>
                  <a:pt x="796188" y="131635"/>
                </a:lnTo>
                <a:lnTo>
                  <a:pt x="808486" y="94450"/>
                </a:lnTo>
                <a:lnTo>
                  <a:pt x="809307" y="79794"/>
                </a:lnTo>
                <a:lnTo>
                  <a:pt x="808493" y="65346"/>
                </a:lnTo>
                <a:lnTo>
                  <a:pt x="808483" y="65173"/>
                </a:lnTo>
                <a:lnTo>
                  <a:pt x="796150" y="27965"/>
                </a:lnTo>
                <a:lnTo>
                  <a:pt x="769997" y="4176"/>
                </a:lnTo>
                <a:lnTo>
                  <a:pt x="758431" y="0"/>
                </a:lnTo>
                <a:close/>
              </a:path>
              <a:path w="809625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879870" y="3199045"/>
            <a:ext cx="142748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2345" sz="2025" spc="-615">
                <a:latin typeface="Cambria Math"/>
                <a:cs typeface="Cambria Math"/>
              </a:rPr>
              <a:t>𝑉𝑉</a:t>
            </a:r>
            <a:r>
              <a:rPr dirty="0" sz="950" spc="-409">
                <a:latin typeface="Cambria Math"/>
                <a:cs typeface="Cambria Math"/>
              </a:rPr>
              <a:t>𝑅𝑅𝑅𝑅</a:t>
            </a:r>
            <a:r>
              <a:rPr dirty="0" sz="950" spc="270">
                <a:latin typeface="Cambria Math"/>
                <a:cs typeface="Cambria Math"/>
              </a:rPr>
              <a:t> </a:t>
            </a:r>
            <a:r>
              <a:rPr dirty="0" baseline="12345" sz="2025">
                <a:latin typeface="Cambria Math"/>
                <a:cs typeface="Cambria Math"/>
              </a:rPr>
              <a:t>=</a:t>
            </a:r>
            <a:r>
              <a:rPr dirty="0" baseline="12345" sz="2025" spc="135">
                <a:latin typeface="Cambria Math"/>
                <a:cs typeface="Cambria Math"/>
              </a:rPr>
              <a:t> </a:t>
            </a:r>
            <a:r>
              <a:rPr dirty="0" baseline="12345" sz="2025" spc="-547">
                <a:latin typeface="Cambria Math"/>
                <a:cs typeface="Cambria Math"/>
              </a:rPr>
              <a:t>𝑉𝑉</a:t>
            </a:r>
            <a:r>
              <a:rPr dirty="0" sz="950" spc="-365">
                <a:latin typeface="Cambria Math"/>
                <a:cs typeface="Cambria Math"/>
              </a:rPr>
              <a:t>𝑅𝑅𝑐𝑐</a:t>
            </a:r>
            <a:r>
              <a:rPr dirty="0" sz="950" spc="190">
                <a:latin typeface="Cambria Math"/>
                <a:cs typeface="Cambria Math"/>
              </a:rPr>
              <a:t> </a:t>
            </a:r>
            <a:r>
              <a:rPr dirty="0" baseline="12345" sz="2025">
                <a:latin typeface="Cambria Math"/>
                <a:cs typeface="Cambria Math"/>
              </a:rPr>
              <a:t>+ </a:t>
            </a:r>
            <a:r>
              <a:rPr dirty="0" baseline="12345" sz="2025" spc="-622">
                <a:latin typeface="Cambria Math"/>
                <a:cs typeface="Cambria Math"/>
              </a:rPr>
              <a:t>𝑉𝑉</a:t>
            </a:r>
            <a:r>
              <a:rPr dirty="0" sz="950" spc="-415">
                <a:latin typeface="Cambria Math"/>
                <a:cs typeface="Cambria Math"/>
              </a:rPr>
              <a:t>𝑅𝑅𝐵𝐵</a:t>
            </a:r>
            <a:r>
              <a:rPr dirty="0" sz="950" spc="275">
                <a:latin typeface="Cambria Math"/>
                <a:cs typeface="Cambria Math"/>
              </a:rPr>
              <a:t> </a:t>
            </a:r>
            <a:r>
              <a:rPr dirty="0" baseline="12345" sz="2025" spc="-75">
                <a:latin typeface="Cambria Math"/>
                <a:cs typeface="Cambria Math"/>
              </a:rPr>
              <a:t>=</a:t>
            </a:r>
            <a:endParaRPr baseline="12345" sz="2025">
              <a:latin typeface="Cambria Math"/>
              <a:cs typeface="Cambria Math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330700" y="3221301"/>
            <a:ext cx="607060" cy="160020"/>
          </a:xfrm>
          <a:custGeom>
            <a:avLst/>
            <a:gdLst/>
            <a:ahLst/>
            <a:cxnLst/>
            <a:rect l="l" t="t" r="r" b="b"/>
            <a:pathLst>
              <a:path w="607060" h="160020">
                <a:moveTo>
                  <a:pt x="555739" y="0"/>
                </a:moveTo>
                <a:lnTo>
                  <a:pt x="553466" y="6477"/>
                </a:lnTo>
                <a:lnTo>
                  <a:pt x="562703" y="10484"/>
                </a:lnTo>
                <a:lnTo>
                  <a:pt x="570644" y="16030"/>
                </a:lnTo>
                <a:lnTo>
                  <a:pt x="589708" y="52941"/>
                </a:lnTo>
                <a:lnTo>
                  <a:pt x="592061" y="78955"/>
                </a:lnTo>
                <a:lnTo>
                  <a:pt x="591470" y="93026"/>
                </a:lnTo>
                <a:lnTo>
                  <a:pt x="577251" y="136238"/>
                </a:lnTo>
                <a:lnTo>
                  <a:pt x="553720" y="153035"/>
                </a:lnTo>
                <a:lnTo>
                  <a:pt x="555739" y="159512"/>
                </a:lnTo>
                <a:lnTo>
                  <a:pt x="593496" y="131635"/>
                </a:lnTo>
                <a:lnTo>
                  <a:pt x="605794" y="94450"/>
                </a:lnTo>
                <a:lnTo>
                  <a:pt x="606615" y="79794"/>
                </a:lnTo>
                <a:lnTo>
                  <a:pt x="605801" y="65346"/>
                </a:lnTo>
                <a:lnTo>
                  <a:pt x="605791" y="65173"/>
                </a:lnTo>
                <a:lnTo>
                  <a:pt x="593458" y="27965"/>
                </a:lnTo>
                <a:lnTo>
                  <a:pt x="567305" y="4176"/>
                </a:lnTo>
                <a:lnTo>
                  <a:pt x="555739" y="0"/>
                </a:lnTo>
                <a:close/>
              </a:path>
              <a:path w="607060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819350" y="3264984"/>
            <a:ext cx="391160" cy="69850"/>
          </a:xfrm>
          <a:custGeom>
            <a:avLst/>
            <a:gdLst/>
            <a:ahLst/>
            <a:cxnLst/>
            <a:rect l="l" t="t" r="r" b="b"/>
            <a:pathLst>
              <a:path w="391160" h="69850">
                <a:moveTo>
                  <a:pt x="357492" y="0"/>
                </a:moveTo>
                <a:lnTo>
                  <a:pt x="352526" y="4622"/>
                </a:lnTo>
                <a:lnTo>
                  <a:pt x="371792" y="29095"/>
                </a:lnTo>
                <a:lnTo>
                  <a:pt x="0" y="29095"/>
                </a:lnTo>
                <a:lnTo>
                  <a:pt x="0" y="40284"/>
                </a:lnTo>
                <a:lnTo>
                  <a:pt x="371792" y="40284"/>
                </a:lnTo>
                <a:lnTo>
                  <a:pt x="352526" y="64833"/>
                </a:lnTo>
                <a:lnTo>
                  <a:pt x="357492" y="69456"/>
                </a:lnTo>
                <a:lnTo>
                  <a:pt x="390537" y="37414"/>
                </a:lnTo>
                <a:lnTo>
                  <a:pt x="390537" y="32042"/>
                </a:lnTo>
                <a:lnTo>
                  <a:pt x="357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738620" y="3221301"/>
            <a:ext cx="808355" cy="160020"/>
          </a:xfrm>
          <a:custGeom>
            <a:avLst/>
            <a:gdLst/>
            <a:ahLst/>
            <a:cxnLst/>
            <a:rect l="l" t="t" r="r" b="b"/>
            <a:pathLst>
              <a:path w="808354" h="160020">
                <a:moveTo>
                  <a:pt x="756907" y="0"/>
                </a:moveTo>
                <a:lnTo>
                  <a:pt x="754633" y="6477"/>
                </a:lnTo>
                <a:lnTo>
                  <a:pt x="763871" y="10484"/>
                </a:lnTo>
                <a:lnTo>
                  <a:pt x="771812" y="16030"/>
                </a:lnTo>
                <a:lnTo>
                  <a:pt x="790876" y="52941"/>
                </a:lnTo>
                <a:lnTo>
                  <a:pt x="793229" y="78955"/>
                </a:lnTo>
                <a:lnTo>
                  <a:pt x="792638" y="93026"/>
                </a:lnTo>
                <a:lnTo>
                  <a:pt x="778419" y="136238"/>
                </a:lnTo>
                <a:lnTo>
                  <a:pt x="754887" y="153035"/>
                </a:lnTo>
                <a:lnTo>
                  <a:pt x="756907" y="159512"/>
                </a:lnTo>
                <a:lnTo>
                  <a:pt x="794664" y="131635"/>
                </a:lnTo>
                <a:lnTo>
                  <a:pt x="806962" y="94450"/>
                </a:lnTo>
                <a:lnTo>
                  <a:pt x="807783" y="79794"/>
                </a:lnTo>
                <a:lnTo>
                  <a:pt x="806969" y="65346"/>
                </a:lnTo>
                <a:lnTo>
                  <a:pt x="806959" y="65173"/>
                </a:lnTo>
                <a:lnTo>
                  <a:pt x="794626" y="27965"/>
                </a:lnTo>
                <a:lnTo>
                  <a:pt x="768473" y="4176"/>
                </a:lnTo>
                <a:lnTo>
                  <a:pt x="756907" y="0"/>
                </a:lnTo>
                <a:close/>
              </a:path>
              <a:path w="808354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349097" y="3077124"/>
            <a:ext cx="5694045" cy="3194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459865">
              <a:lnSpc>
                <a:spcPts val="900"/>
              </a:lnSpc>
              <a:spcBef>
                <a:spcPts val="130"/>
              </a:spcBef>
            </a:pPr>
            <a:r>
              <a:rPr dirty="0" sz="950" spc="-80">
                <a:latin typeface="Cambria Math"/>
                <a:cs typeface="Cambria Math"/>
              </a:rPr>
              <a:t>𝑖𝑖𝑐𝑐=𝛽𝛽𝑖𝑖𝑏𝑏</a:t>
            </a:r>
            <a:endParaRPr sz="950">
              <a:latin typeface="Cambria Math"/>
              <a:cs typeface="Cambria Math"/>
            </a:endParaRPr>
          </a:p>
          <a:p>
            <a:pPr marL="38100">
              <a:lnSpc>
                <a:spcPts val="1380"/>
              </a:lnSpc>
              <a:tabLst>
                <a:tab pos="1899920" algn="l"/>
              </a:tabLst>
            </a:pP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5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25">
                <a:latin typeface="Cambria Math"/>
                <a:cs typeface="Cambria Math"/>
              </a:rPr>
              <a:t>𝑉𝑉</a:t>
            </a:r>
            <a:r>
              <a:rPr dirty="0" baseline="-17543" sz="1425" spc="-637">
                <a:latin typeface="Cambria Math"/>
                <a:cs typeface="Cambria Math"/>
              </a:rPr>
              <a:t>𝑅𝑅𝐵𝐵</a:t>
            </a:r>
            <a:r>
              <a:rPr dirty="0" baseline="-17543" sz="1425">
                <a:latin typeface="Cambria Math"/>
                <a:cs typeface="Cambria Math"/>
              </a:rPr>
              <a:t>	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𝑅𝑅𝑅𝑅</a:t>
            </a:r>
            <a:r>
              <a:rPr dirty="0" baseline="-17543" sz="1425" spc="4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85">
                <a:latin typeface="Cambria Math"/>
                <a:cs typeface="Cambria Math"/>
              </a:rPr>
              <a:t>  </a:t>
            </a:r>
            <a:r>
              <a:rPr dirty="0" sz="1350" spc="-245">
                <a:latin typeface="Cambria Math"/>
                <a:cs typeface="Cambria Math"/>
              </a:rPr>
              <a:t>99𝑖𝑖𝑉𝑉</a:t>
            </a:r>
            <a:r>
              <a:rPr dirty="0" sz="1350" spc="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30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𝑅𝑅𝑅𝑅</a:t>
            </a:r>
            <a:r>
              <a:rPr dirty="0" baseline="-17543" sz="1425" spc="3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120">
                <a:latin typeface="Cambria Math"/>
                <a:cs typeface="Cambria Math"/>
              </a:rPr>
              <a:t>1𝑥𝑥𝑖𝑖𝑉𝑉𝑅𝑅𝑖𝑖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3019804" y="2576024"/>
            <a:ext cx="1006475" cy="160020"/>
          </a:xfrm>
          <a:custGeom>
            <a:avLst/>
            <a:gdLst/>
            <a:ahLst/>
            <a:cxnLst/>
            <a:rect l="l" t="t" r="r" b="b"/>
            <a:pathLst>
              <a:path w="1006475" h="160019">
                <a:moveTo>
                  <a:pt x="955027" y="0"/>
                </a:moveTo>
                <a:lnTo>
                  <a:pt x="952754" y="6477"/>
                </a:lnTo>
                <a:lnTo>
                  <a:pt x="961991" y="10484"/>
                </a:lnTo>
                <a:lnTo>
                  <a:pt x="969932" y="16030"/>
                </a:lnTo>
                <a:lnTo>
                  <a:pt x="988996" y="52941"/>
                </a:lnTo>
                <a:lnTo>
                  <a:pt x="990736" y="65173"/>
                </a:lnTo>
                <a:lnTo>
                  <a:pt x="990761" y="65346"/>
                </a:lnTo>
                <a:lnTo>
                  <a:pt x="988985" y="105805"/>
                </a:lnTo>
                <a:lnTo>
                  <a:pt x="969943" y="143416"/>
                </a:lnTo>
                <a:lnTo>
                  <a:pt x="953008" y="153035"/>
                </a:lnTo>
                <a:lnTo>
                  <a:pt x="955027" y="159512"/>
                </a:lnTo>
                <a:lnTo>
                  <a:pt x="992784" y="131635"/>
                </a:lnTo>
                <a:lnTo>
                  <a:pt x="1005082" y="94450"/>
                </a:lnTo>
                <a:lnTo>
                  <a:pt x="1005903" y="79794"/>
                </a:lnTo>
                <a:lnTo>
                  <a:pt x="1005089" y="65346"/>
                </a:lnTo>
                <a:lnTo>
                  <a:pt x="1005079" y="65173"/>
                </a:lnTo>
                <a:lnTo>
                  <a:pt x="992746" y="27965"/>
                </a:lnTo>
                <a:lnTo>
                  <a:pt x="966593" y="4176"/>
                </a:lnTo>
                <a:lnTo>
                  <a:pt x="955027" y="0"/>
                </a:lnTo>
                <a:close/>
              </a:path>
              <a:path w="1006475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801463" y="2650286"/>
            <a:ext cx="775970" cy="10795"/>
          </a:xfrm>
          <a:custGeom>
            <a:avLst/>
            <a:gdLst/>
            <a:ahLst/>
            <a:cxnLst/>
            <a:rect l="l" t="t" r="r" b="b"/>
            <a:pathLst>
              <a:path w="775970" h="10794">
                <a:moveTo>
                  <a:pt x="775715" y="0"/>
                </a:moveTo>
                <a:lnTo>
                  <a:pt x="0" y="0"/>
                </a:lnTo>
                <a:lnTo>
                  <a:pt x="0" y="10680"/>
                </a:lnTo>
                <a:lnTo>
                  <a:pt x="775715" y="10680"/>
                </a:lnTo>
                <a:lnTo>
                  <a:pt x="775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841861" y="1936964"/>
            <a:ext cx="7246620" cy="683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373505">
              <a:lnSpc>
                <a:spcPts val="900"/>
              </a:lnSpc>
              <a:spcBef>
                <a:spcPts val="130"/>
              </a:spcBef>
            </a:pPr>
            <a:r>
              <a:rPr dirty="0" sz="950" spc="-80">
                <a:latin typeface="Cambria Math"/>
                <a:cs typeface="Cambria Math"/>
              </a:rPr>
              <a:t>𝑖𝑖𝑐𝑐=𝛽𝛽𝑖𝑖𝑏𝑏</a:t>
            </a:r>
            <a:endParaRPr sz="950">
              <a:latin typeface="Cambria Math"/>
              <a:cs typeface="Cambria Math"/>
            </a:endParaRPr>
          </a:p>
          <a:p>
            <a:pPr marL="38100">
              <a:lnSpc>
                <a:spcPts val="1380"/>
              </a:lnSpc>
              <a:tabLst>
                <a:tab pos="4545965" algn="l"/>
              </a:tabLst>
            </a:pP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𝑅𝑅𝑅𝑅</a:t>
            </a:r>
            <a:r>
              <a:rPr dirty="0" baseline="-17543" sz="1425" spc="41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365">
                <a:latin typeface="Cambria Math"/>
                <a:cs typeface="Cambria Math"/>
              </a:rPr>
              <a:t>𝑉𝑉</a:t>
            </a:r>
            <a:r>
              <a:rPr dirty="0" baseline="-17543" sz="1425" spc="-547">
                <a:latin typeface="Cambria Math"/>
                <a:cs typeface="Cambria Math"/>
              </a:rPr>
              <a:t>𝑅𝑅𝑐𝑐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05">
                <a:latin typeface="Cambria Math"/>
                <a:cs typeface="Cambria Math"/>
              </a:rPr>
              <a:t>𝑉𝑉</a:t>
            </a:r>
            <a:r>
              <a:rPr dirty="0" baseline="-17543" sz="1425" spc="-607">
                <a:latin typeface="Cambria Math"/>
                <a:cs typeface="Cambria Math"/>
              </a:rPr>
              <a:t>𝑅𝑅𝑅𝑅</a:t>
            </a:r>
            <a:r>
              <a:rPr dirty="0" baseline="-17543" sz="1425" spc="2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𝑅𝑅𝐵𝐵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85">
                <a:latin typeface="Cambria Math"/>
                <a:cs typeface="Cambria Math"/>
              </a:rPr>
              <a:t> 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4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70">
                <a:latin typeface="Cambria Math"/>
                <a:cs typeface="Cambria Math"/>
              </a:rPr>
              <a:t>𝑅𝑅𝑅𝑅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𝑅𝑅𝐵𝐵</a:t>
            </a:r>
            <a:r>
              <a:rPr dirty="0" baseline="-17543" sz="1425">
                <a:latin typeface="Cambria Math"/>
                <a:cs typeface="Cambria Math"/>
              </a:rPr>
              <a:t>	</a:t>
            </a:r>
            <a:r>
              <a:rPr dirty="0" sz="1350">
                <a:latin typeface="Cambria Math"/>
                <a:cs typeface="Cambria Math"/>
              </a:rPr>
              <a:t>10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75">
                <a:latin typeface="Cambria Math"/>
                <a:cs typeface="Cambria Math"/>
              </a:rPr>
              <a:t>  </a:t>
            </a:r>
            <a:r>
              <a:rPr dirty="0" sz="1350" spc="-240">
                <a:latin typeface="Cambria Math"/>
                <a:cs typeface="Cambria Math"/>
              </a:rPr>
              <a:t>99𝑖𝑖𝑉𝑉</a:t>
            </a:r>
            <a:r>
              <a:rPr dirty="0" sz="1350">
                <a:latin typeface="Cambria Math"/>
                <a:cs typeface="Cambria Math"/>
              </a:rPr>
              <a:t> 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300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𝑖𝑖𝑉𝑉𝑅𝑅𝑅𝑅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𝑅𝑅𝐵𝐵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→</a:t>
            </a:r>
            <a:endParaRPr sz="1350">
              <a:latin typeface="Cambria Math"/>
              <a:cs typeface="Cambria Math"/>
            </a:endParaRPr>
          </a:p>
          <a:p>
            <a:pPr algn="ctr" marR="541020">
              <a:lnSpc>
                <a:spcPct val="100000"/>
              </a:lnSpc>
              <a:spcBef>
                <a:spcPts val="1245"/>
              </a:spcBef>
            </a:pPr>
            <a:r>
              <a:rPr dirty="0" sz="1350">
                <a:latin typeface="Cambria Math"/>
                <a:cs typeface="Cambria Math"/>
              </a:rPr>
              <a:t>10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0.7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788826" y="2634603"/>
            <a:ext cx="80454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270 + </a:t>
            </a:r>
            <a:r>
              <a:rPr dirty="0" sz="1350" spc="-25">
                <a:latin typeface="Cambria Math"/>
                <a:cs typeface="Cambria Math"/>
              </a:rPr>
              <a:t>180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57434" y="2518714"/>
            <a:ext cx="56000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68395" algn="l"/>
              </a:tabLst>
            </a:pP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10 −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0.7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80">
                <a:latin typeface="Cambria Math"/>
                <a:cs typeface="Cambria Math"/>
              </a:rPr>
              <a:t>  </a:t>
            </a:r>
            <a:r>
              <a:rPr dirty="0" sz="1350" spc="-155">
                <a:latin typeface="Cambria Math"/>
                <a:cs typeface="Cambria Math"/>
              </a:rPr>
              <a:t>1𝑥𝑥𝑅𝑅𝑖𝑖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70">
                <a:latin typeface="Cambria Math"/>
                <a:cs typeface="Cambria Math"/>
              </a:rPr>
              <a:t>𝑅𝑅𝑅𝑅</a:t>
            </a:r>
            <a:r>
              <a:rPr dirty="0" sz="1350" spc="31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0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0.02067 </a:t>
            </a:r>
            <a:r>
              <a:rPr dirty="0" sz="1350" spc="-505">
                <a:latin typeface="Cambria Math"/>
                <a:cs typeface="Cambria Math"/>
              </a:rPr>
              <a:t>𝑚𝑚𝐴𝐴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170">
                <a:latin typeface="Cambria Math"/>
                <a:cs typeface="Cambria Math"/>
              </a:rPr>
              <a:t>20.67𝜇𝜇𝐴𝐴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2351483" y="4603664"/>
            <a:ext cx="587375" cy="160020"/>
          </a:xfrm>
          <a:custGeom>
            <a:avLst/>
            <a:gdLst/>
            <a:ahLst/>
            <a:cxnLst/>
            <a:rect l="l" t="t" r="r" b="b"/>
            <a:pathLst>
              <a:path w="587375" h="160020">
                <a:moveTo>
                  <a:pt x="535927" y="0"/>
                </a:moveTo>
                <a:lnTo>
                  <a:pt x="533653" y="6477"/>
                </a:lnTo>
                <a:lnTo>
                  <a:pt x="542891" y="10484"/>
                </a:lnTo>
                <a:lnTo>
                  <a:pt x="550832" y="16030"/>
                </a:lnTo>
                <a:lnTo>
                  <a:pt x="569896" y="52941"/>
                </a:lnTo>
                <a:lnTo>
                  <a:pt x="572249" y="78955"/>
                </a:lnTo>
                <a:lnTo>
                  <a:pt x="571658" y="93026"/>
                </a:lnTo>
                <a:lnTo>
                  <a:pt x="557439" y="136238"/>
                </a:lnTo>
                <a:lnTo>
                  <a:pt x="533907" y="153035"/>
                </a:lnTo>
                <a:lnTo>
                  <a:pt x="535927" y="159512"/>
                </a:lnTo>
                <a:lnTo>
                  <a:pt x="573684" y="131635"/>
                </a:lnTo>
                <a:lnTo>
                  <a:pt x="585982" y="94450"/>
                </a:lnTo>
                <a:lnTo>
                  <a:pt x="586803" y="79794"/>
                </a:lnTo>
                <a:lnTo>
                  <a:pt x="585989" y="65346"/>
                </a:lnTo>
                <a:lnTo>
                  <a:pt x="585979" y="65173"/>
                </a:lnTo>
                <a:lnTo>
                  <a:pt x="573646" y="27965"/>
                </a:lnTo>
                <a:lnTo>
                  <a:pt x="547493" y="4176"/>
                </a:lnTo>
                <a:lnTo>
                  <a:pt x="535927" y="0"/>
                </a:lnTo>
                <a:close/>
              </a:path>
              <a:path w="587375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191207" y="4603664"/>
            <a:ext cx="1174115" cy="160020"/>
          </a:xfrm>
          <a:custGeom>
            <a:avLst/>
            <a:gdLst/>
            <a:ahLst/>
            <a:cxnLst/>
            <a:rect l="l" t="t" r="r" b="b"/>
            <a:pathLst>
              <a:path w="1174114" h="160020">
                <a:moveTo>
                  <a:pt x="1122667" y="0"/>
                </a:moveTo>
                <a:lnTo>
                  <a:pt x="1120394" y="6477"/>
                </a:lnTo>
                <a:lnTo>
                  <a:pt x="1129631" y="10484"/>
                </a:lnTo>
                <a:lnTo>
                  <a:pt x="1137572" y="16030"/>
                </a:lnTo>
                <a:lnTo>
                  <a:pt x="1156636" y="52941"/>
                </a:lnTo>
                <a:lnTo>
                  <a:pt x="1158376" y="65173"/>
                </a:lnTo>
                <a:lnTo>
                  <a:pt x="1158401" y="65346"/>
                </a:lnTo>
                <a:lnTo>
                  <a:pt x="1156625" y="105805"/>
                </a:lnTo>
                <a:lnTo>
                  <a:pt x="1137583" y="143416"/>
                </a:lnTo>
                <a:lnTo>
                  <a:pt x="1120648" y="153035"/>
                </a:lnTo>
                <a:lnTo>
                  <a:pt x="1122667" y="159512"/>
                </a:lnTo>
                <a:lnTo>
                  <a:pt x="1160424" y="131635"/>
                </a:lnTo>
                <a:lnTo>
                  <a:pt x="1172722" y="94450"/>
                </a:lnTo>
                <a:lnTo>
                  <a:pt x="1173543" y="79794"/>
                </a:lnTo>
                <a:lnTo>
                  <a:pt x="1172729" y="65346"/>
                </a:lnTo>
                <a:lnTo>
                  <a:pt x="1172719" y="65173"/>
                </a:lnTo>
                <a:lnTo>
                  <a:pt x="1160386" y="27965"/>
                </a:lnTo>
                <a:lnTo>
                  <a:pt x="1134233" y="4176"/>
                </a:lnTo>
                <a:lnTo>
                  <a:pt x="1122667" y="0"/>
                </a:lnTo>
                <a:close/>
              </a:path>
              <a:path w="1174114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269187" y="4809404"/>
            <a:ext cx="568960" cy="160020"/>
          </a:xfrm>
          <a:custGeom>
            <a:avLst/>
            <a:gdLst/>
            <a:ahLst/>
            <a:cxnLst/>
            <a:rect l="l" t="t" r="r" b="b"/>
            <a:pathLst>
              <a:path w="568960" h="160020">
                <a:moveTo>
                  <a:pt x="517639" y="0"/>
                </a:moveTo>
                <a:lnTo>
                  <a:pt x="515366" y="6476"/>
                </a:lnTo>
                <a:lnTo>
                  <a:pt x="524603" y="10484"/>
                </a:lnTo>
                <a:lnTo>
                  <a:pt x="532544" y="16030"/>
                </a:lnTo>
                <a:lnTo>
                  <a:pt x="551608" y="52941"/>
                </a:lnTo>
                <a:lnTo>
                  <a:pt x="553961" y="78955"/>
                </a:lnTo>
                <a:lnTo>
                  <a:pt x="553370" y="93026"/>
                </a:lnTo>
                <a:lnTo>
                  <a:pt x="539151" y="136238"/>
                </a:lnTo>
                <a:lnTo>
                  <a:pt x="515620" y="153034"/>
                </a:lnTo>
                <a:lnTo>
                  <a:pt x="517639" y="159511"/>
                </a:lnTo>
                <a:lnTo>
                  <a:pt x="555396" y="131635"/>
                </a:lnTo>
                <a:lnTo>
                  <a:pt x="567694" y="94450"/>
                </a:lnTo>
                <a:lnTo>
                  <a:pt x="568515" y="79794"/>
                </a:lnTo>
                <a:lnTo>
                  <a:pt x="567701" y="65346"/>
                </a:lnTo>
                <a:lnTo>
                  <a:pt x="567691" y="65173"/>
                </a:lnTo>
                <a:lnTo>
                  <a:pt x="555358" y="27965"/>
                </a:lnTo>
                <a:lnTo>
                  <a:pt x="529205" y="4176"/>
                </a:lnTo>
                <a:lnTo>
                  <a:pt x="517639" y="0"/>
                </a:lnTo>
                <a:close/>
              </a:path>
              <a:path w="568960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1"/>
                </a:lnTo>
                <a:lnTo>
                  <a:pt x="52895" y="153034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6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090623" y="4809404"/>
            <a:ext cx="1356995" cy="160020"/>
          </a:xfrm>
          <a:custGeom>
            <a:avLst/>
            <a:gdLst/>
            <a:ahLst/>
            <a:cxnLst/>
            <a:rect l="l" t="t" r="r" b="b"/>
            <a:pathLst>
              <a:path w="1356995" h="160020">
                <a:moveTo>
                  <a:pt x="1305547" y="0"/>
                </a:moveTo>
                <a:lnTo>
                  <a:pt x="1303274" y="6476"/>
                </a:lnTo>
                <a:lnTo>
                  <a:pt x="1312511" y="10484"/>
                </a:lnTo>
                <a:lnTo>
                  <a:pt x="1320452" y="16030"/>
                </a:lnTo>
                <a:lnTo>
                  <a:pt x="1339516" y="52941"/>
                </a:lnTo>
                <a:lnTo>
                  <a:pt x="1341256" y="65173"/>
                </a:lnTo>
                <a:lnTo>
                  <a:pt x="1341281" y="65346"/>
                </a:lnTo>
                <a:lnTo>
                  <a:pt x="1339505" y="105805"/>
                </a:lnTo>
                <a:lnTo>
                  <a:pt x="1320463" y="143416"/>
                </a:lnTo>
                <a:lnTo>
                  <a:pt x="1303528" y="153034"/>
                </a:lnTo>
                <a:lnTo>
                  <a:pt x="1305547" y="159511"/>
                </a:lnTo>
                <a:lnTo>
                  <a:pt x="1343304" y="131635"/>
                </a:lnTo>
                <a:lnTo>
                  <a:pt x="1355602" y="94450"/>
                </a:lnTo>
                <a:lnTo>
                  <a:pt x="1356423" y="79794"/>
                </a:lnTo>
                <a:lnTo>
                  <a:pt x="1355609" y="65346"/>
                </a:lnTo>
                <a:lnTo>
                  <a:pt x="1355599" y="65173"/>
                </a:lnTo>
                <a:lnTo>
                  <a:pt x="1343266" y="27965"/>
                </a:lnTo>
                <a:lnTo>
                  <a:pt x="1317113" y="4176"/>
                </a:lnTo>
                <a:lnTo>
                  <a:pt x="1305547" y="0"/>
                </a:lnTo>
                <a:close/>
              </a:path>
              <a:path w="1356995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1"/>
                </a:lnTo>
                <a:lnTo>
                  <a:pt x="52895" y="153034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6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894806" y="3527695"/>
            <a:ext cx="6029960" cy="145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10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− 100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0.02067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2.7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4.42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350">
              <a:latin typeface="Cambria Math"/>
              <a:cs typeface="Cambria Math"/>
            </a:endParaRPr>
          </a:p>
          <a:p>
            <a:pPr marL="132715" marR="55880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V</a:t>
            </a:r>
            <a:r>
              <a:rPr dirty="0" baseline="-18518" sz="1350">
                <a:latin typeface="Arial"/>
                <a:cs typeface="Arial"/>
              </a:rPr>
              <a:t>CE</a:t>
            </a:r>
            <a:r>
              <a:rPr dirty="0" sz="1350">
                <a:latin typeface="Arial"/>
                <a:cs typeface="Arial"/>
              </a:rPr>
              <a:t>&gt;V</a:t>
            </a:r>
            <a:r>
              <a:rPr dirty="0" baseline="-18518" sz="1350">
                <a:latin typeface="Arial"/>
                <a:cs typeface="Arial"/>
              </a:rPr>
              <a:t>SAT</a:t>
            </a:r>
            <a:r>
              <a:rPr dirty="0" baseline="-18518" sz="1350" spc="127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(=0-</a:t>
            </a:r>
            <a:r>
              <a:rPr dirty="0" sz="1350">
                <a:latin typeface="Arial"/>
                <a:cs typeface="Arial"/>
              </a:rPr>
              <a:t>0.2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V)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10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transistor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está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zona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funcionamiento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activa. </a:t>
            </a:r>
            <a:r>
              <a:rPr dirty="0" sz="1350">
                <a:latin typeface="Arial"/>
                <a:cs typeface="Arial"/>
              </a:rPr>
              <a:t>Punto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Operación</a:t>
            </a:r>
            <a:endParaRPr sz="1350">
              <a:latin typeface="Arial"/>
              <a:cs typeface="Arial"/>
            </a:endParaRPr>
          </a:p>
          <a:p>
            <a:pPr marL="513080">
              <a:lnSpc>
                <a:spcPct val="100000"/>
              </a:lnSpc>
              <a:spcBef>
                <a:spcPts val="1210"/>
              </a:spcBef>
            </a:pP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𝑅𝑅𝐵𝐵</a:t>
            </a:r>
            <a:r>
              <a:rPr dirty="0" baseline="-17543" sz="1425" spc="-17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,</a:t>
            </a:r>
            <a:r>
              <a:rPr dirty="0" sz="1350" spc="-100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9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7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0.7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90">
                <a:latin typeface="Cambria Math"/>
                <a:cs typeface="Cambria Math"/>
              </a:rPr>
              <a:t>𝑉𝑉,</a:t>
            </a:r>
            <a:r>
              <a:rPr dirty="0" sz="1350" spc="-75">
                <a:latin typeface="Cambria Math"/>
                <a:cs typeface="Cambria Math"/>
              </a:rPr>
              <a:t> </a:t>
            </a:r>
            <a:r>
              <a:rPr dirty="0" sz="1350" spc="-70">
                <a:latin typeface="Cambria Math"/>
                <a:cs typeface="Cambria Math"/>
              </a:rPr>
              <a:t>20.67𝜇𝜇𝐴𝐴</a:t>
            </a:r>
            <a:endParaRPr sz="1350">
              <a:latin typeface="Cambria Math"/>
              <a:cs typeface="Cambria Math"/>
            </a:endParaRPr>
          </a:p>
          <a:p>
            <a:pPr marL="430530">
              <a:lnSpc>
                <a:spcPct val="100000"/>
              </a:lnSpc>
            </a:pP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-17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,</a:t>
            </a:r>
            <a:r>
              <a:rPr dirty="0" sz="1350" spc="-85">
                <a:latin typeface="Cambria Math"/>
                <a:cs typeface="Cambria Math"/>
              </a:rPr>
              <a:t> </a:t>
            </a:r>
            <a:r>
              <a:rPr dirty="0" sz="1350" spc="-80">
                <a:latin typeface="Cambria Math"/>
                <a:cs typeface="Cambria Math"/>
              </a:rPr>
              <a:t>𝑖𝑖𝑖𝑖</a:t>
            </a:r>
            <a:r>
              <a:rPr dirty="0" sz="1350" spc="11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3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4.42</a:t>
            </a:r>
            <a:r>
              <a:rPr dirty="0" sz="1350" spc="-25">
                <a:latin typeface="Cambria Math"/>
                <a:cs typeface="Cambria Math"/>
              </a:rPr>
              <a:t> </a:t>
            </a:r>
            <a:r>
              <a:rPr dirty="0" sz="1350" spc="-290">
                <a:latin typeface="Cambria Math"/>
                <a:cs typeface="Cambria Math"/>
              </a:rPr>
              <a:t>𝑉𝑉,</a:t>
            </a:r>
            <a:r>
              <a:rPr dirty="0" sz="1350" spc="-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2.046</a:t>
            </a:r>
            <a:r>
              <a:rPr dirty="0" sz="1350" spc="-25">
                <a:latin typeface="Cambria Math"/>
                <a:cs typeface="Cambria Math"/>
              </a:rPr>
              <a:t> </a:t>
            </a:r>
            <a:r>
              <a:rPr dirty="0" sz="1350" spc="-530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664" y="1489221"/>
            <a:ext cx="1653343" cy="1744983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4817689" y="3035267"/>
            <a:ext cx="668020" cy="69850"/>
          </a:xfrm>
          <a:custGeom>
            <a:avLst/>
            <a:gdLst/>
            <a:ahLst/>
            <a:cxnLst/>
            <a:rect l="l" t="t" r="r" b="b"/>
            <a:pathLst>
              <a:path w="668020" h="69850">
                <a:moveTo>
                  <a:pt x="634860" y="0"/>
                </a:moveTo>
                <a:lnTo>
                  <a:pt x="629894" y="4622"/>
                </a:lnTo>
                <a:lnTo>
                  <a:pt x="649160" y="29095"/>
                </a:lnTo>
                <a:lnTo>
                  <a:pt x="0" y="29095"/>
                </a:lnTo>
                <a:lnTo>
                  <a:pt x="0" y="40284"/>
                </a:lnTo>
                <a:lnTo>
                  <a:pt x="649160" y="40284"/>
                </a:lnTo>
                <a:lnTo>
                  <a:pt x="629894" y="64833"/>
                </a:lnTo>
                <a:lnTo>
                  <a:pt x="634860" y="69456"/>
                </a:lnTo>
                <a:lnTo>
                  <a:pt x="667905" y="37414"/>
                </a:lnTo>
                <a:lnTo>
                  <a:pt x="667905" y="32042"/>
                </a:lnTo>
                <a:lnTo>
                  <a:pt x="634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886057" y="2991584"/>
            <a:ext cx="521334" cy="160020"/>
          </a:xfrm>
          <a:custGeom>
            <a:avLst/>
            <a:gdLst/>
            <a:ahLst/>
            <a:cxnLst/>
            <a:rect l="l" t="t" r="r" b="b"/>
            <a:pathLst>
              <a:path w="521334" h="160019">
                <a:moveTo>
                  <a:pt x="470395" y="0"/>
                </a:moveTo>
                <a:lnTo>
                  <a:pt x="468121" y="6477"/>
                </a:lnTo>
                <a:lnTo>
                  <a:pt x="477359" y="10484"/>
                </a:lnTo>
                <a:lnTo>
                  <a:pt x="485300" y="16030"/>
                </a:lnTo>
                <a:lnTo>
                  <a:pt x="504364" y="52941"/>
                </a:lnTo>
                <a:lnTo>
                  <a:pt x="506717" y="78955"/>
                </a:lnTo>
                <a:lnTo>
                  <a:pt x="506126" y="93026"/>
                </a:lnTo>
                <a:lnTo>
                  <a:pt x="491907" y="136238"/>
                </a:lnTo>
                <a:lnTo>
                  <a:pt x="468375" y="153035"/>
                </a:lnTo>
                <a:lnTo>
                  <a:pt x="470395" y="159512"/>
                </a:lnTo>
                <a:lnTo>
                  <a:pt x="508152" y="131635"/>
                </a:lnTo>
                <a:lnTo>
                  <a:pt x="520450" y="94450"/>
                </a:lnTo>
                <a:lnTo>
                  <a:pt x="521271" y="79794"/>
                </a:lnTo>
                <a:lnTo>
                  <a:pt x="520457" y="65346"/>
                </a:lnTo>
                <a:lnTo>
                  <a:pt x="520447" y="65173"/>
                </a:lnTo>
                <a:lnTo>
                  <a:pt x="508114" y="27965"/>
                </a:lnTo>
                <a:lnTo>
                  <a:pt x="481961" y="4176"/>
                </a:lnTo>
                <a:lnTo>
                  <a:pt x="470395" y="0"/>
                </a:lnTo>
                <a:close/>
              </a:path>
              <a:path w="521334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522179" y="3517798"/>
            <a:ext cx="681355" cy="10795"/>
          </a:xfrm>
          <a:custGeom>
            <a:avLst/>
            <a:gdLst/>
            <a:ahLst/>
            <a:cxnLst/>
            <a:rect l="l" t="t" r="r" b="b"/>
            <a:pathLst>
              <a:path w="681354" h="10795">
                <a:moveTo>
                  <a:pt x="681227" y="0"/>
                </a:moveTo>
                <a:lnTo>
                  <a:pt x="0" y="0"/>
                </a:lnTo>
                <a:lnTo>
                  <a:pt x="0" y="10667"/>
                </a:lnTo>
                <a:lnTo>
                  <a:pt x="681227" y="10667"/>
                </a:lnTo>
                <a:lnTo>
                  <a:pt x="6812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131394" y="2847407"/>
            <a:ext cx="6718934" cy="6400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675640">
              <a:lnSpc>
                <a:spcPts val="900"/>
              </a:lnSpc>
              <a:spcBef>
                <a:spcPts val="130"/>
              </a:spcBef>
            </a:pPr>
            <a:r>
              <a:rPr dirty="0" sz="950" spc="-65">
                <a:latin typeface="Cambria Math"/>
                <a:cs typeface="Cambria Math"/>
              </a:rPr>
              <a:t>𝑖𝑖𝑒𝑒=(𝛽𝛽+𝑅)𝑖𝑖𝑏𝑏</a:t>
            </a:r>
            <a:endParaRPr sz="950">
              <a:latin typeface="Cambria Math"/>
              <a:cs typeface="Cambria Math"/>
            </a:endParaRPr>
          </a:p>
          <a:p>
            <a:pPr marL="38100">
              <a:lnSpc>
                <a:spcPts val="1380"/>
              </a:lnSpc>
              <a:tabLst>
                <a:tab pos="3401060" algn="l"/>
              </a:tabLst>
            </a:pP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30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44 −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0.7 −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280">
                <a:latin typeface="Cambria Math"/>
                <a:cs typeface="Cambria Math"/>
              </a:rPr>
              <a:t>𝑖𝑖𝑒𝑒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1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810">
                <a:latin typeface="Cambria Math"/>
                <a:cs typeface="Cambria Math"/>
              </a:rPr>
              <a:t>𝑉𝑉</a:t>
            </a:r>
            <a:r>
              <a:rPr dirty="0" baseline="-17543" sz="1425" spc="-262">
                <a:latin typeface="Cambria Math"/>
                <a:cs typeface="Cambria Math"/>
              </a:rPr>
              <a:t>𝑒</a:t>
            </a:r>
            <a:r>
              <a:rPr dirty="0" baseline="-17543" sz="1425" spc="-292">
                <a:latin typeface="Cambria Math"/>
                <a:cs typeface="Cambria Math"/>
              </a:rPr>
              <a:t>𝑒</a:t>
            </a:r>
            <a:r>
              <a:rPr dirty="0" baseline="-17543" sz="1425" spc="-262">
                <a:latin typeface="Cambria Math"/>
                <a:cs typeface="Cambria Math"/>
              </a:rPr>
              <a:t>𝑒𝑒</a:t>
            </a:r>
            <a:r>
              <a:rPr dirty="0" baseline="-17543" sz="1425" spc="4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</a:t>
            </a:r>
            <a:r>
              <a:rPr dirty="0" sz="1350">
                <a:latin typeface="Cambria Math"/>
                <a:cs typeface="Cambria Math"/>
              </a:rPr>
              <a:t>	−</a:t>
            </a:r>
            <a:r>
              <a:rPr dirty="0" sz="1350" spc="300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44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0.7 −</a:t>
            </a:r>
            <a:r>
              <a:rPr dirty="0" sz="1350" spc="135">
                <a:latin typeface="Cambria Math"/>
                <a:cs typeface="Cambria Math"/>
              </a:rPr>
              <a:t>  </a:t>
            </a:r>
            <a:r>
              <a:rPr dirty="0" sz="1350" spc="-409">
                <a:latin typeface="Cambria Math"/>
                <a:cs typeface="Cambria Math"/>
              </a:rPr>
              <a:t>𝛽𝛽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</a:t>
            </a:r>
            <a:r>
              <a:rPr dirty="0" sz="1350" spc="27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1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(−15)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</a:t>
            </a:r>
            <a:endParaRPr sz="1350">
              <a:latin typeface="Cambria Math"/>
              <a:cs typeface="Cambria Math"/>
            </a:endParaRPr>
          </a:p>
          <a:p>
            <a:pPr marL="1421130">
              <a:lnSpc>
                <a:spcPct val="100000"/>
              </a:lnSpc>
              <a:spcBef>
                <a:spcPts val="910"/>
              </a:spcBef>
            </a:pPr>
            <a:r>
              <a:rPr dirty="0" sz="1350">
                <a:latin typeface="Cambria Math"/>
                <a:cs typeface="Cambria Math"/>
              </a:rPr>
              <a:t>15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0.7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09479" y="3502114"/>
            <a:ext cx="70929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44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101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36195" y="3386159"/>
            <a:ext cx="28568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5695" algn="l"/>
              </a:tabLst>
            </a:pP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0.0986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509">
                <a:latin typeface="Cambria Math"/>
                <a:cs typeface="Cambria Math"/>
              </a:rPr>
              <a:t>𝑚𝑚𝐴𝐴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190">
                <a:latin typeface="Cambria Math"/>
                <a:cs typeface="Cambria Math"/>
              </a:rPr>
              <a:t>98.6𝜇𝜇𝐴𝐴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200975" y="4371931"/>
            <a:ext cx="433070" cy="160020"/>
          </a:xfrm>
          <a:custGeom>
            <a:avLst/>
            <a:gdLst/>
            <a:ahLst/>
            <a:cxnLst/>
            <a:rect l="l" t="t" r="r" b="b"/>
            <a:pathLst>
              <a:path w="433070" h="160020">
                <a:moveTo>
                  <a:pt x="382003" y="0"/>
                </a:moveTo>
                <a:lnTo>
                  <a:pt x="379730" y="6477"/>
                </a:lnTo>
                <a:lnTo>
                  <a:pt x="388967" y="10484"/>
                </a:lnTo>
                <a:lnTo>
                  <a:pt x="396908" y="16030"/>
                </a:lnTo>
                <a:lnTo>
                  <a:pt x="415972" y="52941"/>
                </a:lnTo>
                <a:lnTo>
                  <a:pt x="418325" y="78955"/>
                </a:lnTo>
                <a:lnTo>
                  <a:pt x="417734" y="93026"/>
                </a:lnTo>
                <a:lnTo>
                  <a:pt x="403515" y="136238"/>
                </a:lnTo>
                <a:lnTo>
                  <a:pt x="379984" y="153035"/>
                </a:lnTo>
                <a:lnTo>
                  <a:pt x="382003" y="159512"/>
                </a:lnTo>
                <a:lnTo>
                  <a:pt x="419760" y="131635"/>
                </a:lnTo>
                <a:lnTo>
                  <a:pt x="432058" y="94450"/>
                </a:lnTo>
                <a:lnTo>
                  <a:pt x="432879" y="79794"/>
                </a:lnTo>
                <a:lnTo>
                  <a:pt x="432065" y="65346"/>
                </a:lnTo>
                <a:lnTo>
                  <a:pt x="432055" y="65173"/>
                </a:lnTo>
                <a:lnTo>
                  <a:pt x="419722" y="27965"/>
                </a:lnTo>
                <a:lnTo>
                  <a:pt x="393569" y="4176"/>
                </a:lnTo>
                <a:lnTo>
                  <a:pt x="382003" y="0"/>
                </a:lnTo>
                <a:close/>
              </a:path>
              <a:path w="433070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54" y="78955"/>
                </a:lnTo>
                <a:lnTo>
                  <a:pt x="15144" y="65346"/>
                </a:lnTo>
                <a:lnTo>
                  <a:pt x="29380" y="23114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591492" y="3866514"/>
            <a:ext cx="7240270" cy="1603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28625">
              <a:lnSpc>
                <a:spcPct val="100000"/>
              </a:lnSpc>
              <a:spcBef>
                <a:spcPts val="105"/>
              </a:spcBef>
              <a:tabLst>
                <a:tab pos="2961005" algn="l"/>
              </a:tabLst>
            </a:pPr>
            <a:r>
              <a:rPr dirty="0" sz="1350" spc="-165">
                <a:latin typeface="Cambria Math"/>
                <a:cs typeface="Cambria Math"/>
              </a:rPr>
              <a:t>𝑖𝑖𝑖𝑖</a:t>
            </a:r>
            <a:r>
              <a:rPr dirty="0" sz="1350" spc="1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200">
                <a:latin typeface="Cambria Math"/>
                <a:cs typeface="Cambria Math"/>
              </a:rPr>
              <a:t>1𝑥𝑥𝑖𝑖𝑉𝑉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9.86</a:t>
            </a:r>
            <a:r>
              <a:rPr dirty="0" sz="1350" spc="20">
                <a:latin typeface="Cambria Math"/>
                <a:cs typeface="Cambria Math"/>
              </a:rPr>
              <a:t> </a:t>
            </a:r>
            <a:r>
              <a:rPr dirty="0" sz="1350" spc="-530">
                <a:latin typeface="Cambria Math"/>
                <a:cs typeface="Cambria Math"/>
              </a:rPr>
              <a:t>𝑚𝑚𝐴𝐴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280">
                <a:latin typeface="Cambria Math"/>
                <a:cs typeface="Cambria Math"/>
              </a:rPr>
              <a:t>𝑖𝑖𝑒𝑒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 spc="-204">
                <a:latin typeface="Cambria Math"/>
                <a:cs typeface="Cambria Math"/>
              </a:rPr>
              <a:t>1𝑥1𝑖𝑖𝑉𝑉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9.96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350">
              <a:latin typeface="Cambria Math"/>
              <a:cs typeface="Cambria Math"/>
            </a:endParaRPr>
          </a:p>
          <a:p>
            <a:pPr marL="109855">
              <a:lnSpc>
                <a:spcPct val="100000"/>
              </a:lnSpc>
            </a:pP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𝑅𝑅𝑅𝑅</a:t>
            </a:r>
            <a:r>
              <a:rPr dirty="0" baseline="-17543" sz="1425" spc="39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65">
                <a:latin typeface="Cambria Math"/>
                <a:cs typeface="Cambria Math"/>
              </a:rPr>
              <a:t>𝑉𝑉</a:t>
            </a:r>
            <a:r>
              <a:rPr dirty="0" baseline="-17543" sz="1425" spc="-547">
                <a:latin typeface="Cambria Math"/>
                <a:cs typeface="Cambria Math"/>
              </a:rPr>
              <a:t>𝑅𝑅𝑐𝑐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𝑅𝑅𝑒𝑒</a:t>
            </a:r>
            <a:r>
              <a:rPr dirty="0" baseline="-17543" sz="1425" spc="28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810">
                <a:latin typeface="Cambria Math"/>
                <a:cs typeface="Cambria Math"/>
              </a:rPr>
              <a:t>𝑉𝑉</a:t>
            </a:r>
            <a:r>
              <a:rPr dirty="0" baseline="-17543" sz="1425" spc="-262">
                <a:latin typeface="Cambria Math"/>
                <a:cs typeface="Cambria Math"/>
              </a:rPr>
              <a:t>𝑒</a:t>
            </a:r>
            <a:r>
              <a:rPr dirty="0" baseline="-17543" sz="1425" spc="-292">
                <a:latin typeface="Cambria Math"/>
                <a:cs typeface="Cambria Math"/>
              </a:rPr>
              <a:t>𝑒</a:t>
            </a:r>
            <a:r>
              <a:rPr dirty="0" baseline="-17543" sz="1425" spc="-262">
                <a:latin typeface="Cambria Math"/>
                <a:cs typeface="Cambria Math"/>
              </a:rPr>
              <a:t>𝑒𝑒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41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15 −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0.5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280">
                <a:latin typeface="Cambria Math"/>
                <a:cs typeface="Cambria Math"/>
              </a:rPr>
              <a:t>𝑖𝑖𝑒𝑒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1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4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−15</a:t>
            </a:r>
            <a:r>
              <a:rPr dirty="0" sz="1350" spc="17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15.14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34">
                <a:latin typeface="Cambria Math"/>
                <a:cs typeface="Cambria Math"/>
              </a:rPr>
              <a:t>𝑉𝑉</a:t>
            </a:r>
            <a:r>
              <a:rPr dirty="0" sz="1350" spc="11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𝑉𝑉𝑠𝑠𝑉𝑉𝑑𝑑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365">
                <a:latin typeface="Cambria Math"/>
                <a:cs typeface="Cambria Math"/>
              </a:rPr>
              <a:t>𝐴𝐴𝑖𝑖𝑑𝑑𝑖𝑖𝑣𝑣𝑉𝑉</a:t>
            </a:r>
            <a:endParaRPr sz="13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350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</a:pPr>
            <a:r>
              <a:rPr dirty="0" sz="1350" spc="-290">
                <a:latin typeface="Cambria Math"/>
                <a:cs typeface="Cambria Math"/>
              </a:rPr>
              <a:t>𝑉𝑉</a:t>
            </a:r>
            <a:r>
              <a:rPr dirty="0" baseline="-17543" sz="1425" spc="-434">
                <a:latin typeface="Cambria Math"/>
                <a:cs typeface="Cambria Math"/>
              </a:rPr>
              <a:t>02</a:t>
            </a:r>
            <a:r>
              <a:rPr dirty="0" baseline="-17543" sz="1425" spc="35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810">
                <a:latin typeface="Cambria Math"/>
                <a:cs typeface="Cambria Math"/>
              </a:rPr>
              <a:t>𝑉𝑉</a:t>
            </a:r>
            <a:r>
              <a:rPr dirty="0" baseline="-17543" sz="1425" spc="-262">
                <a:latin typeface="Cambria Math"/>
                <a:cs typeface="Cambria Math"/>
              </a:rPr>
              <a:t>𝑒</a:t>
            </a:r>
            <a:r>
              <a:rPr dirty="0" baseline="-17543" sz="1425" spc="-292">
                <a:latin typeface="Cambria Math"/>
                <a:cs typeface="Cambria Math"/>
              </a:rPr>
              <a:t>𝑒</a:t>
            </a:r>
            <a:r>
              <a:rPr dirty="0" baseline="-17543" sz="1425" spc="-262">
                <a:latin typeface="Cambria Math"/>
                <a:cs typeface="Cambria Math"/>
              </a:rPr>
              <a:t>𝑒𝑒</a:t>
            </a:r>
            <a:r>
              <a:rPr dirty="0" baseline="-17543" sz="1425" spc="2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𝑅𝑅𝑒𝑒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−15 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280">
                <a:latin typeface="Cambria Math"/>
                <a:cs typeface="Cambria Math"/>
              </a:rPr>
              <a:t>𝑖𝑖𝑒𝑒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390">
                <a:latin typeface="Cambria Math"/>
                <a:cs typeface="Cambria Math"/>
              </a:rPr>
              <a:t>𝑅𝑅𝑒𝑒</a:t>
            </a:r>
            <a:r>
              <a:rPr dirty="0" sz="1350" spc="11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−15 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9.96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10">
                <a:latin typeface="Cambria Math"/>
                <a:cs typeface="Cambria Math"/>
              </a:rPr>
              <a:t>−5.𝑥4𝑉𝑉</a:t>
            </a:r>
            <a:endParaRPr sz="13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350">
              <a:latin typeface="Cambria Math"/>
              <a:cs typeface="Cambria Math"/>
            </a:endParaRPr>
          </a:p>
          <a:p>
            <a:pPr marL="61594">
              <a:lnSpc>
                <a:spcPct val="100000"/>
              </a:lnSpc>
              <a:spcBef>
                <a:spcPts val="5"/>
              </a:spcBef>
            </a:pPr>
            <a:r>
              <a:rPr dirty="0" sz="1350" spc="-310">
                <a:latin typeface="Cambria Math"/>
                <a:cs typeface="Cambria Math"/>
              </a:rPr>
              <a:t>𝑉𝑉</a:t>
            </a:r>
            <a:r>
              <a:rPr dirty="0" baseline="-17543" sz="1425" spc="-465">
                <a:latin typeface="Cambria Math"/>
                <a:cs typeface="Cambria Math"/>
              </a:rPr>
              <a:t>0𝑅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800">
                <a:latin typeface="Cambria Math"/>
                <a:cs typeface="Cambria Math"/>
              </a:rPr>
              <a:t>𝑉𝑉</a:t>
            </a:r>
            <a:r>
              <a:rPr dirty="0" baseline="-17543" sz="1425" spc="-262">
                <a:latin typeface="Cambria Math"/>
                <a:cs typeface="Cambria Math"/>
              </a:rPr>
              <a:t>𝑐𝑐𝑐</a:t>
            </a:r>
            <a:r>
              <a:rPr dirty="0" baseline="-17543" sz="1425" spc="-247">
                <a:latin typeface="Cambria Math"/>
                <a:cs typeface="Cambria Math"/>
              </a:rPr>
              <a:t>𝑐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65">
                <a:latin typeface="Cambria Math"/>
                <a:cs typeface="Cambria Math"/>
              </a:rPr>
              <a:t>𝑉𝑉</a:t>
            </a:r>
            <a:r>
              <a:rPr dirty="0" baseline="-17543" sz="1425" spc="-547">
                <a:latin typeface="Cambria Math"/>
                <a:cs typeface="Cambria Math"/>
              </a:rPr>
              <a:t>𝑅𝑅𝑐𝑐</a:t>
            </a:r>
            <a:r>
              <a:rPr dirty="0" baseline="-17543" sz="1425" spc="39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15 −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11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15 − 9.86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0.5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10">
                <a:latin typeface="Cambria Math"/>
                <a:cs typeface="Cambria Math"/>
              </a:rPr>
              <a:t>10.𝑥7𝑉𝑉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68523" y="3071437"/>
            <a:ext cx="39052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-</a:t>
            </a:r>
            <a:r>
              <a:rPr dirty="0" sz="1350" spc="-25">
                <a:latin typeface="Arial"/>
                <a:cs typeface="Arial"/>
              </a:rPr>
              <a:t>15V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0640" y="28003"/>
            <a:ext cx="9029065" cy="2633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31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89"/>
              </a:spcBef>
            </a:pPr>
            <a:endParaRPr sz="1800">
              <a:latin typeface="Arial"/>
              <a:cs typeface="Arial"/>
            </a:endParaRPr>
          </a:p>
          <a:p>
            <a:pPr marL="50800" marR="953135" indent="-635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Arial"/>
                <a:cs typeface="Arial"/>
              </a:rPr>
              <a:t>Problema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6.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Calcular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V01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V02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β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100,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Vbb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0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V,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Vcc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15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V,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-</a:t>
            </a:r>
            <a:r>
              <a:rPr dirty="0" sz="1600">
                <a:latin typeface="Arial"/>
                <a:cs typeface="Arial"/>
              </a:rPr>
              <a:t>15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V,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Rc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0,5 </a:t>
            </a:r>
            <a:r>
              <a:rPr dirty="0" sz="1600">
                <a:latin typeface="Arial"/>
                <a:cs typeface="Arial"/>
              </a:rPr>
              <a:t>kΩ, Re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 Ω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Rb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44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kΩ.</a:t>
            </a:r>
            <a:endParaRPr sz="1600">
              <a:latin typeface="Arial"/>
              <a:cs typeface="Arial"/>
            </a:endParaRPr>
          </a:p>
          <a:p>
            <a:pPr marL="2561590">
              <a:lnSpc>
                <a:spcPct val="100000"/>
              </a:lnSpc>
              <a:spcBef>
                <a:spcPts val="1785"/>
              </a:spcBef>
            </a:pPr>
            <a:r>
              <a:rPr dirty="0" sz="1350" spc="-25">
                <a:latin typeface="Arial"/>
                <a:cs typeface="Arial"/>
              </a:rPr>
              <a:t>Vee=-</a:t>
            </a:r>
            <a:r>
              <a:rPr dirty="0" sz="1350" spc="-10">
                <a:latin typeface="Arial"/>
                <a:cs typeface="Arial"/>
              </a:rPr>
              <a:t>15V</a:t>
            </a:r>
            <a:r>
              <a:rPr dirty="0" sz="1350" spc="-10">
                <a:latin typeface="Wingdings"/>
                <a:cs typeface="Wingdings"/>
              </a:rPr>
              <a:t></a:t>
            </a:r>
            <a:r>
              <a:rPr dirty="0" sz="1350" spc="-10">
                <a:latin typeface="Arial"/>
                <a:cs typeface="Arial"/>
              </a:rPr>
              <a:t>Vbb-</a:t>
            </a:r>
            <a:r>
              <a:rPr dirty="0" sz="1350" spc="-20">
                <a:latin typeface="Arial"/>
                <a:cs typeface="Arial"/>
              </a:rPr>
              <a:t>Vee&gt;0.7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45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Suponemos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está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1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activa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350">
              <a:latin typeface="Arial"/>
              <a:cs typeface="Arial"/>
            </a:endParaRPr>
          </a:p>
          <a:p>
            <a:pPr marL="2429510">
              <a:lnSpc>
                <a:spcPts val="1465"/>
              </a:lnSpc>
            </a:pPr>
            <a:r>
              <a:rPr dirty="0" sz="1350" spc="-355">
                <a:latin typeface="Cambria Math"/>
                <a:cs typeface="Cambria Math"/>
              </a:rPr>
              <a:t>𝑉𝑉</a:t>
            </a:r>
            <a:r>
              <a:rPr dirty="0" baseline="-17543" sz="1425" spc="-532">
                <a:latin typeface="Cambria Math"/>
                <a:cs typeface="Cambria Math"/>
              </a:rPr>
              <a:t>𝑏𝑏𝑏𝑏</a:t>
            </a:r>
            <a:r>
              <a:rPr dirty="0" baseline="-17543" sz="1425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90">
                <a:latin typeface="Cambria Math"/>
                <a:cs typeface="Cambria Math"/>
              </a:rPr>
              <a:t>𝑉𝑉</a:t>
            </a:r>
            <a:r>
              <a:rPr dirty="0" baseline="-17543" sz="1425" spc="-585">
                <a:latin typeface="Cambria Math"/>
                <a:cs typeface="Cambria Math"/>
              </a:rPr>
              <a:t>𝑅𝑅𝑅𝑅</a:t>
            </a:r>
            <a:r>
              <a:rPr dirty="0" baseline="-17543" sz="1425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𝑅𝑅𝐵𝐵</a:t>
            </a:r>
            <a:r>
              <a:rPr dirty="0" baseline="-17543" sz="1425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𝑅𝑅𝑒𝑒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810">
                <a:latin typeface="Cambria Math"/>
                <a:cs typeface="Cambria Math"/>
              </a:rPr>
              <a:t>𝑉𝑉</a:t>
            </a:r>
            <a:r>
              <a:rPr dirty="0" baseline="-17543" sz="1425" spc="-262">
                <a:latin typeface="Cambria Math"/>
                <a:cs typeface="Cambria Math"/>
              </a:rPr>
              <a:t>𝑒</a:t>
            </a:r>
            <a:r>
              <a:rPr dirty="0" baseline="-17543" sz="1425" spc="-292">
                <a:latin typeface="Cambria Math"/>
                <a:cs typeface="Cambria Math"/>
              </a:rPr>
              <a:t>𝑒</a:t>
            </a:r>
            <a:r>
              <a:rPr dirty="0" baseline="-17543" sz="1425" spc="-262">
                <a:latin typeface="Cambria Math"/>
                <a:cs typeface="Cambria Math"/>
              </a:rPr>
              <a:t>𝑒𝑒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𝑉𝑉</a:t>
            </a:r>
            <a:r>
              <a:rPr dirty="0" baseline="-17543" sz="1425" spc="-532">
                <a:latin typeface="Cambria Math"/>
                <a:cs typeface="Cambria Math"/>
              </a:rPr>
              <a:t>𝑏𝑏𝑏𝑏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31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465">
                <a:latin typeface="Cambria Math"/>
                <a:cs typeface="Cambria Math"/>
              </a:rPr>
              <a:t>𝑅𝑅𝑉𝑉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𝑅𝑅𝐵𝐵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80">
                <a:latin typeface="Cambria Math"/>
                <a:cs typeface="Cambria Math"/>
              </a:rPr>
              <a:t>𝑖𝑖𝑒𝑒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390">
                <a:latin typeface="Cambria Math"/>
                <a:cs typeface="Cambria Math"/>
              </a:rPr>
              <a:t>𝑅𝑅𝑒𝑒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810">
                <a:latin typeface="Cambria Math"/>
                <a:cs typeface="Cambria Math"/>
              </a:rPr>
              <a:t>𝑉𝑉</a:t>
            </a:r>
            <a:r>
              <a:rPr dirty="0" baseline="-17543" sz="1425" spc="-262">
                <a:latin typeface="Cambria Math"/>
                <a:cs typeface="Cambria Math"/>
              </a:rPr>
              <a:t>𝑒</a:t>
            </a:r>
            <a:r>
              <a:rPr dirty="0" baseline="-17543" sz="1425" spc="-292">
                <a:latin typeface="Cambria Math"/>
                <a:cs typeface="Cambria Math"/>
              </a:rPr>
              <a:t>𝑒</a:t>
            </a:r>
            <a:r>
              <a:rPr dirty="0" baseline="-17543" sz="1425" spc="-262">
                <a:latin typeface="Cambria Math"/>
                <a:cs typeface="Cambria Math"/>
              </a:rPr>
              <a:t>𝑒𝑒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</a:t>
            </a:r>
            <a:endParaRPr sz="1350">
              <a:latin typeface="Cambria Math"/>
              <a:cs typeface="Cambria Math"/>
            </a:endParaRPr>
          </a:p>
          <a:p>
            <a:pPr marL="410209">
              <a:lnSpc>
                <a:spcPts val="1465"/>
              </a:lnSpc>
            </a:pPr>
            <a:r>
              <a:rPr dirty="0" sz="1350" spc="-25">
                <a:latin typeface="Arial"/>
                <a:cs typeface="Arial"/>
              </a:rPr>
              <a:t>0V</a:t>
            </a:r>
            <a:endParaRPr sz="1350">
              <a:latin typeface="Arial"/>
              <a:cs typeface="Arial"/>
            </a:endParaRPr>
          </a:p>
          <a:p>
            <a:pPr marL="2456180">
              <a:lnSpc>
                <a:spcPct val="100000"/>
              </a:lnSpc>
              <a:spcBef>
                <a:spcPts val="815"/>
              </a:spcBef>
            </a:pPr>
            <a:r>
              <a:rPr dirty="0" sz="1350" spc="-280">
                <a:latin typeface="Cambria Math"/>
                <a:cs typeface="Cambria Math"/>
              </a:rPr>
              <a:t>𝑖𝑖𝑒𝑒</a:t>
            </a:r>
            <a:r>
              <a:rPr dirty="0" sz="1350" spc="1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160">
                <a:latin typeface="Cambria Math"/>
                <a:cs typeface="Cambria Math"/>
              </a:rPr>
              <a:t>𝑖𝑖𝑖𝑖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𝛽𝛽𝑖𝑖𝑉𝑉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(𝛽𝛽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60">
                <a:latin typeface="Cambria Math"/>
                <a:cs typeface="Cambria Math"/>
              </a:rPr>
              <a:t>1)𝑖𝑖𝑉𝑉</a:t>
            </a:r>
            <a:endParaRPr sz="13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8567" y="836470"/>
            <a:ext cx="845375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b="1">
                <a:latin typeface="Arial"/>
                <a:cs typeface="Arial"/>
              </a:rPr>
              <a:t>Problema</a:t>
            </a:r>
            <a:r>
              <a:rPr dirty="0" sz="1350" spc="-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7.</a:t>
            </a:r>
            <a:r>
              <a:rPr dirty="0" sz="1350" spc="-20" b="1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Calcular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característica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transferencia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del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circuito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figura.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Datos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Vcc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10V,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Vf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0,6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β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100,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Rc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 kΩ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 Rb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20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kΩ.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784" y="1461200"/>
            <a:ext cx="2482514" cy="190723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280087" y="1433922"/>
            <a:ext cx="1216660" cy="643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Si </a:t>
            </a:r>
            <a:r>
              <a:rPr dirty="0" sz="1350" spc="-10">
                <a:latin typeface="Arial"/>
                <a:cs typeface="Arial"/>
              </a:rPr>
              <a:t>Vin&gt;Vt</a:t>
            </a:r>
            <a:r>
              <a:rPr dirty="0" sz="1350" spc="-10">
                <a:latin typeface="Wingdings"/>
                <a:cs typeface="Wingdings"/>
              </a:rPr>
              <a:t></a:t>
            </a:r>
            <a:r>
              <a:rPr dirty="0" sz="1350" spc="-10">
                <a:latin typeface="Arial"/>
                <a:cs typeface="Arial"/>
              </a:rPr>
              <a:t>Activa: Vbe=0.6</a:t>
            </a:r>
            <a:r>
              <a:rPr dirty="0" sz="1350" spc="-10">
                <a:latin typeface="Wingdings"/>
                <a:cs typeface="Wingdings"/>
              </a:rPr>
              <a:t>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97941" y="1648498"/>
            <a:ext cx="239204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50">
                <a:latin typeface="Cambria Math"/>
                <a:cs typeface="Cambria Math"/>
              </a:rPr>
              <a:t>𝑉𝑉</a:t>
            </a:r>
            <a:r>
              <a:rPr dirty="0" baseline="-14619" sz="1425" spc="-375">
                <a:latin typeface="Cambria Math"/>
                <a:cs typeface="Cambria Math"/>
              </a:rPr>
              <a:t>𝑖𝑖𝑖𝑖</a:t>
            </a:r>
            <a:r>
              <a:rPr dirty="0" baseline="-14619" sz="1425" spc="24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465">
                <a:latin typeface="Cambria Math"/>
                <a:cs typeface="Cambria Math"/>
              </a:rPr>
              <a:t>𝑅𝑅𝑉𝑉</a:t>
            </a:r>
            <a:r>
              <a:rPr dirty="0" sz="1350" spc="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425">
                <a:latin typeface="Cambria Math"/>
                <a:cs typeface="Cambria Math"/>
              </a:rPr>
              <a:t>𝑉𝑉𝑉𝑉𝑒𝑒</a:t>
            </a:r>
            <a:r>
              <a:rPr dirty="0" sz="1350" spc="1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𝑖𝑖𝑉𝑉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999884" y="1779904"/>
            <a:ext cx="757555" cy="10795"/>
          </a:xfrm>
          <a:custGeom>
            <a:avLst/>
            <a:gdLst/>
            <a:ahLst/>
            <a:cxnLst/>
            <a:rect l="l" t="t" r="r" b="b"/>
            <a:pathLst>
              <a:path w="757554" h="10794">
                <a:moveTo>
                  <a:pt x="757427" y="0"/>
                </a:moveTo>
                <a:lnTo>
                  <a:pt x="0" y="0"/>
                </a:lnTo>
                <a:lnTo>
                  <a:pt x="0" y="10667"/>
                </a:lnTo>
                <a:lnTo>
                  <a:pt x="757427" y="10667"/>
                </a:lnTo>
                <a:lnTo>
                  <a:pt x="757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987182" y="1517276"/>
            <a:ext cx="77978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375">
                <a:latin typeface="Cambria Math"/>
                <a:cs typeface="Cambria Math"/>
              </a:rPr>
              <a:t>𝑉𝑉𝑖𝑖𝑉𝑉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434">
                <a:latin typeface="Cambria Math"/>
                <a:cs typeface="Cambria Math"/>
              </a:rPr>
              <a:t>𝑉𝑉𝑉𝑉𝑒𝑒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62894" y="1764228"/>
            <a:ext cx="2279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84">
                <a:latin typeface="Cambria Math"/>
                <a:cs typeface="Cambria Math"/>
              </a:rPr>
              <a:t>𝑅𝑅𝑉𝑉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7981340" y="1779904"/>
            <a:ext cx="264160" cy="10795"/>
          </a:xfrm>
          <a:custGeom>
            <a:avLst/>
            <a:gdLst/>
            <a:ahLst/>
            <a:cxnLst/>
            <a:rect l="l" t="t" r="r" b="b"/>
            <a:pathLst>
              <a:path w="264159" h="10794">
                <a:moveTo>
                  <a:pt x="263651" y="0"/>
                </a:moveTo>
                <a:lnTo>
                  <a:pt x="0" y="0"/>
                </a:lnTo>
                <a:lnTo>
                  <a:pt x="0" y="10667"/>
                </a:lnTo>
                <a:lnTo>
                  <a:pt x="263651" y="10667"/>
                </a:lnTo>
                <a:lnTo>
                  <a:pt x="263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791757" y="1517276"/>
            <a:ext cx="993140" cy="479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9230">
              <a:lnSpc>
                <a:spcPts val="1325"/>
              </a:lnSpc>
              <a:spcBef>
                <a:spcPts val="105"/>
              </a:spcBef>
            </a:pPr>
            <a:r>
              <a:rPr dirty="0" sz="1350" spc="-385">
                <a:latin typeface="Cambria Math"/>
                <a:cs typeface="Cambria Math"/>
              </a:rPr>
              <a:t>𝑉𝑉𝑖𝑖𝑉𝑉</a:t>
            </a:r>
            <a:endParaRPr sz="1350">
              <a:latin typeface="Cambria Math"/>
              <a:cs typeface="Cambria Math"/>
            </a:endParaRPr>
          </a:p>
          <a:p>
            <a:pPr marL="12700">
              <a:lnSpc>
                <a:spcPts val="969"/>
              </a:lnSpc>
              <a:tabLst>
                <a:tab pos="489584" algn="l"/>
              </a:tabLst>
            </a:pP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20">
                <a:latin typeface="Cambria Math"/>
                <a:cs typeface="Cambria Math"/>
              </a:rPr>
              <a:t>0.03</a:t>
            </a:r>
            <a:endParaRPr sz="1350">
              <a:latin typeface="Cambria Math"/>
              <a:cs typeface="Cambria Math"/>
            </a:endParaRPr>
          </a:p>
          <a:p>
            <a:pPr marL="226060">
              <a:lnSpc>
                <a:spcPts val="1265"/>
              </a:lnSpc>
            </a:pPr>
            <a:r>
              <a:rPr dirty="0" sz="1350" spc="-25">
                <a:latin typeface="Cambria Math"/>
                <a:cs typeface="Cambria Math"/>
              </a:rPr>
              <a:t>20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487782" y="2104173"/>
            <a:ext cx="932815" cy="340360"/>
          </a:xfrm>
          <a:custGeom>
            <a:avLst/>
            <a:gdLst/>
            <a:ahLst/>
            <a:cxnLst/>
            <a:rect l="l" t="t" r="r" b="b"/>
            <a:pathLst>
              <a:path w="932815" h="340360">
                <a:moveTo>
                  <a:pt x="65341" y="5638"/>
                </a:moveTo>
                <a:lnTo>
                  <a:pt x="27508" y="42113"/>
                </a:lnTo>
                <a:lnTo>
                  <a:pt x="10172" y="85115"/>
                </a:lnTo>
                <a:lnTo>
                  <a:pt x="1130" y="139039"/>
                </a:lnTo>
                <a:lnTo>
                  <a:pt x="0" y="170103"/>
                </a:lnTo>
                <a:lnTo>
                  <a:pt x="1079" y="199707"/>
                </a:lnTo>
                <a:lnTo>
                  <a:pt x="10172" y="255104"/>
                </a:lnTo>
                <a:lnTo>
                  <a:pt x="27508" y="298119"/>
                </a:lnTo>
                <a:lnTo>
                  <a:pt x="60464" y="340220"/>
                </a:lnTo>
                <a:lnTo>
                  <a:pt x="65341" y="334581"/>
                </a:lnTo>
                <a:lnTo>
                  <a:pt x="55156" y="323380"/>
                </a:lnTo>
                <a:lnTo>
                  <a:pt x="45910" y="309448"/>
                </a:lnTo>
                <a:lnTo>
                  <a:pt x="30187" y="273367"/>
                </a:lnTo>
                <a:lnTo>
                  <a:pt x="19786" y="226783"/>
                </a:lnTo>
                <a:lnTo>
                  <a:pt x="16319" y="170103"/>
                </a:lnTo>
                <a:lnTo>
                  <a:pt x="17183" y="140512"/>
                </a:lnTo>
                <a:lnTo>
                  <a:pt x="24117" y="88887"/>
                </a:lnTo>
                <a:lnTo>
                  <a:pt x="37592" y="47447"/>
                </a:lnTo>
                <a:lnTo>
                  <a:pt x="55156" y="16852"/>
                </a:lnTo>
                <a:lnTo>
                  <a:pt x="65341" y="5638"/>
                </a:lnTo>
                <a:close/>
              </a:path>
              <a:path w="932815" h="340360">
                <a:moveTo>
                  <a:pt x="334695" y="164439"/>
                </a:moveTo>
                <a:lnTo>
                  <a:pt x="71043" y="164439"/>
                </a:lnTo>
                <a:lnTo>
                  <a:pt x="71043" y="175107"/>
                </a:lnTo>
                <a:lnTo>
                  <a:pt x="334695" y="175107"/>
                </a:lnTo>
                <a:lnTo>
                  <a:pt x="334695" y="164439"/>
                </a:lnTo>
                <a:close/>
              </a:path>
              <a:path w="932815" h="340360">
                <a:moveTo>
                  <a:pt x="932802" y="170103"/>
                </a:moveTo>
                <a:lnTo>
                  <a:pt x="931735" y="140512"/>
                </a:lnTo>
                <a:lnTo>
                  <a:pt x="931684" y="139039"/>
                </a:lnTo>
                <a:lnTo>
                  <a:pt x="928281" y="110731"/>
                </a:lnTo>
                <a:lnTo>
                  <a:pt x="914730" y="62179"/>
                </a:lnTo>
                <a:lnTo>
                  <a:pt x="895096" y="25057"/>
                </a:lnTo>
                <a:lnTo>
                  <a:pt x="872350" y="0"/>
                </a:lnTo>
                <a:lnTo>
                  <a:pt x="867473" y="5638"/>
                </a:lnTo>
                <a:lnTo>
                  <a:pt x="877646" y="16852"/>
                </a:lnTo>
                <a:lnTo>
                  <a:pt x="886891" y="30784"/>
                </a:lnTo>
                <a:lnTo>
                  <a:pt x="902627" y="66852"/>
                </a:lnTo>
                <a:lnTo>
                  <a:pt x="913028" y="113436"/>
                </a:lnTo>
                <a:lnTo>
                  <a:pt x="916495" y="170103"/>
                </a:lnTo>
                <a:lnTo>
                  <a:pt x="915619" y="199707"/>
                </a:lnTo>
                <a:lnTo>
                  <a:pt x="908685" y="251345"/>
                </a:lnTo>
                <a:lnTo>
                  <a:pt x="895223" y="292773"/>
                </a:lnTo>
                <a:lnTo>
                  <a:pt x="867473" y="334581"/>
                </a:lnTo>
                <a:lnTo>
                  <a:pt x="872350" y="340220"/>
                </a:lnTo>
                <a:lnTo>
                  <a:pt x="905294" y="298119"/>
                </a:lnTo>
                <a:lnTo>
                  <a:pt x="922629" y="255104"/>
                </a:lnTo>
                <a:lnTo>
                  <a:pt x="931684" y="201091"/>
                </a:lnTo>
                <a:lnTo>
                  <a:pt x="932802" y="1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6546135" y="2005974"/>
            <a:ext cx="2876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385">
                <a:latin typeface="Cambria Math"/>
                <a:cs typeface="Cambria Math"/>
              </a:rPr>
              <a:t>𝑉𝑉𝑖𝑖𝑉𝑉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209131" y="2137067"/>
            <a:ext cx="4178300" cy="6527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385820" algn="l"/>
              </a:tabLst>
            </a:pPr>
            <a:r>
              <a:rPr dirty="0" sz="1350" spc="-484">
                <a:latin typeface="Cambria Math"/>
                <a:cs typeface="Cambria Math"/>
              </a:rPr>
              <a:t>𝑉𝑉𝑉𝑉𝑉𝑉𝑑𝑑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9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 spc="-229">
                <a:latin typeface="Cambria Math"/>
                <a:cs typeface="Cambria Math"/>
              </a:rPr>
              <a:t>𝑉𝑉𝑖𝑖𝑖𝑖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175">
                <a:latin typeface="Cambria Math"/>
                <a:cs typeface="Cambria Math"/>
              </a:rPr>
              <a:t>𝑖𝑖𝑖𝑖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𝑅𝑅𝑖𝑖</a:t>
            </a:r>
            <a:r>
              <a:rPr dirty="0" sz="1350" spc="1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10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100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1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baseline="-37037" sz="2025">
                <a:latin typeface="Cambria Math"/>
                <a:cs typeface="Cambria Math"/>
              </a:rPr>
              <a:t>20</a:t>
            </a:r>
            <a:r>
              <a:rPr dirty="0" baseline="-37037" sz="2025" spc="42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20">
                <a:latin typeface="Cambria Math"/>
                <a:cs typeface="Cambria Math"/>
              </a:rPr>
              <a:t>0.03</a:t>
            </a:r>
            <a:endParaRPr sz="13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350">
              <a:latin typeface="Cambria Math"/>
              <a:cs typeface="Cambria Math"/>
            </a:endParaRPr>
          </a:p>
          <a:p>
            <a:pPr marL="51435">
              <a:lnSpc>
                <a:spcPct val="100000"/>
              </a:lnSpc>
              <a:spcBef>
                <a:spcPts val="5"/>
              </a:spcBef>
            </a:pPr>
            <a:r>
              <a:rPr dirty="0" sz="1350" spc="-484">
                <a:latin typeface="Cambria Math"/>
                <a:cs typeface="Cambria Math"/>
              </a:rPr>
              <a:t>𝑉𝑉𝑉𝑉𝑉𝑉𝑑𝑑</a:t>
            </a:r>
            <a:r>
              <a:rPr dirty="0" sz="1350" spc="1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13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30">
                <a:latin typeface="Cambria Math"/>
                <a:cs typeface="Cambria Math"/>
              </a:rPr>
              <a:t>5𝑉𝑉𝑖𝑖𝑉𝑉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466780" y="2137027"/>
            <a:ext cx="125539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10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30">
                <a:latin typeface="Cambria Math"/>
                <a:cs typeface="Cambria Math"/>
              </a:rPr>
              <a:t>5𝑉𝑉𝑖𝑖𝑉𝑉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414929" y="3359246"/>
            <a:ext cx="181610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330">
                <a:latin typeface="Cambria Math"/>
                <a:cs typeface="Cambria Math"/>
              </a:rPr>
              <a:t>𝑅𝑅𝐵𝐵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5616092" y="3408527"/>
            <a:ext cx="190500" cy="10795"/>
          </a:xfrm>
          <a:custGeom>
            <a:avLst/>
            <a:gdLst/>
            <a:ahLst/>
            <a:cxnLst/>
            <a:rect l="l" t="t" r="r" b="b"/>
            <a:pathLst>
              <a:path w="190500" h="10795">
                <a:moveTo>
                  <a:pt x="190487" y="0"/>
                </a:moveTo>
                <a:lnTo>
                  <a:pt x="0" y="0"/>
                </a:lnTo>
                <a:lnTo>
                  <a:pt x="0" y="10667"/>
                </a:lnTo>
                <a:lnTo>
                  <a:pt x="190487" y="10667"/>
                </a:lnTo>
                <a:lnTo>
                  <a:pt x="190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3290832" y="2856044"/>
            <a:ext cx="3559810" cy="52197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350">
                <a:latin typeface="Arial"/>
                <a:cs typeface="Arial"/>
              </a:rPr>
              <a:t>Suponemos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Vce=0V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Región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activa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-10">
                <a:latin typeface="Arial"/>
                <a:cs typeface="Arial"/>
              </a:rPr>
              <a:t> Vce&gt;0</a:t>
            </a:r>
            <a:endParaRPr sz="1350">
              <a:latin typeface="Arial"/>
              <a:cs typeface="Arial"/>
            </a:endParaRPr>
          </a:p>
          <a:p>
            <a:pPr marL="2324735">
              <a:lnSpc>
                <a:spcPct val="100000"/>
              </a:lnSpc>
              <a:spcBef>
                <a:spcPts val="335"/>
              </a:spcBef>
            </a:pPr>
            <a:r>
              <a:rPr dirty="0" sz="1350" spc="-25">
                <a:latin typeface="Cambria Math"/>
                <a:cs typeface="Cambria Math"/>
              </a:rPr>
              <a:t>13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329752" y="3276849"/>
            <a:ext cx="30486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2420" algn="l"/>
                <a:tab pos="2525395" algn="l"/>
              </a:tabLst>
            </a:pPr>
            <a:r>
              <a:rPr dirty="0" sz="1350" spc="-550">
                <a:latin typeface="Cambria Math"/>
                <a:cs typeface="Cambria Math"/>
              </a:rPr>
              <a:t>𝑉𝑉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13 − </a:t>
            </a:r>
            <a:r>
              <a:rPr dirty="0" sz="1350" spc="-320">
                <a:latin typeface="Cambria Math"/>
                <a:cs typeface="Cambria Math"/>
              </a:rPr>
              <a:t>5𝑉𝑉𝑖𝑖𝑉𝑉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𝑉𝑉𝑖𝑖𝑉𝑉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&lt;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 spc="-165">
                <a:latin typeface="Cambria Math"/>
                <a:cs typeface="Cambria Math"/>
              </a:rPr>
              <a:t>2.6𝑉𝑉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537855" y="3386956"/>
            <a:ext cx="10198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dirty="0" sz="1400" spc="-220" b="1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sz="1350" spc="-220">
                <a:latin typeface="Cambria Math"/>
                <a:cs typeface="Cambria Math"/>
              </a:rPr>
              <a:t>5</a:t>
            </a:r>
            <a:r>
              <a:rPr dirty="0" sz="1400" spc="-220" b="1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dirty="0" sz="14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815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baseline="-5952" sz="2100" spc="52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sz="1400" spc="-30" b="1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1400" spc="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Arial"/>
                <a:cs typeface="Arial"/>
              </a:rPr>
              <a:t>Vin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2590306" y="4410843"/>
            <a:ext cx="1343025" cy="141605"/>
          </a:xfrm>
          <a:custGeom>
            <a:avLst/>
            <a:gdLst/>
            <a:ahLst/>
            <a:cxnLst/>
            <a:rect l="l" t="t" r="r" b="b"/>
            <a:pathLst>
              <a:path w="1343025" h="141604">
                <a:moveTo>
                  <a:pt x="1297508" y="0"/>
                </a:moveTo>
                <a:lnTo>
                  <a:pt x="1295501" y="5727"/>
                </a:lnTo>
                <a:lnTo>
                  <a:pt x="1303672" y="9275"/>
                </a:lnTo>
                <a:lnTo>
                  <a:pt x="1310697" y="14185"/>
                </a:lnTo>
                <a:lnTo>
                  <a:pt x="1329110" y="57677"/>
                </a:lnTo>
                <a:lnTo>
                  <a:pt x="1329132" y="57833"/>
                </a:lnTo>
                <a:lnTo>
                  <a:pt x="1324947" y="103793"/>
                </a:lnTo>
                <a:lnTo>
                  <a:pt x="1295717" y="135432"/>
                </a:lnTo>
                <a:lnTo>
                  <a:pt x="1297508" y="141160"/>
                </a:lnTo>
                <a:lnTo>
                  <a:pt x="1330921" y="116497"/>
                </a:lnTo>
                <a:lnTo>
                  <a:pt x="1342529" y="70624"/>
                </a:lnTo>
                <a:lnTo>
                  <a:pt x="1341810" y="57833"/>
                </a:lnTo>
                <a:lnTo>
                  <a:pt x="1324432" y="16064"/>
                </a:lnTo>
                <a:lnTo>
                  <a:pt x="1307745" y="3695"/>
                </a:lnTo>
                <a:lnTo>
                  <a:pt x="1297508" y="0"/>
                </a:lnTo>
                <a:close/>
              </a:path>
              <a:path w="1343025" h="141604">
                <a:moveTo>
                  <a:pt x="45021" y="0"/>
                </a:moveTo>
                <a:lnTo>
                  <a:pt x="11645" y="24739"/>
                </a:lnTo>
                <a:lnTo>
                  <a:pt x="42" y="69875"/>
                </a:lnTo>
                <a:lnTo>
                  <a:pt x="0" y="70624"/>
                </a:lnTo>
                <a:lnTo>
                  <a:pt x="655" y="82324"/>
                </a:lnTo>
                <a:lnTo>
                  <a:pt x="726" y="83592"/>
                </a:lnTo>
                <a:lnTo>
                  <a:pt x="18046" y="125138"/>
                </a:lnTo>
                <a:lnTo>
                  <a:pt x="45021" y="141160"/>
                </a:lnTo>
                <a:lnTo>
                  <a:pt x="46799" y="135432"/>
                </a:lnTo>
                <a:lnTo>
                  <a:pt x="38758" y="131870"/>
                </a:lnTo>
                <a:lnTo>
                  <a:pt x="31818" y="126914"/>
                </a:lnTo>
                <a:lnTo>
                  <a:pt x="13399" y="82324"/>
                </a:lnTo>
                <a:lnTo>
                  <a:pt x="12877" y="69875"/>
                </a:lnTo>
                <a:lnTo>
                  <a:pt x="13399" y="57833"/>
                </a:lnTo>
                <a:lnTo>
                  <a:pt x="25995" y="20458"/>
                </a:lnTo>
                <a:lnTo>
                  <a:pt x="47028" y="5727"/>
                </a:lnTo>
                <a:lnTo>
                  <a:pt x="45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36476" y="4176487"/>
            <a:ext cx="39154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260">
                <a:latin typeface="Cambria Math"/>
                <a:cs typeface="Cambria Math"/>
              </a:rPr>
              <a:t>𝑆𝑆𝑖𝑖</a:t>
            </a:r>
            <a:r>
              <a:rPr dirty="0" sz="1200" spc="35">
                <a:latin typeface="Cambria Math"/>
                <a:cs typeface="Cambria Math"/>
              </a:rPr>
              <a:t> </a:t>
            </a:r>
            <a:r>
              <a:rPr dirty="0" sz="1200" spc="-155">
                <a:latin typeface="Cambria Math"/>
                <a:cs typeface="Cambria Math"/>
              </a:rPr>
              <a:t>0.6𝑉𝑉</a:t>
            </a:r>
            <a:r>
              <a:rPr dirty="0" sz="1200" spc="10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&lt;</a:t>
            </a:r>
            <a:r>
              <a:rPr dirty="0" sz="1200" spc="70">
                <a:latin typeface="Cambria Math"/>
                <a:cs typeface="Cambria Math"/>
              </a:rPr>
              <a:t> </a:t>
            </a:r>
            <a:r>
              <a:rPr dirty="0" sz="1200" spc="-325">
                <a:latin typeface="Cambria Math"/>
                <a:cs typeface="Cambria Math"/>
              </a:rPr>
              <a:t>𝑉𝑉𝑖𝑖𝑉𝑉</a:t>
            </a:r>
            <a:r>
              <a:rPr dirty="0" sz="1200" spc="8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&lt;</a:t>
            </a:r>
            <a:r>
              <a:rPr dirty="0" sz="1200" spc="60">
                <a:latin typeface="Cambria Math"/>
                <a:cs typeface="Cambria Math"/>
              </a:rPr>
              <a:t> </a:t>
            </a:r>
            <a:r>
              <a:rPr dirty="0" sz="1200" spc="-155">
                <a:latin typeface="Cambria Math"/>
                <a:cs typeface="Cambria Math"/>
              </a:rPr>
              <a:t>2.6𝑉𝑉</a:t>
            </a:r>
            <a:r>
              <a:rPr dirty="0" sz="1200" spc="10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60">
                <a:latin typeface="Cambria Math"/>
                <a:cs typeface="Cambria Math"/>
              </a:rPr>
              <a:t> </a:t>
            </a:r>
            <a:r>
              <a:rPr dirty="0" sz="1200" spc="-425">
                <a:latin typeface="Cambria Math"/>
                <a:cs typeface="Cambria Math"/>
              </a:rPr>
              <a:t>𝑉𝑉𝑉𝑉𝑉𝑉𝑑𝑑</a:t>
            </a:r>
            <a:r>
              <a:rPr dirty="0" sz="1200" spc="10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7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13 −</a:t>
            </a:r>
            <a:r>
              <a:rPr dirty="0" sz="1200" spc="15">
                <a:latin typeface="Cambria Math"/>
                <a:cs typeface="Cambria Math"/>
              </a:rPr>
              <a:t> </a:t>
            </a:r>
            <a:r>
              <a:rPr dirty="0" sz="1200" spc="-285">
                <a:latin typeface="Cambria Math"/>
                <a:cs typeface="Cambria Math"/>
              </a:rPr>
              <a:t>5𝑉𝑉𝑖𝑖𝑉𝑉</a:t>
            </a:r>
            <a:r>
              <a:rPr dirty="0" sz="1200" spc="10">
                <a:latin typeface="Cambria Math"/>
                <a:cs typeface="Cambria Math"/>
              </a:rPr>
              <a:t> </a:t>
            </a:r>
            <a:r>
              <a:rPr dirty="0" sz="1200" spc="-200">
                <a:latin typeface="Cambria Math"/>
                <a:cs typeface="Cambria Math"/>
              </a:rPr>
              <a:t>(𝑖𝑖𝑒𝑒𝑟𝑟𝑖𝑖𝑟𝑉𝑉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310">
                <a:latin typeface="Cambria Math"/>
                <a:cs typeface="Cambria Math"/>
              </a:rPr>
              <a:t>𝑉𝑉𝑖𝑖𝑑𝑑𝑖𝑖𝑣𝑣𝑉𝑉)</a:t>
            </a:r>
            <a:endParaRPr sz="1200">
              <a:latin typeface="Cambria Math"/>
              <a:cs typeface="Cambria Math"/>
            </a:endParaRPr>
          </a:p>
          <a:p>
            <a:pPr algn="ctr" marR="54610">
              <a:lnSpc>
                <a:spcPct val="100000"/>
              </a:lnSpc>
            </a:pPr>
            <a:r>
              <a:rPr dirty="0" sz="1200" spc="-260">
                <a:latin typeface="Cambria Math"/>
                <a:cs typeface="Cambria Math"/>
              </a:rPr>
              <a:t>𝑆𝑆𝑖𝑖</a:t>
            </a:r>
            <a:r>
              <a:rPr dirty="0" sz="1200" spc="30">
                <a:latin typeface="Cambria Math"/>
                <a:cs typeface="Cambria Math"/>
              </a:rPr>
              <a:t> </a:t>
            </a:r>
            <a:r>
              <a:rPr dirty="0" sz="1200" spc="-325">
                <a:latin typeface="Cambria Math"/>
                <a:cs typeface="Cambria Math"/>
              </a:rPr>
              <a:t>𝑉𝑉𝑖𝑖𝑉𝑉</a:t>
            </a:r>
            <a:r>
              <a:rPr dirty="0" sz="1200" spc="8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&gt;</a:t>
            </a:r>
            <a:r>
              <a:rPr dirty="0" sz="1200" spc="75">
                <a:latin typeface="Cambria Math"/>
                <a:cs typeface="Cambria Math"/>
              </a:rPr>
              <a:t> </a:t>
            </a:r>
            <a:r>
              <a:rPr dirty="0" sz="1200" spc="-155">
                <a:latin typeface="Cambria Math"/>
                <a:cs typeface="Cambria Math"/>
              </a:rPr>
              <a:t>2.6𝑉𝑉</a:t>
            </a:r>
            <a:r>
              <a:rPr dirty="0" sz="1200" spc="11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70">
                <a:latin typeface="Cambria Math"/>
                <a:cs typeface="Cambria Math"/>
              </a:rPr>
              <a:t> </a:t>
            </a:r>
            <a:r>
              <a:rPr dirty="0" sz="1200" spc="-425">
                <a:latin typeface="Cambria Math"/>
                <a:cs typeface="Cambria Math"/>
              </a:rPr>
              <a:t>𝑉𝑉𝑉𝑉𝑉𝑉𝑑𝑑</a:t>
            </a:r>
            <a:r>
              <a:rPr dirty="0" sz="1200" spc="10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85">
                <a:latin typeface="Cambria Math"/>
                <a:cs typeface="Cambria Math"/>
              </a:rPr>
              <a:t> </a:t>
            </a:r>
            <a:r>
              <a:rPr dirty="0" sz="1200" spc="-265">
                <a:latin typeface="Cambria Math"/>
                <a:cs typeface="Cambria Math"/>
              </a:rPr>
              <a:t>𝑉𝑉𝑖𝑖𝑒𝑒</a:t>
            </a:r>
            <a:r>
              <a:rPr dirty="0" sz="1200" spc="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8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0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375">
                <a:latin typeface="Cambria Math"/>
                <a:cs typeface="Cambria Math"/>
              </a:rPr>
              <a:t>𝑉𝑉</a:t>
            </a:r>
            <a:r>
              <a:rPr dirty="0" sz="1200" spc="145">
                <a:latin typeface="Cambria Math"/>
                <a:cs typeface="Cambria Math"/>
              </a:rPr>
              <a:t>  </a:t>
            </a:r>
            <a:r>
              <a:rPr dirty="0" sz="1200" spc="-225">
                <a:latin typeface="Cambria Math"/>
                <a:cs typeface="Cambria Math"/>
              </a:rPr>
              <a:t>𝑖𝑖𝑒𝑒𝑟𝑟𝑖𝑖𝑟𝑉𝑉</a:t>
            </a:r>
            <a:r>
              <a:rPr dirty="0" sz="1200" spc="15">
                <a:latin typeface="Cambria Math"/>
                <a:cs typeface="Cambria Math"/>
              </a:rPr>
              <a:t> </a:t>
            </a:r>
            <a:r>
              <a:rPr dirty="0" sz="1200" spc="-305">
                <a:latin typeface="Cambria Math"/>
                <a:cs typeface="Cambria Math"/>
              </a:rPr>
              <a:t>𝑠𝑠𝑉𝑉𝑑𝑑𝑉𝑉𝑖𝑖𝑉𝑉𝑖𝑖𝑖𝑖𝑟𝑉𝑉</a:t>
            </a:r>
            <a:endParaRPr sz="1200">
              <a:latin typeface="Cambria Math"/>
              <a:cs typeface="Cambria Math"/>
            </a:endParaRPr>
          </a:p>
          <a:p>
            <a:pPr algn="ctr" marL="1270">
              <a:lnSpc>
                <a:spcPct val="100000"/>
              </a:lnSpc>
            </a:pPr>
            <a:r>
              <a:rPr dirty="0" sz="1200" spc="-260">
                <a:latin typeface="Cambria Math"/>
                <a:cs typeface="Cambria Math"/>
              </a:rPr>
              <a:t>𝑆𝑆𝑖𝑖</a:t>
            </a:r>
            <a:r>
              <a:rPr dirty="0" sz="1200" spc="40">
                <a:latin typeface="Cambria Math"/>
                <a:cs typeface="Cambria Math"/>
              </a:rPr>
              <a:t> </a:t>
            </a:r>
            <a:r>
              <a:rPr dirty="0" sz="1200" spc="-330">
                <a:latin typeface="Cambria Math"/>
                <a:cs typeface="Cambria Math"/>
              </a:rPr>
              <a:t>𝑉𝑉𝑖𝑖𝑉𝑉</a:t>
            </a:r>
            <a:r>
              <a:rPr dirty="0" sz="1200" spc="9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&lt;</a:t>
            </a:r>
            <a:r>
              <a:rPr dirty="0" sz="1200" spc="80">
                <a:latin typeface="Cambria Math"/>
                <a:cs typeface="Cambria Math"/>
              </a:rPr>
              <a:t> </a:t>
            </a:r>
            <a:r>
              <a:rPr dirty="0" sz="1200" spc="-155">
                <a:latin typeface="Cambria Math"/>
                <a:cs typeface="Cambria Math"/>
              </a:rPr>
              <a:t>0.6𝑉𝑉</a:t>
            </a:r>
            <a:r>
              <a:rPr dirty="0" sz="1200" spc="12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75">
                <a:latin typeface="Cambria Math"/>
                <a:cs typeface="Cambria Math"/>
              </a:rPr>
              <a:t> </a:t>
            </a:r>
            <a:r>
              <a:rPr dirty="0" sz="1200" spc="-425">
                <a:latin typeface="Cambria Math"/>
                <a:cs typeface="Cambria Math"/>
              </a:rPr>
              <a:t>𝑉𝑉𝑉𝑉𝑉𝑉𝑑𝑑</a:t>
            </a:r>
            <a:r>
              <a:rPr dirty="0" sz="1200" spc="10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85">
                <a:latin typeface="Cambria Math"/>
                <a:cs typeface="Cambria Math"/>
              </a:rPr>
              <a:t> </a:t>
            </a:r>
            <a:r>
              <a:rPr dirty="0" sz="1200" spc="-200">
                <a:latin typeface="Cambria Math"/>
                <a:cs typeface="Cambria Math"/>
              </a:rPr>
              <a:t>𝑉𝑉𝑖𝑖𝑖𝑖</a:t>
            </a:r>
            <a:r>
              <a:rPr dirty="0" sz="1200" spc="10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90">
                <a:latin typeface="Cambria Math"/>
                <a:cs typeface="Cambria Math"/>
              </a:rPr>
              <a:t> </a:t>
            </a:r>
            <a:r>
              <a:rPr dirty="0" sz="1200" spc="-190">
                <a:latin typeface="Cambria Math"/>
                <a:cs typeface="Cambria Math"/>
              </a:rPr>
              <a:t>1𝑥𝑉𝑉</a:t>
            </a:r>
            <a:r>
              <a:rPr dirty="0" sz="1200" spc="50">
                <a:latin typeface="Cambria Math"/>
                <a:cs typeface="Cambria Math"/>
              </a:rPr>
              <a:t> </a:t>
            </a:r>
            <a:r>
              <a:rPr dirty="0" sz="1200" spc="-200">
                <a:latin typeface="Cambria Math"/>
                <a:cs typeface="Cambria Math"/>
              </a:rPr>
              <a:t>(𝑖𝑖𝑒𝑒𝑟𝑟𝑖𝑖𝑟𝑉𝑉</a:t>
            </a:r>
            <a:r>
              <a:rPr dirty="0" sz="1200" spc="25">
                <a:latin typeface="Cambria Math"/>
                <a:cs typeface="Cambria Math"/>
              </a:rPr>
              <a:t> </a:t>
            </a:r>
            <a:r>
              <a:rPr dirty="0" sz="1200" spc="-335">
                <a:latin typeface="Cambria Math"/>
                <a:cs typeface="Cambria Math"/>
              </a:rPr>
              <a:t>𝑑𝑑𝑒𝑒</a:t>
            </a:r>
            <a:r>
              <a:rPr dirty="0" sz="1200" spc="30">
                <a:latin typeface="Cambria Math"/>
                <a:cs typeface="Cambria Math"/>
              </a:rPr>
              <a:t> </a:t>
            </a:r>
            <a:r>
              <a:rPr dirty="0" sz="1200" spc="-265">
                <a:latin typeface="Cambria Math"/>
                <a:cs typeface="Cambria Math"/>
              </a:rPr>
              <a:t>𝑖𝑖𝑉𝑉𝑖𝑖𝑑𝑑𝑒𝑒)</a:t>
            </a:r>
            <a:endParaRPr sz="1200">
              <a:latin typeface="Cambria Math"/>
              <a:cs typeface="Cambria Math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341468" y="3783008"/>
            <a:ext cx="3570604" cy="1599565"/>
            <a:chOff x="4341468" y="3783008"/>
            <a:chExt cx="3570604" cy="1599565"/>
          </a:xfrm>
        </p:grpSpPr>
        <p:sp>
          <p:nvSpPr>
            <p:cNvPr id="26" name="object 26" descr=""/>
            <p:cNvSpPr/>
            <p:nvPr/>
          </p:nvSpPr>
          <p:spPr>
            <a:xfrm>
              <a:off x="4352109" y="3794366"/>
              <a:ext cx="3554729" cy="1583690"/>
            </a:xfrm>
            <a:custGeom>
              <a:avLst/>
              <a:gdLst/>
              <a:ahLst/>
              <a:cxnLst/>
              <a:rect l="l" t="t" r="r" b="b"/>
              <a:pathLst>
                <a:path w="3554729" h="1583689">
                  <a:moveTo>
                    <a:pt x="0" y="1583258"/>
                  </a:moveTo>
                  <a:lnTo>
                    <a:pt x="3554666" y="1583258"/>
                  </a:lnTo>
                </a:path>
                <a:path w="3554729" h="1583689">
                  <a:moveTo>
                    <a:pt x="0" y="1318653"/>
                  </a:moveTo>
                  <a:lnTo>
                    <a:pt x="3554666" y="1318653"/>
                  </a:lnTo>
                </a:path>
                <a:path w="3554729" h="1583689">
                  <a:moveTo>
                    <a:pt x="0" y="1055001"/>
                  </a:moveTo>
                  <a:lnTo>
                    <a:pt x="3554666" y="1055001"/>
                  </a:lnTo>
                </a:path>
                <a:path w="3554729" h="1583689">
                  <a:moveTo>
                    <a:pt x="0" y="791349"/>
                  </a:moveTo>
                  <a:lnTo>
                    <a:pt x="3554666" y="791349"/>
                  </a:lnTo>
                </a:path>
                <a:path w="3554729" h="1583689">
                  <a:moveTo>
                    <a:pt x="0" y="527697"/>
                  </a:moveTo>
                  <a:lnTo>
                    <a:pt x="3554666" y="527697"/>
                  </a:lnTo>
                </a:path>
                <a:path w="3554729" h="1583689">
                  <a:moveTo>
                    <a:pt x="0" y="264045"/>
                  </a:moveTo>
                  <a:lnTo>
                    <a:pt x="3554666" y="264045"/>
                  </a:lnTo>
                </a:path>
                <a:path w="3554729" h="1583689">
                  <a:moveTo>
                    <a:pt x="0" y="0"/>
                  </a:moveTo>
                  <a:lnTo>
                    <a:pt x="35546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352109" y="3794363"/>
              <a:ext cx="3554729" cy="1583690"/>
            </a:xfrm>
            <a:custGeom>
              <a:avLst/>
              <a:gdLst/>
              <a:ahLst/>
              <a:cxnLst/>
              <a:rect l="l" t="t" r="r" b="b"/>
              <a:pathLst>
                <a:path w="3554729" h="1583689">
                  <a:moveTo>
                    <a:pt x="0" y="0"/>
                  </a:moveTo>
                  <a:lnTo>
                    <a:pt x="0" y="1583258"/>
                  </a:lnTo>
                </a:path>
                <a:path w="3554729" h="1583689">
                  <a:moveTo>
                    <a:pt x="591743" y="0"/>
                  </a:moveTo>
                  <a:lnTo>
                    <a:pt x="591743" y="1583258"/>
                  </a:lnTo>
                </a:path>
                <a:path w="3554729" h="1583689">
                  <a:moveTo>
                    <a:pt x="1777415" y="0"/>
                  </a:moveTo>
                  <a:lnTo>
                    <a:pt x="1777415" y="1583258"/>
                  </a:lnTo>
                </a:path>
                <a:path w="3554729" h="1583689">
                  <a:moveTo>
                    <a:pt x="2370251" y="0"/>
                  </a:moveTo>
                  <a:lnTo>
                    <a:pt x="2370251" y="1583258"/>
                  </a:lnTo>
                </a:path>
                <a:path w="3554729" h="1583689">
                  <a:moveTo>
                    <a:pt x="2961563" y="0"/>
                  </a:moveTo>
                  <a:lnTo>
                    <a:pt x="2961563" y="1583258"/>
                  </a:lnTo>
                </a:path>
                <a:path w="3554729" h="1583689">
                  <a:moveTo>
                    <a:pt x="3554666" y="0"/>
                  </a:moveTo>
                  <a:lnTo>
                    <a:pt x="3554666" y="158325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536999" y="3794366"/>
              <a:ext cx="0" cy="1583690"/>
            </a:xfrm>
            <a:custGeom>
              <a:avLst/>
              <a:gdLst/>
              <a:ahLst/>
              <a:cxnLst/>
              <a:rect l="l" t="t" r="r" b="b"/>
              <a:pathLst>
                <a:path w="0" h="1583689">
                  <a:moveTo>
                    <a:pt x="0" y="158325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352109" y="5245685"/>
              <a:ext cx="3554729" cy="0"/>
            </a:xfrm>
            <a:custGeom>
              <a:avLst/>
              <a:gdLst/>
              <a:ahLst/>
              <a:cxnLst/>
              <a:rect l="l" t="t" r="r" b="b"/>
              <a:pathLst>
                <a:path w="3554729" h="0">
                  <a:moveTo>
                    <a:pt x="0" y="0"/>
                  </a:moveTo>
                  <a:lnTo>
                    <a:pt x="3554666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944555" y="3926302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 h="0">
                  <a:moveTo>
                    <a:pt x="0" y="0"/>
                  </a:moveTo>
                  <a:lnTo>
                    <a:pt x="0" y="0"/>
                  </a:lnTo>
                  <a:lnTo>
                    <a:pt x="2132799" y="0"/>
                  </a:lnTo>
                  <a:lnTo>
                    <a:pt x="2162429" y="0"/>
                  </a:lnTo>
                </a:path>
              </a:pathLst>
            </a:custGeom>
            <a:ln w="190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772966" y="3793235"/>
              <a:ext cx="1334135" cy="1485900"/>
            </a:xfrm>
            <a:custGeom>
              <a:avLst/>
              <a:gdLst/>
              <a:ahLst/>
              <a:cxnLst/>
              <a:rect l="l" t="t" r="r" b="b"/>
              <a:pathLst>
                <a:path w="1334134" h="1485900">
                  <a:moveTo>
                    <a:pt x="0" y="0"/>
                  </a:moveTo>
                  <a:lnTo>
                    <a:pt x="1013" y="1129"/>
                  </a:lnTo>
                  <a:lnTo>
                    <a:pt x="15825" y="17618"/>
                  </a:lnTo>
                  <a:lnTo>
                    <a:pt x="30636" y="34110"/>
                  </a:lnTo>
                  <a:lnTo>
                    <a:pt x="45447" y="50603"/>
                  </a:lnTo>
                  <a:lnTo>
                    <a:pt x="60259" y="67092"/>
                  </a:lnTo>
                  <a:lnTo>
                    <a:pt x="75070" y="83588"/>
                  </a:lnTo>
                  <a:lnTo>
                    <a:pt x="89882" y="100081"/>
                  </a:lnTo>
                  <a:lnTo>
                    <a:pt x="104693" y="116574"/>
                  </a:lnTo>
                  <a:lnTo>
                    <a:pt x="119504" y="133069"/>
                  </a:lnTo>
                  <a:lnTo>
                    <a:pt x="135564" y="150950"/>
                  </a:lnTo>
                  <a:lnTo>
                    <a:pt x="152456" y="169761"/>
                  </a:lnTo>
                  <a:lnTo>
                    <a:pt x="167684" y="186717"/>
                  </a:lnTo>
                  <a:lnTo>
                    <a:pt x="178750" y="199033"/>
                  </a:lnTo>
                  <a:lnTo>
                    <a:pt x="181709" y="202335"/>
                  </a:lnTo>
                  <a:lnTo>
                    <a:pt x="183055" y="203833"/>
                  </a:lnTo>
                  <a:lnTo>
                    <a:pt x="184668" y="205637"/>
                  </a:lnTo>
                  <a:lnTo>
                    <a:pt x="190410" y="212024"/>
                  </a:lnTo>
                  <a:lnTo>
                    <a:pt x="198001" y="220475"/>
                  </a:lnTo>
                  <a:lnTo>
                    <a:pt x="206333" y="229752"/>
                  </a:lnTo>
                  <a:lnTo>
                    <a:pt x="214297" y="238619"/>
                  </a:lnTo>
                  <a:lnTo>
                    <a:pt x="221698" y="246865"/>
                  </a:lnTo>
                  <a:lnTo>
                    <a:pt x="229101" y="255109"/>
                  </a:lnTo>
                  <a:lnTo>
                    <a:pt x="236505" y="263354"/>
                  </a:lnTo>
                  <a:lnTo>
                    <a:pt x="243913" y="271600"/>
                  </a:lnTo>
                  <a:lnTo>
                    <a:pt x="251322" y="279847"/>
                  </a:lnTo>
                  <a:lnTo>
                    <a:pt x="258726" y="288091"/>
                  </a:lnTo>
                  <a:lnTo>
                    <a:pt x="266129" y="296336"/>
                  </a:lnTo>
                  <a:lnTo>
                    <a:pt x="273530" y="304582"/>
                  </a:lnTo>
                  <a:lnTo>
                    <a:pt x="280938" y="312831"/>
                  </a:lnTo>
                  <a:lnTo>
                    <a:pt x="288344" y="321078"/>
                  </a:lnTo>
                  <a:lnTo>
                    <a:pt x="295751" y="329323"/>
                  </a:lnTo>
                  <a:lnTo>
                    <a:pt x="303159" y="337564"/>
                  </a:lnTo>
                  <a:lnTo>
                    <a:pt x="310562" y="345813"/>
                  </a:lnTo>
                  <a:lnTo>
                    <a:pt x="317967" y="354062"/>
                  </a:lnTo>
                  <a:lnTo>
                    <a:pt x="325372" y="362310"/>
                  </a:lnTo>
                  <a:lnTo>
                    <a:pt x="332775" y="370559"/>
                  </a:lnTo>
                  <a:lnTo>
                    <a:pt x="340184" y="378800"/>
                  </a:lnTo>
                  <a:lnTo>
                    <a:pt x="347590" y="387045"/>
                  </a:lnTo>
                  <a:lnTo>
                    <a:pt x="354996" y="395292"/>
                  </a:lnTo>
                  <a:lnTo>
                    <a:pt x="362404" y="403541"/>
                  </a:lnTo>
                  <a:lnTo>
                    <a:pt x="369807" y="411787"/>
                  </a:lnTo>
                  <a:lnTo>
                    <a:pt x="377213" y="420032"/>
                  </a:lnTo>
                  <a:lnTo>
                    <a:pt x="384618" y="428276"/>
                  </a:lnTo>
                  <a:lnTo>
                    <a:pt x="392021" y="436523"/>
                  </a:lnTo>
                  <a:lnTo>
                    <a:pt x="399429" y="444771"/>
                  </a:lnTo>
                  <a:lnTo>
                    <a:pt x="406835" y="453018"/>
                  </a:lnTo>
                  <a:lnTo>
                    <a:pt x="414242" y="461263"/>
                  </a:lnTo>
                  <a:lnTo>
                    <a:pt x="421650" y="469505"/>
                  </a:lnTo>
                  <a:lnTo>
                    <a:pt x="429053" y="477753"/>
                  </a:lnTo>
                  <a:lnTo>
                    <a:pt x="436458" y="486002"/>
                  </a:lnTo>
                  <a:lnTo>
                    <a:pt x="443863" y="494250"/>
                  </a:lnTo>
                  <a:lnTo>
                    <a:pt x="451266" y="502499"/>
                  </a:lnTo>
                  <a:lnTo>
                    <a:pt x="458675" y="510740"/>
                  </a:lnTo>
                  <a:lnTo>
                    <a:pt x="466081" y="518985"/>
                  </a:lnTo>
                  <a:lnTo>
                    <a:pt x="473487" y="527233"/>
                  </a:lnTo>
                  <a:lnTo>
                    <a:pt x="480895" y="535481"/>
                  </a:lnTo>
                  <a:lnTo>
                    <a:pt x="488298" y="543722"/>
                  </a:lnTo>
                  <a:lnTo>
                    <a:pt x="495704" y="551967"/>
                  </a:lnTo>
                  <a:lnTo>
                    <a:pt x="503109" y="560214"/>
                  </a:lnTo>
                  <a:lnTo>
                    <a:pt x="510512" y="568463"/>
                  </a:lnTo>
                  <a:lnTo>
                    <a:pt x="517920" y="576710"/>
                  </a:lnTo>
                  <a:lnTo>
                    <a:pt x="525326" y="584954"/>
                  </a:lnTo>
                  <a:lnTo>
                    <a:pt x="532733" y="593198"/>
                  </a:lnTo>
                  <a:lnTo>
                    <a:pt x="540141" y="601445"/>
                  </a:lnTo>
                  <a:lnTo>
                    <a:pt x="547544" y="609693"/>
                  </a:lnTo>
                  <a:lnTo>
                    <a:pt x="554949" y="617941"/>
                  </a:lnTo>
                  <a:lnTo>
                    <a:pt x="562354" y="626185"/>
                  </a:lnTo>
                  <a:lnTo>
                    <a:pt x="569757" y="634427"/>
                  </a:lnTo>
                  <a:lnTo>
                    <a:pt x="577166" y="642675"/>
                  </a:lnTo>
                  <a:lnTo>
                    <a:pt x="584570" y="650924"/>
                  </a:lnTo>
                  <a:lnTo>
                    <a:pt x="591973" y="659173"/>
                  </a:lnTo>
                  <a:lnTo>
                    <a:pt x="599374" y="667421"/>
                  </a:lnTo>
                  <a:lnTo>
                    <a:pt x="606782" y="675663"/>
                  </a:lnTo>
                  <a:lnTo>
                    <a:pt x="614188" y="683908"/>
                  </a:lnTo>
                  <a:lnTo>
                    <a:pt x="621594" y="692155"/>
                  </a:lnTo>
                  <a:lnTo>
                    <a:pt x="629003" y="700403"/>
                  </a:lnTo>
                  <a:lnTo>
                    <a:pt x="636406" y="708645"/>
                  </a:lnTo>
                  <a:lnTo>
                    <a:pt x="643811" y="716889"/>
                  </a:lnTo>
                  <a:lnTo>
                    <a:pt x="651216" y="725137"/>
                  </a:lnTo>
                  <a:lnTo>
                    <a:pt x="658619" y="733385"/>
                  </a:lnTo>
                  <a:lnTo>
                    <a:pt x="666028" y="741632"/>
                  </a:lnTo>
                  <a:lnTo>
                    <a:pt x="673434" y="749876"/>
                  </a:lnTo>
                  <a:lnTo>
                    <a:pt x="680840" y="758120"/>
                  </a:lnTo>
                  <a:lnTo>
                    <a:pt x="688248" y="766367"/>
                  </a:lnTo>
                  <a:lnTo>
                    <a:pt x="695651" y="774615"/>
                  </a:lnTo>
                  <a:lnTo>
                    <a:pt x="703057" y="782863"/>
                  </a:lnTo>
                  <a:lnTo>
                    <a:pt x="710462" y="791108"/>
                  </a:lnTo>
                  <a:lnTo>
                    <a:pt x="717865" y="799349"/>
                  </a:lnTo>
                  <a:lnTo>
                    <a:pt x="725273" y="807598"/>
                  </a:lnTo>
                  <a:lnTo>
                    <a:pt x="732679" y="815846"/>
                  </a:lnTo>
                  <a:lnTo>
                    <a:pt x="740085" y="824095"/>
                  </a:lnTo>
                  <a:lnTo>
                    <a:pt x="747494" y="832344"/>
                  </a:lnTo>
                  <a:lnTo>
                    <a:pt x="754897" y="840585"/>
                  </a:lnTo>
                  <a:lnTo>
                    <a:pt x="762302" y="848830"/>
                  </a:lnTo>
                  <a:lnTo>
                    <a:pt x="769707" y="857077"/>
                  </a:lnTo>
                  <a:lnTo>
                    <a:pt x="777110" y="865325"/>
                  </a:lnTo>
                  <a:lnTo>
                    <a:pt x="784519" y="873567"/>
                  </a:lnTo>
                  <a:lnTo>
                    <a:pt x="791925" y="881812"/>
                  </a:lnTo>
                  <a:lnTo>
                    <a:pt x="799331" y="890059"/>
                  </a:lnTo>
                  <a:lnTo>
                    <a:pt x="806739" y="898307"/>
                  </a:lnTo>
                  <a:lnTo>
                    <a:pt x="814142" y="906554"/>
                  </a:lnTo>
                  <a:lnTo>
                    <a:pt x="821548" y="914798"/>
                  </a:lnTo>
                  <a:lnTo>
                    <a:pt x="828953" y="923043"/>
                  </a:lnTo>
                  <a:lnTo>
                    <a:pt x="836356" y="931289"/>
                  </a:lnTo>
                  <a:lnTo>
                    <a:pt x="843764" y="939538"/>
                  </a:lnTo>
                  <a:lnTo>
                    <a:pt x="851170" y="947785"/>
                  </a:lnTo>
                  <a:lnTo>
                    <a:pt x="858576" y="956030"/>
                  </a:lnTo>
                  <a:lnTo>
                    <a:pt x="865985" y="964271"/>
                  </a:lnTo>
                  <a:lnTo>
                    <a:pt x="873388" y="972520"/>
                  </a:lnTo>
                  <a:lnTo>
                    <a:pt x="880793" y="980768"/>
                  </a:lnTo>
                  <a:lnTo>
                    <a:pt x="888198" y="989017"/>
                  </a:lnTo>
                  <a:lnTo>
                    <a:pt x="895601" y="997266"/>
                  </a:lnTo>
                  <a:lnTo>
                    <a:pt x="903010" y="1005507"/>
                  </a:lnTo>
                  <a:lnTo>
                    <a:pt x="910416" y="1013752"/>
                  </a:lnTo>
                  <a:lnTo>
                    <a:pt x="917822" y="1021999"/>
                  </a:lnTo>
                  <a:lnTo>
                    <a:pt x="925230" y="1030248"/>
                  </a:lnTo>
                  <a:lnTo>
                    <a:pt x="932633" y="1038494"/>
                  </a:lnTo>
                  <a:lnTo>
                    <a:pt x="940039" y="1046739"/>
                  </a:lnTo>
                  <a:lnTo>
                    <a:pt x="947444" y="1054983"/>
                  </a:lnTo>
                  <a:lnTo>
                    <a:pt x="954847" y="1063230"/>
                  </a:lnTo>
                  <a:lnTo>
                    <a:pt x="962250" y="1071478"/>
                  </a:lnTo>
                  <a:lnTo>
                    <a:pt x="969655" y="1079725"/>
                  </a:lnTo>
                  <a:lnTo>
                    <a:pt x="977060" y="1087970"/>
                  </a:lnTo>
                  <a:lnTo>
                    <a:pt x="984463" y="1096211"/>
                  </a:lnTo>
                  <a:lnTo>
                    <a:pt x="991872" y="1104460"/>
                  </a:lnTo>
                  <a:lnTo>
                    <a:pt x="999278" y="1112709"/>
                  </a:lnTo>
                  <a:lnTo>
                    <a:pt x="1006684" y="1120957"/>
                  </a:lnTo>
                  <a:lnTo>
                    <a:pt x="1014092" y="1129206"/>
                  </a:lnTo>
                  <a:lnTo>
                    <a:pt x="1021495" y="1137447"/>
                  </a:lnTo>
                  <a:lnTo>
                    <a:pt x="1028900" y="1145692"/>
                  </a:lnTo>
                  <a:lnTo>
                    <a:pt x="1036306" y="1153939"/>
                  </a:lnTo>
                  <a:lnTo>
                    <a:pt x="1043709" y="1162188"/>
                  </a:lnTo>
                  <a:lnTo>
                    <a:pt x="1051117" y="1170429"/>
                  </a:lnTo>
                  <a:lnTo>
                    <a:pt x="1058523" y="1178674"/>
                  </a:lnTo>
                  <a:lnTo>
                    <a:pt x="1065929" y="1186921"/>
                  </a:lnTo>
                  <a:lnTo>
                    <a:pt x="1073338" y="1195170"/>
                  </a:lnTo>
                  <a:lnTo>
                    <a:pt x="1080741" y="1203416"/>
                  </a:lnTo>
                  <a:lnTo>
                    <a:pt x="1088146" y="1211661"/>
                  </a:lnTo>
                  <a:lnTo>
                    <a:pt x="1095551" y="1219905"/>
                  </a:lnTo>
                  <a:lnTo>
                    <a:pt x="1102954" y="1228152"/>
                  </a:lnTo>
                  <a:lnTo>
                    <a:pt x="1110363" y="1236400"/>
                  </a:lnTo>
                  <a:lnTo>
                    <a:pt x="1117769" y="1244647"/>
                  </a:lnTo>
                  <a:lnTo>
                    <a:pt x="1125175" y="1252892"/>
                  </a:lnTo>
                  <a:lnTo>
                    <a:pt x="1132583" y="1261134"/>
                  </a:lnTo>
                  <a:lnTo>
                    <a:pt x="1139986" y="1269382"/>
                  </a:lnTo>
                  <a:lnTo>
                    <a:pt x="1147391" y="1277631"/>
                  </a:lnTo>
                  <a:lnTo>
                    <a:pt x="1154797" y="1285880"/>
                  </a:lnTo>
                  <a:lnTo>
                    <a:pt x="1162200" y="1294128"/>
                  </a:lnTo>
                  <a:lnTo>
                    <a:pt x="1169608" y="1302370"/>
                  </a:lnTo>
                  <a:lnTo>
                    <a:pt x="1177014" y="1310614"/>
                  </a:lnTo>
                  <a:lnTo>
                    <a:pt x="1184420" y="1318862"/>
                  </a:lnTo>
                  <a:lnTo>
                    <a:pt x="1191829" y="1327110"/>
                  </a:lnTo>
                  <a:lnTo>
                    <a:pt x="1199232" y="1335351"/>
                  </a:lnTo>
                  <a:lnTo>
                    <a:pt x="1206637" y="1343596"/>
                  </a:lnTo>
                  <a:lnTo>
                    <a:pt x="1214042" y="1351844"/>
                  </a:lnTo>
                  <a:lnTo>
                    <a:pt x="1221445" y="1360092"/>
                  </a:lnTo>
                  <a:lnTo>
                    <a:pt x="1228854" y="1368339"/>
                  </a:lnTo>
                  <a:lnTo>
                    <a:pt x="1236260" y="1376583"/>
                  </a:lnTo>
                  <a:lnTo>
                    <a:pt x="1243666" y="1384827"/>
                  </a:lnTo>
                  <a:lnTo>
                    <a:pt x="1251074" y="1393074"/>
                  </a:lnTo>
                  <a:lnTo>
                    <a:pt x="1258615" y="1401476"/>
                  </a:lnTo>
                  <a:lnTo>
                    <a:pt x="1266249" y="1409979"/>
                  </a:lnTo>
                  <a:lnTo>
                    <a:pt x="1273700" y="1418275"/>
                  </a:lnTo>
                  <a:lnTo>
                    <a:pt x="1280691" y="1426056"/>
                  </a:lnTo>
                  <a:lnTo>
                    <a:pt x="1286894" y="1432967"/>
                  </a:lnTo>
                  <a:lnTo>
                    <a:pt x="1292540" y="1439256"/>
                  </a:lnTo>
                  <a:lnTo>
                    <a:pt x="1298186" y="1445542"/>
                  </a:lnTo>
                  <a:lnTo>
                    <a:pt x="1304389" y="1452446"/>
                  </a:lnTo>
                  <a:lnTo>
                    <a:pt x="1311379" y="1460229"/>
                  </a:lnTo>
                  <a:lnTo>
                    <a:pt x="1318832" y="1468528"/>
                  </a:lnTo>
                  <a:lnTo>
                    <a:pt x="1326470" y="1477032"/>
                  </a:lnTo>
                  <a:lnTo>
                    <a:pt x="1334018" y="1485428"/>
                  </a:lnTo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944555" y="5245685"/>
              <a:ext cx="2310765" cy="0"/>
            </a:xfrm>
            <a:custGeom>
              <a:avLst/>
              <a:gdLst/>
              <a:ahLst/>
              <a:cxnLst/>
              <a:rect l="l" t="t" r="r" b="b"/>
              <a:pathLst>
                <a:path w="2310765" h="0">
                  <a:moveTo>
                    <a:pt x="0" y="0"/>
                  </a:moveTo>
                  <a:lnTo>
                    <a:pt x="0" y="0"/>
                  </a:lnTo>
                  <a:lnTo>
                    <a:pt x="2280907" y="0"/>
                  </a:lnTo>
                  <a:lnTo>
                    <a:pt x="2310536" y="0"/>
                  </a:lnTo>
                </a:path>
              </a:pathLst>
            </a:custGeom>
            <a:ln w="1905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346230" y="3787771"/>
              <a:ext cx="3554729" cy="1583690"/>
            </a:xfrm>
            <a:custGeom>
              <a:avLst/>
              <a:gdLst/>
              <a:ahLst/>
              <a:cxnLst/>
              <a:rect l="l" t="t" r="r" b="b"/>
              <a:pathLst>
                <a:path w="3554729" h="1583689">
                  <a:moveTo>
                    <a:pt x="0" y="1583258"/>
                  </a:moveTo>
                  <a:lnTo>
                    <a:pt x="3554666" y="1583258"/>
                  </a:lnTo>
                </a:path>
                <a:path w="3554729" h="1583689">
                  <a:moveTo>
                    <a:pt x="0" y="1319148"/>
                  </a:moveTo>
                  <a:lnTo>
                    <a:pt x="3554666" y="1319148"/>
                  </a:lnTo>
                </a:path>
                <a:path w="3554729" h="1583689">
                  <a:moveTo>
                    <a:pt x="0" y="1055496"/>
                  </a:moveTo>
                  <a:lnTo>
                    <a:pt x="3554666" y="1055496"/>
                  </a:lnTo>
                </a:path>
                <a:path w="3554729" h="1583689">
                  <a:moveTo>
                    <a:pt x="0" y="791844"/>
                  </a:moveTo>
                  <a:lnTo>
                    <a:pt x="3554666" y="791844"/>
                  </a:lnTo>
                </a:path>
                <a:path w="3554729" h="1583689">
                  <a:moveTo>
                    <a:pt x="0" y="528192"/>
                  </a:moveTo>
                  <a:lnTo>
                    <a:pt x="3554666" y="528192"/>
                  </a:lnTo>
                </a:path>
                <a:path w="3554729" h="1583689">
                  <a:moveTo>
                    <a:pt x="0" y="264540"/>
                  </a:moveTo>
                  <a:lnTo>
                    <a:pt x="3554666" y="264540"/>
                  </a:lnTo>
                </a:path>
                <a:path w="3554729" h="1583689">
                  <a:moveTo>
                    <a:pt x="0" y="0"/>
                  </a:moveTo>
                  <a:lnTo>
                    <a:pt x="35546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346230" y="3787768"/>
              <a:ext cx="3554729" cy="1583690"/>
            </a:xfrm>
            <a:custGeom>
              <a:avLst/>
              <a:gdLst/>
              <a:ahLst/>
              <a:cxnLst/>
              <a:rect l="l" t="t" r="r" b="b"/>
              <a:pathLst>
                <a:path w="3554729" h="1583689">
                  <a:moveTo>
                    <a:pt x="0" y="0"/>
                  </a:moveTo>
                  <a:lnTo>
                    <a:pt x="0" y="1583258"/>
                  </a:lnTo>
                </a:path>
                <a:path w="3554729" h="1583689">
                  <a:moveTo>
                    <a:pt x="593051" y="0"/>
                  </a:moveTo>
                  <a:lnTo>
                    <a:pt x="593051" y="1583258"/>
                  </a:lnTo>
                </a:path>
                <a:path w="3554729" h="1583689">
                  <a:moveTo>
                    <a:pt x="1777199" y="0"/>
                  </a:moveTo>
                  <a:lnTo>
                    <a:pt x="1777199" y="1583258"/>
                  </a:lnTo>
                </a:path>
                <a:path w="3554729" h="1583689">
                  <a:moveTo>
                    <a:pt x="2370035" y="0"/>
                  </a:moveTo>
                  <a:lnTo>
                    <a:pt x="2370035" y="1583258"/>
                  </a:lnTo>
                </a:path>
                <a:path w="3554729" h="1583689">
                  <a:moveTo>
                    <a:pt x="2962871" y="0"/>
                  </a:moveTo>
                  <a:lnTo>
                    <a:pt x="2962871" y="1583258"/>
                  </a:lnTo>
                </a:path>
                <a:path w="3554729" h="1583689">
                  <a:moveTo>
                    <a:pt x="3554666" y="0"/>
                  </a:moveTo>
                  <a:lnTo>
                    <a:pt x="3554666" y="158325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531119" y="3787771"/>
              <a:ext cx="0" cy="1583690"/>
            </a:xfrm>
            <a:custGeom>
              <a:avLst/>
              <a:gdLst/>
              <a:ahLst/>
              <a:cxnLst/>
              <a:rect l="l" t="t" r="r" b="b"/>
              <a:pathLst>
                <a:path w="0" h="1583689">
                  <a:moveTo>
                    <a:pt x="0" y="158325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346230" y="5239090"/>
              <a:ext cx="3554729" cy="0"/>
            </a:xfrm>
            <a:custGeom>
              <a:avLst/>
              <a:gdLst/>
              <a:ahLst/>
              <a:cxnLst/>
              <a:rect l="l" t="t" r="r" b="b"/>
              <a:pathLst>
                <a:path w="3554729" h="0">
                  <a:moveTo>
                    <a:pt x="0" y="0"/>
                  </a:moveTo>
                  <a:lnTo>
                    <a:pt x="3554666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938675" y="3919707"/>
              <a:ext cx="2310765" cy="1319530"/>
            </a:xfrm>
            <a:custGeom>
              <a:avLst/>
              <a:gdLst/>
              <a:ahLst/>
              <a:cxnLst/>
              <a:rect l="l" t="t" r="r" b="b"/>
              <a:pathLst>
                <a:path w="2310765" h="1319529">
                  <a:moveTo>
                    <a:pt x="0" y="0"/>
                  </a:moveTo>
                  <a:lnTo>
                    <a:pt x="0" y="0"/>
                  </a:lnTo>
                  <a:lnTo>
                    <a:pt x="1006449" y="0"/>
                  </a:lnTo>
                  <a:lnTo>
                    <a:pt x="1012545" y="73177"/>
                  </a:lnTo>
                  <a:lnTo>
                    <a:pt x="1043025" y="105181"/>
                  </a:lnTo>
                  <a:lnTo>
                    <a:pt x="1071981" y="138709"/>
                  </a:lnTo>
                  <a:lnTo>
                    <a:pt x="1102461" y="172237"/>
                  </a:lnTo>
                  <a:lnTo>
                    <a:pt x="1131417" y="204241"/>
                  </a:lnTo>
                  <a:lnTo>
                    <a:pt x="1161897" y="237769"/>
                  </a:lnTo>
                  <a:lnTo>
                    <a:pt x="1190853" y="269773"/>
                  </a:lnTo>
                  <a:lnTo>
                    <a:pt x="1219809" y="303301"/>
                  </a:lnTo>
                  <a:lnTo>
                    <a:pt x="1250289" y="336829"/>
                  </a:lnTo>
                  <a:lnTo>
                    <a:pt x="1279245" y="368833"/>
                  </a:lnTo>
                  <a:lnTo>
                    <a:pt x="1309725" y="402361"/>
                  </a:lnTo>
                  <a:lnTo>
                    <a:pt x="1338681" y="435889"/>
                  </a:lnTo>
                  <a:lnTo>
                    <a:pt x="1369161" y="467893"/>
                  </a:lnTo>
                  <a:lnTo>
                    <a:pt x="1398117" y="501421"/>
                  </a:lnTo>
                  <a:lnTo>
                    <a:pt x="1427073" y="534949"/>
                  </a:lnTo>
                  <a:lnTo>
                    <a:pt x="1457553" y="566953"/>
                  </a:lnTo>
                  <a:lnTo>
                    <a:pt x="1486509" y="600481"/>
                  </a:lnTo>
                  <a:lnTo>
                    <a:pt x="1516989" y="634009"/>
                  </a:lnTo>
                  <a:lnTo>
                    <a:pt x="1545945" y="666013"/>
                  </a:lnTo>
                  <a:lnTo>
                    <a:pt x="1576425" y="699541"/>
                  </a:lnTo>
                  <a:lnTo>
                    <a:pt x="1605381" y="731545"/>
                  </a:lnTo>
                  <a:lnTo>
                    <a:pt x="1635861" y="765073"/>
                  </a:lnTo>
                  <a:lnTo>
                    <a:pt x="1664817" y="798601"/>
                  </a:lnTo>
                  <a:lnTo>
                    <a:pt x="1693773" y="830605"/>
                  </a:lnTo>
                  <a:lnTo>
                    <a:pt x="1724253" y="864133"/>
                  </a:lnTo>
                  <a:lnTo>
                    <a:pt x="1753209" y="897661"/>
                  </a:lnTo>
                  <a:lnTo>
                    <a:pt x="1783689" y="929665"/>
                  </a:lnTo>
                  <a:lnTo>
                    <a:pt x="1812645" y="963193"/>
                  </a:lnTo>
                  <a:lnTo>
                    <a:pt x="1843125" y="996721"/>
                  </a:lnTo>
                  <a:lnTo>
                    <a:pt x="1872081" y="1028725"/>
                  </a:lnTo>
                  <a:lnTo>
                    <a:pt x="1901037" y="1062253"/>
                  </a:lnTo>
                  <a:lnTo>
                    <a:pt x="1931517" y="1095781"/>
                  </a:lnTo>
                  <a:lnTo>
                    <a:pt x="1960473" y="1127785"/>
                  </a:lnTo>
                  <a:lnTo>
                    <a:pt x="1990953" y="1161313"/>
                  </a:lnTo>
                  <a:lnTo>
                    <a:pt x="2019909" y="1193317"/>
                  </a:lnTo>
                  <a:lnTo>
                    <a:pt x="2050389" y="1226845"/>
                  </a:lnTo>
                  <a:lnTo>
                    <a:pt x="2079345" y="1260373"/>
                  </a:lnTo>
                  <a:lnTo>
                    <a:pt x="2109825" y="1292377"/>
                  </a:lnTo>
                  <a:lnTo>
                    <a:pt x="2132685" y="1319390"/>
                  </a:lnTo>
                  <a:lnTo>
                    <a:pt x="2163165" y="1319390"/>
                  </a:lnTo>
                  <a:lnTo>
                    <a:pt x="2192121" y="1319390"/>
                  </a:lnTo>
                  <a:lnTo>
                    <a:pt x="2221077" y="1319390"/>
                  </a:lnTo>
                  <a:lnTo>
                    <a:pt x="2251557" y="1319390"/>
                  </a:lnTo>
                  <a:lnTo>
                    <a:pt x="2280513" y="1319390"/>
                  </a:lnTo>
                  <a:lnTo>
                    <a:pt x="2310536" y="131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/>
          <p:nvPr/>
        </p:nvSpPr>
        <p:spPr>
          <a:xfrm>
            <a:off x="4618865" y="585841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4875722" y="5767878"/>
            <a:ext cx="6362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Vout1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Corte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5667622" y="5842294"/>
            <a:ext cx="393700" cy="26034"/>
            <a:chOff x="5667622" y="5842294"/>
            <a:chExt cx="393700" cy="26034"/>
          </a:xfrm>
        </p:grpSpPr>
        <p:sp>
          <p:nvSpPr>
            <p:cNvPr id="41" name="object 41" descr=""/>
            <p:cNvSpPr/>
            <p:nvPr/>
          </p:nvSpPr>
          <p:spPr>
            <a:xfrm>
              <a:off x="5667622" y="585841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817414" y="585181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5924480" y="5767878"/>
            <a:ext cx="6661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80">
                <a:solidFill>
                  <a:srgbClr val="585858"/>
                </a:solidFill>
                <a:latin typeface="Arial"/>
                <a:cs typeface="Arial"/>
              </a:rPr>
              <a:t>Vou</a:t>
            </a:r>
            <a:r>
              <a:rPr dirty="0" baseline="3086" sz="1350" spc="-27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sz="900" spc="-18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baseline="3086" sz="1350" spc="-27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 spc="-18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baseline="3086" sz="1350" spc="-27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 spc="-18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3086" sz="1350" spc="-27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baseline="3086" sz="1350" spc="-112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ctiva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6748193" y="585841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9050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7005049" y="5767878"/>
            <a:ext cx="541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Vout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3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sat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356583" y="4752656"/>
            <a:ext cx="89535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948615" y="4488737"/>
            <a:ext cx="577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5725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948615" y="4224818"/>
            <a:ext cx="577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5725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948615" y="3696981"/>
            <a:ext cx="577850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4455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  <a:p>
            <a:pPr algn="r" marR="85725">
              <a:lnSpc>
                <a:spcPct val="100000"/>
              </a:lnSpc>
              <a:spcBef>
                <a:spcPts val="994"/>
              </a:spcBef>
            </a:pP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282734" y="5284379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875151" y="5284379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 b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318521" y="5284379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086" sz="1350" spc="-15" b="1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baseline="3086" sz="1350" b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3086" sz="1350" spc="4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079073" y="528437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671490" y="528437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263907" y="528437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856324" y="528437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172792" y="4335557"/>
            <a:ext cx="167005" cy="490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b="1">
                <a:solidFill>
                  <a:srgbClr val="585858"/>
                </a:solidFill>
                <a:latin typeface="Arial"/>
                <a:cs typeface="Arial"/>
              </a:rPr>
              <a:t>Vout</a:t>
            </a:r>
            <a:r>
              <a:rPr dirty="0" sz="1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(V)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5915793" y="5425419"/>
            <a:ext cx="41338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Vin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 (V)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36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700362" y="4220997"/>
            <a:ext cx="6443980" cy="914400"/>
            <a:chOff x="2700362" y="4220997"/>
            <a:chExt cx="6443980" cy="914400"/>
          </a:xfrm>
        </p:grpSpPr>
        <p:sp>
          <p:nvSpPr>
            <p:cNvPr id="9" name="object 9" descr=""/>
            <p:cNvSpPr/>
            <p:nvPr/>
          </p:nvSpPr>
          <p:spPr>
            <a:xfrm>
              <a:off x="2836798" y="4220997"/>
              <a:ext cx="6307455" cy="914400"/>
            </a:xfrm>
            <a:custGeom>
              <a:avLst/>
              <a:gdLst/>
              <a:ahLst/>
              <a:cxnLst/>
              <a:rect l="l" t="t" r="r" b="b"/>
              <a:pathLst>
                <a:path w="6307455" h="914400">
                  <a:moveTo>
                    <a:pt x="0" y="914400"/>
                  </a:moveTo>
                  <a:lnTo>
                    <a:pt x="6307201" y="914400"/>
                  </a:lnTo>
                  <a:lnTo>
                    <a:pt x="6307201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00362" y="4220997"/>
              <a:ext cx="136525" cy="914400"/>
            </a:xfrm>
            <a:custGeom>
              <a:avLst/>
              <a:gdLst/>
              <a:ahLst/>
              <a:cxnLst/>
              <a:rect l="l" t="t" r="r" b="b"/>
              <a:pathLst>
                <a:path w="136525" h="914400">
                  <a:moveTo>
                    <a:pt x="13643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36436" y="914400"/>
                  </a:lnTo>
                  <a:lnTo>
                    <a:pt x="136436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26659" y="4391168"/>
            <a:ext cx="37020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Tema</a:t>
            </a:r>
            <a:r>
              <a:rPr dirty="0" sz="2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3.2.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Transistores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FET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704604" y="1512145"/>
            <a:ext cx="232410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35">
                <a:latin typeface="Cambria Math"/>
                <a:cs typeface="Cambria Math"/>
              </a:rPr>
              <a:t>𝑆𝑆𝑉𝑉𝑑𝑑𝑉𝑉𝑖𝑖𝑉𝑉𝑖𝑖𝑖𝑖𝑟𝑉𝑉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65">
                <a:latin typeface="Cambria Math"/>
                <a:cs typeface="Cambria Math"/>
              </a:rPr>
              <a:t>𝑠𝑠𝑖𝑖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8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85">
                <a:latin typeface="Cambria Math"/>
                <a:cs typeface="Cambria Math"/>
              </a:rPr>
              <a:t>𝑉𝑉</a:t>
            </a:r>
            <a:r>
              <a:rPr dirty="0" baseline="-17543" sz="1425" spc="-577">
                <a:latin typeface="Cambria Math"/>
                <a:cs typeface="Cambria Math"/>
              </a:rPr>
              <a:t>𝑇𝑇𝑅𝑅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493216" y="1271781"/>
            <a:ext cx="214629" cy="591820"/>
          </a:xfrm>
          <a:custGeom>
            <a:avLst/>
            <a:gdLst/>
            <a:ahLst/>
            <a:cxnLst/>
            <a:rect l="l" t="t" r="r" b="b"/>
            <a:pathLst>
              <a:path w="214629" h="591819">
                <a:moveTo>
                  <a:pt x="214439" y="591426"/>
                </a:moveTo>
                <a:lnTo>
                  <a:pt x="172701" y="585485"/>
                </a:lnTo>
                <a:lnTo>
                  <a:pt x="138618" y="569283"/>
                </a:lnTo>
                <a:lnTo>
                  <a:pt x="115639" y="545252"/>
                </a:lnTo>
                <a:lnTo>
                  <a:pt x="107213" y="515823"/>
                </a:lnTo>
                <a:lnTo>
                  <a:pt x="107213" y="376428"/>
                </a:lnTo>
                <a:lnTo>
                  <a:pt x="98787" y="346998"/>
                </a:lnTo>
                <a:lnTo>
                  <a:pt x="75809" y="322967"/>
                </a:lnTo>
                <a:lnTo>
                  <a:pt x="41730" y="306765"/>
                </a:lnTo>
                <a:lnTo>
                  <a:pt x="0" y="300824"/>
                </a:lnTo>
                <a:lnTo>
                  <a:pt x="41730" y="294882"/>
                </a:lnTo>
                <a:lnTo>
                  <a:pt x="75809" y="278676"/>
                </a:lnTo>
                <a:lnTo>
                  <a:pt x="98787" y="254640"/>
                </a:lnTo>
                <a:lnTo>
                  <a:pt x="107213" y="225209"/>
                </a:lnTo>
                <a:lnTo>
                  <a:pt x="107213" y="75615"/>
                </a:lnTo>
                <a:lnTo>
                  <a:pt x="115639" y="46184"/>
                </a:lnTo>
                <a:lnTo>
                  <a:pt x="138618" y="22148"/>
                </a:lnTo>
                <a:lnTo>
                  <a:pt x="172701" y="5942"/>
                </a:lnTo>
                <a:lnTo>
                  <a:pt x="21443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875232" y="1459044"/>
            <a:ext cx="14052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450">
                <a:latin typeface="Cambria Math"/>
                <a:cs typeface="Cambria Math"/>
              </a:rPr>
              <a:t>𝑉𝑉</a:t>
            </a:r>
            <a:r>
              <a:rPr dirty="0" baseline="-17543" sz="1425" spc="-675">
                <a:latin typeface="Cambria Math"/>
                <a:cs typeface="Cambria Math"/>
              </a:rPr>
              <a:t>𝐺𝐺</a:t>
            </a:r>
            <a:r>
              <a:rPr dirty="0" baseline="-17543" sz="1425" spc="42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40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→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628304" y="2476154"/>
            <a:ext cx="826135" cy="160020"/>
          </a:xfrm>
          <a:custGeom>
            <a:avLst/>
            <a:gdLst/>
            <a:ahLst/>
            <a:cxnLst/>
            <a:rect l="l" t="t" r="r" b="b"/>
            <a:pathLst>
              <a:path w="826135" h="160019">
                <a:moveTo>
                  <a:pt x="775195" y="0"/>
                </a:moveTo>
                <a:lnTo>
                  <a:pt x="772921" y="6477"/>
                </a:lnTo>
                <a:lnTo>
                  <a:pt x="782159" y="10484"/>
                </a:lnTo>
                <a:lnTo>
                  <a:pt x="790100" y="16030"/>
                </a:lnTo>
                <a:lnTo>
                  <a:pt x="809164" y="52941"/>
                </a:lnTo>
                <a:lnTo>
                  <a:pt x="811517" y="78955"/>
                </a:lnTo>
                <a:lnTo>
                  <a:pt x="810926" y="93026"/>
                </a:lnTo>
                <a:lnTo>
                  <a:pt x="796707" y="136238"/>
                </a:lnTo>
                <a:lnTo>
                  <a:pt x="773175" y="153035"/>
                </a:lnTo>
                <a:lnTo>
                  <a:pt x="775195" y="159512"/>
                </a:lnTo>
                <a:lnTo>
                  <a:pt x="812952" y="131635"/>
                </a:lnTo>
                <a:lnTo>
                  <a:pt x="825250" y="94450"/>
                </a:lnTo>
                <a:lnTo>
                  <a:pt x="826071" y="79794"/>
                </a:lnTo>
                <a:lnTo>
                  <a:pt x="825257" y="65346"/>
                </a:lnTo>
                <a:lnTo>
                  <a:pt x="825247" y="65173"/>
                </a:lnTo>
                <a:lnTo>
                  <a:pt x="812914" y="27965"/>
                </a:lnTo>
                <a:lnTo>
                  <a:pt x="786761" y="4176"/>
                </a:lnTo>
                <a:lnTo>
                  <a:pt x="775195" y="0"/>
                </a:lnTo>
                <a:close/>
              </a:path>
              <a:path w="826135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884080" y="2476154"/>
            <a:ext cx="508000" cy="160020"/>
          </a:xfrm>
          <a:custGeom>
            <a:avLst/>
            <a:gdLst/>
            <a:ahLst/>
            <a:cxnLst/>
            <a:rect l="l" t="t" r="r" b="b"/>
            <a:pathLst>
              <a:path w="508000" h="160019">
                <a:moveTo>
                  <a:pt x="456679" y="0"/>
                </a:moveTo>
                <a:lnTo>
                  <a:pt x="454406" y="6477"/>
                </a:lnTo>
                <a:lnTo>
                  <a:pt x="463643" y="10484"/>
                </a:lnTo>
                <a:lnTo>
                  <a:pt x="471584" y="16030"/>
                </a:lnTo>
                <a:lnTo>
                  <a:pt x="490648" y="52941"/>
                </a:lnTo>
                <a:lnTo>
                  <a:pt x="493001" y="78955"/>
                </a:lnTo>
                <a:lnTo>
                  <a:pt x="492410" y="93026"/>
                </a:lnTo>
                <a:lnTo>
                  <a:pt x="478191" y="136238"/>
                </a:lnTo>
                <a:lnTo>
                  <a:pt x="454660" y="153035"/>
                </a:lnTo>
                <a:lnTo>
                  <a:pt x="456679" y="159512"/>
                </a:lnTo>
                <a:lnTo>
                  <a:pt x="494436" y="131635"/>
                </a:lnTo>
                <a:lnTo>
                  <a:pt x="506734" y="94450"/>
                </a:lnTo>
                <a:lnTo>
                  <a:pt x="507555" y="79794"/>
                </a:lnTo>
                <a:lnTo>
                  <a:pt x="506741" y="65346"/>
                </a:lnTo>
                <a:lnTo>
                  <a:pt x="506731" y="65173"/>
                </a:lnTo>
                <a:lnTo>
                  <a:pt x="494398" y="27965"/>
                </a:lnTo>
                <a:lnTo>
                  <a:pt x="468245" y="4176"/>
                </a:lnTo>
                <a:lnTo>
                  <a:pt x="456679" y="0"/>
                </a:lnTo>
                <a:close/>
              </a:path>
              <a:path w="508000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865823" y="1997551"/>
            <a:ext cx="4648200" cy="1637030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246379">
              <a:lnSpc>
                <a:spcPct val="100000"/>
              </a:lnSpc>
              <a:spcBef>
                <a:spcPts val="950"/>
              </a:spcBef>
            </a:pPr>
            <a:r>
              <a:rPr dirty="0" sz="1350">
                <a:latin typeface="Arial"/>
                <a:cs typeface="Arial"/>
              </a:rPr>
              <a:t>Suponemos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saturación:</a:t>
            </a:r>
            <a:endParaRPr sz="135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  <a:spcBef>
                <a:spcPts val="850"/>
              </a:spcBef>
            </a:pP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𝑘𝑘</a:t>
            </a:r>
            <a:r>
              <a:rPr dirty="0" sz="1350" spc="310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682">
                <a:latin typeface="Cambria Math"/>
                <a:cs typeface="Cambria Math"/>
              </a:rPr>
              <a:t> 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33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</a:t>
            </a:r>
            <a:r>
              <a:rPr dirty="0" sz="1350" spc="2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− 1</a:t>
            </a:r>
            <a:r>
              <a:rPr dirty="0" sz="1350" spc="280">
                <a:latin typeface="Cambria Math"/>
                <a:cs typeface="Cambria Math"/>
              </a:rPr>
              <a:t> 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33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  <a:p>
            <a:pPr marL="80010">
              <a:lnSpc>
                <a:spcPct val="100000"/>
              </a:lnSpc>
              <a:spcBef>
                <a:spcPts val="710"/>
              </a:spcBef>
            </a:pP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𝑑𝑑𝑑𝑑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420">
                <a:latin typeface="Cambria Math"/>
                <a:cs typeface="Cambria Math"/>
              </a:rPr>
              <a:t>𝑅𝑅𝑑𝑑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5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𝑑𝑑𝑑𝑑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420">
                <a:latin typeface="Cambria Math"/>
                <a:cs typeface="Cambria Math"/>
              </a:rPr>
              <a:t>𝑅𝑅𝑑𝑑</a:t>
            </a:r>
            <a:r>
              <a:rPr dirty="0" sz="1350" spc="1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2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  <a:p>
            <a:pPr marL="246379">
              <a:lnSpc>
                <a:spcPct val="100000"/>
              </a:lnSpc>
              <a:spcBef>
                <a:spcPts val="1019"/>
              </a:spcBef>
            </a:pPr>
            <a:r>
              <a:rPr dirty="0" sz="1350">
                <a:latin typeface="Arial"/>
                <a:cs typeface="Arial"/>
              </a:rPr>
              <a:t>Comprobamos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saturación:</a:t>
            </a:r>
            <a:endParaRPr sz="13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55"/>
              </a:spcBef>
            </a:pPr>
            <a:r>
              <a:rPr dirty="0" sz="1350" spc="-335">
                <a:latin typeface="Cambria Math"/>
                <a:cs typeface="Cambria Math"/>
              </a:rPr>
              <a:t>𝑉𝑉</a:t>
            </a:r>
            <a:r>
              <a:rPr dirty="0" baseline="-17543" sz="1425" spc="-502">
                <a:latin typeface="Cambria Math"/>
                <a:cs typeface="Cambria Math"/>
              </a:rPr>
              <a:t>𝑠𝑠𝑎𝑎𝑜𝑜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39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2 − 1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34">
                <a:latin typeface="Cambria Math"/>
                <a:cs typeface="Cambria Math"/>
              </a:rPr>
              <a:t>𝑉𝑉</a:t>
            </a:r>
            <a:r>
              <a:rPr dirty="0" sz="1350" spc="11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345">
                <a:latin typeface="Cambria Math"/>
                <a:cs typeface="Cambria Math"/>
              </a:rPr>
              <a:t>𝑉𝑉</a:t>
            </a:r>
            <a:r>
              <a:rPr dirty="0" baseline="-17543" sz="1425" spc="-517">
                <a:latin typeface="Cambria Math"/>
                <a:cs typeface="Cambria Math"/>
              </a:rPr>
              <a:t>𝑠𝑠𝑎𝑎𝑜𝑜</a:t>
            </a:r>
            <a:endParaRPr baseline="-17543" sz="1425">
              <a:latin typeface="Cambria Math"/>
              <a:cs typeface="Cambria Math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1005" y="3469692"/>
            <a:ext cx="2003704" cy="167309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121888" y="1420384"/>
            <a:ext cx="2519045" cy="1704339"/>
            <a:chOff x="121888" y="1420384"/>
            <a:chExt cx="2519045" cy="1704339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888" y="1420384"/>
              <a:ext cx="2518517" cy="170401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642148" y="1983473"/>
              <a:ext cx="384175" cy="581660"/>
            </a:xfrm>
            <a:custGeom>
              <a:avLst/>
              <a:gdLst/>
              <a:ahLst/>
              <a:cxnLst/>
              <a:rect l="l" t="t" r="r" b="b"/>
              <a:pathLst>
                <a:path w="384175" h="581660">
                  <a:moveTo>
                    <a:pt x="383794" y="0"/>
                  </a:moveTo>
                  <a:lnTo>
                    <a:pt x="0" y="0"/>
                  </a:lnTo>
                  <a:lnTo>
                    <a:pt x="0" y="581304"/>
                  </a:lnTo>
                  <a:lnTo>
                    <a:pt x="383794" y="581304"/>
                  </a:lnTo>
                  <a:lnTo>
                    <a:pt x="383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642148" y="1983473"/>
              <a:ext cx="384175" cy="581660"/>
            </a:xfrm>
            <a:custGeom>
              <a:avLst/>
              <a:gdLst/>
              <a:ahLst/>
              <a:cxnLst/>
              <a:rect l="l" t="t" r="r" b="b"/>
              <a:pathLst>
                <a:path w="384175" h="581660">
                  <a:moveTo>
                    <a:pt x="0" y="0"/>
                  </a:moveTo>
                  <a:lnTo>
                    <a:pt x="383794" y="0"/>
                  </a:lnTo>
                  <a:lnTo>
                    <a:pt x="383794" y="581304"/>
                  </a:lnTo>
                  <a:lnTo>
                    <a:pt x="0" y="58130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0640" y="28003"/>
            <a:ext cx="9003665" cy="1510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38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1800">
              <a:latin typeface="Arial"/>
              <a:cs typeface="Arial"/>
            </a:endParaRPr>
          </a:p>
          <a:p>
            <a:pPr marL="50800" marR="357505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Ejemplo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1.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Hallar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punto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operación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transistor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FET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figura.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Vdd=5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V,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VG=2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V,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1 </a:t>
            </a:r>
            <a:r>
              <a:rPr dirty="0" sz="1600">
                <a:latin typeface="Arial"/>
                <a:cs typeface="Arial"/>
              </a:rPr>
              <a:t>mA/V</a:t>
            </a:r>
            <a:r>
              <a:rPr dirty="0" baseline="26455" sz="1575">
                <a:latin typeface="Arial"/>
                <a:cs typeface="Arial"/>
              </a:rPr>
              <a:t>2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baseline="-21164" sz="1575">
                <a:latin typeface="Arial"/>
                <a:cs typeface="Arial"/>
              </a:rPr>
              <a:t>TR</a:t>
            </a:r>
            <a:r>
              <a:rPr dirty="0" baseline="-21164" sz="1575" spc="202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=1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V,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</a:t>
            </a:r>
            <a:r>
              <a:rPr dirty="0" sz="1600" spc="-25">
                <a:latin typeface="Arial"/>
                <a:cs typeface="Arial"/>
              </a:rPr>
              <a:t> kΩ.</a:t>
            </a:r>
            <a:endParaRPr sz="1600">
              <a:latin typeface="Arial"/>
              <a:cs typeface="Arial"/>
            </a:endParaRPr>
          </a:p>
          <a:p>
            <a:pPr marL="5666740">
              <a:lnSpc>
                <a:spcPct val="100000"/>
              </a:lnSpc>
              <a:spcBef>
                <a:spcPts val="265"/>
              </a:spcBef>
            </a:pPr>
            <a:r>
              <a:rPr dirty="0" sz="1350" spc="-365">
                <a:latin typeface="Cambria Math"/>
                <a:cs typeface="Cambria Math"/>
              </a:rPr>
              <a:t>𝐿𝐿𝑖𝑖𝑉𝑉𝑒𝑒𝑉𝑉𝐿𝐿</a:t>
            </a:r>
            <a:r>
              <a:rPr dirty="0" sz="1350" spc="-365">
                <a:latin typeface="Arial"/>
                <a:cs typeface="Arial"/>
              </a:rPr>
              <a:t>,</a:t>
            </a:r>
            <a:r>
              <a:rPr dirty="0" sz="1350">
                <a:latin typeface="Arial"/>
                <a:cs typeface="Arial"/>
              </a:rPr>
              <a:t> si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&lt;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𝑉𝑉</a:t>
            </a:r>
            <a:r>
              <a:rPr dirty="0" baseline="-17543" sz="1425" spc="-577">
                <a:latin typeface="Cambria Math"/>
                <a:cs typeface="Cambria Math"/>
              </a:rPr>
              <a:t>𝑇𝑇𝑅𝑅</a:t>
            </a:r>
            <a:endParaRPr baseline="-17543" sz="1425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704604" y="1512145"/>
            <a:ext cx="232410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35">
                <a:latin typeface="Cambria Math"/>
                <a:cs typeface="Cambria Math"/>
              </a:rPr>
              <a:t>𝑆𝑆𝑉𝑉𝑑𝑑𝑉𝑉𝑖𝑖𝑉𝑉𝑖𝑖𝑖𝑖𝑟𝑉𝑉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65">
                <a:latin typeface="Cambria Math"/>
                <a:cs typeface="Cambria Math"/>
              </a:rPr>
              <a:t>𝑠𝑠𝑖𝑖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8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85">
                <a:latin typeface="Cambria Math"/>
                <a:cs typeface="Cambria Math"/>
              </a:rPr>
              <a:t>𝑉𝑉</a:t>
            </a:r>
            <a:r>
              <a:rPr dirty="0" baseline="-17543" sz="1425" spc="-577">
                <a:latin typeface="Cambria Math"/>
                <a:cs typeface="Cambria Math"/>
              </a:rPr>
              <a:t>𝑇𝑇𝑅𝑅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493216" y="1271781"/>
            <a:ext cx="214629" cy="591820"/>
          </a:xfrm>
          <a:custGeom>
            <a:avLst/>
            <a:gdLst/>
            <a:ahLst/>
            <a:cxnLst/>
            <a:rect l="l" t="t" r="r" b="b"/>
            <a:pathLst>
              <a:path w="214629" h="591819">
                <a:moveTo>
                  <a:pt x="214439" y="591426"/>
                </a:moveTo>
                <a:lnTo>
                  <a:pt x="172701" y="585485"/>
                </a:lnTo>
                <a:lnTo>
                  <a:pt x="138618" y="569283"/>
                </a:lnTo>
                <a:lnTo>
                  <a:pt x="115639" y="545252"/>
                </a:lnTo>
                <a:lnTo>
                  <a:pt x="107213" y="515823"/>
                </a:lnTo>
                <a:lnTo>
                  <a:pt x="107213" y="376428"/>
                </a:lnTo>
                <a:lnTo>
                  <a:pt x="98787" y="346998"/>
                </a:lnTo>
                <a:lnTo>
                  <a:pt x="75809" y="322967"/>
                </a:lnTo>
                <a:lnTo>
                  <a:pt x="41730" y="306765"/>
                </a:lnTo>
                <a:lnTo>
                  <a:pt x="0" y="300824"/>
                </a:lnTo>
                <a:lnTo>
                  <a:pt x="41730" y="294882"/>
                </a:lnTo>
                <a:lnTo>
                  <a:pt x="75809" y="278676"/>
                </a:lnTo>
                <a:lnTo>
                  <a:pt x="98787" y="254640"/>
                </a:lnTo>
                <a:lnTo>
                  <a:pt x="107213" y="225209"/>
                </a:lnTo>
                <a:lnTo>
                  <a:pt x="107213" y="75615"/>
                </a:lnTo>
                <a:lnTo>
                  <a:pt x="115639" y="46184"/>
                </a:lnTo>
                <a:lnTo>
                  <a:pt x="138618" y="22148"/>
                </a:lnTo>
                <a:lnTo>
                  <a:pt x="172701" y="5942"/>
                </a:lnTo>
                <a:lnTo>
                  <a:pt x="21443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14182" y="3215545"/>
            <a:ext cx="5856605" cy="5791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01900">
              <a:lnSpc>
                <a:spcPct val="100000"/>
              </a:lnSpc>
              <a:spcBef>
                <a:spcPts val="105"/>
              </a:spcBef>
            </a:pPr>
            <a:r>
              <a:rPr dirty="0" sz="1350" spc="-335">
                <a:latin typeface="Cambria Math"/>
                <a:cs typeface="Cambria Math"/>
              </a:rPr>
              <a:t>𝑉𝑉</a:t>
            </a:r>
            <a:r>
              <a:rPr dirty="0" baseline="-17543" sz="1425" spc="-502">
                <a:latin typeface="Cambria Math"/>
                <a:cs typeface="Cambria Math"/>
              </a:rPr>
              <a:t>𝑠𝑠𝑎𝑎𝑜𝑜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39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− 1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𝟐𝟐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𝑽𝑽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&lt;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345">
                <a:latin typeface="Cambria Math"/>
                <a:cs typeface="Cambria Math"/>
              </a:rPr>
              <a:t>𝑉𝑉</a:t>
            </a:r>
            <a:r>
              <a:rPr dirty="0" baseline="-17543" sz="1425" spc="-517">
                <a:latin typeface="Cambria Math"/>
                <a:cs typeface="Cambria Math"/>
              </a:rPr>
              <a:t>𝑠𝑠𝑎𝑎𝑜𝑜</a:t>
            </a:r>
            <a:endParaRPr baseline="-17543" sz="1425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110"/>
              </a:spcBef>
            </a:pPr>
            <a:r>
              <a:rPr dirty="0" sz="1350">
                <a:latin typeface="Arial"/>
                <a:cs typeface="Arial"/>
              </a:rPr>
              <a:t>Suponemos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región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lineal.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Corriente: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11445" y="5701858"/>
            <a:ext cx="18478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375">
                <a:latin typeface="Cambria Math"/>
                <a:cs typeface="Cambria Math"/>
              </a:rPr>
              <a:t>𝐷𝐷𝐷𝐷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90131" y="5614989"/>
            <a:ext cx="22326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125">
                <a:latin typeface="Cambria Math"/>
                <a:cs typeface="Cambria Math"/>
              </a:rPr>
              <a:t>−𝑉𝑉</a:t>
            </a:r>
            <a:r>
              <a:rPr dirty="0" baseline="32163" sz="1425" spc="-187">
                <a:latin typeface="Cambria Math"/>
                <a:cs typeface="Cambria Math"/>
              </a:rPr>
              <a:t>2</a:t>
            </a:r>
            <a:r>
              <a:rPr dirty="0" baseline="32163" sz="1425" spc="247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25">
                <a:latin typeface="Cambria Math"/>
                <a:cs typeface="Cambria Math"/>
              </a:rPr>
              <a:t> </a:t>
            </a:r>
            <a:r>
              <a:rPr dirty="0" sz="1350" spc="-380">
                <a:latin typeface="Cambria Math"/>
                <a:cs typeface="Cambria Math"/>
              </a:rPr>
              <a:t>4𝑉𝑉</a:t>
            </a:r>
            <a:r>
              <a:rPr dirty="0" baseline="-17543" sz="1425" spc="-569">
                <a:latin typeface="Cambria Math"/>
                <a:cs typeface="Cambria Math"/>
              </a:rPr>
              <a:t>𝐷𝐷𝐷𝐷</a:t>
            </a:r>
            <a:r>
              <a:rPr dirty="0" baseline="-17543" sz="1425" spc="3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2.18</a:t>
            </a:r>
            <a:r>
              <a:rPr dirty="0" sz="1350" spc="-20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26339" y="1443843"/>
            <a:ext cx="140462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450">
                <a:latin typeface="Cambria Math"/>
                <a:cs typeface="Cambria Math"/>
              </a:rPr>
              <a:t>𝑉𝑉</a:t>
            </a:r>
            <a:r>
              <a:rPr dirty="0" baseline="-17543" sz="1425" spc="-675">
                <a:latin typeface="Cambria Math"/>
                <a:cs typeface="Cambria Math"/>
              </a:rPr>
              <a:t>𝐺𝐺</a:t>
            </a:r>
            <a:r>
              <a:rPr dirty="0" baseline="-17543" sz="1425" spc="42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40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→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628304" y="2289503"/>
            <a:ext cx="826135" cy="160020"/>
          </a:xfrm>
          <a:custGeom>
            <a:avLst/>
            <a:gdLst/>
            <a:ahLst/>
            <a:cxnLst/>
            <a:rect l="l" t="t" r="r" b="b"/>
            <a:pathLst>
              <a:path w="826135" h="160019">
                <a:moveTo>
                  <a:pt x="775195" y="0"/>
                </a:moveTo>
                <a:lnTo>
                  <a:pt x="772921" y="6477"/>
                </a:lnTo>
                <a:lnTo>
                  <a:pt x="782159" y="10484"/>
                </a:lnTo>
                <a:lnTo>
                  <a:pt x="790100" y="16030"/>
                </a:lnTo>
                <a:lnTo>
                  <a:pt x="809164" y="52941"/>
                </a:lnTo>
                <a:lnTo>
                  <a:pt x="811517" y="78955"/>
                </a:lnTo>
                <a:lnTo>
                  <a:pt x="810926" y="93026"/>
                </a:lnTo>
                <a:lnTo>
                  <a:pt x="796707" y="136236"/>
                </a:lnTo>
                <a:lnTo>
                  <a:pt x="773175" y="153035"/>
                </a:lnTo>
                <a:lnTo>
                  <a:pt x="775195" y="159512"/>
                </a:lnTo>
                <a:lnTo>
                  <a:pt x="812952" y="131635"/>
                </a:lnTo>
                <a:lnTo>
                  <a:pt x="825250" y="94450"/>
                </a:lnTo>
                <a:lnTo>
                  <a:pt x="826071" y="79794"/>
                </a:lnTo>
                <a:lnTo>
                  <a:pt x="825257" y="65346"/>
                </a:lnTo>
                <a:lnTo>
                  <a:pt x="825247" y="65173"/>
                </a:lnTo>
                <a:lnTo>
                  <a:pt x="812914" y="27965"/>
                </a:lnTo>
                <a:lnTo>
                  <a:pt x="786761" y="4176"/>
                </a:lnTo>
                <a:lnTo>
                  <a:pt x="775195" y="0"/>
                </a:lnTo>
                <a:close/>
              </a:path>
              <a:path w="826135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0"/>
                </a:lnTo>
                <a:lnTo>
                  <a:pt x="35960" y="143411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884080" y="2289503"/>
            <a:ext cx="508000" cy="160020"/>
          </a:xfrm>
          <a:custGeom>
            <a:avLst/>
            <a:gdLst/>
            <a:ahLst/>
            <a:cxnLst/>
            <a:rect l="l" t="t" r="r" b="b"/>
            <a:pathLst>
              <a:path w="508000" h="160019">
                <a:moveTo>
                  <a:pt x="456679" y="0"/>
                </a:moveTo>
                <a:lnTo>
                  <a:pt x="454406" y="6477"/>
                </a:lnTo>
                <a:lnTo>
                  <a:pt x="463643" y="10484"/>
                </a:lnTo>
                <a:lnTo>
                  <a:pt x="471584" y="16030"/>
                </a:lnTo>
                <a:lnTo>
                  <a:pt x="490648" y="52941"/>
                </a:lnTo>
                <a:lnTo>
                  <a:pt x="493001" y="78955"/>
                </a:lnTo>
                <a:lnTo>
                  <a:pt x="492410" y="93026"/>
                </a:lnTo>
                <a:lnTo>
                  <a:pt x="478191" y="136236"/>
                </a:lnTo>
                <a:lnTo>
                  <a:pt x="454660" y="153035"/>
                </a:lnTo>
                <a:lnTo>
                  <a:pt x="456679" y="159512"/>
                </a:lnTo>
                <a:lnTo>
                  <a:pt x="494436" y="131635"/>
                </a:lnTo>
                <a:lnTo>
                  <a:pt x="506734" y="94450"/>
                </a:lnTo>
                <a:lnTo>
                  <a:pt x="507555" y="79794"/>
                </a:lnTo>
                <a:lnTo>
                  <a:pt x="506741" y="65346"/>
                </a:lnTo>
                <a:lnTo>
                  <a:pt x="506731" y="65173"/>
                </a:lnTo>
                <a:lnTo>
                  <a:pt x="494398" y="27965"/>
                </a:lnTo>
                <a:lnTo>
                  <a:pt x="468245" y="4176"/>
                </a:lnTo>
                <a:lnTo>
                  <a:pt x="456679" y="0"/>
                </a:lnTo>
                <a:close/>
              </a:path>
              <a:path w="508000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0"/>
                </a:lnTo>
                <a:lnTo>
                  <a:pt x="35960" y="143411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909379" y="1810992"/>
            <a:ext cx="4732655" cy="128460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202565">
              <a:lnSpc>
                <a:spcPct val="100000"/>
              </a:lnSpc>
              <a:spcBef>
                <a:spcPts val="950"/>
              </a:spcBef>
            </a:pPr>
            <a:r>
              <a:rPr dirty="0" sz="1350">
                <a:latin typeface="Arial"/>
                <a:cs typeface="Arial"/>
              </a:rPr>
              <a:t>Suponemos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saturación:</a:t>
            </a:r>
            <a:endParaRPr sz="135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  <a:spcBef>
                <a:spcPts val="850"/>
              </a:spcBef>
            </a:pP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𝑘𝑘</a:t>
            </a:r>
            <a:r>
              <a:rPr dirty="0" sz="1350" spc="310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682">
                <a:latin typeface="Cambria Math"/>
                <a:cs typeface="Cambria Math"/>
              </a:rPr>
              <a:t> 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33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</a:t>
            </a:r>
            <a:r>
              <a:rPr dirty="0" sz="1350" spc="2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− 1</a:t>
            </a:r>
            <a:r>
              <a:rPr dirty="0" sz="1350" spc="280">
                <a:latin typeface="Cambria Math"/>
                <a:cs typeface="Cambria Math"/>
              </a:rPr>
              <a:t> 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33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710"/>
              </a:spcBef>
            </a:pP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𝑑𝑑𝑑𝑑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20">
                <a:latin typeface="Cambria Math"/>
                <a:cs typeface="Cambria Math"/>
              </a:rPr>
              <a:t>𝑅𝑅𝑑𝑑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5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𝑑𝑑𝑑𝑑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20">
                <a:latin typeface="Cambria Math"/>
                <a:cs typeface="Cambria Math"/>
              </a:rPr>
              <a:t>𝑅𝑅𝑑𝑑</a:t>
            </a:r>
            <a:r>
              <a:rPr dirty="0" sz="1350" spc="1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− 4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2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280">
                <a:latin typeface="Cambria Math"/>
                <a:cs typeface="Cambria Math"/>
              </a:rPr>
              <a:t>−𝟑𝟑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65">
                <a:latin typeface="Cambria Math"/>
                <a:cs typeface="Cambria Math"/>
              </a:rPr>
              <a:t>𝑽𝑽</a:t>
            </a:r>
            <a:endParaRPr sz="1350">
              <a:latin typeface="Cambria Math"/>
              <a:cs typeface="Cambria Math"/>
            </a:endParaRPr>
          </a:p>
          <a:p>
            <a:pPr marL="202565">
              <a:lnSpc>
                <a:spcPct val="100000"/>
              </a:lnSpc>
              <a:spcBef>
                <a:spcPts val="1019"/>
              </a:spcBef>
            </a:pPr>
            <a:r>
              <a:rPr dirty="0" sz="1350">
                <a:latin typeface="Arial"/>
                <a:cs typeface="Arial"/>
              </a:rPr>
              <a:t>Comprobamos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saturación: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71526" y="3199714"/>
            <a:ext cx="2348865" cy="30035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suposición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era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incorrecta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774759" y="4580820"/>
            <a:ext cx="1050290" cy="160020"/>
          </a:xfrm>
          <a:custGeom>
            <a:avLst/>
            <a:gdLst/>
            <a:ahLst/>
            <a:cxnLst/>
            <a:rect l="l" t="t" r="r" b="b"/>
            <a:pathLst>
              <a:path w="1050289" h="160020">
                <a:moveTo>
                  <a:pt x="999223" y="0"/>
                </a:moveTo>
                <a:lnTo>
                  <a:pt x="996950" y="6477"/>
                </a:lnTo>
                <a:lnTo>
                  <a:pt x="1006187" y="10484"/>
                </a:lnTo>
                <a:lnTo>
                  <a:pt x="1014128" y="16030"/>
                </a:lnTo>
                <a:lnTo>
                  <a:pt x="1033192" y="52941"/>
                </a:lnTo>
                <a:lnTo>
                  <a:pt x="1034932" y="65173"/>
                </a:lnTo>
                <a:lnTo>
                  <a:pt x="1034957" y="65346"/>
                </a:lnTo>
                <a:lnTo>
                  <a:pt x="1033181" y="105805"/>
                </a:lnTo>
                <a:lnTo>
                  <a:pt x="1014139" y="143416"/>
                </a:lnTo>
                <a:lnTo>
                  <a:pt x="997204" y="153035"/>
                </a:lnTo>
                <a:lnTo>
                  <a:pt x="999223" y="159512"/>
                </a:lnTo>
                <a:lnTo>
                  <a:pt x="1036980" y="131635"/>
                </a:lnTo>
                <a:lnTo>
                  <a:pt x="1049278" y="94450"/>
                </a:lnTo>
                <a:lnTo>
                  <a:pt x="1050099" y="79794"/>
                </a:lnTo>
                <a:lnTo>
                  <a:pt x="1049285" y="65346"/>
                </a:lnTo>
                <a:lnTo>
                  <a:pt x="1049275" y="65173"/>
                </a:lnTo>
                <a:lnTo>
                  <a:pt x="1036942" y="27965"/>
                </a:lnTo>
                <a:lnTo>
                  <a:pt x="1010789" y="4176"/>
                </a:lnTo>
                <a:lnTo>
                  <a:pt x="999223" y="0"/>
                </a:lnTo>
                <a:close/>
              </a:path>
              <a:path w="1050289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01492" y="4523509"/>
            <a:ext cx="6402705" cy="2622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ts val="1165"/>
              </a:lnSpc>
              <a:spcBef>
                <a:spcPts val="105"/>
              </a:spcBef>
            </a:pP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𝑑𝑑𝑑𝑑</a:t>
            </a:r>
            <a:r>
              <a:rPr dirty="0" baseline="-17543" sz="1425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75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40">
                <a:latin typeface="Cambria Math"/>
                <a:cs typeface="Cambria Math"/>
              </a:rPr>
              <a:t> </a:t>
            </a:r>
            <a:r>
              <a:rPr dirty="0" sz="1350" spc="-420">
                <a:latin typeface="Cambria Math"/>
                <a:cs typeface="Cambria Math"/>
              </a:rPr>
              <a:t>𝑅𝑅𝑑𝑑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14">
                <a:latin typeface="Cambria Math"/>
                <a:cs typeface="Cambria Math"/>
              </a:rPr>
              <a:t>  </a:t>
            </a:r>
            <a:r>
              <a:rPr dirty="0" sz="1350" spc="-125">
                <a:latin typeface="Cambria Math"/>
                <a:cs typeface="Cambria Math"/>
              </a:rPr>
              <a:t>−𝑉𝑉</a:t>
            </a:r>
            <a:r>
              <a:rPr dirty="0" baseline="32163" sz="1425" spc="-187">
                <a:latin typeface="Cambria Math"/>
                <a:cs typeface="Cambria Math"/>
              </a:rPr>
              <a:t>2</a:t>
            </a:r>
            <a:r>
              <a:rPr dirty="0" baseline="32163" sz="1425" spc="27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 spc="-380">
                <a:latin typeface="Cambria Math"/>
                <a:cs typeface="Cambria Math"/>
              </a:rPr>
              <a:t>4𝑉𝑉</a:t>
            </a:r>
            <a:r>
              <a:rPr dirty="0" baseline="-17543" sz="1425" spc="-569">
                <a:latin typeface="Cambria Math"/>
                <a:cs typeface="Cambria Math"/>
              </a:rPr>
              <a:t>𝐷𝐷𝐷𝐷</a:t>
            </a:r>
            <a:r>
              <a:rPr dirty="0" baseline="-17543" sz="1425" spc="359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125">
                <a:latin typeface="Cambria Math"/>
                <a:cs typeface="Cambria Math"/>
              </a:rPr>
              <a:t>2𝑉𝑉</a:t>
            </a:r>
            <a:r>
              <a:rPr dirty="0" baseline="32163" sz="1425" spc="-187">
                <a:latin typeface="Cambria Math"/>
                <a:cs typeface="Cambria Math"/>
              </a:rPr>
              <a:t>2</a:t>
            </a:r>
            <a:r>
              <a:rPr dirty="0" baseline="32163" sz="1425" spc="27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 spc="-380">
                <a:latin typeface="Cambria Math"/>
                <a:cs typeface="Cambria Math"/>
              </a:rPr>
              <a:t>8𝑉𝑉</a:t>
            </a:r>
            <a:r>
              <a:rPr dirty="0" baseline="-17543" sz="1425" spc="-569">
                <a:latin typeface="Cambria Math"/>
                <a:cs typeface="Cambria Math"/>
              </a:rPr>
              <a:t>𝐷𝐷𝐷𝐷</a:t>
            </a:r>
            <a:r>
              <a:rPr dirty="0" baseline="-17543" sz="1425" spc="23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23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</a:t>
            </a:r>
            <a:endParaRPr sz="1350">
              <a:latin typeface="Cambria Math"/>
              <a:cs typeface="Cambria Math"/>
            </a:endParaRPr>
          </a:p>
          <a:p>
            <a:pPr marL="2642870">
              <a:lnSpc>
                <a:spcPts val="685"/>
              </a:lnSpc>
              <a:tabLst>
                <a:tab pos="4553585" algn="l"/>
              </a:tabLst>
            </a:pPr>
            <a:r>
              <a:rPr dirty="0" sz="950" spc="-375">
                <a:latin typeface="Cambria Math"/>
                <a:cs typeface="Cambria Math"/>
              </a:rPr>
              <a:t>𝐷𝐷𝐷𝐷</a:t>
            </a:r>
            <a:r>
              <a:rPr dirty="0" sz="950">
                <a:latin typeface="Cambria Math"/>
                <a:cs typeface="Cambria Math"/>
              </a:rPr>
              <a:t>	</a:t>
            </a:r>
            <a:r>
              <a:rPr dirty="0" sz="950" spc="-375">
                <a:latin typeface="Cambria Math"/>
                <a:cs typeface="Cambria Math"/>
              </a:rPr>
              <a:t>𝐷𝐷𝐷𝐷</a:t>
            </a:r>
            <a:endParaRPr sz="950">
              <a:latin typeface="Cambria Math"/>
              <a:cs typeface="Cambria Math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230560" y="4964896"/>
            <a:ext cx="3283585" cy="577215"/>
            <a:chOff x="4230560" y="4964896"/>
            <a:chExt cx="3283585" cy="577215"/>
          </a:xfrm>
        </p:grpSpPr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8656" y="4964896"/>
              <a:ext cx="1145400" cy="16561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3120" y="4970444"/>
              <a:ext cx="1543690" cy="57107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230560" y="5361127"/>
              <a:ext cx="525780" cy="10795"/>
            </a:xfrm>
            <a:custGeom>
              <a:avLst/>
              <a:gdLst/>
              <a:ahLst/>
              <a:cxnLst/>
              <a:rect l="l" t="t" r="r" b="b"/>
              <a:pathLst>
                <a:path w="525779" h="10795">
                  <a:moveTo>
                    <a:pt x="525779" y="0"/>
                  </a:moveTo>
                  <a:lnTo>
                    <a:pt x="0" y="0"/>
                  </a:lnTo>
                  <a:lnTo>
                    <a:pt x="0" y="10680"/>
                  </a:lnTo>
                  <a:lnTo>
                    <a:pt x="525779" y="10680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99136" y="5375647"/>
            <a:ext cx="1145400" cy="165623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1089595" y="5229570"/>
            <a:ext cx="5067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1604695" y="5120360"/>
            <a:ext cx="1576070" cy="251460"/>
          </a:xfrm>
          <a:custGeom>
            <a:avLst/>
            <a:gdLst/>
            <a:ahLst/>
            <a:cxnLst/>
            <a:rect l="l" t="t" r="r" b="b"/>
            <a:pathLst>
              <a:path w="1576070" h="251460">
                <a:moveTo>
                  <a:pt x="1574292" y="240779"/>
                </a:moveTo>
                <a:lnTo>
                  <a:pt x="787146" y="240779"/>
                </a:lnTo>
                <a:lnTo>
                  <a:pt x="0" y="240779"/>
                </a:lnTo>
                <a:lnTo>
                  <a:pt x="0" y="251460"/>
                </a:lnTo>
                <a:lnTo>
                  <a:pt x="1574292" y="251460"/>
                </a:lnTo>
                <a:lnTo>
                  <a:pt x="1574292" y="240779"/>
                </a:lnTo>
                <a:close/>
              </a:path>
              <a:path w="1576070" h="251460">
                <a:moveTo>
                  <a:pt x="1575816" y="0"/>
                </a:moveTo>
                <a:lnTo>
                  <a:pt x="428244" y="0"/>
                </a:lnTo>
                <a:lnTo>
                  <a:pt x="428244" y="215"/>
                </a:lnTo>
                <a:lnTo>
                  <a:pt x="410883" y="215"/>
                </a:lnTo>
                <a:lnTo>
                  <a:pt x="359841" y="191516"/>
                </a:lnTo>
                <a:lnTo>
                  <a:pt x="330746" y="126593"/>
                </a:lnTo>
                <a:lnTo>
                  <a:pt x="303174" y="139204"/>
                </a:lnTo>
                <a:lnTo>
                  <a:pt x="305777" y="145516"/>
                </a:lnTo>
                <a:lnTo>
                  <a:pt x="319989" y="139204"/>
                </a:lnTo>
                <a:lnTo>
                  <a:pt x="354799" y="214045"/>
                </a:lnTo>
                <a:lnTo>
                  <a:pt x="362953" y="214045"/>
                </a:lnTo>
                <a:lnTo>
                  <a:pt x="417614" y="11391"/>
                </a:lnTo>
                <a:lnTo>
                  <a:pt x="434428" y="11391"/>
                </a:lnTo>
                <a:lnTo>
                  <a:pt x="434428" y="10668"/>
                </a:lnTo>
                <a:lnTo>
                  <a:pt x="1575816" y="10668"/>
                </a:lnTo>
                <a:lnTo>
                  <a:pt x="1575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566607" y="5098506"/>
            <a:ext cx="16649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66090" algn="l"/>
              </a:tabLst>
            </a:pPr>
            <a:r>
              <a:rPr dirty="0" sz="1350">
                <a:latin typeface="Cambria Math"/>
                <a:cs typeface="Cambria Math"/>
              </a:rPr>
              <a:t>9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±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10">
                <a:latin typeface="Cambria Math"/>
                <a:cs typeface="Cambria Math"/>
              </a:rPr>
              <a:t>(−9)</a:t>
            </a:r>
            <a:r>
              <a:rPr dirty="0" baseline="23391" sz="1425" spc="-15">
                <a:latin typeface="Cambria Math"/>
                <a:cs typeface="Cambria Math"/>
              </a:rPr>
              <a:t>2</a:t>
            </a:r>
            <a:r>
              <a:rPr dirty="0" sz="1350" spc="-10">
                <a:latin typeface="Cambria Math"/>
                <a:cs typeface="Cambria Math"/>
              </a:rPr>
              <a:t>−4(2)(5)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331424" y="5345458"/>
            <a:ext cx="1212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Cambria Math"/>
                <a:cs typeface="Cambria Math"/>
              </a:rPr>
              <a:t>4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213838" y="5229559"/>
            <a:ext cx="15430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3403028" y="5361127"/>
            <a:ext cx="603885" cy="10795"/>
          </a:xfrm>
          <a:custGeom>
            <a:avLst/>
            <a:gdLst/>
            <a:ahLst/>
            <a:cxnLst/>
            <a:rect l="l" t="t" r="r" b="b"/>
            <a:pathLst>
              <a:path w="603885" h="10795">
                <a:moveTo>
                  <a:pt x="603503" y="0"/>
                </a:moveTo>
                <a:lnTo>
                  <a:pt x="0" y="0"/>
                </a:lnTo>
                <a:lnTo>
                  <a:pt x="0" y="10680"/>
                </a:lnTo>
                <a:lnTo>
                  <a:pt x="603503" y="10680"/>
                </a:lnTo>
                <a:lnTo>
                  <a:pt x="603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3706195" y="5132449"/>
            <a:ext cx="300355" cy="165735"/>
          </a:xfrm>
          <a:custGeom>
            <a:avLst/>
            <a:gdLst/>
            <a:ahLst/>
            <a:cxnLst/>
            <a:rect l="l" t="t" r="r" b="b"/>
            <a:pathLst>
              <a:path w="300354" h="165735">
                <a:moveTo>
                  <a:pt x="300329" y="88"/>
                </a:moveTo>
                <a:lnTo>
                  <a:pt x="98805" y="0"/>
                </a:lnTo>
                <a:lnTo>
                  <a:pt x="57264" y="143535"/>
                </a:lnTo>
                <a:lnTo>
                  <a:pt x="27584" y="78282"/>
                </a:lnTo>
                <a:lnTo>
                  <a:pt x="0" y="90893"/>
                </a:lnTo>
                <a:lnTo>
                  <a:pt x="2603" y="97205"/>
                </a:lnTo>
                <a:lnTo>
                  <a:pt x="16814" y="90893"/>
                </a:lnTo>
                <a:lnTo>
                  <a:pt x="51638" y="165734"/>
                </a:lnTo>
                <a:lnTo>
                  <a:pt x="59791" y="165734"/>
                </a:lnTo>
                <a:lnTo>
                  <a:pt x="105028" y="11188"/>
                </a:lnTo>
                <a:lnTo>
                  <a:pt x="120243" y="11188"/>
                </a:lnTo>
                <a:lnTo>
                  <a:pt x="120243" y="10756"/>
                </a:lnTo>
                <a:lnTo>
                  <a:pt x="300329" y="10756"/>
                </a:lnTo>
                <a:lnTo>
                  <a:pt x="300329" y="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3390327" y="5098506"/>
            <a:ext cx="62992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5450" algn="l"/>
              </a:tabLst>
            </a:pPr>
            <a:r>
              <a:rPr dirty="0" sz="1350">
                <a:latin typeface="Cambria Math"/>
                <a:cs typeface="Cambria Math"/>
              </a:rPr>
              <a:t>9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±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25">
                <a:latin typeface="Cambria Math"/>
                <a:cs typeface="Cambria Math"/>
              </a:rPr>
              <a:t>41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643346" y="5345458"/>
            <a:ext cx="1212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Cambria Math"/>
                <a:cs typeface="Cambria Math"/>
              </a:rPr>
              <a:t>4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041156" y="5229559"/>
            <a:ext cx="15430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217859" y="5098506"/>
            <a:ext cx="5524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9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±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6.4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432779" y="5345458"/>
            <a:ext cx="1212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Cambria Math"/>
                <a:cs typeface="Cambria Math"/>
              </a:rPr>
              <a:t>4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2916656" y="3955313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23545" y="6350"/>
                </a:lnTo>
                <a:lnTo>
                  <a:pt x="23545" y="15367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051598" y="3955313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13957" y="153670"/>
                </a:lnTo>
                <a:lnTo>
                  <a:pt x="13957" y="635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204534" y="3955648"/>
            <a:ext cx="823594" cy="160020"/>
          </a:xfrm>
          <a:custGeom>
            <a:avLst/>
            <a:gdLst/>
            <a:ahLst/>
            <a:cxnLst/>
            <a:rect l="l" t="t" r="r" b="b"/>
            <a:pathLst>
              <a:path w="823594" h="160020">
                <a:moveTo>
                  <a:pt x="772147" y="0"/>
                </a:moveTo>
                <a:lnTo>
                  <a:pt x="769874" y="6477"/>
                </a:lnTo>
                <a:lnTo>
                  <a:pt x="779111" y="10484"/>
                </a:lnTo>
                <a:lnTo>
                  <a:pt x="787052" y="16030"/>
                </a:lnTo>
                <a:lnTo>
                  <a:pt x="806116" y="52941"/>
                </a:lnTo>
                <a:lnTo>
                  <a:pt x="808469" y="78955"/>
                </a:lnTo>
                <a:lnTo>
                  <a:pt x="807878" y="93026"/>
                </a:lnTo>
                <a:lnTo>
                  <a:pt x="793659" y="136238"/>
                </a:lnTo>
                <a:lnTo>
                  <a:pt x="770128" y="153035"/>
                </a:lnTo>
                <a:lnTo>
                  <a:pt x="772147" y="159512"/>
                </a:lnTo>
                <a:lnTo>
                  <a:pt x="809904" y="131635"/>
                </a:lnTo>
                <a:lnTo>
                  <a:pt x="822202" y="94450"/>
                </a:lnTo>
                <a:lnTo>
                  <a:pt x="823023" y="79794"/>
                </a:lnTo>
                <a:lnTo>
                  <a:pt x="822209" y="65346"/>
                </a:lnTo>
                <a:lnTo>
                  <a:pt x="822199" y="65173"/>
                </a:lnTo>
                <a:lnTo>
                  <a:pt x="809866" y="27965"/>
                </a:lnTo>
                <a:lnTo>
                  <a:pt x="783713" y="4176"/>
                </a:lnTo>
                <a:lnTo>
                  <a:pt x="772147" y="0"/>
                </a:lnTo>
                <a:close/>
              </a:path>
              <a:path w="823594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4576292" y="3955313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23545" y="6350"/>
                </a:lnTo>
                <a:lnTo>
                  <a:pt x="23545" y="15367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3313214" y="3955313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13957" y="153670"/>
                </a:lnTo>
                <a:lnTo>
                  <a:pt x="13957" y="635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388859" y="3898338"/>
            <a:ext cx="4211955" cy="556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8750">
              <a:lnSpc>
                <a:spcPts val="1165"/>
              </a:lnSpc>
              <a:spcBef>
                <a:spcPts val="105"/>
              </a:spcBef>
            </a:pP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𝑘𝑘</a:t>
            </a:r>
            <a:r>
              <a:rPr dirty="0" sz="1350" spc="22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</a:t>
            </a:r>
            <a:r>
              <a:rPr dirty="0" sz="1350" spc="265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682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𝑉𝑉𝑑𝑑𝑠𝑠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15">
                <a:latin typeface="Cambria Math"/>
                <a:cs typeface="Cambria Math"/>
              </a:rPr>
              <a:t>𝑉𝑉𝑑𝑑𝑠𝑠</a:t>
            </a:r>
            <a:r>
              <a:rPr dirty="0" baseline="29239" sz="1425" spc="-472">
                <a:latin typeface="Cambria Math"/>
                <a:cs typeface="Cambria Math"/>
              </a:rPr>
              <a:t>2</a:t>
            </a:r>
            <a:r>
              <a:rPr dirty="0" baseline="29239" sz="1425" spc="37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</a:t>
            </a:r>
            <a:r>
              <a:rPr dirty="0" sz="1350" spc="1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 ∗ 2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2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25">
                <a:latin typeface="Cambria Math"/>
                <a:cs typeface="Cambria Math"/>
              </a:rPr>
              <a:t>𝑉𝑉</a:t>
            </a:r>
            <a:r>
              <a:rPr dirty="0" baseline="32163" sz="1425" spc="-37">
                <a:latin typeface="Cambria Math"/>
                <a:cs typeface="Cambria Math"/>
              </a:rPr>
              <a:t>2</a:t>
            </a:r>
            <a:endParaRPr baseline="32163" sz="1425">
              <a:latin typeface="Cambria Math"/>
              <a:cs typeface="Cambria Math"/>
            </a:endParaRPr>
          </a:p>
          <a:p>
            <a:pPr algn="r" marR="30480">
              <a:lnSpc>
                <a:spcPts val="685"/>
              </a:lnSpc>
            </a:pPr>
            <a:r>
              <a:rPr dirty="0" sz="950" spc="-375">
                <a:latin typeface="Cambria Math"/>
                <a:cs typeface="Cambria Math"/>
              </a:rPr>
              <a:t>𝐷𝐷𝐷𝐷</a:t>
            </a:r>
            <a:endParaRPr sz="950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  <a:spcBef>
                <a:spcPts val="700"/>
              </a:spcBef>
            </a:pPr>
            <a:r>
              <a:rPr dirty="0" sz="1350">
                <a:latin typeface="Arial"/>
                <a:cs typeface="Arial"/>
              </a:rPr>
              <a:t>Ecuación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malla: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056807" y="3985206"/>
            <a:ext cx="18478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375">
                <a:latin typeface="Cambria Math"/>
                <a:cs typeface="Cambria Math"/>
              </a:rPr>
              <a:t>𝐷𝐷𝐷𝐷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641263" y="3898338"/>
            <a:ext cx="11804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125">
                <a:latin typeface="Cambria Math"/>
                <a:cs typeface="Cambria Math"/>
              </a:rPr>
              <a:t>−𝑉𝑉</a:t>
            </a:r>
            <a:r>
              <a:rPr dirty="0" baseline="32163" sz="1425" spc="-187">
                <a:latin typeface="Cambria Math"/>
                <a:cs typeface="Cambria Math"/>
              </a:rPr>
              <a:t>2</a:t>
            </a:r>
            <a:r>
              <a:rPr dirty="0" baseline="32163" sz="1425" spc="6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50">
                <a:latin typeface="Cambria Math"/>
                <a:cs typeface="Cambria Math"/>
              </a:rPr>
              <a:t> </a:t>
            </a:r>
            <a:r>
              <a:rPr dirty="0" sz="1350" spc="-390">
                <a:latin typeface="Cambria Math"/>
                <a:cs typeface="Cambria Math"/>
              </a:rPr>
              <a:t>4𝑉𝑉</a:t>
            </a:r>
            <a:r>
              <a:rPr dirty="0" baseline="-17543" sz="1425" spc="-585">
                <a:latin typeface="Cambria Math"/>
                <a:cs typeface="Cambria Math"/>
              </a:rPr>
              <a:t>𝐷𝐷𝐷𝐷</a:t>
            </a:r>
            <a:endParaRPr baseline="-17543" sz="1425">
              <a:latin typeface="Cambria Math"/>
              <a:cs typeface="Cambria Math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156635" y="1472727"/>
            <a:ext cx="2519045" cy="1704339"/>
            <a:chOff x="156635" y="1472727"/>
            <a:chExt cx="2519045" cy="1704339"/>
          </a:xfrm>
        </p:grpSpPr>
        <p:pic>
          <p:nvPicPr>
            <p:cNvPr id="43" name="object 4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635" y="1472727"/>
              <a:ext cx="2518520" cy="1704018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499033" y="2552141"/>
              <a:ext cx="384175" cy="130175"/>
            </a:xfrm>
            <a:custGeom>
              <a:avLst/>
              <a:gdLst/>
              <a:ahLst/>
              <a:cxnLst/>
              <a:rect l="l" t="t" r="r" b="b"/>
              <a:pathLst>
                <a:path w="384175" h="130175">
                  <a:moveTo>
                    <a:pt x="383794" y="0"/>
                  </a:moveTo>
                  <a:lnTo>
                    <a:pt x="0" y="0"/>
                  </a:lnTo>
                  <a:lnTo>
                    <a:pt x="0" y="129933"/>
                  </a:lnTo>
                  <a:lnTo>
                    <a:pt x="383794" y="129933"/>
                  </a:lnTo>
                  <a:lnTo>
                    <a:pt x="383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99033" y="2552141"/>
              <a:ext cx="384175" cy="130175"/>
            </a:xfrm>
            <a:custGeom>
              <a:avLst/>
              <a:gdLst/>
              <a:ahLst/>
              <a:cxnLst/>
              <a:rect l="l" t="t" r="r" b="b"/>
              <a:pathLst>
                <a:path w="384175" h="130175">
                  <a:moveTo>
                    <a:pt x="0" y="0"/>
                  </a:moveTo>
                  <a:lnTo>
                    <a:pt x="383794" y="0"/>
                  </a:lnTo>
                  <a:lnTo>
                    <a:pt x="383794" y="129933"/>
                  </a:lnTo>
                  <a:lnTo>
                    <a:pt x="0" y="12993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700669" y="2221420"/>
              <a:ext cx="414020" cy="323850"/>
            </a:xfrm>
            <a:custGeom>
              <a:avLst/>
              <a:gdLst/>
              <a:ahLst/>
              <a:cxnLst/>
              <a:rect l="l" t="t" r="r" b="b"/>
              <a:pathLst>
                <a:path w="414019" h="323850">
                  <a:moveTo>
                    <a:pt x="413715" y="0"/>
                  </a:moveTo>
                  <a:lnTo>
                    <a:pt x="0" y="0"/>
                  </a:lnTo>
                  <a:lnTo>
                    <a:pt x="0" y="323418"/>
                  </a:lnTo>
                  <a:lnTo>
                    <a:pt x="413715" y="323418"/>
                  </a:lnTo>
                  <a:lnTo>
                    <a:pt x="4137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700669" y="2221420"/>
              <a:ext cx="414020" cy="323850"/>
            </a:xfrm>
            <a:custGeom>
              <a:avLst/>
              <a:gdLst/>
              <a:ahLst/>
              <a:cxnLst/>
              <a:rect l="l" t="t" r="r" b="b"/>
              <a:pathLst>
                <a:path w="414019" h="323850">
                  <a:moveTo>
                    <a:pt x="0" y="0"/>
                  </a:moveTo>
                  <a:lnTo>
                    <a:pt x="413715" y="0"/>
                  </a:lnTo>
                  <a:lnTo>
                    <a:pt x="413715" y="323418"/>
                  </a:lnTo>
                  <a:lnTo>
                    <a:pt x="0" y="32341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40640" y="28003"/>
            <a:ext cx="9003665" cy="1510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39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1800">
              <a:latin typeface="Arial"/>
              <a:cs typeface="Arial"/>
            </a:endParaRPr>
          </a:p>
          <a:p>
            <a:pPr marL="50800" marR="43815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Ejemplo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2.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Hallar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punto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operación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transistor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FET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figura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voltaje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fuente </a:t>
            </a:r>
            <a:r>
              <a:rPr dirty="0" sz="1600">
                <a:latin typeface="Arial"/>
                <a:cs typeface="Arial"/>
              </a:rPr>
              <a:t>Vg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aumenta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hasta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3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V.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Vdd=5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V,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mA/V</a:t>
            </a:r>
            <a:r>
              <a:rPr dirty="0" baseline="26455" sz="1575">
                <a:latin typeface="Arial"/>
                <a:cs typeface="Arial"/>
              </a:rPr>
              <a:t>2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baseline="-21164" sz="1575">
                <a:latin typeface="Arial"/>
                <a:cs typeface="Arial"/>
              </a:rPr>
              <a:t>TR</a:t>
            </a:r>
            <a:r>
              <a:rPr dirty="0" baseline="-21164" sz="1575" spc="187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=1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V,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kΩ.</a:t>
            </a:r>
            <a:endParaRPr sz="1600">
              <a:latin typeface="Arial"/>
              <a:cs typeface="Arial"/>
            </a:endParaRPr>
          </a:p>
          <a:p>
            <a:pPr marL="5666740">
              <a:lnSpc>
                <a:spcPct val="100000"/>
              </a:lnSpc>
              <a:spcBef>
                <a:spcPts val="285"/>
              </a:spcBef>
            </a:pPr>
            <a:r>
              <a:rPr dirty="0" sz="1350" spc="-365">
                <a:latin typeface="Cambria Math"/>
                <a:cs typeface="Cambria Math"/>
              </a:rPr>
              <a:t>𝐿𝐿𝑖𝑖𝑉𝑉𝑒𝑒𝑉𝑉𝐿𝐿</a:t>
            </a:r>
            <a:r>
              <a:rPr dirty="0" sz="1350" spc="-365">
                <a:latin typeface="Arial"/>
                <a:cs typeface="Arial"/>
              </a:rPr>
              <a:t>,</a:t>
            </a:r>
            <a:r>
              <a:rPr dirty="0" sz="1350">
                <a:latin typeface="Arial"/>
                <a:cs typeface="Arial"/>
              </a:rPr>
              <a:t> si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&lt;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𝑉𝑉</a:t>
            </a:r>
            <a:r>
              <a:rPr dirty="0" baseline="-17543" sz="1425" spc="-577">
                <a:latin typeface="Cambria Math"/>
                <a:cs typeface="Cambria Math"/>
              </a:rPr>
              <a:t>𝑇𝑇𝑅𝑅</a:t>
            </a:r>
            <a:endParaRPr baseline="-17543" sz="1425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712624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84022" y="1682838"/>
            <a:ext cx="2197735" cy="1644014"/>
            <a:chOff x="684022" y="1682838"/>
            <a:chExt cx="2197735" cy="1644014"/>
          </a:xfrm>
        </p:grpSpPr>
        <p:sp>
          <p:nvSpPr>
            <p:cNvPr id="7" name="object 7" descr=""/>
            <p:cNvSpPr/>
            <p:nvPr/>
          </p:nvSpPr>
          <p:spPr>
            <a:xfrm>
              <a:off x="689420" y="3219081"/>
              <a:ext cx="51435" cy="102235"/>
            </a:xfrm>
            <a:custGeom>
              <a:avLst/>
              <a:gdLst/>
              <a:ahLst/>
              <a:cxnLst/>
              <a:rect l="l" t="t" r="r" b="b"/>
              <a:pathLst>
                <a:path w="51434" h="102235">
                  <a:moveTo>
                    <a:pt x="0" y="102057"/>
                  </a:moveTo>
                  <a:lnTo>
                    <a:pt x="51091" y="0"/>
                  </a:lnTo>
                </a:path>
              </a:pathLst>
            </a:custGeom>
            <a:ln w="1021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40511" y="3219082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 h="0">
                  <a:moveTo>
                    <a:pt x="0" y="0"/>
                  </a:moveTo>
                  <a:lnTo>
                    <a:pt x="204365" y="0"/>
                  </a:lnTo>
                </a:path>
              </a:pathLst>
            </a:custGeom>
            <a:ln w="102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93786" y="3219083"/>
              <a:ext cx="51435" cy="102235"/>
            </a:xfrm>
            <a:custGeom>
              <a:avLst/>
              <a:gdLst/>
              <a:ahLst/>
              <a:cxnLst/>
              <a:rect l="l" t="t" r="r" b="b"/>
              <a:pathLst>
                <a:path w="51434" h="102235">
                  <a:moveTo>
                    <a:pt x="51091" y="0"/>
                  </a:moveTo>
                  <a:lnTo>
                    <a:pt x="0" y="102057"/>
                  </a:lnTo>
                </a:path>
              </a:pathLst>
            </a:custGeom>
            <a:ln w="1021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91603" y="3219084"/>
              <a:ext cx="51435" cy="102235"/>
            </a:xfrm>
            <a:custGeom>
              <a:avLst/>
              <a:gdLst/>
              <a:ahLst/>
              <a:cxnLst/>
              <a:rect l="l" t="t" r="r" b="b"/>
              <a:pathLst>
                <a:path w="51434" h="102235">
                  <a:moveTo>
                    <a:pt x="0" y="102057"/>
                  </a:moveTo>
                  <a:lnTo>
                    <a:pt x="51091" y="0"/>
                  </a:lnTo>
                </a:path>
              </a:pathLst>
            </a:custGeom>
            <a:ln w="1021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84170" y="18923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 h="0">
                  <a:moveTo>
                    <a:pt x="40873" y="0"/>
                  </a:moveTo>
                  <a:lnTo>
                    <a:pt x="0" y="0"/>
                  </a:lnTo>
                </a:path>
              </a:pathLst>
            </a:custGeom>
            <a:ln w="102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825043" y="1861724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0" y="25514"/>
                  </a:moveTo>
                  <a:lnTo>
                    <a:pt x="1995" y="15547"/>
                  </a:lnTo>
                  <a:lnTo>
                    <a:pt x="7450" y="7441"/>
                  </a:lnTo>
                  <a:lnTo>
                    <a:pt x="15566" y="1993"/>
                  </a:lnTo>
                  <a:lnTo>
                    <a:pt x="25545" y="0"/>
                  </a:lnTo>
                  <a:lnTo>
                    <a:pt x="35525" y="1993"/>
                  </a:lnTo>
                  <a:lnTo>
                    <a:pt x="43641" y="7441"/>
                  </a:lnTo>
                  <a:lnTo>
                    <a:pt x="49095" y="15547"/>
                  </a:lnTo>
                  <a:lnTo>
                    <a:pt x="51091" y="25514"/>
                  </a:lnTo>
                  <a:lnTo>
                    <a:pt x="49095" y="35481"/>
                  </a:lnTo>
                  <a:lnTo>
                    <a:pt x="43641" y="43587"/>
                  </a:lnTo>
                  <a:lnTo>
                    <a:pt x="35525" y="49035"/>
                  </a:lnTo>
                  <a:lnTo>
                    <a:pt x="25545" y="51028"/>
                  </a:lnTo>
                  <a:lnTo>
                    <a:pt x="15566" y="49035"/>
                  </a:lnTo>
                  <a:lnTo>
                    <a:pt x="7450" y="43587"/>
                  </a:lnTo>
                  <a:lnTo>
                    <a:pt x="1995" y="35481"/>
                  </a:lnTo>
                  <a:lnTo>
                    <a:pt x="0" y="25514"/>
                  </a:lnTo>
                  <a:close/>
                </a:path>
              </a:pathLst>
            </a:custGeom>
            <a:ln w="102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26529" y="3117029"/>
              <a:ext cx="51435" cy="102235"/>
            </a:xfrm>
            <a:custGeom>
              <a:avLst/>
              <a:gdLst/>
              <a:ahLst/>
              <a:cxnLst/>
              <a:rect l="l" t="t" r="r" b="b"/>
              <a:pathLst>
                <a:path w="51435" h="102235">
                  <a:moveTo>
                    <a:pt x="0" y="102057"/>
                  </a:moveTo>
                  <a:lnTo>
                    <a:pt x="51091" y="0"/>
                  </a:lnTo>
                </a:path>
              </a:pathLst>
            </a:custGeom>
            <a:ln w="1021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77621" y="311703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 h="0">
                  <a:moveTo>
                    <a:pt x="0" y="0"/>
                  </a:moveTo>
                  <a:lnTo>
                    <a:pt x="204365" y="0"/>
                  </a:lnTo>
                </a:path>
              </a:pathLst>
            </a:custGeom>
            <a:ln w="102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30895" y="3117031"/>
              <a:ext cx="51435" cy="102235"/>
            </a:xfrm>
            <a:custGeom>
              <a:avLst/>
              <a:gdLst/>
              <a:ahLst/>
              <a:cxnLst/>
              <a:rect l="l" t="t" r="r" b="b"/>
              <a:pathLst>
                <a:path w="51435" h="102235">
                  <a:moveTo>
                    <a:pt x="51091" y="0"/>
                  </a:moveTo>
                  <a:lnTo>
                    <a:pt x="0" y="102057"/>
                  </a:lnTo>
                </a:path>
              </a:pathLst>
            </a:custGeom>
            <a:ln w="1021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528712" y="3117031"/>
              <a:ext cx="51435" cy="102235"/>
            </a:xfrm>
            <a:custGeom>
              <a:avLst/>
              <a:gdLst/>
              <a:ahLst/>
              <a:cxnLst/>
              <a:rect l="l" t="t" r="r" b="b"/>
              <a:pathLst>
                <a:path w="51435" h="102235">
                  <a:moveTo>
                    <a:pt x="0" y="102057"/>
                  </a:moveTo>
                  <a:lnTo>
                    <a:pt x="51091" y="0"/>
                  </a:lnTo>
                </a:path>
              </a:pathLst>
            </a:custGeom>
            <a:ln w="1021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40511" y="2096460"/>
              <a:ext cx="194310" cy="194310"/>
            </a:xfrm>
            <a:custGeom>
              <a:avLst/>
              <a:gdLst/>
              <a:ahLst/>
              <a:cxnLst/>
              <a:rect l="l" t="t" r="r" b="b"/>
              <a:pathLst>
                <a:path w="194309" h="194310">
                  <a:moveTo>
                    <a:pt x="0" y="96954"/>
                  </a:moveTo>
                  <a:lnTo>
                    <a:pt x="7583" y="59080"/>
                  </a:lnTo>
                  <a:lnTo>
                    <a:pt x="28312" y="28277"/>
                  </a:lnTo>
                  <a:lnTo>
                    <a:pt x="59153" y="7574"/>
                  </a:lnTo>
                  <a:lnTo>
                    <a:pt x="97073" y="0"/>
                  </a:lnTo>
                  <a:lnTo>
                    <a:pt x="134994" y="7574"/>
                  </a:lnTo>
                  <a:lnTo>
                    <a:pt x="165835" y="28277"/>
                  </a:lnTo>
                  <a:lnTo>
                    <a:pt x="186564" y="59080"/>
                  </a:lnTo>
                  <a:lnTo>
                    <a:pt x="194147" y="96954"/>
                  </a:lnTo>
                  <a:lnTo>
                    <a:pt x="186564" y="134828"/>
                  </a:lnTo>
                  <a:lnTo>
                    <a:pt x="165835" y="165631"/>
                  </a:lnTo>
                  <a:lnTo>
                    <a:pt x="134994" y="186334"/>
                  </a:lnTo>
                  <a:lnTo>
                    <a:pt x="97073" y="193908"/>
                  </a:lnTo>
                  <a:lnTo>
                    <a:pt x="59153" y="186334"/>
                  </a:lnTo>
                  <a:lnTo>
                    <a:pt x="28312" y="165631"/>
                  </a:lnTo>
                  <a:lnTo>
                    <a:pt x="7583" y="134828"/>
                  </a:lnTo>
                  <a:lnTo>
                    <a:pt x="0" y="96954"/>
                  </a:lnTo>
                  <a:close/>
                </a:path>
              </a:pathLst>
            </a:custGeom>
            <a:ln w="102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22257" y="224954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 h="0">
                  <a:moveTo>
                    <a:pt x="0" y="0"/>
                  </a:moveTo>
                  <a:lnTo>
                    <a:pt x="40873" y="0"/>
                  </a:lnTo>
                </a:path>
              </a:pathLst>
            </a:custGeom>
            <a:ln w="1020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42694" y="212707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w="0" h="41275">
                  <a:moveTo>
                    <a:pt x="0" y="0"/>
                  </a:moveTo>
                  <a:lnTo>
                    <a:pt x="0" y="40822"/>
                  </a:lnTo>
                </a:path>
              </a:pathLst>
            </a:custGeom>
            <a:ln w="102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22257" y="214749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 h="0">
                  <a:moveTo>
                    <a:pt x="0" y="0"/>
                  </a:moveTo>
                  <a:lnTo>
                    <a:pt x="40873" y="0"/>
                  </a:lnTo>
                </a:path>
              </a:pathLst>
            </a:custGeom>
            <a:ln w="1020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42694" y="1994406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w="0" h="102235">
                  <a:moveTo>
                    <a:pt x="0" y="0"/>
                  </a:moveTo>
                  <a:lnTo>
                    <a:pt x="0" y="102057"/>
                  </a:lnTo>
                </a:path>
              </a:pathLst>
            </a:custGeom>
            <a:ln w="102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42694" y="2300578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w="0" h="102235">
                  <a:moveTo>
                    <a:pt x="0" y="102057"/>
                  </a:moveTo>
                  <a:lnTo>
                    <a:pt x="0" y="0"/>
                  </a:lnTo>
                </a:path>
              </a:pathLst>
            </a:custGeom>
            <a:ln w="102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660156" y="1688236"/>
              <a:ext cx="0" cy="408305"/>
            </a:xfrm>
            <a:custGeom>
              <a:avLst/>
              <a:gdLst/>
              <a:ahLst/>
              <a:cxnLst/>
              <a:rect l="l" t="t" r="r" b="b"/>
              <a:pathLst>
                <a:path w="0" h="408305">
                  <a:moveTo>
                    <a:pt x="0" y="0"/>
                  </a:moveTo>
                  <a:lnTo>
                    <a:pt x="0" y="408228"/>
                  </a:lnTo>
                </a:path>
              </a:pathLst>
            </a:custGeom>
            <a:ln w="102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60156" y="1892351"/>
              <a:ext cx="408940" cy="204470"/>
            </a:xfrm>
            <a:custGeom>
              <a:avLst/>
              <a:gdLst/>
              <a:ahLst/>
              <a:cxnLst/>
              <a:rect l="l" t="t" r="r" b="b"/>
              <a:pathLst>
                <a:path w="408939" h="204469">
                  <a:moveTo>
                    <a:pt x="0" y="204114"/>
                  </a:moveTo>
                  <a:lnTo>
                    <a:pt x="408731" y="0"/>
                  </a:lnTo>
                </a:path>
              </a:pathLst>
            </a:custGeom>
            <a:ln w="102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660156" y="1688237"/>
              <a:ext cx="408940" cy="204470"/>
            </a:xfrm>
            <a:custGeom>
              <a:avLst/>
              <a:gdLst/>
              <a:ahLst/>
              <a:cxnLst/>
              <a:rect l="l" t="t" r="r" b="b"/>
              <a:pathLst>
                <a:path w="408939" h="204469">
                  <a:moveTo>
                    <a:pt x="408731" y="204114"/>
                  </a:moveTo>
                  <a:lnTo>
                    <a:pt x="0" y="0"/>
                  </a:lnTo>
                </a:path>
              </a:pathLst>
            </a:custGeom>
            <a:ln w="102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523444" y="2083762"/>
            <a:ext cx="15875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762339" y="2045438"/>
            <a:ext cx="0" cy="51435"/>
          </a:xfrm>
          <a:custGeom>
            <a:avLst/>
            <a:gdLst/>
            <a:ahLst/>
            <a:cxnLst/>
            <a:rect l="l" t="t" r="r" b="b"/>
            <a:pathLst>
              <a:path w="0" h="51435">
                <a:moveTo>
                  <a:pt x="0" y="51028"/>
                </a:moveTo>
                <a:lnTo>
                  <a:pt x="0" y="0"/>
                </a:lnTo>
              </a:path>
            </a:pathLst>
          </a:custGeom>
          <a:ln w="1021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762339" y="1688239"/>
            <a:ext cx="0" cy="51435"/>
          </a:xfrm>
          <a:custGeom>
            <a:avLst/>
            <a:gdLst/>
            <a:ahLst/>
            <a:cxnLst/>
            <a:rect l="l" t="t" r="r" b="b"/>
            <a:pathLst>
              <a:path w="0" h="51435">
                <a:moveTo>
                  <a:pt x="0" y="0"/>
                </a:moveTo>
                <a:lnTo>
                  <a:pt x="0" y="51028"/>
                </a:lnTo>
              </a:path>
            </a:pathLst>
          </a:custGeom>
          <a:ln w="1021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1678111" y="1736773"/>
            <a:ext cx="8064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5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678111" y="1940866"/>
            <a:ext cx="8064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5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148154" y="1491837"/>
            <a:ext cx="15367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30">
                <a:solidFill>
                  <a:srgbClr val="000080"/>
                </a:solidFill>
                <a:latin typeface="Arial"/>
                <a:cs typeface="Arial"/>
              </a:rPr>
              <a:t>U1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1353607" y="17902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 h="0">
                <a:moveTo>
                  <a:pt x="0" y="0"/>
                </a:moveTo>
                <a:lnTo>
                  <a:pt x="306548" y="0"/>
                </a:lnTo>
              </a:path>
            </a:pathLst>
          </a:custGeom>
          <a:ln w="102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1524836" y="1675542"/>
            <a:ext cx="7683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50"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1353607" y="199441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 h="0">
                <a:moveTo>
                  <a:pt x="0" y="0"/>
                </a:moveTo>
                <a:lnTo>
                  <a:pt x="306548" y="0"/>
                </a:lnTo>
              </a:path>
            </a:pathLst>
          </a:custGeom>
          <a:ln w="102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1524836" y="1879657"/>
            <a:ext cx="7683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5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2068888" y="189235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 h="0">
                <a:moveTo>
                  <a:pt x="306548" y="0"/>
                </a:moveTo>
                <a:lnTo>
                  <a:pt x="0" y="0"/>
                </a:lnTo>
              </a:path>
            </a:pathLst>
          </a:custGeom>
          <a:ln w="102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2127716" y="1777600"/>
            <a:ext cx="7683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50">
                <a:latin typeface="Arial"/>
                <a:cs typeface="Arial"/>
              </a:rPr>
              <a:t>6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1833866" y="135146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4">
                <a:moveTo>
                  <a:pt x="0" y="0"/>
                </a:moveTo>
                <a:lnTo>
                  <a:pt x="51091" y="0"/>
                </a:lnTo>
                <a:lnTo>
                  <a:pt x="51091" y="51028"/>
                </a:lnTo>
                <a:lnTo>
                  <a:pt x="0" y="51028"/>
                </a:lnTo>
                <a:lnTo>
                  <a:pt x="0" y="0"/>
                </a:lnTo>
                <a:close/>
              </a:path>
            </a:pathLst>
          </a:custGeom>
          <a:ln w="10212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1656168" y="1981727"/>
            <a:ext cx="230504" cy="43370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ts val="819"/>
              </a:lnSpc>
              <a:spcBef>
                <a:spcPts val="55"/>
              </a:spcBef>
              <a:tabLst>
                <a:tab pos="318770" algn="l"/>
              </a:tabLst>
            </a:pPr>
            <a:r>
              <a:rPr dirty="0" u="sng" sz="700" spc="2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7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4</a:t>
            </a:r>
            <a:r>
              <a:rPr dirty="0" u="sng" sz="7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700">
              <a:latin typeface="Arial"/>
              <a:cs typeface="Arial"/>
            </a:endParaRPr>
          </a:p>
          <a:p>
            <a:pPr marL="43180">
              <a:lnSpc>
                <a:spcPts val="819"/>
              </a:lnSpc>
              <a:tabLst>
                <a:tab pos="318770" algn="l"/>
              </a:tabLst>
            </a:pPr>
            <a:r>
              <a:rPr dirty="0" u="sng" sz="700" spc="4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7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8</a:t>
            </a:r>
            <a:r>
              <a:rPr dirty="0" u="sng" sz="7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700" spc="50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656168" y="1369373"/>
            <a:ext cx="230504" cy="43370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algn="r" marR="5080">
              <a:lnSpc>
                <a:spcPts val="819"/>
              </a:lnSpc>
              <a:spcBef>
                <a:spcPts val="55"/>
              </a:spcBef>
              <a:tabLst>
                <a:tab pos="306070" algn="l"/>
              </a:tabLst>
            </a:pPr>
            <a:r>
              <a:rPr dirty="0" u="sng" sz="700" spc="37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7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7</a:t>
            </a:r>
            <a:r>
              <a:rPr dirty="0" u="sng" sz="7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700">
              <a:latin typeface="Arial"/>
              <a:cs typeface="Arial"/>
            </a:endParaRPr>
          </a:p>
          <a:p>
            <a:pPr algn="r" marR="25400">
              <a:lnSpc>
                <a:spcPts val="819"/>
              </a:lnSpc>
              <a:tabLst>
                <a:tab pos="387350" algn="l"/>
              </a:tabLst>
            </a:pPr>
            <a:r>
              <a:rPr dirty="0" u="sng" sz="700" spc="615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700" spc="37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7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7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1833866" y="237203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0" y="0"/>
                </a:moveTo>
                <a:lnTo>
                  <a:pt x="51091" y="0"/>
                </a:lnTo>
                <a:lnTo>
                  <a:pt x="51091" y="51028"/>
                </a:lnTo>
                <a:lnTo>
                  <a:pt x="0" y="51028"/>
                </a:lnTo>
                <a:lnTo>
                  <a:pt x="0" y="0"/>
                </a:lnTo>
                <a:close/>
              </a:path>
            </a:pathLst>
          </a:custGeom>
          <a:ln w="10212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2" name="object 42" descr=""/>
          <p:cNvGrpSpPr/>
          <p:nvPr/>
        </p:nvGrpSpPr>
        <p:grpSpPr>
          <a:xfrm>
            <a:off x="837293" y="1784932"/>
            <a:ext cx="1952625" cy="1440180"/>
            <a:chOff x="837293" y="1784932"/>
            <a:chExt cx="1952625" cy="1440180"/>
          </a:xfrm>
        </p:grpSpPr>
        <p:sp>
          <p:nvSpPr>
            <p:cNvPr id="43" name="object 43" descr=""/>
            <p:cNvSpPr/>
            <p:nvPr/>
          </p:nvSpPr>
          <p:spPr>
            <a:xfrm>
              <a:off x="2538928" y="2167920"/>
              <a:ext cx="41275" cy="20955"/>
            </a:xfrm>
            <a:custGeom>
              <a:avLst/>
              <a:gdLst/>
              <a:ahLst/>
              <a:cxnLst/>
              <a:rect l="l" t="t" r="r" b="b"/>
              <a:pathLst>
                <a:path w="41275" h="20955">
                  <a:moveTo>
                    <a:pt x="40873" y="20411"/>
                  </a:moveTo>
                  <a:lnTo>
                    <a:pt x="0" y="0"/>
                  </a:lnTo>
                </a:path>
              </a:pathLst>
            </a:custGeom>
            <a:ln w="102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538928" y="2137304"/>
              <a:ext cx="81915" cy="31115"/>
            </a:xfrm>
            <a:custGeom>
              <a:avLst/>
              <a:gdLst/>
              <a:ahLst/>
              <a:cxnLst/>
              <a:rect l="l" t="t" r="r" b="b"/>
              <a:pathLst>
                <a:path w="81914" h="31114">
                  <a:moveTo>
                    <a:pt x="0" y="30617"/>
                  </a:moveTo>
                  <a:lnTo>
                    <a:pt x="81746" y="0"/>
                  </a:lnTo>
                </a:path>
              </a:pathLst>
            </a:custGeom>
            <a:ln w="102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538928" y="2106687"/>
              <a:ext cx="81915" cy="31115"/>
            </a:xfrm>
            <a:custGeom>
              <a:avLst/>
              <a:gdLst/>
              <a:ahLst/>
              <a:cxnLst/>
              <a:rect l="l" t="t" r="r" b="b"/>
              <a:pathLst>
                <a:path w="81914" h="31114">
                  <a:moveTo>
                    <a:pt x="81746" y="30617"/>
                  </a:moveTo>
                  <a:lnTo>
                    <a:pt x="0" y="0"/>
                  </a:lnTo>
                </a:path>
              </a:pathLst>
            </a:custGeom>
            <a:ln w="102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538928" y="2076071"/>
              <a:ext cx="81915" cy="31115"/>
            </a:xfrm>
            <a:custGeom>
              <a:avLst/>
              <a:gdLst/>
              <a:ahLst/>
              <a:cxnLst/>
              <a:rect l="l" t="t" r="r" b="b"/>
              <a:pathLst>
                <a:path w="81914" h="31114">
                  <a:moveTo>
                    <a:pt x="0" y="30617"/>
                  </a:moveTo>
                  <a:lnTo>
                    <a:pt x="81746" y="0"/>
                  </a:lnTo>
                </a:path>
              </a:pathLst>
            </a:custGeom>
            <a:ln w="102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538928" y="2045454"/>
              <a:ext cx="81915" cy="31115"/>
            </a:xfrm>
            <a:custGeom>
              <a:avLst/>
              <a:gdLst/>
              <a:ahLst/>
              <a:cxnLst/>
              <a:rect l="l" t="t" r="r" b="b"/>
              <a:pathLst>
                <a:path w="81914" h="31114">
                  <a:moveTo>
                    <a:pt x="81746" y="30617"/>
                  </a:moveTo>
                  <a:lnTo>
                    <a:pt x="0" y="0"/>
                  </a:lnTo>
                </a:path>
              </a:pathLst>
            </a:custGeom>
            <a:ln w="102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538928" y="2014838"/>
              <a:ext cx="81915" cy="31115"/>
            </a:xfrm>
            <a:custGeom>
              <a:avLst/>
              <a:gdLst/>
              <a:ahLst/>
              <a:cxnLst/>
              <a:rect l="l" t="t" r="r" b="b"/>
              <a:pathLst>
                <a:path w="81914" h="31114">
                  <a:moveTo>
                    <a:pt x="0" y="30617"/>
                  </a:moveTo>
                  <a:lnTo>
                    <a:pt x="81746" y="0"/>
                  </a:lnTo>
                </a:path>
              </a:pathLst>
            </a:custGeom>
            <a:ln w="102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579801" y="1994427"/>
              <a:ext cx="41275" cy="20955"/>
            </a:xfrm>
            <a:custGeom>
              <a:avLst/>
              <a:gdLst/>
              <a:ahLst/>
              <a:cxnLst/>
              <a:rect l="l" t="t" r="r" b="b"/>
              <a:pathLst>
                <a:path w="41275" h="20955">
                  <a:moveTo>
                    <a:pt x="40873" y="20411"/>
                  </a:moveTo>
                  <a:lnTo>
                    <a:pt x="0" y="0"/>
                  </a:lnTo>
                </a:path>
              </a:pathLst>
            </a:custGeom>
            <a:ln w="102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579801" y="218833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4">
                  <a:moveTo>
                    <a:pt x="0" y="10205"/>
                  </a:moveTo>
                  <a:lnTo>
                    <a:pt x="0" y="0"/>
                  </a:lnTo>
                </a:path>
              </a:pathLst>
            </a:custGeom>
            <a:ln w="102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579801" y="1912782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w="0" h="81914">
                  <a:moveTo>
                    <a:pt x="0" y="0"/>
                  </a:moveTo>
                  <a:lnTo>
                    <a:pt x="0" y="81647"/>
                  </a:lnTo>
                </a:path>
              </a:pathLst>
            </a:custGeom>
            <a:ln w="102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579801" y="2198544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w="0" h="102235">
                  <a:moveTo>
                    <a:pt x="0" y="102057"/>
                  </a:moveTo>
                  <a:lnTo>
                    <a:pt x="0" y="0"/>
                  </a:lnTo>
                </a:path>
              </a:pathLst>
            </a:custGeom>
            <a:ln w="102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549146" y="1861756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0" y="0"/>
                  </a:moveTo>
                  <a:lnTo>
                    <a:pt x="51091" y="0"/>
                  </a:lnTo>
                  <a:lnTo>
                    <a:pt x="51091" y="51028"/>
                  </a:lnTo>
                  <a:lnTo>
                    <a:pt x="0" y="51028"/>
                  </a:lnTo>
                  <a:lnTo>
                    <a:pt x="0" y="0"/>
                  </a:lnTo>
                  <a:close/>
                </a:path>
              </a:pathLst>
            </a:custGeom>
            <a:ln w="1021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477618" y="2402660"/>
              <a:ext cx="194310" cy="194310"/>
            </a:xfrm>
            <a:custGeom>
              <a:avLst/>
              <a:gdLst/>
              <a:ahLst/>
              <a:cxnLst/>
              <a:rect l="l" t="t" r="r" b="b"/>
              <a:pathLst>
                <a:path w="194310" h="194310">
                  <a:moveTo>
                    <a:pt x="0" y="96954"/>
                  </a:moveTo>
                  <a:lnTo>
                    <a:pt x="7583" y="59080"/>
                  </a:lnTo>
                  <a:lnTo>
                    <a:pt x="28312" y="28277"/>
                  </a:lnTo>
                  <a:lnTo>
                    <a:pt x="59153" y="7574"/>
                  </a:lnTo>
                  <a:lnTo>
                    <a:pt x="97073" y="0"/>
                  </a:lnTo>
                  <a:lnTo>
                    <a:pt x="134994" y="7574"/>
                  </a:lnTo>
                  <a:lnTo>
                    <a:pt x="165835" y="28277"/>
                  </a:lnTo>
                  <a:lnTo>
                    <a:pt x="186564" y="59080"/>
                  </a:lnTo>
                  <a:lnTo>
                    <a:pt x="194147" y="96954"/>
                  </a:lnTo>
                  <a:lnTo>
                    <a:pt x="186564" y="134828"/>
                  </a:lnTo>
                  <a:lnTo>
                    <a:pt x="165835" y="165631"/>
                  </a:lnTo>
                  <a:lnTo>
                    <a:pt x="134994" y="186334"/>
                  </a:lnTo>
                  <a:lnTo>
                    <a:pt x="97073" y="193908"/>
                  </a:lnTo>
                  <a:lnTo>
                    <a:pt x="59153" y="186334"/>
                  </a:lnTo>
                  <a:lnTo>
                    <a:pt x="28312" y="165631"/>
                  </a:lnTo>
                  <a:lnTo>
                    <a:pt x="7583" y="134828"/>
                  </a:lnTo>
                  <a:lnTo>
                    <a:pt x="0" y="96954"/>
                  </a:lnTo>
                  <a:close/>
                </a:path>
              </a:pathLst>
            </a:custGeom>
            <a:ln w="102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559364" y="25557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 h="0">
                  <a:moveTo>
                    <a:pt x="0" y="0"/>
                  </a:moveTo>
                  <a:lnTo>
                    <a:pt x="40873" y="0"/>
                  </a:lnTo>
                </a:path>
              </a:pathLst>
            </a:custGeom>
            <a:ln w="1020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579801" y="2433279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w="0" h="41275">
                  <a:moveTo>
                    <a:pt x="0" y="0"/>
                  </a:moveTo>
                  <a:lnTo>
                    <a:pt x="0" y="40822"/>
                  </a:lnTo>
                </a:path>
              </a:pathLst>
            </a:custGeom>
            <a:ln w="102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559364" y="245369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 h="0">
                  <a:moveTo>
                    <a:pt x="0" y="0"/>
                  </a:moveTo>
                  <a:lnTo>
                    <a:pt x="40873" y="0"/>
                  </a:lnTo>
                </a:path>
              </a:pathLst>
            </a:custGeom>
            <a:ln w="1020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579801" y="2300606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w="0" h="102235">
                  <a:moveTo>
                    <a:pt x="0" y="0"/>
                  </a:moveTo>
                  <a:lnTo>
                    <a:pt x="0" y="102057"/>
                  </a:lnTo>
                </a:path>
              </a:pathLst>
            </a:custGeom>
            <a:ln w="102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579801" y="2606778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w="0" h="102235">
                  <a:moveTo>
                    <a:pt x="0" y="102057"/>
                  </a:moveTo>
                  <a:lnTo>
                    <a:pt x="0" y="0"/>
                  </a:lnTo>
                </a:path>
              </a:pathLst>
            </a:custGeom>
            <a:ln w="102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538927" y="2984391"/>
              <a:ext cx="41275" cy="20955"/>
            </a:xfrm>
            <a:custGeom>
              <a:avLst/>
              <a:gdLst/>
              <a:ahLst/>
              <a:cxnLst/>
              <a:rect l="l" t="t" r="r" b="b"/>
              <a:pathLst>
                <a:path w="41275" h="20955">
                  <a:moveTo>
                    <a:pt x="40873" y="20411"/>
                  </a:moveTo>
                  <a:lnTo>
                    <a:pt x="0" y="0"/>
                  </a:lnTo>
                </a:path>
              </a:pathLst>
            </a:custGeom>
            <a:ln w="102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538927" y="2953775"/>
              <a:ext cx="81915" cy="31115"/>
            </a:xfrm>
            <a:custGeom>
              <a:avLst/>
              <a:gdLst/>
              <a:ahLst/>
              <a:cxnLst/>
              <a:rect l="l" t="t" r="r" b="b"/>
              <a:pathLst>
                <a:path w="81914" h="31114">
                  <a:moveTo>
                    <a:pt x="0" y="30617"/>
                  </a:moveTo>
                  <a:lnTo>
                    <a:pt x="81746" y="0"/>
                  </a:lnTo>
                </a:path>
              </a:pathLst>
            </a:custGeom>
            <a:ln w="102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538927" y="2923158"/>
              <a:ext cx="81915" cy="31115"/>
            </a:xfrm>
            <a:custGeom>
              <a:avLst/>
              <a:gdLst/>
              <a:ahLst/>
              <a:cxnLst/>
              <a:rect l="l" t="t" r="r" b="b"/>
              <a:pathLst>
                <a:path w="81914" h="31114">
                  <a:moveTo>
                    <a:pt x="81746" y="30617"/>
                  </a:moveTo>
                  <a:lnTo>
                    <a:pt x="0" y="0"/>
                  </a:lnTo>
                </a:path>
              </a:pathLst>
            </a:custGeom>
            <a:ln w="102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538927" y="2892542"/>
              <a:ext cx="81915" cy="31115"/>
            </a:xfrm>
            <a:custGeom>
              <a:avLst/>
              <a:gdLst/>
              <a:ahLst/>
              <a:cxnLst/>
              <a:rect l="l" t="t" r="r" b="b"/>
              <a:pathLst>
                <a:path w="81914" h="31114">
                  <a:moveTo>
                    <a:pt x="0" y="30617"/>
                  </a:moveTo>
                  <a:lnTo>
                    <a:pt x="81746" y="0"/>
                  </a:lnTo>
                </a:path>
              </a:pathLst>
            </a:custGeom>
            <a:ln w="102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538927" y="2861925"/>
              <a:ext cx="81915" cy="31115"/>
            </a:xfrm>
            <a:custGeom>
              <a:avLst/>
              <a:gdLst/>
              <a:ahLst/>
              <a:cxnLst/>
              <a:rect l="l" t="t" r="r" b="b"/>
              <a:pathLst>
                <a:path w="81914" h="31114">
                  <a:moveTo>
                    <a:pt x="81746" y="30617"/>
                  </a:moveTo>
                  <a:lnTo>
                    <a:pt x="0" y="0"/>
                  </a:lnTo>
                </a:path>
              </a:pathLst>
            </a:custGeom>
            <a:ln w="102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538927" y="2831309"/>
              <a:ext cx="81915" cy="31115"/>
            </a:xfrm>
            <a:custGeom>
              <a:avLst/>
              <a:gdLst/>
              <a:ahLst/>
              <a:cxnLst/>
              <a:rect l="l" t="t" r="r" b="b"/>
              <a:pathLst>
                <a:path w="81914" h="31114">
                  <a:moveTo>
                    <a:pt x="0" y="30617"/>
                  </a:moveTo>
                  <a:lnTo>
                    <a:pt x="81746" y="0"/>
                  </a:lnTo>
                </a:path>
              </a:pathLst>
            </a:custGeom>
            <a:ln w="102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579800" y="2810898"/>
              <a:ext cx="41275" cy="20955"/>
            </a:xfrm>
            <a:custGeom>
              <a:avLst/>
              <a:gdLst/>
              <a:ahLst/>
              <a:cxnLst/>
              <a:rect l="l" t="t" r="r" b="b"/>
              <a:pathLst>
                <a:path w="41275" h="20955">
                  <a:moveTo>
                    <a:pt x="40873" y="20411"/>
                  </a:moveTo>
                  <a:lnTo>
                    <a:pt x="0" y="0"/>
                  </a:lnTo>
                </a:path>
              </a:pathLst>
            </a:custGeom>
            <a:ln w="102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579800" y="3004808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4">
                  <a:moveTo>
                    <a:pt x="0" y="10205"/>
                  </a:moveTo>
                  <a:lnTo>
                    <a:pt x="0" y="0"/>
                  </a:lnTo>
                </a:path>
              </a:pathLst>
            </a:custGeom>
            <a:ln w="102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2579800" y="2708843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w="0" h="102235">
                  <a:moveTo>
                    <a:pt x="0" y="0"/>
                  </a:moveTo>
                  <a:lnTo>
                    <a:pt x="0" y="102057"/>
                  </a:lnTo>
                </a:path>
              </a:pathLst>
            </a:custGeom>
            <a:ln w="102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579800" y="3015015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w="0" h="102235">
                  <a:moveTo>
                    <a:pt x="0" y="102057"/>
                  </a:moveTo>
                  <a:lnTo>
                    <a:pt x="0" y="0"/>
                  </a:lnTo>
                </a:path>
              </a:pathLst>
            </a:custGeom>
            <a:ln w="102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42691" y="1790329"/>
              <a:ext cx="0" cy="204470"/>
            </a:xfrm>
            <a:custGeom>
              <a:avLst/>
              <a:gdLst/>
              <a:ahLst/>
              <a:cxnLst/>
              <a:rect l="l" t="t" r="r" b="b"/>
              <a:pathLst>
                <a:path w="0" h="204469">
                  <a:moveTo>
                    <a:pt x="0" y="204114"/>
                  </a:moveTo>
                  <a:lnTo>
                    <a:pt x="0" y="0"/>
                  </a:lnTo>
                </a:path>
              </a:pathLst>
            </a:custGeom>
            <a:ln w="1021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42691" y="1790330"/>
              <a:ext cx="511175" cy="0"/>
            </a:xfrm>
            <a:custGeom>
              <a:avLst/>
              <a:gdLst/>
              <a:ahLst/>
              <a:cxnLst/>
              <a:rect l="l" t="t" r="r" b="b"/>
              <a:pathLst>
                <a:path w="511175" h="0">
                  <a:moveTo>
                    <a:pt x="0" y="0"/>
                  </a:moveTo>
                  <a:lnTo>
                    <a:pt x="510914" y="0"/>
                  </a:lnTo>
                </a:path>
              </a:pathLst>
            </a:custGeom>
            <a:ln w="1020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375434" y="1892388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39" h="0">
                  <a:moveTo>
                    <a:pt x="0" y="0"/>
                  </a:moveTo>
                  <a:lnTo>
                    <a:pt x="408731" y="0"/>
                  </a:lnTo>
                </a:path>
              </a:pathLst>
            </a:custGeom>
            <a:ln w="1020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42690" y="2402675"/>
              <a:ext cx="0" cy="816610"/>
            </a:xfrm>
            <a:custGeom>
              <a:avLst/>
              <a:gdLst/>
              <a:ahLst/>
              <a:cxnLst/>
              <a:rect l="l" t="t" r="r" b="b"/>
              <a:pathLst>
                <a:path w="0" h="816610">
                  <a:moveTo>
                    <a:pt x="0" y="0"/>
                  </a:moveTo>
                  <a:lnTo>
                    <a:pt x="0" y="816457"/>
                  </a:lnTo>
                </a:path>
              </a:pathLst>
            </a:custGeom>
            <a:ln w="1021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353604" y="1994447"/>
              <a:ext cx="0" cy="715010"/>
            </a:xfrm>
            <a:custGeom>
              <a:avLst/>
              <a:gdLst/>
              <a:ahLst/>
              <a:cxnLst/>
              <a:rect l="l" t="t" r="r" b="b"/>
              <a:pathLst>
                <a:path w="0" h="715010">
                  <a:moveTo>
                    <a:pt x="0" y="0"/>
                  </a:moveTo>
                  <a:lnTo>
                    <a:pt x="0" y="714400"/>
                  </a:lnTo>
                </a:path>
              </a:pathLst>
            </a:custGeom>
            <a:ln w="1021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353604" y="2708848"/>
              <a:ext cx="1226820" cy="0"/>
            </a:xfrm>
            <a:custGeom>
              <a:avLst/>
              <a:gdLst/>
              <a:ahLst/>
              <a:cxnLst/>
              <a:rect l="l" t="t" r="r" b="b"/>
              <a:pathLst>
                <a:path w="1226820" h="0">
                  <a:moveTo>
                    <a:pt x="0" y="0"/>
                  </a:moveTo>
                  <a:lnTo>
                    <a:pt x="1226195" y="0"/>
                  </a:lnTo>
                </a:path>
              </a:pathLst>
            </a:custGeom>
            <a:ln w="1020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559363" y="268843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23839" y="30617"/>
                  </a:moveTo>
                  <a:lnTo>
                    <a:pt x="6815" y="30617"/>
                  </a:lnTo>
                  <a:lnTo>
                    <a:pt x="0" y="23809"/>
                  </a:lnTo>
                  <a:lnTo>
                    <a:pt x="0" y="15308"/>
                  </a:lnTo>
                  <a:lnTo>
                    <a:pt x="0" y="6807"/>
                  </a:lnTo>
                  <a:lnTo>
                    <a:pt x="6815" y="0"/>
                  </a:lnTo>
                  <a:lnTo>
                    <a:pt x="23839" y="0"/>
                  </a:lnTo>
                  <a:lnTo>
                    <a:pt x="30654" y="6807"/>
                  </a:lnTo>
                  <a:lnTo>
                    <a:pt x="30654" y="23809"/>
                  </a:lnTo>
                  <a:lnTo>
                    <a:pt x="23839" y="30617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559363" y="2688437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0" y="15308"/>
                  </a:moveTo>
                  <a:lnTo>
                    <a:pt x="0" y="6807"/>
                  </a:lnTo>
                  <a:lnTo>
                    <a:pt x="6815" y="0"/>
                  </a:lnTo>
                  <a:lnTo>
                    <a:pt x="15327" y="0"/>
                  </a:lnTo>
                  <a:lnTo>
                    <a:pt x="23839" y="0"/>
                  </a:lnTo>
                  <a:lnTo>
                    <a:pt x="30654" y="6807"/>
                  </a:lnTo>
                  <a:lnTo>
                    <a:pt x="30654" y="15308"/>
                  </a:lnTo>
                  <a:lnTo>
                    <a:pt x="30654" y="23809"/>
                  </a:lnTo>
                  <a:lnTo>
                    <a:pt x="23839" y="30617"/>
                  </a:lnTo>
                  <a:lnTo>
                    <a:pt x="15327" y="30617"/>
                  </a:lnTo>
                  <a:lnTo>
                    <a:pt x="6815" y="30617"/>
                  </a:lnTo>
                  <a:lnTo>
                    <a:pt x="0" y="23809"/>
                  </a:lnTo>
                  <a:lnTo>
                    <a:pt x="0" y="15308"/>
                  </a:lnTo>
                  <a:close/>
                </a:path>
              </a:pathLst>
            </a:custGeom>
            <a:ln w="1021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2720376" y="1981728"/>
            <a:ext cx="46990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7970" algn="l"/>
              </a:tabLst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r>
              <a:rPr dirty="0" sz="70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dirty="0" sz="700" spc="-20">
                <a:latin typeface="Arial"/>
                <a:cs typeface="Arial"/>
              </a:rPr>
              <a:t>Vout</a:t>
            </a:r>
            <a:endParaRPr sz="7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267051" y="869797"/>
            <a:ext cx="56457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Arial"/>
                <a:cs typeface="Arial"/>
              </a:rPr>
              <a:t>Problema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1.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Hallar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función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transferencia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circuito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(V</a:t>
            </a:r>
            <a:r>
              <a:rPr dirty="0" baseline="-24691" sz="1350">
                <a:latin typeface="Arial"/>
                <a:cs typeface="Arial"/>
              </a:rPr>
              <a:t>out</a:t>
            </a:r>
            <a:r>
              <a:rPr dirty="0" baseline="-24691" sz="1350" spc="172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vs.</a:t>
            </a:r>
            <a:r>
              <a:rPr dirty="0" sz="1400" spc="-10">
                <a:latin typeface="Arial"/>
                <a:cs typeface="Arial"/>
              </a:rPr>
              <a:t> V</a:t>
            </a:r>
            <a:r>
              <a:rPr dirty="0" baseline="-24691" sz="1350" spc="-15">
                <a:latin typeface="Arial"/>
                <a:cs typeface="Arial"/>
              </a:rPr>
              <a:t>in</a:t>
            </a:r>
            <a:r>
              <a:rPr dirty="0" sz="1400" spc="-10">
                <a:latin typeface="Arial"/>
                <a:cs typeface="Arial"/>
              </a:rPr>
              <a:t>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3376646" y="1352631"/>
            <a:ext cx="502348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Teniendo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cuenta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hay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corrientes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entrada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voltaje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en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dos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entradas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igual,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aplicamos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leyes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Kirchhoff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malla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de </a:t>
            </a:r>
            <a:r>
              <a:rPr dirty="0" sz="1100">
                <a:latin typeface="Arial"/>
                <a:cs typeface="Arial"/>
              </a:rPr>
              <a:t>entrada</a:t>
            </a:r>
            <a:r>
              <a:rPr dirty="0" sz="1100" spc="4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</a:t>
            </a:r>
            <a:r>
              <a:rPr dirty="0" sz="1100" spc="4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</a:t>
            </a:r>
            <a:r>
              <a:rPr dirty="0" sz="1100" spc="43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salida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(llamamos</a:t>
            </a:r>
            <a:r>
              <a:rPr dirty="0" sz="1100" spc="4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</a:t>
            </a:r>
            <a:r>
              <a:rPr dirty="0" sz="1100" spc="43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corriente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que</a:t>
            </a:r>
            <a:r>
              <a:rPr dirty="0" sz="1100" spc="4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pasa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</a:t>
            </a:r>
            <a:r>
              <a:rPr dirty="0" sz="1100" spc="434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3377487" y="1855697"/>
            <a:ext cx="85090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Arial"/>
                <a:cs typeface="Arial"/>
              </a:rPr>
              <a:t>resistencias).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239187" y="1521522"/>
            <a:ext cx="2489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Arial"/>
                <a:cs typeface="Arial"/>
              </a:rPr>
              <a:t>V+</a:t>
            </a:r>
            <a:endParaRPr sz="14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380942" y="1997604"/>
            <a:ext cx="1949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Arial"/>
                <a:cs typeface="Arial"/>
              </a:rPr>
              <a:t>V-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4" name="object 84" descr=""/>
          <p:cNvGrpSpPr/>
          <p:nvPr/>
        </p:nvGrpSpPr>
        <p:grpSpPr>
          <a:xfrm>
            <a:off x="2601461" y="1984728"/>
            <a:ext cx="77470" cy="1069340"/>
            <a:chOff x="2601461" y="1984728"/>
            <a:chExt cx="77470" cy="1069340"/>
          </a:xfrm>
        </p:grpSpPr>
        <p:sp>
          <p:nvSpPr>
            <p:cNvPr id="85" name="object 85" descr=""/>
            <p:cNvSpPr/>
            <p:nvPr/>
          </p:nvSpPr>
          <p:spPr>
            <a:xfrm>
              <a:off x="2640689" y="1984728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0"/>
                  </a:moveTo>
                  <a:lnTo>
                    <a:pt x="0" y="2730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602593" y="22450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639556" y="2716927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0"/>
                  </a:moveTo>
                  <a:lnTo>
                    <a:pt x="0" y="2730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601461" y="29772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2718296" y="2173377"/>
            <a:ext cx="654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2669284" y="2554892"/>
            <a:ext cx="153670" cy="48133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785"/>
              </a:spcBef>
            </a:pPr>
            <a:r>
              <a:rPr dirty="0" sz="1400" spc="-5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700" spc="30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7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2188330" y="2389963"/>
            <a:ext cx="260985" cy="3098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84455">
              <a:lnSpc>
                <a:spcPts val="685"/>
              </a:lnSpc>
              <a:spcBef>
                <a:spcPts val="120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Vr</a:t>
            </a:r>
            <a:endParaRPr sz="700">
              <a:latin typeface="Arial"/>
              <a:cs typeface="Arial"/>
            </a:endParaRPr>
          </a:p>
          <a:p>
            <a:pPr marL="38100">
              <a:lnSpc>
                <a:spcPts val="1525"/>
              </a:lnSpc>
            </a:pPr>
            <a:r>
              <a:rPr dirty="0" sz="1400" spc="-25">
                <a:latin typeface="Arial"/>
                <a:cs typeface="Arial"/>
              </a:rPr>
              <a:t>V</a:t>
            </a:r>
            <a:r>
              <a:rPr dirty="0" baseline="-21604" sz="1350" spc="-37">
                <a:latin typeface="Arial"/>
                <a:cs typeface="Arial"/>
              </a:rPr>
              <a:t>A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3518462" y="2352577"/>
            <a:ext cx="24714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430">
                <a:latin typeface="Cambria Math"/>
                <a:cs typeface="Cambria Math"/>
              </a:rPr>
              <a:t>𝑉𝑉</a:t>
            </a:r>
            <a:r>
              <a:rPr dirty="0" baseline="-16666" sz="1500" spc="-644">
                <a:latin typeface="Cambria Math"/>
                <a:cs typeface="Cambria Math"/>
              </a:rPr>
              <a:t>+</a:t>
            </a:r>
            <a:r>
              <a:rPr dirty="0" baseline="-16666" sz="1500" spc="35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5">
                <a:latin typeface="Cambria Math"/>
                <a:cs typeface="Cambria Math"/>
              </a:rPr>
              <a:t> </a:t>
            </a:r>
            <a:r>
              <a:rPr dirty="0" sz="1400" spc="-254">
                <a:latin typeface="Cambria Math"/>
                <a:cs typeface="Cambria Math"/>
              </a:rPr>
              <a:t>𝑉𝑉</a:t>
            </a:r>
            <a:r>
              <a:rPr dirty="0" baseline="-16666" sz="1500" spc="-382">
                <a:latin typeface="Cambria Math"/>
                <a:cs typeface="Cambria Math"/>
              </a:rPr>
              <a:t>𝑖𝑖𝑖𝑖</a:t>
            </a:r>
            <a:r>
              <a:rPr dirty="0" baseline="-16666" sz="1500" spc="38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→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 spc="-740">
                <a:latin typeface="Cambria Math"/>
                <a:cs typeface="Cambria Math"/>
              </a:rPr>
              <a:t>𝑉𝑉</a:t>
            </a:r>
            <a:r>
              <a:rPr dirty="0" baseline="-16666" sz="1500" spc="-120">
                <a:latin typeface="Cambria Math"/>
                <a:cs typeface="Cambria Math"/>
              </a:rPr>
              <a:t>−</a:t>
            </a:r>
            <a:r>
              <a:rPr dirty="0" baseline="-16666" sz="1500" spc="35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5">
                <a:latin typeface="Cambria Math"/>
                <a:cs typeface="Cambria Math"/>
              </a:rPr>
              <a:t> </a:t>
            </a:r>
            <a:r>
              <a:rPr dirty="0" sz="1400" spc="-254">
                <a:latin typeface="Cambria Math"/>
                <a:cs typeface="Cambria Math"/>
              </a:rPr>
              <a:t>𝑉𝑉</a:t>
            </a:r>
            <a:r>
              <a:rPr dirty="0" baseline="-16666" sz="1500" spc="-382">
                <a:latin typeface="Cambria Math"/>
                <a:cs typeface="Cambria Math"/>
              </a:rPr>
              <a:t>𝑖𝑖𝑖𝑖</a:t>
            </a:r>
            <a:r>
              <a:rPr dirty="0" baseline="-16666" sz="1500" spc="39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→</a:t>
            </a:r>
            <a:r>
              <a:rPr dirty="0" sz="1400" spc="90">
                <a:latin typeface="Cambria Math"/>
                <a:cs typeface="Cambria Math"/>
              </a:rPr>
              <a:t> </a:t>
            </a:r>
            <a:r>
              <a:rPr dirty="0" sz="1400" spc="-780">
                <a:latin typeface="Cambria Math"/>
                <a:cs typeface="Cambria Math"/>
              </a:rPr>
              <a:t>𝑉𝑉</a:t>
            </a:r>
            <a:r>
              <a:rPr dirty="0" baseline="-16666" sz="1500" spc="-359">
                <a:latin typeface="Cambria Math"/>
                <a:cs typeface="Cambria Math"/>
              </a:rPr>
              <a:t>𝐴𝐴</a:t>
            </a:r>
            <a:r>
              <a:rPr dirty="0" baseline="-16666" sz="1500" spc="359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5">
                <a:latin typeface="Cambria Math"/>
                <a:cs typeface="Cambria Math"/>
              </a:rPr>
              <a:t> </a:t>
            </a:r>
            <a:r>
              <a:rPr dirty="0" sz="1400" spc="-265">
                <a:latin typeface="Cambria Math"/>
                <a:cs typeface="Cambria Math"/>
              </a:rPr>
              <a:t>𝑉𝑉</a:t>
            </a:r>
            <a:r>
              <a:rPr dirty="0" baseline="-16666" sz="1500" spc="-397">
                <a:latin typeface="Cambria Math"/>
                <a:cs typeface="Cambria Math"/>
              </a:rPr>
              <a:t>𝑖𝑖𝑖𝑖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93" name="object 93" descr=""/>
          <p:cNvSpPr/>
          <p:nvPr/>
        </p:nvSpPr>
        <p:spPr>
          <a:xfrm>
            <a:off x="4806353" y="2939427"/>
            <a:ext cx="227329" cy="12700"/>
          </a:xfrm>
          <a:custGeom>
            <a:avLst/>
            <a:gdLst/>
            <a:ahLst/>
            <a:cxnLst/>
            <a:rect l="l" t="t" r="r" b="b"/>
            <a:pathLst>
              <a:path w="227329" h="12700">
                <a:moveTo>
                  <a:pt x="227075" y="0"/>
                </a:moveTo>
                <a:lnTo>
                  <a:pt x="0" y="0"/>
                </a:lnTo>
                <a:lnTo>
                  <a:pt x="0" y="12191"/>
                </a:lnTo>
                <a:lnTo>
                  <a:pt x="227075" y="12191"/>
                </a:lnTo>
                <a:lnTo>
                  <a:pt x="227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 txBox="1"/>
          <p:nvPr/>
        </p:nvSpPr>
        <p:spPr>
          <a:xfrm>
            <a:off x="4768254" y="2705751"/>
            <a:ext cx="2933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1904" sz="2100" spc="-397">
                <a:latin typeface="Cambria Math"/>
                <a:cs typeface="Cambria Math"/>
              </a:rPr>
              <a:t>𝑉𝑉</a:t>
            </a:r>
            <a:r>
              <a:rPr dirty="0" sz="1000" spc="-265">
                <a:latin typeface="Cambria Math"/>
                <a:cs typeface="Cambria Math"/>
              </a:rPr>
              <a:t>𝑖𝑖𝑖𝑖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3514002" y="2804811"/>
            <a:ext cx="14611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254">
                <a:latin typeface="Cambria Math"/>
                <a:cs typeface="Cambria Math"/>
              </a:rPr>
              <a:t>𝑉𝑉</a:t>
            </a:r>
            <a:r>
              <a:rPr dirty="0" baseline="-16666" sz="1500" spc="-382">
                <a:latin typeface="Cambria Math"/>
                <a:cs typeface="Cambria Math"/>
              </a:rPr>
              <a:t>𝑖𝑖𝑖𝑖</a:t>
            </a:r>
            <a:r>
              <a:rPr dirty="0" baseline="-16666" sz="1500" spc="38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5">
                <a:latin typeface="Cambria Math"/>
                <a:cs typeface="Cambria Math"/>
              </a:rPr>
              <a:t> </a:t>
            </a:r>
            <a:r>
              <a:rPr dirty="0" sz="1400" spc="-260">
                <a:latin typeface="Cambria Math"/>
                <a:cs typeface="Cambria Math"/>
              </a:rPr>
              <a:t>𝑖𝑖𝑅𝑅</a:t>
            </a:r>
            <a:r>
              <a:rPr dirty="0" baseline="-16666" sz="1500" spc="-390">
                <a:latin typeface="Cambria Math"/>
                <a:cs typeface="Cambria Math"/>
              </a:rPr>
              <a:t>2</a:t>
            </a:r>
            <a:r>
              <a:rPr dirty="0" baseline="-16666" sz="1500" spc="34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→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 spc="-220">
                <a:latin typeface="Cambria Math"/>
                <a:cs typeface="Cambria Math"/>
              </a:rPr>
              <a:t>𝑖𝑖</a:t>
            </a:r>
            <a:r>
              <a:rPr dirty="0" sz="1400" spc="12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220">
                <a:latin typeface="Cambria Math"/>
                <a:cs typeface="Cambria Math"/>
              </a:rPr>
              <a:t> </a:t>
            </a:r>
            <a:r>
              <a:rPr dirty="0" baseline="-37698" sz="2100" spc="-705">
                <a:latin typeface="Cambria Math"/>
                <a:cs typeface="Cambria Math"/>
              </a:rPr>
              <a:t>𝑅𝑅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4921670" y="3009027"/>
            <a:ext cx="10096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5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3564653" y="3366301"/>
            <a:ext cx="24257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75">
                <a:latin typeface="Cambria Math"/>
                <a:cs typeface="Cambria Math"/>
              </a:rPr>
              <a:t>𝑜𝑜𝑜𝑜𝑜𝑜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3477785" y="3280957"/>
            <a:ext cx="6858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7825" algn="l"/>
              </a:tabLst>
            </a:pPr>
            <a:r>
              <a:rPr dirty="0" sz="1400" spc="-465">
                <a:latin typeface="Cambria Math"/>
                <a:cs typeface="Cambria Math"/>
              </a:rPr>
              <a:t>𝑉𝑉</a:t>
            </a:r>
            <a:r>
              <a:rPr dirty="0" sz="1400">
                <a:latin typeface="Cambria Math"/>
                <a:cs typeface="Cambria Math"/>
              </a:rPr>
              <a:t>	=</a:t>
            </a:r>
            <a:r>
              <a:rPr dirty="0" sz="1400" spc="65">
                <a:latin typeface="Cambria Math"/>
                <a:cs typeface="Cambria Math"/>
              </a:rPr>
              <a:t> </a:t>
            </a:r>
            <a:r>
              <a:rPr dirty="0" sz="1400" spc="-465">
                <a:latin typeface="Cambria Math"/>
                <a:cs typeface="Cambria Math"/>
              </a:rPr>
              <a:t>𝑉𝑉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4320557" y="3280957"/>
            <a:ext cx="6724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 spc="-440">
                <a:latin typeface="Cambria Math"/>
                <a:cs typeface="Cambria Math"/>
              </a:rPr>
              <a:t>𝑉𝑉</a:t>
            </a:r>
            <a:r>
              <a:rPr dirty="0" sz="1400" spc="30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10">
                <a:latin typeface="Cambria Math"/>
                <a:cs typeface="Cambria Math"/>
              </a:rPr>
              <a:t> </a:t>
            </a:r>
            <a:r>
              <a:rPr dirty="0" sz="1400" spc="-465">
                <a:latin typeface="Cambria Math"/>
                <a:cs typeface="Cambria Math"/>
              </a:rPr>
              <a:t>𝑉𝑉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4113293" y="3366301"/>
            <a:ext cx="101536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63550" algn="l"/>
                <a:tab pos="841375" algn="l"/>
              </a:tabLst>
            </a:pPr>
            <a:r>
              <a:rPr dirty="0" sz="1000" spc="-25">
                <a:latin typeface="Cambria Math"/>
                <a:cs typeface="Cambria Math"/>
              </a:rPr>
              <a:t>𝑅𝑅2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25">
                <a:latin typeface="Cambria Math"/>
                <a:cs typeface="Cambria Math"/>
              </a:rPr>
              <a:t>𝑟𝑟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204">
                <a:latin typeface="Cambria Math"/>
                <a:cs typeface="Cambria Math"/>
              </a:rPr>
              <a:t>𝑅𝑅𝑅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5160281" y="3280957"/>
            <a:ext cx="10134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75">
                <a:latin typeface="Cambria Math"/>
                <a:cs typeface="Cambria Math"/>
              </a:rPr>
              <a:t> </a:t>
            </a:r>
            <a:r>
              <a:rPr dirty="0" sz="1400" spc="-325">
                <a:latin typeface="Cambria Math"/>
                <a:cs typeface="Cambria Math"/>
              </a:rPr>
              <a:t>𝑖𝑖𝑅𝑅</a:t>
            </a:r>
            <a:r>
              <a:rPr dirty="0" sz="1400" spc="155">
                <a:latin typeface="Cambria Math"/>
                <a:cs typeface="Cambria Math"/>
              </a:rPr>
              <a:t> 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 spc="-440">
                <a:latin typeface="Cambria Math"/>
                <a:cs typeface="Cambria Math"/>
              </a:rPr>
              <a:t>𝑉𝑉</a:t>
            </a:r>
            <a:r>
              <a:rPr dirty="0" sz="1400">
                <a:latin typeface="Cambria Math"/>
                <a:cs typeface="Cambria Math"/>
              </a:rPr>
              <a:t> </a:t>
            </a:r>
            <a:r>
              <a:rPr dirty="0" sz="1400" spc="-125">
                <a:latin typeface="Cambria Math"/>
                <a:cs typeface="Cambria Math"/>
              </a:rPr>
              <a:t>+𝑖𝑖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5515373" y="3366301"/>
            <a:ext cx="132588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75285" algn="l"/>
                <a:tab pos="644525" algn="l"/>
                <a:tab pos="1096010" algn="l"/>
              </a:tabLst>
            </a:pPr>
            <a:r>
              <a:rPr dirty="0" sz="1000" spc="-50">
                <a:latin typeface="Cambria Math"/>
                <a:cs typeface="Cambria Math"/>
              </a:rPr>
              <a:t>2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25">
                <a:latin typeface="Cambria Math"/>
                <a:cs typeface="Cambria Math"/>
              </a:rPr>
              <a:t>𝑟𝑟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25">
                <a:latin typeface="Cambria Math"/>
                <a:cs typeface="Cambria Math"/>
              </a:rPr>
              <a:t>𝑅𝑅𝑅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275">
                <a:latin typeface="Cambria Math"/>
                <a:cs typeface="Cambria Math"/>
              </a:rPr>
              <a:t>𝑜𝑜𝑜𝑜𝑜𝑜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6315473" y="3280957"/>
            <a:ext cx="7213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4675" algn="l"/>
              </a:tabLst>
            </a:pPr>
            <a:r>
              <a:rPr dirty="0" sz="1400">
                <a:latin typeface="Cambria Math"/>
                <a:cs typeface="Cambria Math"/>
              </a:rPr>
              <a:t>→</a:t>
            </a:r>
            <a:r>
              <a:rPr dirty="0" sz="1400" spc="60">
                <a:latin typeface="Cambria Math"/>
                <a:cs typeface="Cambria Math"/>
              </a:rPr>
              <a:t> </a:t>
            </a:r>
            <a:r>
              <a:rPr dirty="0" sz="1400" spc="-465">
                <a:latin typeface="Cambria Math"/>
                <a:cs typeface="Cambria Math"/>
              </a:rPr>
              <a:t>𝑉𝑉</a:t>
            </a:r>
            <a:r>
              <a:rPr dirty="0" sz="1400">
                <a:latin typeface="Cambria Math"/>
                <a:cs typeface="Cambria Math"/>
              </a:rPr>
              <a:t>	</a:t>
            </a:r>
            <a:r>
              <a:rPr dirty="0" sz="1400" spc="-5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4" name="object 104" descr=""/>
          <p:cNvSpPr/>
          <p:nvPr/>
        </p:nvSpPr>
        <p:spPr>
          <a:xfrm>
            <a:off x="7073404" y="3415588"/>
            <a:ext cx="591820" cy="12700"/>
          </a:xfrm>
          <a:custGeom>
            <a:avLst/>
            <a:gdLst/>
            <a:ahLst/>
            <a:cxnLst/>
            <a:rect l="l" t="t" r="r" b="b"/>
            <a:pathLst>
              <a:path w="591820" h="12700">
                <a:moveTo>
                  <a:pt x="591311" y="0"/>
                </a:moveTo>
                <a:lnTo>
                  <a:pt x="0" y="0"/>
                </a:lnTo>
                <a:lnTo>
                  <a:pt x="0" y="12179"/>
                </a:lnTo>
                <a:lnTo>
                  <a:pt x="591311" y="12179"/>
                </a:lnTo>
                <a:lnTo>
                  <a:pt x="591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 txBox="1"/>
          <p:nvPr/>
        </p:nvSpPr>
        <p:spPr>
          <a:xfrm>
            <a:off x="7035310" y="3145321"/>
            <a:ext cx="6623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335">
                <a:latin typeface="Cambria Math"/>
                <a:cs typeface="Cambria Math"/>
              </a:rPr>
              <a:t>𝑅𝑅</a:t>
            </a:r>
            <a:r>
              <a:rPr dirty="0" baseline="-16666" sz="1500" spc="-502">
                <a:latin typeface="Cambria Math"/>
                <a:cs typeface="Cambria Math"/>
              </a:rPr>
              <a:t>𝑅</a:t>
            </a:r>
            <a:r>
              <a:rPr dirty="0" baseline="-16666" sz="1500" spc="209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 spc="-315">
                <a:latin typeface="Cambria Math"/>
                <a:cs typeface="Cambria Math"/>
              </a:rPr>
              <a:t>𝑅𝑅</a:t>
            </a:r>
            <a:r>
              <a:rPr dirty="0" baseline="-16666" sz="1500" spc="-472">
                <a:latin typeface="Cambria Math"/>
                <a:cs typeface="Cambria Math"/>
              </a:rPr>
              <a:t>2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7234953" y="3399828"/>
            <a:ext cx="2628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315">
                <a:latin typeface="Cambria Math"/>
                <a:cs typeface="Cambria Math"/>
              </a:rPr>
              <a:t>𝑅𝑅</a:t>
            </a:r>
            <a:r>
              <a:rPr dirty="0" baseline="-16666" sz="1500" spc="-472">
                <a:latin typeface="Cambria Math"/>
                <a:cs typeface="Cambria Math"/>
              </a:rPr>
              <a:t>2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7682501" y="3280957"/>
            <a:ext cx="1371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65">
                <a:latin typeface="Cambria Math"/>
                <a:cs typeface="Cambria Math"/>
              </a:rPr>
              <a:t>𝑉𝑉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7949201" y="3280957"/>
            <a:ext cx="3092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20">
                <a:latin typeface="Cambria Math"/>
                <a:cs typeface="Cambria Math"/>
              </a:rPr>
              <a:t> </a:t>
            </a:r>
            <a:r>
              <a:rPr dirty="0" sz="1400" spc="-465">
                <a:latin typeface="Cambria Math"/>
                <a:cs typeface="Cambria Math"/>
              </a:rPr>
              <a:t>𝑉𝑉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7769369" y="3366301"/>
            <a:ext cx="51625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34340" algn="l"/>
              </a:tabLst>
            </a:pPr>
            <a:r>
              <a:rPr dirty="0" sz="1000" spc="-20">
                <a:latin typeface="Cambria Math"/>
                <a:cs typeface="Cambria Math"/>
              </a:rPr>
              <a:t>𝑖𝑖𝑖𝑖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185">
                <a:latin typeface="Cambria Math"/>
                <a:cs typeface="Cambria Math"/>
              </a:rPr>
              <a:t>𝑟𝑟</a:t>
            </a:r>
            <a:endParaRPr sz="1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0640" y="28003"/>
            <a:ext cx="9003665" cy="1257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30"/>
              </a:spcBef>
            </a:pPr>
            <a:endParaRPr sz="1800">
              <a:latin typeface="Arial"/>
              <a:cs typeface="Arial"/>
            </a:endParaRPr>
          </a:p>
          <a:p>
            <a:pPr marL="50800" marR="782955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Problema 7.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Hallar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para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valor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Vdd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tiene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lugar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transición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zona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saturación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a </a:t>
            </a:r>
            <a:r>
              <a:rPr dirty="0" sz="1600">
                <a:latin typeface="Arial"/>
                <a:cs typeface="Arial"/>
              </a:rPr>
              <a:t>lineal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triodo. K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0,5mA/V</a:t>
            </a:r>
            <a:r>
              <a:rPr dirty="0" baseline="26455" sz="1575">
                <a:latin typeface="Arial"/>
                <a:cs typeface="Arial"/>
              </a:rPr>
              <a:t>2</a:t>
            </a:r>
            <a:r>
              <a:rPr dirty="0" sz="1600">
                <a:latin typeface="Arial"/>
                <a:cs typeface="Arial"/>
              </a:rPr>
              <a:t>, V</a:t>
            </a:r>
            <a:r>
              <a:rPr dirty="0" baseline="-21164" sz="1575">
                <a:latin typeface="Arial"/>
                <a:cs typeface="Arial"/>
              </a:rPr>
              <a:t>TR</a:t>
            </a:r>
            <a:r>
              <a:rPr dirty="0" baseline="-21164" sz="1575" spc="202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=-3V,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5kΩ.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76321" y="1694130"/>
            <a:ext cx="10801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75">
                <a:latin typeface="Cambria Math"/>
                <a:cs typeface="Cambria Math"/>
              </a:rPr>
              <a:t>𝑇𝑇𝑖𝑖𝑉𝑉𝑉𝑉𝑠𝑠𝑖𝑖𝑖𝑖𝑖𝑖𝑟𝑉𝑉:</a:t>
            </a:r>
            <a:r>
              <a:rPr dirty="0" sz="1350" spc="220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08068" y="1776426"/>
            <a:ext cx="184785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375">
                <a:latin typeface="Cambria Math"/>
                <a:cs typeface="Cambria Math"/>
              </a:rPr>
              <a:t>𝐷𝐷𝐷𝐷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22953" y="1694130"/>
            <a:ext cx="31051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85080" y="1776426"/>
            <a:ext cx="219075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225">
                <a:latin typeface="Cambria Math"/>
                <a:cs typeface="Cambria Math"/>
              </a:rPr>
              <a:t>𝑠𝑠𝑎𝑎𝑜𝑜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11141" y="1694130"/>
            <a:ext cx="95440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𝐺𝐺𝐷𝐷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60">
                <a:latin typeface="Cambria Math"/>
                <a:cs typeface="Cambria Math"/>
              </a:rPr>
              <a:t>𝑉𝑉</a:t>
            </a:r>
            <a:r>
              <a:rPr dirty="0" baseline="-17543" sz="1425" spc="-540">
                <a:latin typeface="Cambria Math"/>
                <a:cs typeface="Cambria Math"/>
              </a:rPr>
              <a:t>𝑇𝑇𝑅𝑅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144080" y="1590254"/>
            <a:ext cx="235775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&lt;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405">
                <a:latin typeface="Cambria Math"/>
                <a:cs typeface="Cambria Math"/>
              </a:rPr>
              <a:t>𝐿𝐿𝑖𝑖𝑉𝑉𝑒𝑒𝑉𝑉𝐿𝐿</a:t>
            </a:r>
            <a:endParaRPr sz="135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</a:pP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35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4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345">
                <a:latin typeface="Cambria Math"/>
                <a:cs typeface="Cambria Math"/>
              </a:rPr>
              <a:t>𝑆𝑆𝑉𝑉𝑑𝑑𝑉𝑉𝑖𝑖𝑉𝑉𝑖𝑖𝑖𝑖𝑟𝑉𝑉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4932751" y="1555630"/>
            <a:ext cx="214629" cy="591820"/>
          </a:xfrm>
          <a:custGeom>
            <a:avLst/>
            <a:gdLst/>
            <a:ahLst/>
            <a:cxnLst/>
            <a:rect l="l" t="t" r="r" b="b"/>
            <a:pathLst>
              <a:path w="214629" h="591819">
                <a:moveTo>
                  <a:pt x="214439" y="591426"/>
                </a:moveTo>
                <a:lnTo>
                  <a:pt x="172701" y="585485"/>
                </a:lnTo>
                <a:lnTo>
                  <a:pt x="138618" y="569283"/>
                </a:lnTo>
                <a:lnTo>
                  <a:pt x="115639" y="545252"/>
                </a:lnTo>
                <a:lnTo>
                  <a:pt x="107213" y="515823"/>
                </a:lnTo>
                <a:lnTo>
                  <a:pt x="107213" y="376428"/>
                </a:lnTo>
                <a:lnTo>
                  <a:pt x="98787" y="346998"/>
                </a:lnTo>
                <a:lnTo>
                  <a:pt x="75809" y="322967"/>
                </a:lnTo>
                <a:lnTo>
                  <a:pt x="41730" y="306765"/>
                </a:lnTo>
                <a:lnTo>
                  <a:pt x="0" y="300824"/>
                </a:lnTo>
                <a:lnTo>
                  <a:pt x="41730" y="294882"/>
                </a:lnTo>
                <a:lnTo>
                  <a:pt x="75809" y="278676"/>
                </a:lnTo>
                <a:lnTo>
                  <a:pt x="98787" y="254640"/>
                </a:lnTo>
                <a:lnTo>
                  <a:pt x="107213" y="225209"/>
                </a:lnTo>
                <a:lnTo>
                  <a:pt x="107213" y="75615"/>
                </a:lnTo>
                <a:lnTo>
                  <a:pt x="115639" y="46184"/>
                </a:lnTo>
                <a:lnTo>
                  <a:pt x="138618" y="22148"/>
                </a:lnTo>
                <a:lnTo>
                  <a:pt x="172701" y="5942"/>
                </a:lnTo>
                <a:lnTo>
                  <a:pt x="21443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603868" y="2352083"/>
            <a:ext cx="337185" cy="160020"/>
          </a:xfrm>
          <a:custGeom>
            <a:avLst/>
            <a:gdLst/>
            <a:ahLst/>
            <a:cxnLst/>
            <a:rect l="l" t="t" r="r" b="b"/>
            <a:pathLst>
              <a:path w="337185" h="160019">
                <a:moveTo>
                  <a:pt x="285991" y="0"/>
                </a:moveTo>
                <a:lnTo>
                  <a:pt x="283718" y="6477"/>
                </a:lnTo>
                <a:lnTo>
                  <a:pt x="292955" y="10484"/>
                </a:lnTo>
                <a:lnTo>
                  <a:pt x="300896" y="16030"/>
                </a:lnTo>
                <a:lnTo>
                  <a:pt x="319960" y="52941"/>
                </a:lnTo>
                <a:lnTo>
                  <a:pt x="322313" y="78955"/>
                </a:lnTo>
                <a:lnTo>
                  <a:pt x="321722" y="93026"/>
                </a:lnTo>
                <a:lnTo>
                  <a:pt x="307503" y="136236"/>
                </a:lnTo>
                <a:lnTo>
                  <a:pt x="283972" y="153035"/>
                </a:lnTo>
                <a:lnTo>
                  <a:pt x="285991" y="159512"/>
                </a:lnTo>
                <a:lnTo>
                  <a:pt x="323748" y="131635"/>
                </a:lnTo>
                <a:lnTo>
                  <a:pt x="336046" y="94450"/>
                </a:lnTo>
                <a:lnTo>
                  <a:pt x="336867" y="79794"/>
                </a:lnTo>
                <a:lnTo>
                  <a:pt x="336053" y="65346"/>
                </a:lnTo>
                <a:lnTo>
                  <a:pt x="323710" y="27965"/>
                </a:lnTo>
                <a:lnTo>
                  <a:pt x="297557" y="4176"/>
                </a:lnTo>
                <a:lnTo>
                  <a:pt x="285991" y="0"/>
                </a:lnTo>
                <a:close/>
              </a:path>
              <a:path w="337185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0"/>
                </a:lnTo>
                <a:lnTo>
                  <a:pt x="35960" y="143411"/>
                </a:lnTo>
                <a:lnTo>
                  <a:pt x="16917" y="105805"/>
                </a:lnTo>
                <a:lnTo>
                  <a:pt x="14554" y="78955"/>
                </a:lnTo>
                <a:lnTo>
                  <a:pt x="15144" y="65346"/>
                </a:lnTo>
                <a:lnTo>
                  <a:pt x="29380" y="23114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801949" y="2837230"/>
            <a:ext cx="573405" cy="87630"/>
          </a:xfrm>
          <a:custGeom>
            <a:avLst/>
            <a:gdLst/>
            <a:ahLst/>
            <a:cxnLst/>
            <a:rect l="l" t="t" r="r" b="b"/>
            <a:pathLst>
              <a:path w="573404" h="87630">
                <a:moveTo>
                  <a:pt x="531926" y="0"/>
                </a:moveTo>
                <a:lnTo>
                  <a:pt x="526465" y="4622"/>
                </a:lnTo>
                <a:lnTo>
                  <a:pt x="539915" y="20688"/>
                </a:lnTo>
                <a:lnTo>
                  <a:pt x="0" y="20688"/>
                </a:lnTo>
                <a:lnTo>
                  <a:pt x="0" y="31864"/>
                </a:lnTo>
                <a:lnTo>
                  <a:pt x="548487" y="31864"/>
                </a:lnTo>
                <a:lnTo>
                  <a:pt x="558165" y="43815"/>
                </a:lnTo>
                <a:lnTo>
                  <a:pt x="548665" y="55587"/>
                </a:lnTo>
                <a:lnTo>
                  <a:pt x="0" y="55587"/>
                </a:lnTo>
                <a:lnTo>
                  <a:pt x="0" y="66763"/>
                </a:lnTo>
                <a:lnTo>
                  <a:pt x="540004" y="66763"/>
                </a:lnTo>
                <a:lnTo>
                  <a:pt x="526465" y="82994"/>
                </a:lnTo>
                <a:lnTo>
                  <a:pt x="531926" y="87617"/>
                </a:lnTo>
                <a:lnTo>
                  <a:pt x="573049" y="46494"/>
                </a:lnTo>
                <a:lnTo>
                  <a:pt x="573049" y="41122"/>
                </a:lnTo>
                <a:lnTo>
                  <a:pt x="5319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2228605" y="2294774"/>
            <a:ext cx="3558540" cy="682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105"/>
              </a:spcBef>
            </a:pP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35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𝑉𝑉𝑠𝑠𝑉𝑉𝑑𝑑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39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2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−3</a:t>
            </a:r>
            <a:r>
              <a:rPr dirty="0" sz="1350" spc="17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15">
                <a:latin typeface="Cambria Math"/>
                <a:cs typeface="Cambria Math"/>
              </a:rPr>
              <a:t>3𝑉𝑉</a:t>
            </a:r>
            <a:endParaRPr sz="1350">
              <a:latin typeface="Cambria Math"/>
              <a:cs typeface="Cambria Math"/>
            </a:endParaRPr>
          </a:p>
          <a:p>
            <a:pPr algn="ctr" marL="155575">
              <a:lnSpc>
                <a:spcPts val="900"/>
              </a:lnSpc>
              <a:spcBef>
                <a:spcPts val="1270"/>
              </a:spcBef>
            </a:pPr>
            <a:r>
              <a:rPr dirty="0" sz="950" spc="-170">
                <a:latin typeface="Cambria Math"/>
                <a:cs typeface="Cambria Math"/>
              </a:rPr>
              <a:t>𝑉𝑉𝑑𝑑𝑠𝑠=𝑉𝑉𝑠𝑠𝑎𝑎𝑜𝑜</a:t>
            </a:r>
            <a:endParaRPr sz="950">
              <a:latin typeface="Cambria Math"/>
              <a:cs typeface="Cambria Math"/>
            </a:endParaRPr>
          </a:p>
          <a:p>
            <a:pPr marL="63500">
              <a:lnSpc>
                <a:spcPts val="1380"/>
              </a:lnSpc>
              <a:tabLst>
                <a:tab pos="2183130" algn="l"/>
              </a:tabLst>
            </a:pP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𝑑𝑑𝑑𝑑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420">
                <a:latin typeface="Cambria Math"/>
                <a:cs typeface="Cambria Math"/>
              </a:rPr>
              <a:t>𝑅𝑅𝑑𝑑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50">
                <a:latin typeface="Cambria Math"/>
                <a:cs typeface="Cambria Math"/>
              </a:rPr>
              <a:t>𝑉𝑉</a:t>
            </a:r>
            <a:r>
              <a:rPr dirty="0" baseline="-17543" sz="1425" spc="-675">
                <a:latin typeface="Cambria Math"/>
                <a:cs typeface="Cambria Math"/>
              </a:rPr>
              <a:t>𝐷𝐷𝐷𝐷</a:t>
            </a:r>
            <a:r>
              <a:rPr dirty="0" baseline="-17543" sz="1425">
                <a:latin typeface="Cambria Math"/>
                <a:cs typeface="Cambria Math"/>
              </a:rPr>
              <a:t>	</a:t>
            </a: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𝑑𝑑𝑑𝑑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420">
                <a:latin typeface="Cambria Math"/>
                <a:cs typeface="Cambria Math"/>
              </a:rPr>
              <a:t>𝑅𝑅𝑑𝑑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50">
                <a:latin typeface="Cambria Math"/>
                <a:cs typeface="Cambria Math"/>
              </a:rPr>
              <a:t>3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793356" y="3363638"/>
            <a:ext cx="826135" cy="160020"/>
          </a:xfrm>
          <a:custGeom>
            <a:avLst/>
            <a:gdLst/>
            <a:ahLst/>
            <a:cxnLst/>
            <a:rect l="l" t="t" r="r" b="b"/>
            <a:pathLst>
              <a:path w="826135" h="160020">
                <a:moveTo>
                  <a:pt x="775195" y="0"/>
                </a:moveTo>
                <a:lnTo>
                  <a:pt x="772921" y="6477"/>
                </a:lnTo>
                <a:lnTo>
                  <a:pt x="782159" y="10484"/>
                </a:lnTo>
                <a:lnTo>
                  <a:pt x="790100" y="16030"/>
                </a:lnTo>
                <a:lnTo>
                  <a:pt x="809164" y="52941"/>
                </a:lnTo>
                <a:lnTo>
                  <a:pt x="811517" y="78955"/>
                </a:lnTo>
                <a:lnTo>
                  <a:pt x="810926" y="93026"/>
                </a:lnTo>
                <a:lnTo>
                  <a:pt x="796707" y="136238"/>
                </a:lnTo>
                <a:lnTo>
                  <a:pt x="773175" y="153035"/>
                </a:lnTo>
                <a:lnTo>
                  <a:pt x="775195" y="159512"/>
                </a:lnTo>
                <a:lnTo>
                  <a:pt x="812952" y="131635"/>
                </a:lnTo>
                <a:lnTo>
                  <a:pt x="825250" y="94450"/>
                </a:lnTo>
                <a:lnTo>
                  <a:pt x="826071" y="79794"/>
                </a:lnTo>
                <a:lnTo>
                  <a:pt x="825257" y="65346"/>
                </a:lnTo>
                <a:lnTo>
                  <a:pt x="825247" y="65173"/>
                </a:lnTo>
                <a:lnTo>
                  <a:pt x="812914" y="27965"/>
                </a:lnTo>
                <a:lnTo>
                  <a:pt x="786761" y="4176"/>
                </a:lnTo>
                <a:lnTo>
                  <a:pt x="775195" y="0"/>
                </a:lnTo>
                <a:close/>
              </a:path>
              <a:path w="826135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180194" y="3363638"/>
            <a:ext cx="508000" cy="160020"/>
          </a:xfrm>
          <a:custGeom>
            <a:avLst/>
            <a:gdLst/>
            <a:ahLst/>
            <a:cxnLst/>
            <a:rect l="l" t="t" r="r" b="b"/>
            <a:pathLst>
              <a:path w="508000" h="160020">
                <a:moveTo>
                  <a:pt x="456679" y="0"/>
                </a:moveTo>
                <a:lnTo>
                  <a:pt x="454406" y="6477"/>
                </a:lnTo>
                <a:lnTo>
                  <a:pt x="463643" y="10484"/>
                </a:lnTo>
                <a:lnTo>
                  <a:pt x="471584" y="16030"/>
                </a:lnTo>
                <a:lnTo>
                  <a:pt x="490648" y="52941"/>
                </a:lnTo>
                <a:lnTo>
                  <a:pt x="493001" y="78955"/>
                </a:lnTo>
                <a:lnTo>
                  <a:pt x="492410" y="93026"/>
                </a:lnTo>
                <a:lnTo>
                  <a:pt x="478191" y="136238"/>
                </a:lnTo>
                <a:lnTo>
                  <a:pt x="454660" y="153035"/>
                </a:lnTo>
                <a:lnTo>
                  <a:pt x="456679" y="159512"/>
                </a:lnTo>
                <a:lnTo>
                  <a:pt x="494436" y="131635"/>
                </a:lnTo>
                <a:lnTo>
                  <a:pt x="506734" y="94450"/>
                </a:lnTo>
                <a:lnTo>
                  <a:pt x="507555" y="79794"/>
                </a:lnTo>
                <a:lnTo>
                  <a:pt x="506741" y="65346"/>
                </a:lnTo>
                <a:lnTo>
                  <a:pt x="506731" y="65173"/>
                </a:lnTo>
                <a:lnTo>
                  <a:pt x="494398" y="27965"/>
                </a:lnTo>
                <a:lnTo>
                  <a:pt x="468245" y="4176"/>
                </a:lnTo>
                <a:lnTo>
                  <a:pt x="456679" y="0"/>
                </a:lnTo>
                <a:close/>
              </a:path>
              <a:path w="508000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2257058" y="3046298"/>
            <a:ext cx="4008120" cy="85979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315"/>
              </a:spcBef>
            </a:pPr>
            <a:r>
              <a:rPr dirty="0" sz="1350">
                <a:latin typeface="Arial"/>
                <a:cs typeface="Arial"/>
              </a:rPr>
              <a:t>Corriente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Saturación</a:t>
            </a:r>
            <a:endParaRPr sz="13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𝑘𝑘</a:t>
            </a:r>
            <a:r>
              <a:rPr dirty="0" sz="1350" spc="305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690">
                <a:latin typeface="Cambria Math"/>
                <a:cs typeface="Cambria Math"/>
              </a:rPr>
              <a:t> 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33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0.5</a:t>
            </a:r>
            <a:r>
              <a:rPr dirty="0" sz="1350" spc="2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</a:t>
            </a:r>
            <a:r>
              <a:rPr dirty="0" sz="1350" spc="290">
                <a:latin typeface="Cambria Math"/>
                <a:cs typeface="Cambria Math"/>
              </a:rPr>
              <a:t> 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3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0.5 ∗ 9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4.5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530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  <a:p>
            <a:pPr marL="126364">
              <a:lnSpc>
                <a:spcPct val="100000"/>
              </a:lnSpc>
              <a:spcBef>
                <a:spcPts val="1275"/>
              </a:spcBef>
            </a:pP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𝑑𝑑𝑑𝑑</a:t>
            </a:r>
            <a:r>
              <a:rPr dirty="0" baseline="-17543" sz="1425" spc="35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20">
                <a:latin typeface="Cambria Math"/>
                <a:cs typeface="Cambria Math"/>
              </a:rPr>
              <a:t>𝑅𝑅𝑑𝑑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+ 3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4.5 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 +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25.5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V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2943212" y="4360951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23545" y="6350"/>
                </a:lnTo>
                <a:lnTo>
                  <a:pt x="23545" y="15367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076629" y="4360951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13957" y="153670"/>
                </a:lnTo>
                <a:lnTo>
                  <a:pt x="13957" y="635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229558" y="4361284"/>
            <a:ext cx="823594" cy="160020"/>
          </a:xfrm>
          <a:custGeom>
            <a:avLst/>
            <a:gdLst/>
            <a:ahLst/>
            <a:cxnLst/>
            <a:rect l="l" t="t" r="r" b="b"/>
            <a:pathLst>
              <a:path w="823594" h="160020">
                <a:moveTo>
                  <a:pt x="772147" y="0"/>
                </a:moveTo>
                <a:lnTo>
                  <a:pt x="769874" y="6477"/>
                </a:lnTo>
                <a:lnTo>
                  <a:pt x="779111" y="10484"/>
                </a:lnTo>
                <a:lnTo>
                  <a:pt x="787052" y="16030"/>
                </a:lnTo>
                <a:lnTo>
                  <a:pt x="806116" y="52941"/>
                </a:lnTo>
                <a:lnTo>
                  <a:pt x="808469" y="78955"/>
                </a:lnTo>
                <a:lnTo>
                  <a:pt x="807878" y="93026"/>
                </a:lnTo>
                <a:lnTo>
                  <a:pt x="793659" y="136238"/>
                </a:lnTo>
                <a:lnTo>
                  <a:pt x="770128" y="153035"/>
                </a:lnTo>
                <a:lnTo>
                  <a:pt x="772147" y="159512"/>
                </a:lnTo>
                <a:lnTo>
                  <a:pt x="809904" y="131635"/>
                </a:lnTo>
                <a:lnTo>
                  <a:pt x="822202" y="94450"/>
                </a:lnTo>
                <a:lnTo>
                  <a:pt x="823023" y="79794"/>
                </a:lnTo>
                <a:lnTo>
                  <a:pt x="822209" y="65346"/>
                </a:lnTo>
                <a:lnTo>
                  <a:pt x="822199" y="65173"/>
                </a:lnTo>
                <a:lnTo>
                  <a:pt x="809866" y="27965"/>
                </a:lnTo>
                <a:lnTo>
                  <a:pt x="783713" y="4176"/>
                </a:lnTo>
                <a:lnTo>
                  <a:pt x="772147" y="0"/>
                </a:lnTo>
                <a:close/>
              </a:path>
              <a:path w="823594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523442" y="3859951"/>
            <a:ext cx="2446020" cy="676275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40"/>
              </a:spcBef>
            </a:pPr>
            <a:r>
              <a:rPr dirty="0" sz="1350">
                <a:latin typeface="Arial"/>
                <a:cs typeface="Arial"/>
              </a:rPr>
              <a:t>Corriente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región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lineal</a:t>
            </a:r>
            <a:endParaRPr sz="13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940"/>
              </a:spcBef>
            </a:pP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1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𝑘𝑘</a:t>
            </a:r>
            <a:r>
              <a:rPr dirty="0" sz="1350" spc="22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</a:t>
            </a:r>
            <a:r>
              <a:rPr dirty="0" sz="1350" spc="270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690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𝑉𝑉𝑑𝑑𝑠𝑠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25">
                <a:latin typeface="Cambria Math"/>
                <a:cs typeface="Cambria Math"/>
              </a:rPr>
              <a:t>𝑉𝑉𝑑𝑑𝑠𝑠</a:t>
            </a:r>
            <a:r>
              <a:rPr dirty="0" baseline="29239" sz="1425" spc="-487">
                <a:latin typeface="Cambria Math"/>
                <a:cs typeface="Cambria Math"/>
              </a:rPr>
              <a:t>2</a:t>
            </a:r>
            <a:endParaRPr baseline="29239" sz="1425">
              <a:latin typeface="Cambria Math"/>
              <a:cs typeface="Cambria Math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415383" y="4360951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23545" y="6350"/>
                </a:lnTo>
                <a:lnTo>
                  <a:pt x="23545" y="15367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3469297" y="4360951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13957" y="153670"/>
                </a:lnTo>
                <a:lnTo>
                  <a:pt x="13957" y="635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3033575" y="4303975"/>
            <a:ext cx="13906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0.5</a:t>
            </a:r>
            <a:r>
              <a:rPr dirty="0" sz="1350" spc="1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9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505861" y="4303975"/>
            <a:ext cx="72199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4.5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979" y="1445118"/>
            <a:ext cx="1542115" cy="2170625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1254396" y="2349587"/>
            <a:ext cx="1498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D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37533" y="2490801"/>
            <a:ext cx="1593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G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254396" y="2907038"/>
            <a:ext cx="1403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807631" y="2521318"/>
            <a:ext cx="218440" cy="217170"/>
          </a:xfrm>
          <a:custGeom>
            <a:avLst/>
            <a:gdLst/>
            <a:ahLst/>
            <a:cxnLst/>
            <a:rect l="l" t="t" r="r" b="b"/>
            <a:pathLst>
              <a:path w="218440" h="217169">
                <a:moveTo>
                  <a:pt x="217843" y="0"/>
                </a:moveTo>
                <a:lnTo>
                  <a:pt x="0" y="0"/>
                </a:lnTo>
                <a:lnTo>
                  <a:pt x="0" y="216712"/>
                </a:lnTo>
                <a:lnTo>
                  <a:pt x="217843" y="216712"/>
                </a:lnTo>
                <a:lnTo>
                  <a:pt x="217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0640" y="28003"/>
            <a:ext cx="9003665" cy="1322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41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Arial"/>
              <a:cs typeface="Arial"/>
            </a:endParaRPr>
          </a:p>
          <a:p>
            <a:pPr marL="50800" marR="413384" indent="-635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Arial"/>
                <a:cs typeface="Arial"/>
              </a:rPr>
              <a:t>Problema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9.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Determinad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circuito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figura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Vin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necesario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para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Vds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6,2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V.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2 </a:t>
            </a:r>
            <a:r>
              <a:rPr dirty="0" sz="1600">
                <a:latin typeface="Arial"/>
                <a:cs typeface="Arial"/>
              </a:rPr>
              <a:t>mA/V</a:t>
            </a:r>
            <a:r>
              <a:rPr dirty="0" baseline="26455" sz="1575">
                <a:latin typeface="Arial"/>
                <a:cs typeface="Arial"/>
              </a:rPr>
              <a:t>2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Vtr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=-</a:t>
            </a:r>
            <a:r>
              <a:rPr dirty="0" sz="1600">
                <a:latin typeface="Arial"/>
                <a:cs typeface="Arial"/>
              </a:rPr>
              <a:t>1,5 </a:t>
            </a:r>
            <a:r>
              <a:rPr dirty="0" sz="1600" spc="-50">
                <a:latin typeface="Arial"/>
                <a:cs typeface="Arial"/>
              </a:rPr>
              <a:t>V,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R2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4,7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kΩ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V2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10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V.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02403" y="1601418"/>
            <a:ext cx="31724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385">
                <a:latin typeface="Cambria Math"/>
                <a:cs typeface="Cambria Math"/>
              </a:rPr>
              <a:t>𝑉𝑉𝑑𝑑𝑠𝑠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180">
                <a:latin typeface="Cambria Math"/>
                <a:cs typeface="Cambria Math"/>
              </a:rPr>
              <a:t>6.2𝑉𝑉</a:t>
            </a:r>
            <a:r>
              <a:rPr dirty="0" sz="1350" spc="1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290">
                <a:latin typeface="Cambria Math"/>
                <a:cs typeface="Cambria Math"/>
              </a:rPr>
              <a:t>𝑉𝑉2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220">
                <a:latin typeface="Cambria Math"/>
                <a:cs typeface="Cambria Math"/>
              </a:rPr>
              <a:t>𝑖𝑖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290">
                <a:latin typeface="Cambria Math"/>
                <a:cs typeface="Cambria Math"/>
              </a:rPr>
              <a:t>𝑅𝑅2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− 6.2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215">
                <a:latin typeface="Cambria Math"/>
                <a:cs typeface="Cambria Math"/>
              </a:rPr>
              <a:t>𝑖𝑖</a:t>
            </a:r>
            <a:r>
              <a:rPr dirty="0" sz="1350" spc="12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807874" y="1732991"/>
            <a:ext cx="620395" cy="10795"/>
          </a:xfrm>
          <a:custGeom>
            <a:avLst/>
            <a:gdLst/>
            <a:ahLst/>
            <a:cxnLst/>
            <a:rect l="l" t="t" r="r" b="b"/>
            <a:pathLst>
              <a:path w="620395" h="10794">
                <a:moveTo>
                  <a:pt x="620268" y="0"/>
                </a:moveTo>
                <a:lnTo>
                  <a:pt x="0" y="0"/>
                </a:lnTo>
                <a:lnTo>
                  <a:pt x="0" y="10667"/>
                </a:lnTo>
                <a:lnTo>
                  <a:pt x="620268" y="10667"/>
                </a:lnTo>
                <a:lnTo>
                  <a:pt x="6202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002527" y="1717306"/>
            <a:ext cx="23050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315">
                <a:latin typeface="Cambria Math"/>
                <a:cs typeface="Cambria Math"/>
              </a:rPr>
              <a:t>𝑅𝑅2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64227" y="1601407"/>
            <a:ext cx="15430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653695" y="1732991"/>
            <a:ext cx="226060" cy="10795"/>
          </a:xfrm>
          <a:custGeom>
            <a:avLst/>
            <a:gdLst/>
            <a:ahLst/>
            <a:cxnLst/>
            <a:rect l="l" t="t" r="r" b="b"/>
            <a:pathLst>
              <a:path w="226059" h="10794">
                <a:moveTo>
                  <a:pt x="225564" y="0"/>
                </a:moveTo>
                <a:lnTo>
                  <a:pt x="0" y="0"/>
                </a:lnTo>
                <a:lnTo>
                  <a:pt x="0" y="10667"/>
                </a:lnTo>
                <a:lnTo>
                  <a:pt x="225564" y="10667"/>
                </a:lnTo>
                <a:lnTo>
                  <a:pt x="2255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795183" y="1430056"/>
            <a:ext cx="1098550" cy="51943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420"/>
              </a:spcBef>
              <a:tabLst>
                <a:tab pos="845185" algn="l"/>
              </a:tabLst>
            </a:pPr>
            <a:r>
              <a:rPr dirty="0" sz="1350">
                <a:latin typeface="Cambria Math"/>
                <a:cs typeface="Cambria Math"/>
              </a:rPr>
              <a:t>10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6.2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25">
                <a:latin typeface="Cambria Math"/>
                <a:cs typeface="Cambria Math"/>
              </a:rPr>
              <a:t>3.8</a:t>
            </a:r>
            <a:endParaRPr sz="1350">
              <a:latin typeface="Cambria Math"/>
              <a:cs typeface="Cambria Math"/>
            </a:endParaRPr>
          </a:p>
          <a:p>
            <a:pPr algn="r" marR="5080">
              <a:lnSpc>
                <a:spcPct val="100000"/>
              </a:lnSpc>
              <a:spcBef>
                <a:spcPts val="325"/>
              </a:spcBef>
            </a:pPr>
            <a:r>
              <a:rPr dirty="0" sz="1350" spc="-25">
                <a:latin typeface="Cambria Math"/>
                <a:cs typeface="Cambria Math"/>
              </a:rPr>
              <a:t>4.7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914130" y="1601407"/>
            <a:ext cx="9105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0.808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645" y="1635244"/>
            <a:ext cx="1687775" cy="2256805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1021054" y="2769069"/>
            <a:ext cx="218440" cy="212725"/>
          </a:xfrm>
          <a:custGeom>
            <a:avLst/>
            <a:gdLst/>
            <a:ahLst/>
            <a:cxnLst/>
            <a:rect l="l" t="t" r="r" b="b"/>
            <a:pathLst>
              <a:path w="218440" h="212725">
                <a:moveTo>
                  <a:pt x="217843" y="0"/>
                </a:moveTo>
                <a:lnTo>
                  <a:pt x="0" y="0"/>
                </a:lnTo>
                <a:lnTo>
                  <a:pt x="0" y="212115"/>
                </a:lnTo>
                <a:lnTo>
                  <a:pt x="217843" y="212115"/>
                </a:lnTo>
                <a:lnTo>
                  <a:pt x="217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209384" y="2731120"/>
            <a:ext cx="1593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G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98942" y="2665196"/>
            <a:ext cx="218440" cy="5543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ts val="1280"/>
              </a:lnSpc>
            </a:pPr>
            <a:r>
              <a:rPr dirty="0" sz="1350" spc="-50">
                <a:latin typeface="Arial"/>
                <a:cs typeface="Arial"/>
              </a:rPr>
              <a:t>D</a:t>
            </a:r>
            <a:endParaRPr sz="1350">
              <a:latin typeface="Arial"/>
              <a:cs typeface="Arial"/>
            </a:endParaRPr>
          </a:p>
          <a:p>
            <a:pPr>
              <a:lnSpc>
                <a:spcPts val="1555"/>
              </a:lnSpc>
              <a:spcBef>
                <a:spcPts val="1525"/>
              </a:spcBef>
            </a:pPr>
            <a:r>
              <a:rPr dirty="0" sz="1350" spc="-50"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567707" y="2076543"/>
            <a:ext cx="33210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𝑉𝑉𝑖𝑖𝑉𝑉</a:t>
            </a:r>
            <a:r>
              <a:rPr dirty="0" sz="1350" spc="9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𝑉𝑉𝑠𝑠𝑉𝑉𝑑𝑑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 spc="-330">
                <a:latin typeface="Cambria Math"/>
                <a:cs typeface="Cambria Math"/>
              </a:rPr>
              <a:t>𝑉𝑉𝑟𝑟𝑠𝑠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409">
                <a:latin typeface="Cambria Math"/>
                <a:cs typeface="Cambria Math"/>
              </a:rPr>
              <a:t>𝑉𝑉𝑑𝑑𝑅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𝑉𝑉𝑖𝑖𝑉𝑉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25">
                <a:latin typeface="Cambria Math"/>
                <a:cs typeface="Cambria Math"/>
              </a:rPr>
              <a:t>1.5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817872" y="2635364"/>
            <a:ext cx="984885" cy="368300"/>
          </a:xfrm>
          <a:custGeom>
            <a:avLst/>
            <a:gdLst/>
            <a:ahLst/>
            <a:cxnLst/>
            <a:rect l="l" t="t" r="r" b="b"/>
            <a:pathLst>
              <a:path w="984885" h="368300">
                <a:moveTo>
                  <a:pt x="162877" y="6477"/>
                </a:moveTo>
                <a:lnTo>
                  <a:pt x="160604" y="0"/>
                </a:lnTo>
                <a:lnTo>
                  <a:pt x="149034" y="4178"/>
                </a:lnTo>
                <a:lnTo>
                  <a:pt x="138899" y="10236"/>
                </a:lnTo>
                <a:lnTo>
                  <a:pt x="113017" y="51663"/>
                </a:lnTo>
                <a:lnTo>
                  <a:pt x="109778" y="78955"/>
                </a:lnTo>
                <a:lnTo>
                  <a:pt x="109728" y="79794"/>
                </a:lnTo>
                <a:lnTo>
                  <a:pt x="117106" y="120383"/>
                </a:lnTo>
                <a:lnTo>
                  <a:pt x="149009" y="155346"/>
                </a:lnTo>
                <a:lnTo>
                  <a:pt x="160604" y="159512"/>
                </a:lnTo>
                <a:lnTo>
                  <a:pt x="162623" y="153035"/>
                </a:lnTo>
                <a:lnTo>
                  <a:pt x="153530" y="149021"/>
                </a:lnTo>
                <a:lnTo>
                  <a:pt x="145681" y="143421"/>
                </a:lnTo>
                <a:lnTo>
                  <a:pt x="126644" y="105816"/>
                </a:lnTo>
                <a:lnTo>
                  <a:pt x="124320" y="79794"/>
                </a:lnTo>
                <a:lnTo>
                  <a:pt x="124282" y="78955"/>
                </a:lnTo>
                <a:lnTo>
                  <a:pt x="133743" y="31737"/>
                </a:lnTo>
                <a:lnTo>
                  <a:pt x="153670" y="10490"/>
                </a:lnTo>
                <a:lnTo>
                  <a:pt x="162877" y="6477"/>
                </a:lnTo>
                <a:close/>
              </a:path>
              <a:path w="984885" h="368300">
                <a:moveTo>
                  <a:pt x="525881" y="202285"/>
                </a:moveTo>
                <a:lnTo>
                  <a:pt x="98806" y="202196"/>
                </a:lnTo>
                <a:lnTo>
                  <a:pt x="57264" y="345732"/>
                </a:lnTo>
                <a:lnTo>
                  <a:pt x="27584" y="280479"/>
                </a:lnTo>
                <a:lnTo>
                  <a:pt x="0" y="293090"/>
                </a:lnTo>
                <a:lnTo>
                  <a:pt x="2603" y="299402"/>
                </a:lnTo>
                <a:lnTo>
                  <a:pt x="16814" y="293090"/>
                </a:lnTo>
                <a:lnTo>
                  <a:pt x="51638" y="367931"/>
                </a:lnTo>
                <a:lnTo>
                  <a:pt x="59791" y="367931"/>
                </a:lnTo>
                <a:lnTo>
                  <a:pt x="105029" y="213385"/>
                </a:lnTo>
                <a:lnTo>
                  <a:pt x="120243" y="213385"/>
                </a:lnTo>
                <a:lnTo>
                  <a:pt x="120243" y="212953"/>
                </a:lnTo>
                <a:lnTo>
                  <a:pt x="525881" y="212953"/>
                </a:lnTo>
                <a:lnTo>
                  <a:pt x="525881" y="202285"/>
                </a:lnTo>
                <a:close/>
              </a:path>
              <a:path w="984885" h="368300">
                <a:moveTo>
                  <a:pt x="984567" y="79794"/>
                </a:moveTo>
                <a:lnTo>
                  <a:pt x="977163" y="39268"/>
                </a:lnTo>
                <a:lnTo>
                  <a:pt x="945261" y="4178"/>
                </a:lnTo>
                <a:lnTo>
                  <a:pt x="933691" y="0"/>
                </a:lnTo>
                <a:lnTo>
                  <a:pt x="931418" y="6477"/>
                </a:lnTo>
                <a:lnTo>
                  <a:pt x="940650" y="10490"/>
                </a:lnTo>
                <a:lnTo>
                  <a:pt x="948601" y="16040"/>
                </a:lnTo>
                <a:lnTo>
                  <a:pt x="967663" y="52946"/>
                </a:lnTo>
                <a:lnTo>
                  <a:pt x="969403" y="65176"/>
                </a:lnTo>
                <a:lnTo>
                  <a:pt x="969429" y="65354"/>
                </a:lnTo>
                <a:lnTo>
                  <a:pt x="967651" y="105816"/>
                </a:lnTo>
                <a:lnTo>
                  <a:pt x="948601" y="143421"/>
                </a:lnTo>
                <a:lnTo>
                  <a:pt x="931672" y="153035"/>
                </a:lnTo>
                <a:lnTo>
                  <a:pt x="933691" y="159512"/>
                </a:lnTo>
                <a:lnTo>
                  <a:pt x="971448" y="131635"/>
                </a:lnTo>
                <a:lnTo>
                  <a:pt x="983742" y="94462"/>
                </a:lnTo>
                <a:lnTo>
                  <a:pt x="984567" y="79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232149" y="2635364"/>
            <a:ext cx="806450" cy="160020"/>
          </a:xfrm>
          <a:custGeom>
            <a:avLst/>
            <a:gdLst/>
            <a:ahLst/>
            <a:cxnLst/>
            <a:rect l="l" t="t" r="r" b="b"/>
            <a:pathLst>
              <a:path w="806450" h="160019">
                <a:moveTo>
                  <a:pt x="755383" y="0"/>
                </a:moveTo>
                <a:lnTo>
                  <a:pt x="753109" y="6477"/>
                </a:lnTo>
                <a:lnTo>
                  <a:pt x="762347" y="10484"/>
                </a:lnTo>
                <a:lnTo>
                  <a:pt x="770288" y="16030"/>
                </a:lnTo>
                <a:lnTo>
                  <a:pt x="789352" y="52941"/>
                </a:lnTo>
                <a:lnTo>
                  <a:pt x="791705" y="78955"/>
                </a:lnTo>
                <a:lnTo>
                  <a:pt x="791114" y="93026"/>
                </a:lnTo>
                <a:lnTo>
                  <a:pt x="776895" y="136238"/>
                </a:lnTo>
                <a:lnTo>
                  <a:pt x="753363" y="153035"/>
                </a:lnTo>
                <a:lnTo>
                  <a:pt x="755383" y="159512"/>
                </a:lnTo>
                <a:lnTo>
                  <a:pt x="793140" y="131635"/>
                </a:lnTo>
                <a:lnTo>
                  <a:pt x="805438" y="94450"/>
                </a:lnTo>
                <a:lnTo>
                  <a:pt x="806259" y="79794"/>
                </a:lnTo>
                <a:lnTo>
                  <a:pt x="805445" y="65346"/>
                </a:lnTo>
                <a:lnTo>
                  <a:pt x="805435" y="65173"/>
                </a:lnTo>
                <a:lnTo>
                  <a:pt x="793102" y="27965"/>
                </a:lnTo>
                <a:lnTo>
                  <a:pt x="766949" y="4176"/>
                </a:lnTo>
                <a:lnTo>
                  <a:pt x="755383" y="0"/>
                </a:lnTo>
                <a:close/>
              </a:path>
              <a:path w="806450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2520151" y="2554478"/>
            <a:ext cx="5774055" cy="4857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1350" spc="-430">
                <a:latin typeface="Cambria Math"/>
                <a:cs typeface="Cambria Math"/>
              </a:rPr>
              <a:t>𝑆𝑆𝑉𝑉𝑆𝑆𝑉𝑉𝑉𝑉𝑒𝑒𝑚𝑚𝑉𝑉𝑠𝑠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 spc="-315">
                <a:latin typeface="Cambria Math"/>
                <a:cs typeface="Cambria Math"/>
              </a:rPr>
              <a:t>𝑠𝑠𝑉𝑉𝑑𝑑𝑉𝑉𝑖𝑖𝑉𝑉𝑖𝑖𝑖𝑖𝑟𝑉𝑉:</a:t>
            </a:r>
            <a:r>
              <a:rPr dirty="0" sz="1350" spc="235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1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𝑘𝑘</a:t>
            </a:r>
            <a:r>
              <a:rPr dirty="0" sz="1350" spc="325">
                <a:latin typeface="Cambria Math"/>
                <a:cs typeface="Cambria Math"/>
              </a:rPr>
              <a:t> </a:t>
            </a:r>
            <a:r>
              <a:rPr dirty="0" sz="1350" spc="-330">
                <a:latin typeface="Cambria Math"/>
                <a:cs typeface="Cambria Math"/>
              </a:rPr>
              <a:t>𝑉𝑉𝑟𝑟𝑠𝑠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55">
                <a:latin typeface="Cambria Math"/>
                <a:cs typeface="Cambria Math"/>
              </a:rPr>
              <a:t>𝑉𝑉𝑑𝑑𝑖𝑖</a:t>
            </a:r>
            <a:r>
              <a:rPr dirty="0" sz="1350" spc="310">
                <a:latin typeface="Cambria Math"/>
                <a:cs typeface="Cambria Math"/>
              </a:rPr>
              <a:t> 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3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</a:t>
            </a:r>
            <a:r>
              <a:rPr dirty="0" sz="1350" spc="285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𝑉𝑉𝑖𝑖𝑉𝑉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1.5</a:t>
            </a:r>
            <a:r>
              <a:rPr dirty="0" sz="1350" spc="275">
                <a:latin typeface="Cambria Math"/>
                <a:cs typeface="Cambria Math"/>
              </a:rPr>
              <a:t> 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3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0.808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 spc="-505">
                <a:latin typeface="Cambria Math"/>
                <a:cs typeface="Cambria Math"/>
              </a:rPr>
              <a:t>𝑚𝑚𝐴𝐴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→</a:t>
            </a:r>
            <a:endParaRPr sz="135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dirty="0" sz="1350" spc="-375">
                <a:latin typeface="Cambria Math"/>
                <a:cs typeface="Cambria Math"/>
              </a:rPr>
              <a:t>𝑉𝑉𝑖𝑖𝑉𝑉</a:t>
            </a:r>
            <a:r>
              <a:rPr dirty="0" sz="1350" spc="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+ 1.5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±</a:t>
            </a:r>
            <a:r>
              <a:rPr dirty="0" sz="1350" spc="15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0.404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𝑉𝑉𝑖𝑖𝑉𝑉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±0.636 −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1.5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759092" y="3146576"/>
            <a:ext cx="240347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105"/>
              </a:spcBef>
            </a:pPr>
            <a:r>
              <a:rPr dirty="0" sz="1350" spc="-375">
                <a:latin typeface="Cambria Math"/>
                <a:cs typeface="Cambria Math"/>
              </a:rPr>
              <a:t>𝑉𝑉𝑖𝑖𝑉𝑉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0.636 −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1.5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−0.864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dirty="0" sz="1350" spc="-375">
                <a:latin typeface="Cambria Math"/>
                <a:cs typeface="Cambria Math"/>
              </a:rPr>
              <a:t>𝑉𝑉𝑖𝑖𝑉𝑉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−0.636 − 1.5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−2.136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610061" y="3146576"/>
            <a:ext cx="201739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solidFill>
                  <a:srgbClr val="00AF50"/>
                </a:solidFill>
                <a:latin typeface="Arial"/>
                <a:cs typeface="Arial"/>
              </a:rPr>
              <a:t>Vin=Vgs&gt;Vtr=-1.5</a:t>
            </a:r>
            <a:r>
              <a:rPr dirty="0" sz="1350" spc="-10">
                <a:solidFill>
                  <a:srgbClr val="00AF50"/>
                </a:solidFill>
                <a:latin typeface="Wingdings"/>
                <a:cs typeface="Wingdings"/>
              </a:rPr>
              <a:t></a:t>
            </a:r>
            <a:r>
              <a:rPr dirty="0" sz="1350" spc="-10">
                <a:solidFill>
                  <a:srgbClr val="00AF50"/>
                </a:solidFill>
                <a:latin typeface="Arial"/>
                <a:cs typeface="Arial"/>
              </a:rPr>
              <a:t>Activa </a:t>
            </a:r>
            <a:r>
              <a:rPr dirty="0" sz="1350" spc="-10">
                <a:solidFill>
                  <a:srgbClr val="FF0000"/>
                </a:solidFill>
                <a:latin typeface="Arial"/>
                <a:cs typeface="Arial"/>
              </a:rPr>
              <a:t>Vin=Vgs&lt;Vtr=-1.5</a:t>
            </a:r>
            <a:r>
              <a:rPr dirty="0" sz="1350" spc="-1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dirty="0" sz="1350" spc="-10">
                <a:solidFill>
                  <a:srgbClr val="FF0000"/>
                </a:solidFill>
                <a:latin typeface="Arial"/>
                <a:cs typeface="Arial"/>
              </a:rPr>
              <a:t>Corte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545204" y="3784965"/>
            <a:ext cx="55981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latin typeface="Cambria Math"/>
                <a:cs typeface="Cambria Math"/>
              </a:rPr>
              <a:t>¿</a:t>
            </a:r>
            <a:r>
              <a:rPr dirty="0" sz="1350" spc="-65">
                <a:latin typeface="Cambria Math"/>
                <a:cs typeface="Cambria Math"/>
              </a:rPr>
              <a:t> </a:t>
            </a:r>
            <a:r>
              <a:rPr dirty="0" sz="1350" spc="-320">
                <a:latin typeface="Cambria Math"/>
                <a:cs typeface="Cambria Math"/>
              </a:rPr>
              <a:t>𝑆𝑆𝑉𝑉𝑑𝑑𝑉𝑉𝑖𝑖𝑉𝑉𝑖𝑖𝑖𝑖𝑟𝑉𝑉?</a:t>
            </a:r>
            <a:r>
              <a:rPr dirty="0" sz="1350" spc="-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:</a:t>
            </a:r>
            <a:r>
              <a:rPr dirty="0" sz="1350" spc="-75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𝑉𝑉𝑑𝑑𝑠𝑠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6.2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34">
                <a:latin typeface="Cambria Math"/>
                <a:cs typeface="Cambria Math"/>
              </a:rPr>
              <a:t>𝑉𝑉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𝑉𝑉𝑠𝑠𝑉𝑉𝑑𝑑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30">
                <a:latin typeface="Cambria Math"/>
                <a:cs typeface="Cambria Math"/>
              </a:rPr>
              <a:t>𝑉𝑉𝑟𝑟𝑠𝑠</a:t>
            </a:r>
            <a:r>
              <a:rPr dirty="0" sz="1350" spc="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55">
                <a:latin typeface="Cambria Math"/>
                <a:cs typeface="Cambria Math"/>
              </a:rPr>
              <a:t>𝑉𝑉𝑑𝑑𝑖𝑖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−0.864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1.5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0.636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250139" y="2898330"/>
            <a:ext cx="443230" cy="300355"/>
          </a:xfrm>
          <a:custGeom>
            <a:avLst/>
            <a:gdLst/>
            <a:ahLst/>
            <a:cxnLst/>
            <a:rect l="l" t="t" r="r" b="b"/>
            <a:pathLst>
              <a:path w="443230" h="300355">
                <a:moveTo>
                  <a:pt x="443166" y="0"/>
                </a:moveTo>
                <a:lnTo>
                  <a:pt x="0" y="0"/>
                </a:lnTo>
                <a:lnTo>
                  <a:pt x="0" y="300088"/>
                </a:lnTo>
                <a:lnTo>
                  <a:pt x="443166" y="300088"/>
                </a:lnTo>
                <a:lnTo>
                  <a:pt x="443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328885" y="2925252"/>
            <a:ext cx="27051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Vin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336" y="1560210"/>
            <a:ext cx="1001534" cy="174009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164183" y="1931011"/>
            <a:ext cx="153352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65">
                <a:latin typeface="Cambria Math"/>
                <a:cs typeface="Cambria Math"/>
              </a:rPr>
              <a:t>𝑉𝑉</a:t>
            </a:r>
            <a:r>
              <a:rPr dirty="0" baseline="-17543" sz="1425" spc="-547">
                <a:latin typeface="Cambria Math"/>
                <a:cs typeface="Cambria Math"/>
              </a:rPr>
              <a:t>𝑅𝑅𝐺𝐺</a:t>
            </a:r>
            <a:r>
              <a:rPr dirty="0" baseline="-17543" sz="1425" spc="30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400">
                <a:latin typeface="Cambria Math"/>
                <a:cs typeface="Cambria Math"/>
              </a:rPr>
              <a:t>𝑉𝑉</a:t>
            </a:r>
            <a:r>
              <a:rPr dirty="0" baseline="-17543" sz="1425" spc="-600">
                <a:latin typeface="Cambria Math"/>
                <a:cs typeface="Cambria Math"/>
              </a:rPr>
              <a:t>𝐺𝐺𝐷𝐷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𝑅𝑅𝐷𝐷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28266" y="2013376"/>
            <a:ext cx="177165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360">
                <a:latin typeface="Cambria Math"/>
                <a:cs typeface="Cambria Math"/>
              </a:rPr>
              <a:t>𝐺𝐺𝐷𝐷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100597" y="2062657"/>
            <a:ext cx="247015" cy="10795"/>
          </a:xfrm>
          <a:custGeom>
            <a:avLst/>
            <a:gdLst/>
            <a:ahLst/>
            <a:cxnLst/>
            <a:rect l="l" t="t" r="r" b="b"/>
            <a:pathLst>
              <a:path w="247014" h="10794">
                <a:moveTo>
                  <a:pt x="246887" y="0"/>
                </a:moveTo>
                <a:lnTo>
                  <a:pt x="0" y="0"/>
                </a:lnTo>
                <a:lnTo>
                  <a:pt x="0" y="10667"/>
                </a:lnTo>
                <a:lnTo>
                  <a:pt x="246887" y="10667"/>
                </a:lnTo>
                <a:lnTo>
                  <a:pt x="2468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678966" y="1835068"/>
            <a:ext cx="2882900" cy="3282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21255">
              <a:lnSpc>
                <a:spcPts val="1190"/>
              </a:lnSpc>
              <a:spcBef>
                <a:spcPts val="105"/>
              </a:spcBef>
            </a:pPr>
            <a:r>
              <a:rPr dirty="0" baseline="12345" sz="2025" spc="-660">
                <a:latin typeface="Cambria Math"/>
                <a:cs typeface="Cambria Math"/>
              </a:rPr>
              <a:t>𝑉𝑉</a:t>
            </a:r>
            <a:r>
              <a:rPr dirty="0" sz="950" spc="-440">
                <a:latin typeface="Cambria Math"/>
                <a:cs typeface="Cambria Math"/>
              </a:rPr>
              <a:t>𝐺𝐺𝐷𝐷</a:t>
            </a:r>
            <a:endParaRPr sz="950">
              <a:latin typeface="Cambria Math"/>
              <a:cs typeface="Cambria Math"/>
            </a:endParaRPr>
          </a:p>
          <a:p>
            <a:pPr marL="38100">
              <a:lnSpc>
                <a:spcPts val="1190"/>
              </a:lnSpc>
              <a:tabLst>
                <a:tab pos="923290" algn="l"/>
                <a:tab pos="2715260" algn="l"/>
              </a:tabLst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315">
                <a:latin typeface="Cambria Math"/>
                <a:cs typeface="Cambria Math"/>
              </a:rPr>
              <a:t>−𝑉𝑉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375">
                <a:latin typeface="Cambria Math"/>
                <a:cs typeface="Cambria Math"/>
              </a:rPr>
              <a:t>𝑅𝑅𝑠𝑠</a:t>
            </a:r>
            <a:r>
              <a:rPr dirty="0" sz="1350" spc="1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𝑅𝑅𝑠𝑠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−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571513" y="2062657"/>
            <a:ext cx="226060" cy="10795"/>
          </a:xfrm>
          <a:custGeom>
            <a:avLst/>
            <a:gdLst/>
            <a:ahLst/>
            <a:cxnLst/>
            <a:rect l="l" t="t" r="r" b="b"/>
            <a:pathLst>
              <a:path w="226059" h="10794">
                <a:moveTo>
                  <a:pt x="225551" y="0"/>
                </a:moveTo>
                <a:lnTo>
                  <a:pt x="0" y="0"/>
                </a:lnTo>
                <a:lnTo>
                  <a:pt x="0" y="10667"/>
                </a:lnTo>
                <a:lnTo>
                  <a:pt x="225551" y="10667"/>
                </a:lnTo>
                <a:lnTo>
                  <a:pt x="225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130574" y="2046904"/>
            <a:ext cx="68072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0690" algn="l"/>
              </a:tabLst>
            </a:pPr>
            <a:r>
              <a:rPr dirty="0" sz="1350" spc="-330">
                <a:latin typeface="Cambria Math"/>
                <a:cs typeface="Cambria Math"/>
              </a:rPr>
              <a:t>𝑖𝑖𝑑𝑑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25">
                <a:latin typeface="Cambria Math"/>
                <a:cs typeface="Cambria Math"/>
              </a:rPr>
              <a:t>2.5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622826" y="1800016"/>
            <a:ext cx="1212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Cambria Math"/>
                <a:cs typeface="Cambria Math"/>
              </a:rPr>
              <a:t>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31719" y="1931070"/>
            <a:ext cx="6794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0.4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85">
                <a:latin typeface="Cambria Math"/>
                <a:cs typeface="Cambria Math"/>
              </a:rPr>
              <a:t>𝑘𝑘Ω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72094" y="2619401"/>
            <a:ext cx="488251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𝑑𝑑𝑑𝑑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420">
                <a:latin typeface="Cambria Math"/>
                <a:cs typeface="Cambria Math"/>
              </a:rPr>
              <a:t>𝑅𝑅𝑑𝑑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24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40">
                <a:latin typeface="Cambria Math"/>
                <a:cs typeface="Cambria Math"/>
              </a:rPr>
              <a:t>𝑉𝑉</a:t>
            </a:r>
            <a:r>
              <a:rPr dirty="0" baseline="-17543" sz="1425" spc="-509">
                <a:latin typeface="Cambria Math"/>
                <a:cs typeface="Cambria Math"/>
              </a:rPr>
              <a:t>𝑅𝑅𝑑𝑑𝑠𝑠</a:t>
            </a:r>
            <a:r>
              <a:rPr dirty="0" baseline="-17543" sz="1425" spc="3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30 − </a:t>
            </a:r>
            <a:r>
              <a:rPr dirty="0" sz="1350" spc="-245">
                <a:latin typeface="Cambria Math"/>
                <a:cs typeface="Cambria Math"/>
              </a:rPr>
              <a:t>2.5𝑅𝑅𝑑𝑑</a:t>
            </a:r>
            <a:r>
              <a:rPr dirty="0" sz="1350" spc="3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17.5 − 1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420">
                <a:latin typeface="Cambria Math"/>
                <a:cs typeface="Cambria Math"/>
              </a:rPr>
              <a:t>𝑅𝑅𝑑𝑑</a:t>
            </a:r>
            <a:r>
              <a:rPr dirty="0" sz="1350" spc="12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7063778" y="2751010"/>
            <a:ext cx="1016635" cy="10795"/>
          </a:xfrm>
          <a:custGeom>
            <a:avLst/>
            <a:gdLst/>
            <a:ahLst/>
            <a:cxnLst/>
            <a:rect l="l" t="t" r="r" b="b"/>
            <a:pathLst>
              <a:path w="1016634" h="10794">
                <a:moveTo>
                  <a:pt x="1016507" y="0"/>
                </a:moveTo>
                <a:lnTo>
                  <a:pt x="0" y="0"/>
                </a:lnTo>
                <a:lnTo>
                  <a:pt x="0" y="10680"/>
                </a:lnTo>
                <a:lnTo>
                  <a:pt x="1016507" y="10680"/>
                </a:lnTo>
                <a:lnTo>
                  <a:pt x="10165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7051071" y="2488386"/>
            <a:ext cx="104140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30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− 17.5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50">
                <a:latin typeface="Cambria Math"/>
                <a:cs typeface="Cambria Math"/>
              </a:rPr>
              <a:t>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445954" y="2735338"/>
            <a:ext cx="25209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Cambria Math"/>
                <a:cs typeface="Cambria Math"/>
              </a:rPr>
              <a:t>2.5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15169" y="2619439"/>
            <a:ext cx="67818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4.6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285">
                <a:latin typeface="Cambria Math"/>
                <a:cs typeface="Cambria Math"/>
              </a:rPr>
              <a:t>𝑘𝑘Ω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73342" y="2068342"/>
            <a:ext cx="2520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V</a:t>
            </a:r>
            <a:r>
              <a:rPr dirty="0" baseline="-20833" sz="1200" spc="-37">
                <a:latin typeface="Arial"/>
                <a:cs typeface="Arial"/>
              </a:rPr>
              <a:t>D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66557" y="2408959"/>
            <a:ext cx="257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V</a:t>
            </a:r>
            <a:r>
              <a:rPr dirty="0" baseline="-20833" sz="1200" spc="-37">
                <a:latin typeface="Arial"/>
                <a:cs typeface="Arial"/>
              </a:rPr>
              <a:t>G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55386" y="2501840"/>
            <a:ext cx="127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357494" y="2588707"/>
            <a:ext cx="9398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0638" y="28003"/>
            <a:ext cx="9003665" cy="1675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42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65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Arial"/>
                <a:cs typeface="Arial"/>
              </a:rPr>
              <a:t>Problema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10.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Hallar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circuito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figura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sabiendo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Vdd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30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V,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Vds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17.5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V,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Id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2.5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Vgs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-</a:t>
            </a:r>
            <a:r>
              <a:rPr dirty="0" sz="1600" spc="-20">
                <a:latin typeface="Arial"/>
                <a:cs typeface="Arial"/>
              </a:rPr>
              <a:t>1V.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(suponer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Ig=0).</a:t>
            </a:r>
            <a:endParaRPr sz="1600">
              <a:latin typeface="Arial"/>
              <a:cs typeface="Arial"/>
            </a:endParaRPr>
          </a:p>
          <a:p>
            <a:pPr marL="2112645">
              <a:lnSpc>
                <a:spcPct val="100000"/>
              </a:lnSpc>
              <a:spcBef>
                <a:spcPts val="1225"/>
              </a:spcBef>
            </a:pP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𝑑𝑑𝑑𝑑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380">
                <a:latin typeface="Cambria Math"/>
                <a:cs typeface="Cambria Math"/>
              </a:rPr>
              <a:t>𝑉𝑉</a:t>
            </a:r>
            <a:r>
              <a:rPr dirty="0" baseline="-17543" sz="1425" spc="-569">
                <a:latin typeface="Cambria Math"/>
                <a:cs typeface="Cambria Math"/>
              </a:rPr>
              <a:t>𝑅𝑅𝑑𝑑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24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70">
                <a:latin typeface="Cambria Math"/>
                <a:cs typeface="Cambria Math"/>
              </a:rPr>
              <a:t>𝑉𝑉</a:t>
            </a:r>
            <a:r>
              <a:rPr dirty="0" baseline="-17543" sz="1425" spc="-555">
                <a:latin typeface="Cambria Math"/>
                <a:cs typeface="Cambria Math"/>
              </a:rPr>
              <a:t>𝑅𝑅𝑠𝑠</a:t>
            </a:r>
            <a:r>
              <a:rPr dirty="0" baseline="-17543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420">
                <a:latin typeface="Cambria Math"/>
                <a:cs typeface="Cambria Math"/>
              </a:rPr>
              <a:t>𝑅𝑅𝑑𝑑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</a:t>
            </a:r>
            <a:r>
              <a:rPr dirty="0" baseline="-17543" sz="1425" spc="-660">
                <a:latin typeface="Cambria Math"/>
                <a:cs typeface="Cambria Math"/>
              </a:rPr>
              <a:t>𝐷𝐷𝐷𝐷</a:t>
            </a:r>
            <a:r>
              <a:rPr dirty="0" baseline="-17543" sz="1425" spc="24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</a:t>
            </a: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 </a:t>
            </a:r>
            <a:r>
              <a:rPr dirty="0" sz="1350" spc="-305">
                <a:latin typeface="Cambria Math"/>
                <a:cs typeface="Cambria Math"/>
              </a:rPr>
              <a:t>𝑅𝑅</a:t>
            </a:r>
            <a:r>
              <a:rPr dirty="0" sz="1350" spc="-305"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11.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/>
              <a:t>Hallar</a:t>
            </a:r>
            <a:r>
              <a:rPr dirty="0" spc="-35"/>
              <a:t> </a:t>
            </a:r>
            <a:r>
              <a:rPr dirty="0"/>
              <a:t>la</a:t>
            </a:r>
            <a:r>
              <a:rPr dirty="0" spc="-40"/>
              <a:t> </a:t>
            </a:r>
            <a:r>
              <a:rPr dirty="0"/>
              <a:t>corriente</a:t>
            </a:r>
            <a:r>
              <a:rPr dirty="0" spc="-5"/>
              <a:t> </a:t>
            </a:r>
            <a:r>
              <a:rPr dirty="0"/>
              <a:t>Id</a:t>
            </a:r>
            <a:r>
              <a:rPr dirty="0" spc="-20"/>
              <a:t> </a:t>
            </a:r>
            <a:r>
              <a:rPr dirty="0"/>
              <a:t>en</a:t>
            </a:r>
            <a:r>
              <a:rPr dirty="0" spc="-30"/>
              <a:t> </a:t>
            </a:r>
            <a:r>
              <a:rPr dirty="0"/>
              <a:t>el</a:t>
            </a:r>
            <a:r>
              <a:rPr dirty="0" spc="-30"/>
              <a:t> </a:t>
            </a:r>
            <a:r>
              <a:rPr dirty="0"/>
              <a:t>circuito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la</a:t>
            </a:r>
            <a:r>
              <a:rPr dirty="0" spc="-30"/>
              <a:t> </a:t>
            </a:r>
            <a:r>
              <a:rPr dirty="0"/>
              <a:t>figura</a:t>
            </a:r>
            <a:r>
              <a:rPr dirty="0" spc="-20"/>
              <a:t> </a:t>
            </a:r>
            <a:r>
              <a:rPr dirty="0"/>
              <a:t>sabiendo</a:t>
            </a:r>
            <a:r>
              <a:rPr dirty="0" spc="-40"/>
              <a:t> </a:t>
            </a:r>
            <a:r>
              <a:rPr dirty="0"/>
              <a:t>que</a:t>
            </a:r>
            <a:r>
              <a:rPr dirty="0" spc="-30"/>
              <a:t> </a:t>
            </a:r>
            <a:r>
              <a:rPr dirty="0"/>
              <a:t>Vdd</a:t>
            </a:r>
            <a:r>
              <a:rPr dirty="0" spc="-35"/>
              <a:t> </a:t>
            </a:r>
            <a:r>
              <a:rPr dirty="0"/>
              <a:t>=</a:t>
            </a:r>
            <a:r>
              <a:rPr dirty="0" spc="-10"/>
              <a:t> </a:t>
            </a:r>
            <a:r>
              <a:rPr dirty="0"/>
              <a:t>12</a:t>
            </a:r>
            <a:r>
              <a:rPr dirty="0" spc="-30"/>
              <a:t> </a:t>
            </a:r>
            <a:r>
              <a:rPr dirty="0" spc="-10"/>
              <a:t>V,</a:t>
            </a:r>
            <a:r>
              <a:rPr dirty="0" spc="10"/>
              <a:t> </a:t>
            </a:r>
            <a:r>
              <a:rPr dirty="0"/>
              <a:t>Vin</a:t>
            </a:r>
            <a:r>
              <a:rPr dirty="0" spc="-50"/>
              <a:t> </a:t>
            </a:r>
            <a:r>
              <a:rPr dirty="0"/>
              <a:t>=</a:t>
            </a:r>
            <a:r>
              <a:rPr dirty="0" spc="-15"/>
              <a:t> </a:t>
            </a:r>
            <a:r>
              <a:rPr dirty="0"/>
              <a:t>5</a:t>
            </a:r>
            <a:r>
              <a:rPr dirty="0" spc="-30"/>
              <a:t> </a:t>
            </a:r>
            <a:r>
              <a:rPr dirty="0" spc="-25"/>
              <a:t>V, </a:t>
            </a:r>
            <a:r>
              <a:rPr dirty="0"/>
              <a:t>Vbe=</a:t>
            </a:r>
            <a:r>
              <a:rPr dirty="0" spc="-20"/>
              <a:t> </a:t>
            </a:r>
            <a:r>
              <a:rPr dirty="0"/>
              <a:t>0.6</a:t>
            </a:r>
            <a:r>
              <a:rPr dirty="0" spc="-5"/>
              <a:t> </a:t>
            </a:r>
            <a:r>
              <a:rPr dirty="0" spc="-50"/>
              <a:t>V,</a:t>
            </a:r>
            <a:r>
              <a:rPr dirty="0" spc="-25"/>
              <a:t> </a:t>
            </a:r>
            <a:r>
              <a:rPr dirty="0"/>
              <a:t>V</a:t>
            </a:r>
            <a:r>
              <a:rPr dirty="0" baseline="-21164" sz="1575"/>
              <a:t>TR</a:t>
            </a:r>
            <a:r>
              <a:rPr dirty="0" baseline="-21164" sz="1575" spc="202"/>
              <a:t> </a:t>
            </a:r>
            <a:r>
              <a:rPr dirty="0" sz="1600"/>
              <a:t>=</a:t>
            </a:r>
            <a:r>
              <a:rPr dirty="0" sz="1600" spc="-5"/>
              <a:t> </a:t>
            </a:r>
            <a:r>
              <a:rPr dirty="0" sz="1600"/>
              <a:t>-</a:t>
            </a:r>
            <a:r>
              <a:rPr dirty="0" sz="1600" spc="-10"/>
              <a:t> </a:t>
            </a:r>
            <a:r>
              <a:rPr dirty="0" sz="1600"/>
              <a:t>6</a:t>
            </a:r>
            <a:r>
              <a:rPr dirty="0" sz="1600" spc="-20"/>
              <a:t> </a:t>
            </a:r>
            <a:r>
              <a:rPr dirty="0" sz="1600"/>
              <a:t>V</a:t>
            </a:r>
            <a:r>
              <a:rPr dirty="0" sz="1600" spc="-5"/>
              <a:t> </a:t>
            </a:r>
            <a:r>
              <a:rPr dirty="0" sz="1600"/>
              <a:t>y</a:t>
            </a:r>
            <a:r>
              <a:rPr dirty="0" sz="1600" spc="-10"/>
              <a:t> </a:t>
            </a:r>
            <a:r>
              <a:rPr dirty="0" sz="1600"/>
              <a:t>K</a:t>
            </a:r>
            <a:r>
              <a:rPr dirty="0" sz="1600" spc="-20"/>
              <a:t> </a:t>
            </a:r>
            <a:r>
              <a:rPr dirty="0" sz="1600"/>
              <a:t>=</a:t>
            </a:r>
            <a:r>
              <a:rPr dirty="0" sz="1600" spc="-15"/>
              <a:t> </a:t>
            </a:r>
            <a:r>
              <a:rPr dirty="0" sz="1600"/>
              <a:t>0.1</a:t>
            </a:r>
            <a:r>
              <a:rPr dirty="0" sz="1600" spc="-10"/>
              <a:t> </a:t>
            </a:r>
            <a:r>
              <a:rPr dirty="0" sz="1600"/>
              <a:t>mA/V</a:t>
            </a:r>
            <a:r>
              <a:rPr dirty="0" baseline="26455" sz="1575"/>
              <a:t>2</a:t>
            </a:r>
            <a:r>
              <a:rPr dirty="0" baseline="26455" sz="1575" spc="202"/>
              <a:t> </a:t>
            </a:r>
            <a:r>
              <a:rPr dirty="0" sz="1600"/>
              <a:t>(suponer</a:t>
            </a:r>
            <a:r>
              <a:rPr dirty="0" sz="1600" spc="-15"/>
              <a:t> </a:t>
            </a:r>
            <a:r>
              <a:rPr dirty="0" sz="1600"/>
              <a:t>que</a:t>
            </a:r>
            <a:r>
              <a:rPr dirty="0" sz="1600" spc="-5"/>
              <a:t> </a:t>
            </a:r>
            <a:r>
              <a:rPr dirty="0" sz="1600" spc="-10"/>
              <a:t>Ig=0).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122" y="1810407"/>
            <a:ext cx="1508352" cy="238642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87314" y="1569544"/>
            <a:ext cx="4159885" cy="664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Suponemos</a:t>
            </a:r>
            <a:r>
              <a:rPr dirty="0" sz="1350" spc="-6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BJT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activa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MOSFET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Saturación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3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sz="1350" spc="-375">
                <a:latin typeface="Cambria Math"/>
                <a:cs typeface="Cambria Math"/>
              </a:rPr>
              <a:t>𝑉𝑉𝑖𝑖𝑉𝑉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350">
                <a:latin typeface="Cambria Math"/>
                <a:cs typeface="Cambria Math"/>
              </a:rPr>
              <a:t>𝑉𝑉</a:t>
            </a:r>
            <a:r>
              <a:rPr dirty="0" baseline="-17543" sz="1425" spc="-525">
                <a:latin typeface="Cambria Math"/>
                <a:cs typeface="Cambria Math"/>
              </a:rPr>
              <a:t>𝑏𝑏𝑒𝑒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385">
                <a:latin typeface="Cambria Math"/>
                <a:cs typeface="Cambria Math"/>
              </a:rPr>
              <a:t>𝑉𝑉𝑑𝑑𝑠𝑠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395">
                <a:latin typeface="Cambria Math"/>
                <a:cs typeface="Cambria Math"/>
              </a:rPr>
              <a:t>𝑉𝑉𝑉𝑉𝑆𝑆</a:t>
            </a:r>
            <a:r>
              <a:rPr dirty="0" sz="1350" spc="1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5 −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0.6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4.4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819933" y="2467128"/>
            <a:ext cx="396875" cy="160020"/>
          </a:xfrm>
          <a:custGeom>
            <a:avLst/>
            <a:gdLst/>
            <a:ahLst/>
            <a:cxnLst/>
            <a:rect l="l" t="t" r="r" b="b"/>
            <a:pathLst>
              <a:path w="396875" h="160019">
                <a:moveTo>
                  <a:pt x="345427" y="0"/>
                </a:moveTo>
                <a:lnTo>
                  <a:pt x="343153" y="6477"/>
                </a:lnTo>
                <a:lnTo>
                  <a:pt x="352391" y="10484"/>
                </a:lnTo>
                <a:lnTo>
                  <a:pt x="360332" y="16030"/>
                </a:lnTo>
                <a:lnTo>
                  <a:pt x="379396" y="52941"/>
                </a:lnTo>
                <a:lnTo>
                  <a:pt x="381749" y="78955"/>
                </a:lnTo>
                <a:lnTo>
                  <a:pt x="381158" y="93026"/>
                </a:lnTo>
                <a:lnTo>
                  <a:pt x="366939" y="136236"/>
                </a:lnTo>
                <a:lnTo>
                  <a:pt x="343407" y="153035"/>
                </a:lnTo>
                <a:lnTo>
                  <a:pt x="345427" y="159512"/>
                </a:lnTo>
                <a:lnTo>
                  <a:pt x="383184" y="131635"/>
                </a:lnTo>
                <a:lnTo>
                  <a:pt x="395482" y="94450"/>
                </a:lnTo>
                <a:lnTo>
                  <a:pt x="396303" y="79794"/>
                </a:lnTo>
                <a:lnTo>
                  <a:pt x="395489" y="65346"/>
                </a:lnTo>
                <a:lnTo>
                  <a:pt x="383146" y="27965"/>
                </a:lnTo>
                <a:lnTo>
                  <a:pt x="356993" y="4176"/>
                </a:lnTo>
                <a:lnTo>
                  <a:pt x="345427" y="0"/>
                </a:lnTo>
                <a:close/>
              </a:path>
              <a:path w="396875" h="160019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47" y="78955"/>
                </a:lnTo>
                <a:lnTo>
                  <a:pt x="0" y="79794"/>
                </a:lnTo>
                <a:lnTo>
                  <a:pt x="7383" y="120372"/>
                </a:lnTo>
                <a:lnTo>
                  <a:pt x="39279" y="155342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0"/>
                </a:lnTo>
                <a:lnTo>
                  <a:pt x="35960" y="143411"/>
                </a:lnTo>
                <a:lnTo>
                  <a:pt x="16917" y="105805"/>
                </a:lnTo>
                <a:lnTo>
                  <a:pt x="14554" y="78955"/>
                </a:lnTo>
                <a:lnTo>
                  <a:pt x="15144" y="65346"/>
                </a:lnTo>
                <a:lnTo>
                  <a:pt x="29380" y="23114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863729" y="2409818"/>
            <a:ext cx="11169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0">
                <a:latin typeface="Cambria Math"/>
                <a:cs typeface="Cambria Math"/>
              </a:rPr>
              <a:t>𝐵𝐵𝐵𝐵𝑇𝑇</a:t>
            </a:r>
            <a:r>
              <a:rPr dirty="0" sz="1350" spc="18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365">
                <a:solidFill>
                  <a:srgbClr val="00AF50"/>
                </a:solidFill>
                <a:latin typeface="Cambria Math"/>
                <a:cs typeface="Cambria Math"/>
              </a:rPr>
              <a:t>𝐴𝐴𝑖𝑖𝑑𝑑𝑖𝑖𝑣𝑣𝑉𝑉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171476" y="3151229"/>
            <a:ext cx="824865" cy="160020"/>
          </a:xfrm>
          <a:custGeom>
            <a:avLst/>
            <a:gdLst/>
            <a:ahLst/>
            <a:cxnLst/>
            <a:rect l="l" t="t" r="r" b="b"/>
            <a:pathLst>
              <a:path w="824864" h="160020">
                <a:moveTo>
                  <a:pt x="773671" y="0"/>
                </a:moveTo>
                <a:lnTo>
                  <a:pt x="771397" y="6477"/>
                </a:lnTo>
                <a:lnTo>
                  <a:pt x="780635" y="10484"/>
                </a:lnTo>
                <a:lnTo>
                  <a:pt x="788576" y="16030"/>
                </a:lnTo>
                <a:lnTo>
                  <a:pt x="807640" y="52941"/>
                </a:lnTo>
                <a:lnTo>
                  <a:pt x="809993" y="78955"/>
                </a:lnTo>
                <a:lnTo>
                  <a:pt x="809402" y="93026"/>
                </a:lnTo>
                <a:lnTo>
                  <a:pt x="795183" y="136238"/>
                </a:lnTo>
                <a:lnTo>
                  <a:pt x="771651" y="153035"/>
                </a:lnTo>
                <a:lnTo>
                  <a:pt x="773671" y="159512"/>
                </a:lnTo>
                <a:lnTo>
                  <a:pt x="811428" y="131635"/>
                </a:lnTo>
                <a:lnTo>
                  <a:pt x="823726" y="94450"/>
                </a:lnTo>
                <a:lnTo>
                  <a:pt x="824547" y="79794"/>
                </a:lnTo>
                <a:lnTo>
                  <a:pt x="823733" y="65346"/>
                </a:lnTo>
                <a:lnTo>
                  <a:pt x="823723" y="65173"/>
                </a:lnTo>
                <a:lnTo>
                  <a:pt x="811390" y="27965"/>
                </a:lnTo>
                <a:lnTo>
                  <a:pt x="785237" y="4176"/>
                </a:lnTo>
                <a:lnTo>
                  <a:pt x="773671" y="0"/>
                </a:lnTo>
                <a:close/>
              </a:path>
              <a:path w="824864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272227" y="3150895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23545" y="6350"/>
                </a:lnTo>
                <a:lnTo>
                  <a:pt x="23545" y="15367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560836" y="3150895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13957" y="153670"/>
                </a:lnTo>
                <a:lnTo>
                  <a:pt x="13957" y="635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594651" y="2409761"/>
            <a:ext cx="4206875" cy="1237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30">
                <a:latin typeface="Cambria Math"/>
                <a:cs typeface="Cambria Math"/>
              </a:rPr>
              <a:t>𝑉𝑉</a:t>
            </a:r>
            <a:r>
              <a:rPr dirty="0" baseline="-18518" sz="1350" spc="-494">
                <a:latin typeface="Cambria Math"/>
                <a:cs typeface="Cambria Math"/>
              </a:rPr>
              <a:t>𝑑𝑑𝑑𝑑</a:t>
            </a:r>
            <a:r>
              <a:rPr dirty="0" baseline="-18518" sz="1350" spc="2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320">
                <a:latin typeface="Cambria Math"/>
                <a:cs typeface="Cambria Math"/>
              </a:rPr>
              <a:t>𝑉𝑉𝑗𝑗𝑉𝑉</a:t>
            </a:r>
            <a:r>
              <a:rPr dirty="0" sz="1350" spc="5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395">
                <a:latin typeface="Cambria Math"/>
                <a:cs typeface="Cambria Math"/>
              </a:rPr>
              <a:t>𝑉𝑉𝑉𝑉𝑆𝑆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15">
                <a:latin typeface="Cambria Math"/>
                <a:cs typeface="Cambria Math"/>
              </a:rPr>
              <a:t>𝑉𝑉</a:t>
            </a:r>
            <a:r>
              <a:rPr dirty="0" baseline="-17543" sz="1425" spc="-622">
                <a:latin typeface="Cambria Math"/>
                <a:cs typeface="Cambria Math"/>
              </a:rPr>
              <a:t>𝑅𝑅𝐵𝐵</a:t>
            </a:r>
            <a:r>
              <a:rPr dirty="0" baseline="-17543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12 −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4.4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7.6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434">
                <a:latin typeface="Cambria Math"/>
                <a:cs typeface="Cambria Math"/>
              </a:rPr>
              <a:t>𝑉𝑉</a:t>
            </a:r>
            <a:r>
              <a:rPr dirty="0" sz="1350" spc="11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450">
                <a:latin typeface="Cambria Math"/>
                <a:cs typeface="Cambria Math"/>
              </a:rPr>
              <a:t>𝑉𝑉𝑠𝑠𝑉𝑉𝑑𝑑</a:t>
            </a:r>
            <a:endParaRPr sz="13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410"/>
              </a:spcBef>
            </a:pPr>
            <a:r>
              <a:rPr dirty="0" sz="1350">
                <a:latin typeface="Arial"/>
                <a:cs typeface="Arial"/>
              </a:rPr>
              <a:t>Corriente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Saturación</a:t>
            </a:r>
            <a:endParaRPr sz="135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spcBef>
                <a:spcPts val="735"/>
              </a:spcBef>
            </a:pP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𝑘𝑘</a:t>
            </a:r>
            <a:r>
              <a:rPr dirty="0" sz="1350" spc="325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6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690">
                <a:latin typeface="Cambria Math"/>
                <a:cs typeface="Cambria Math"/>
              </a:rPr>
              <a:t> 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359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0.1</a:t>
            </a:r>
            <a:r>
              <a:rPr dirty="0" sz="1350" spc="19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-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(−6)</a:t>
            </a:r>
            <a:r>
              <a:rPr dirty="0" sz="1350" spc="195">
                <a:latin typeface="Cambria Math"/>
                <a:cs typeface="Cambria Math"/>
              </a:rPr>
              <a:t> 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33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3.6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dirty="0" sz="1350">
                <a:latin typeface="Arial"/>
                <a:cs typeface="Arial"/>
              </a:rPr>
              <a:t>Comprobamos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Saturación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MOSFET: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501146" y="4579035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23545" y="6350"/>
                </a:lnTo>
                <a:lnTo>
                  <a:pt x="23545" y="15367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713812" y="4579035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13957" y="153670"/>
                </a:lnTo>
                <a:lnTo>
                  <a:pt x="13957" y="635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866745" y="4579369"/>
            <a:ext cx="823594" cy="160020"/>
          </a:xfrm>
          <a:custGeom>
            <a:avLst/>
            <a:gdLst/>
            <a:ahLst/>
            <a:cxnLst/>
            <a:rect l="l" t="t" r="r" b="b"/>
            <a:pathLst>
              <a:path w="823595" h="160020">
                <a:moveTo>
                  <a:pt x="772147" y="0"/>
                </a:moveTo>
                <a:lnTo>
                  <a:pt x="769874" y="6477"/>
                </a:lnTo>
                <a:lnTo>
                  <a:pt x="779111" y="10484"/>
                </a:lnTo>
                <a:lnTo>
                  <a:pt x="787052" y="16030"/>
                </a:lnTo>
                <a:lnTo>
                  <a:pt x="806116" y="52941"/>
                </a:lnTo>
                <a:lnTo>
                  <a:pt x="808469" y="78955"/>
                </a:lnTo>
                <a:lnTo>
                  <a:pt x="807878" y="93026"/>
                </a:lnTo>
                <a:lnTo>
                  <a:pt x="793659" y="136238"/>
                </a:lnTo>
                <a:lnTo>
                  <a:pt x="770128" y="153035"/>
                </a:lnTo>
                <a:lnTo>
                  <a:pt x="772147" y="159512"/>
                </a:lnTo>
                <a:lnTo>
                  <a:pt x="809904" y="131635"/>
                </a:lnTo>
                <a:lnTo>
                  <a:pt x="822202" y="94450"/>
                </a:lnTo>
                <a:lnTo>
                  <a:pt x="823023" y="79794"/>
                </a:lnTo>
                <a:lnTo>
                  <a:pt x="822209" y="65346"/>
                </a:lnTo>
                <a:lnTo>
                  <a:pt x="822199" y="65173"/>
                </a:lnTo>
                <a:lnTo>
                  <a:pt x="809866" y="27965"/>
                </a:lnTo>
                <a:lnTo>
                  <a:pt x="783713" y="4176"/>
                </a:lnTo>
                <a:lnTo>
                  <a:pt x="772147" y="0"/>
                </a:lnTo>
                <a:close/>
              </a:path>
              <a:path w="823595" h="160020">
                <a:moveTo>
                  <a:pt x="50876" y="0"/>
                </a:moveTo>
                <a:lnTo>
                  <a:pt x="13169" y="27965"/>
                </a:lnTo>
                <a:lnTo>
                  <a:pt x="823" y="65173"/>
                </a:lnTo>
                <a:lnTo>
                  <a:pt x="0" y="79794"/>
                </a:lnTo>
                <a:lnTo>
                  <a:pt x="741" y="93026"/>
                </a:lnTo>
                <a:lnTo>
                  <a:pt x="821" y="94450"/>
                </a:lnTo>
                <a:lnTo>
                  <a:pt x="13119" y="131635"/>
                </a:lnTo>
                <a:lnTo>
                  <a:pt x="50876" y="159512"/>
                </a:lnTo>
                <a:lnTo>
                  <a:pt x="52895" y="153035"/>
                </a:lnTo>
                <a:lnTo>
                  <a:pt x="43803" y="149015"/>
                </a:lnTo>
                <a:lnTo>
                  <a:pt x="35960" y="143416"/>
                </a:lnTo>
                <a:lnTo>
                  <a:pt x="16917" y="105805"/>
                </a:lnTo>
                <a:lnTo>
                  <a:pt x="14589" y="79794"/>
                </a:lnTo>
                <a:lnTo>
                  <a:pt x="14554" y="78955"/>
                </a:lnTo>
                <a:lnTo>
                  <a:pt x="24015" y="31737"/>
                </a:lnTo>
                <a:lnTo>
                  <a:pt x="53149" y="6477"/>
                </a:lnTo>
                <a:lnTo>
                  <a:pt x="50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314707" y="4579035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23545" y="6350"/>
                </a:lnTo>
                <a:lnTo>
                  <a:pt x="23545" y="15367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027244" y="4579035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13957" y="153670"/>
                </a:lnTo>
                <a:lnTo>
                  <a:pt x="13957" y="635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7826515" y="4579035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23545" y="6350"/>
                </a:lnTo>
                <a:lnTo>
                  <a:pt x="23545" y="15367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840804" y="4579035"/>
            <a:ext cx="38100" cy="160020"/>
          </a:xfrm>
          <a:custGeom>
            <a:avLst/>
            <a:gdLst/>
            <a:ahLst/>
            <a:cxnLst/>
            <a:rect l="l" t="t" r="r" b="b"/>
            <a:pathLst>
              <a:path w="38100" h="160020">
                <a:moveTo>
                  <a:pt x="37503" y="0"/>
                </a:moveTo>
                <a:lnTo>
                  <a:pt x="0" y="0"/>
                </a:lnTo>
                <a:lnTo>
                  <a:pt x="0" y="6350"/>
                </a:lnTo>
                <a:lnTo>
                  <a:pt x="0" y="153670"/>
                </a:lnTo>
                <a:lnTo>
                  <a:pt x="0" y="160020"/>
                </a:lnTo>
                <a:lnTo>
                  <a:pt x="37503" y="160020"/>
                </a:lnTo>
                <a:lnTo>
                  <a:pt x="37503" y="153670"/>
                </a:lnTo>
                <a:lnTo>
                  <a:pt x="13957" y="153670"/>
                </a:lnTo>
                <a:lnTo>
                  <a:pt x="13957" y="6350"/>
                </a:lnTo>
                <a:lnTo>
                  <a:pt x="37503" y="6350"/>
                </a:lnTo>
                <a:lnTo>
                  <a:pt x="37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2136044" y="3777946"/>
            <a:ext cx="5736590" cy="976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4025">
              <a:lnSpc>
                <a:spcPct val="100000"/>
              </a:lnSpc>
              <a:spcBef>
                <a:spcPts val="105"/>
              </a:spcBef>
            </a:pPr>
            <a:r>
              <a:rPr dirty="0" sz="1350" spc="-315">
                <a:latin typeface="Cambria Math"/>
                <a:cs typeface="Cambria Math"/>
              </a:rPr>
              <a:t>𝑉𝑉</a:t>
            </a:r>
            <a:r>
              <a:rPr dirty="0" baseline="-18518" sz="1350" spc="-472">
                <a:latin typeface="Cambria Math"/>
                <a:cs typeface="Cambria Math"/>
              </a:rPr>
              <a:t>𝑉𝑉𝑆𝑆</a:t>
            </a:r>
            <a:r>
              <a:rPr dirty="0" baseline="-18518" sz="1350" spc="30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4.4¿</a:t>
            </a:r>
            <a:r>
              <a:rPr dirty="0" sz="1350" spc="-80">
                <a:latin typeface="Cambria Math"/>
                <a:cs typeface="Cambria Math"/>
              </a:rPr>
              <a:t> </a:t>
            </a:r>
            <a:r>
              <a:rPr dirty="0" sz="1350" spc="-10">
                <a:latin typeface="Cambria Math"/>
                <a:cs typeface="Cambria Math"/>
              </a:rPr>
              <a:t>&gt;?</a:t>
            </a:r>
            <a:r>
              <a:rPr dirty="0" sz="1350" spc="-75">
                <a:latin typeface="Cambria Math"/>
                <a:cs typeface="Cambria Math"/>
              </a:rPr>
              <a:t> </a:t>
            </a:r>
            <a:r>
              <a:rPr dirty="0" sz="1350" spc="-440">
                <a:latin typeface="Cambria Math"/>
                <a:cs typeface="Cambria Math"/>
              </a:rPr>
              <a:t>𝑉𝑉𝑠𝑠𝑉𝑉𝑑𝑑</a:t>
            </a:r>
            <a:r>
              <a:rPr dirty="0" sz="1350" spc="1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40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+ 6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6</a:t>
            </a:r>
            <a:r>
              <a:rPr dirty="0" sz="1350" spc="3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solidFill>
                  <a:srgbClr val="FF0000"/>
                </a:solidFill>
                <a:latin typeface="Cambria Math"/>
                <a:cs typeface="Cambria Math"/>
              </a:rPr>
              <a:t>4.4</a:t>
            </a:r>
            <a:r>
              <a:rPr dirty="0" sz="1350" spc="85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dirty="0" sz="1350">
                <a:solidFill>
                  <a:srgbClr val="FF0000"/>
                </a:solidFill>
                <a:latin typeface="Cambria Math"/>
                <a:cs typeface="Cambria Math"/>
              </a:rPr>
              <a:t>&lt;</a:t>
            </a:r>
            <a:r>
              <a:rPr dirty="0" sz="1350" spc="7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dirty="0" sz="1350" spc="-50">
                <a:solidFill>
                  <a:srgbClr val="FF0000"/>
                </a:solidFill>
                <a:latin typeface="Cambria Math"/>
                <a:cs typeface="Cambria Math"/>
              </a:rPr>
              <a:t>6</a:t>
            </a:r>
            <a:endParaRPr sz="1350">
              <a:latin typeface="Cambria Math"/>
              <a:cs typeface="Cambria Math"/>
            </a:endParaRPr>
          </a:p>
          <a:p>
            <a:pPr marL="299085">
              <a:lnSpc>
                <a:spcPct val="100000"/>
              </a:lnSpc>
              <a:spcBef>
                <a:spcPts val="1365"/>
              </a:spcBef>
            </a:pPr>
            <a:r>
              <a:rPr dirty="0" sz="1350">
                <a:latin typeface="Arial"/>
                <a:cs typeface="Arial"/>
              </a:rPr>
              <a:t>Corriente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Lineal/omhica</a:t>
            </a:r>
            <a:endParaRPr sz="13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255"/>
              </a:spcBef>
            </a:pPr>
            <a:r>
              <a:rPr dirty="0" sz="1350" spc="-310">
                <a:latin typeface="Cambria Math"/>
                <a:cs typeface="Cambria Math"/>
              </a:rPr>
              <a:t>𝑖𝑖𝑑𝑑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45">
                <a:latin typeface="Cambria Math"/>
                <a:cs typeface="Cambria Math"/>
              </a:rPr>
              <a:t> </a:t>
            </a:r>
            <a:r>
              <a:rPr dirty="0" sz="1350" spc="-385">
                <a:latin typeface="Cambria Math"/>
                <a:cs typeface="Cambria Math"/>
              </a:rPr>
              <a:t>𝑘𝑘</a:t>
            </a:r>
            <a:r>
              <a:rPr dirty="0" sz="1350" spc="22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</a:t>
            </a:r>
            <a:r>
              <a:rPr dirty="0" sz="1350" spc="254">
                <a:latin typeface="Cambria Math"/>
                <a:cs typeface="Cambria Math"/>
              </a:rPr>
              <a:t> </a:t>
            </a:r>
            <a:r>
              <a:rPr dirty="0" sz="1350" spc="-430">
                <a:latin typeface="Cambria Math"/>
                <a:cs typeface="Cambria Math"/>
              </a:rPr>
              <a:t>𝑉𝑉</a:t>
            </a:r>
            <a:r>
              <a:rPr dirty="0" baseline="-17543" sz="1425" spc="-644">
                <a:latin typeface="Cambria Math"/>
                <a:cs typeface="Cambria Math"/>
              </a:rPr>
              <a:t>𝐺𝐺𝐷𝐷</a:t>
            </a:r>
            <a:r>
              <a:rPr dirty="0" baseline="-17543" sz="1425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 spc="-375">
                <a:latin typeface="Cambria Math"/>
                <a:cs typeface="Cambria Math"/>
              </a:rPr>
              <a:t>𝑉𝑉</a:t>
            </a:r>
            <a:r>
              <a:rPr dirty="0" baseline="-17543" sz="1425" spc="-562">
                <a:latin typeface="Cambria Math"/>
                <a:cs typeface="Cambria Math"/>
              </a:rPr>
              <a:t>𝑇𝑇𝑅𝑅</a:t>
            </a:r>
            <a:r>
              <a:rPr dirty="0" baseline="-17543" sz="1425" spc="652">
                <a:latin typeface="Cambria Math"/>
                <a:cs typeface="Cambria Math"/>
              </a:rPr>
              <a:t> </a:t>
            </a:r>
            <a:r>
              <a:rPr dirty="0" sz="1350" spc="-315">
                <a:latin typeface="Cambria Math"/>
                <a:cs typeface="Cambria Math"/>
              </a:rPr>
              <a:t>𝑉𝑉</a:t>
            </a:r>
            <a:r>
              <a:rPr dirty="0" baseline="-18518" sz="1350" spc="-472">
                <a:latin typeface="Cambria Math"/>
                <a:cs typeface="Cambria Math"/>
              </a:rPr>
              <a:t>𝑉𝑉𝑆𝑆</a:t>
            </a:r>
            <a:r>
              <a:rPr dirty="0" baseline="-18518" sz="1350" spc="19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 spc="-210">
                <a:latin typeface="Cambria Math"/>
                <a:cs typeface="Cambria Math"/>
              </a:rPr>
              <a:t>𝑉𝑉</a:t>
            </a:r>
            <a:r>
              <a:rPr dirty="0" baseline="-18518" sz="1350" spc="-315">
                <a:latin typeface="Cambria Math"/>
                <a:cs typeface="Cambria Math"/>
              </a:rPr>
              <a:t>𝑉𝑉𝑆𝑆</a:t>
            </a:r>
            <a:r>
              <a:rPr dirty="0" baseline="29239" sz="1425" spc="-315">
                <a:latin typeface="Cambria Math"/>
                <a:cs typeface="Cambria Math"/>
              </a:rPr>
              <a:t>2</a:t>
            </a:r>
            <a:r>
              <a:rPr dirty="0" baseline="29239" sz="1425" spc="34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0.1</a:t>
            </a:r>
            <a:r>
              <a:rPr dirty="0" sz="1350" spc="1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2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∗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6 ∗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4.4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4.4</a:t>
            </a:r>
            <a:r>
              <a:rPr dirty="0" baseline="29239" sz="1425">
                <a:latin typeface="Cambria Math"/>
                <a:cs typeface="Cambria Math"/>
              </a:rPr>
              <a:t>2</a:t>
            </a:r>
            <a:r>
              <a:rPr dirty="0" baseline="29239" sz="1425" spc="34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0.1</a:t>
            </a:r>
            <a:r>
              <a:rPr dirty="0" sz="1350" spc="1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52.8</a:t>
            </a:r>
            <a:r>
              <a:rPr dirty="0" sz="1350" spc="-2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 </a:t>
            </a:r>
            <a:r>
              <a:rPr dirty="0" sz="1350" spc="-10">
                <a:latin typeface="Cambria Math"/>
                <a:cs typeface="Cambria Math"/>
              </a:rPr>
              <a:t>19.36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915420" y="4522061"/>
            <a:ext cx="8159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3.34 </a:t>
            </a:r>
            <a:r>
              <a:rPr dirty="0" sz="1350" spc="-525">
                <a:latin typeface="Cambria Math"/>
                <a:cs typeface="Cambria Math"/>
              </a:rPr>
              <a:t>𝑚𝑚𝐴𝐴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752940" y="28003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43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5" name="object 5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2700362" y="4220997"/>
            <a:ext cx="6443980" cy="914400"/>
            <a:chOff x="2700362" y="4220997"/>
            <a:chExt cx="6443980" cy="914400"/>
          </a:xfrm>
        </p:grpSpPr>
        <p:sp>
          <p:nvSpPr>
            <p:cNvPr id="8" name="object 8" descr=""/>
            <p:cNvSpPr/>
            <p:nvPr/>
          </p:nvSpPr>
          <p:spPr>
            <a:xfrm>
              <a:off x="2836798" y="4220997"/>
              <a:ext cx="6307455" cy="914400"/>
            </a:xfrm>
            <a:custGeom>
              <a:avLst/>
              <a:gdLst/>
              <a:ahLst/>
              <a:cxnLst/>
              <a:rect l="l" t="t" r="r" b="b"/>
              <a:pathLst>
                <a:path w="6307455" h="914400">
                  <a:moveTo>
                    <a:pt x="0" y="914400"/>
                  </a:moveTo>
                  <a:lnTo>
                    <a:pt x="6307201" y="914400"/>
                  </a:lnTo>
                  <a:lnTo>
                    <a:pt x="6307201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00362" y="4220997"/>
              <a:ext cx="136525" cy="914400"/>
            </a:xfrm>
            <a:custGeom>
              <a:avLst/>
              <a:gdLst/>
              <a:ahLst/>
              <a:cxnLst/>
              <a:rect l="l" t="t" r="r" b="b"/>
              <a:pathLst>
                <a:path w="136525" h="914400">
                  <a:moveTo>
                    <a:pt x="13643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36436" y="914400"/>
                  </a:lnTo>
                  <a:lnTo>
                    <a:pt x="136436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26659" y="4391168"/>
            <a:ext cx="54616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Tema</a:t>
            </a:r>
            <a:r>
              <a:rPr dirty="0" sz="26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dirty="0" sz="2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Amplificación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transistores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6659" y="847881"/>
            <a:ext cx="8533765" cy="58547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38100" marR="30480">
              <a:lnSpc>
                <a:spcPts val="1430"/>
              </a:lnSpc>
              <a:spcBef>
                <a:spcPts val="155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1.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Dibujar el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frecuencias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medias)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figura. </a:t>
            </a:r>
            <a:r>
              <a:rPr dirty="0" sz="1200">
                <a:latin typeface="Verdana"/>
                <a:cs typeface="Verdana"/>
              </a:rPr>
              <a:t>Calcular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 en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voltaje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v</a:t>
            </a:r>
            <a:r>
              <a:rPr dirty="0" baseline="-24305" sz="1200" spc="-15">
                <a:latin typeface="Verdana"/>
                <a:cs typeface="Verdana"/>
              </a:rPr>
              <a:t>out</a:t>
            </a:r>
            <a:r>
              <a:rPr dirty="0" sz="1200" spc="-10">
                <a:latin typeface="Verdana"/>
                <a:cs typeface="Verdana"/>
              </a:rPr>
              <a:t>/v</a:t>
            </a:r>
            <a:r>
              <a:rPr dirty="0" baseline="-24305" sz="1200" spc="-15">
                <a:latin typeface="Verdana"/>
                <a:cs typeface="Verdana"/>
              </a:rPr>
              <a:t>in</a:t>
            </a:r>
            <a:endParaRPr baseline="-24305" sz="1200">
              <a:latin typeface="Verdana"/>
              <a:cs typeface="Verdana"/>
            </a:endParaRPr>
          </a:p>
          <a:p>
            <a:pPr marL="1513205">
              <a:lnSpc>
                <a:spcPct val="100000"/>
              </a:lnSpc>
              <a:spcBef>
                <a:spcPts val="705"/>
              </a:spcBef>
            </a:pPr>
            <a:r>
              <a:rPr dirty="0" sz="650" spc="-10">
                <a:latin typeface="Arial"/>
                <a:cs typeface="Arial"/>
              </a:rPr>
              <a:t>Vdd_CIRCLE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35992" y="1503033"/>
            <a:ext cx="2754630" cy="2185670"/>
            <a:chOff x="335992" y="1503033"/>
            <a:chExt cx="2754630" cy="2185670"/>
          </a:xfrm>
        </p:grpSpPr>
        <p:sp>
          <p:nvSpPr>
            <p:cNvPr id="11" name="object 11" descr=""/>
            <p:cNvSpPr/>
            <p:nvPr/>
          </p:nvSpPr>
          <p:spPr>
            <a:xfrm>
              <a:off x="340755" y="3597858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89948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69247" y="3626359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 h="0">
                  <a:moveTo>
                    <a:pt x="0" y="0"/>
                  </a:moveTo>
                  <a:lnTo>
                    <a:pt x="132964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7740" y="365486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75979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26232" y="368336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94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95524" y="3597858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89948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224016" y="3626359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 h="0">
                  <a:moveTo>
                    <a:pt x="0" y="0"/>
                  </a:moveTo>
                  <a:lnTo>
                    <a:pt x="132964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252508" y="365486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75979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81001" y="368336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94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430190" y="3597858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89948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458682" y="3626359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 h="0">
                  <a:moveTo>
                    <a:pt x="0" y="0"/>
                  </a:moveTo>
                  <a:lnTo>
                    <a:pt x="132964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487174" y="365486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75979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515667" y="368336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94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670395" y="1564797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8001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41903" y="150779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23750"/>
                  </a:moveTo>
                  <a:lnTo>
                    <a:pt x="1854" y="14472"/>
                  </a:lnTo>
                  <a:lnTo>
                    <a:pt x="6924" y="6926"/>
                  </a:lnTo>
                  <a:lnTo>
                    <a:pt x="14468" y="1855"/>
                  </a:lnTo>
                  <a:lnTo>
                    <a:pt x="23743" y="0"/>
                  </a:lnTo>
                  <a:lnTo>
                    <a:pt x="33018" y="1855"/>
                  </a:lnTo>
                  <a:lnTo>
                    <a:pt x="40562" y="6926"/>
                  </a:lnTo>
                  <a:lnTo>
                    <a:pt x="45632" y="14472"/>
                  </a:lnTo>
                  <a:lnTo>
                    <a:pt x="47487" y="23750"/>
                  </a:lnTo>
                  <a:lnTo>
                    <a:pt x="45632" y="33028"/>
                  </a:lnTo>
                  <a:lnTo>
                    <a:pt x="40562" y="40574"/>
                  </a:lnTo>
                  <a:lnTo>
                    <a:pt x="33018" y="45646"/>
                  </a:lnTo>
                  <a:lnTo>
                    <a:pt x="23743" y="47501"/>
                  </a:lnTo>
                  <a:lnTo>
                    <a:pt x="14468" y="45646"/>
                  </a:lnTo>
                  <a:lnTo>
                    <a:pt x="6924" y="40574"/>
                  </a:lnTo>
                  <a:lnTo>
                    <a:pt x="1854" y="33028"/>
                  </a:lnTo>
                  <a:lnTo>
                    <a:pt x="0" y="23750"/>
                  </a:lnTo>
                  <a:close/>
                </a:path>
              </a:pathLst>
            </a:custGeom>
            <a:ln w="949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000035" y="207781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989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038025" y="2049312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23750"/>
                  </a:moveTo>
                  <a:lnTo>
                    <a:pt x="1854" y="14472"/>
                  </a:lnTo>
                  <a:lnTo>
                    <a:pt x="6924" y="6926"/>
                  </a:lnTo>
                  <a:lnTo>
                    <a:pt x="14468" y="1855"/>
                  </a:lnTo>
                  <a:lnTo>
                    <a:pt x="23743" y="0"/>
                  </a:lnTo>
                  <a:lnTo>
                    <a:pt x="33018" y="1855"/>
                  </a:lnTo>
                  <a:lnTo>
                    <a:pt x="40562" y="6926"/>
                  </a:lnTo>
                  <a:lnTo>
                    <a:pt x="45632" y="14472"/>
                  </a:lnTo>
                  <a:lnTo>
                    <a:pt x="47487" y="23750"/>
                  </a:lnTo>
                  <a:lnTo>
                    <a:pt x="45632" y="33028"/>
                  </a:lnTo>
                  <a:lnTo>
                    <a:pt x="40562" y="40574"/>
                  </a:lnTo>
                  <a:lnTo>
                    <a:pt x="33018" y="45646"/>
                  </a:lnTo>
                  <a:lnTo>
                    <a:pt x="23743" y="47501"/>
                  </a:lnTo>
                  <a:lnTo>
                    <a:pt x="14468" y="45646"/>
                  </a:lnTo>
                  <a:lnTo>
                    <a:pt x="6924" y="40574"/>
                  </a:lnTo>
                  <a:lnTo>
                    <a:pt x="1854" y="33028"/>
                  </a:lnTo>
                  <a:lnTo>
                    <a:pt x="0" y="23750"/>
                  </a:lnTo>
                  <a:close/>
                </a:path>
              </a:pathLst>
            </a:custGeom>
            <a:ln w="949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86026" y="217281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w="0" h="190500">
                  <a:moveTo>
                    <a:pt x="0" y="0"/>
                  </a:moveTo>
                  <a:lnTo>
                    <a:pt x="0" y="190005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90498" y="217281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9000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195524" y="2191816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974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90498" y="226781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95524" y="2343821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85476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90498" y="217281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9000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186026" y="2191816"/>
              <a:ext cx="104775" cy="0"/>
            </a:xfrm>
            <a:custGeom>
              <a:avLst/>
              <a:gdLst/>
              <a:ahLst/>
              <a:cxnLst/>
              <a:rect l="l" t="t" r="r" b="b"/>
              <a:pathLst>
                <a:path w="104775" h="0">
                  <a:moveTo>
                    <a:pt x="104471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186026" y="217281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w="0" h="190500">
                  <a:moveTo>
                    <a:pt x="0" y="0"/>
                  </a:moveTo>
                  <a:lnTo>
                    <a:pt x="0" y="190005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186026" y="2343821"/>
              <a:ext cx="104775" cy="0"/>
            </a:xfrm>
            <a:custGeom>
              <a:avLst/>
              <a:gdLst/>
              <a:ahLst/>
              <a:cxnLst/>
              <a:rect l="l" t="t" r="r" b="b"/>
              <a:pathLst>
                <a:path w="104775" h="0">
                  <a:moveTo>
                    <a:pt x="0" y="0"/>
                  </a:moveTo>
                  <a:lnTo>
                    <a:pt x="104471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90498" y="226781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100549" y="236282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487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148036" y="217281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w="0" h="190500">
                  <a:moveTo>
                    <a:pt x="0" y="190005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186026" y="2267818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 h="0">
                  <a:moveTo>
                    <a:pt x="56984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233513" y="2229817"/>
              <a:ext cx="57150" cy="76200"/>
            </a:xfrm>
            <a:custGeom>
              <a:avLst/>
              <a:gdLst/>
              <a:ahLst/>
              <a:cxnLst/>
              <a:rect l="l" t="t" r="r" b="b"/>
              <a:pathLst>
                <a:path w="57150" h="76200">
                  <a:moveTo>
                    <a:pt x="0" y="76002"/>
                  </a:moveTo>
                  <a:lnTo>
                    <a:pt x="0" y="0"/>
                  </a:lnTo>
                  <a:lnTo>
                    <a:pt x="56984" y="38001"/>
                  </a:lnTo>
                  <a:lnTo>
                    <a:pt x="0" y="7600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233513" y="2229817"/>
              <a:ext cx="57150" cy="76200"/>
            </a:xfrm>
            <a:custGeom>
              <a:avLst/>
              <a:gdLst/>
              <a:ahLst/>
              <a:cxnLst/>
              <a:rect l="l" t="t" r="r" b="b"/>
              <a:pathLst>
                <a:path w="57150" h="76200">
                  <a:moveTo>
                    <a:pt x="56984" y="38001"/>
                  </a:moveTo>
                  <a:lnTo>
                    <a:pt x="0" y="76002"/>
                  </a:lnTo>
                  <a:lnTo>
                    <a:pt x="0" y="0"/>
                  </a:lnTo>
                  <a:lnTo>
                    <a:pt x="56984" y="38001"/>
                  </a:lnTo>
                  <a:close/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3177284" y="2065112"/>
            <a:ext cx="20129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latin typeface="Arial"/>
                <a:cs typeface="Arial"/>
              </a:rPr>
              <a:t>Vout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363275" y="2160115"/>
            <a:ext cx="1397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Q1</a:t>
            </a:r>
            <a:endParaRPr sz="650">
              <a:latin typeface="Arial"/>
              <a:cs typeface="Arial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1005575" y="236282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 h="0">
                <a:moveTo>
                  <a:pt x="0" y="0"/>
                </a:moveTo>
                <a:lnTo>
                  <a:pt x="94974" y="0"/>
                </a:lnTo>
              </a:path>
            </a:pathLst>
          </a:custGeom>
          <a:ln w="9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973880" y="2255118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1290498" y="2077813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002"/>
                </a:lnTo>
              </a:path>
            </a:pathLst>
          </a:custGeom>
          <a:ln w="94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1344279" y="2065112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1290497" y="2362822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95002"/>
                </a:moveTo>
                <a:lnTo>
                  <a:pt x="0" y="0"/>
                </a:lnTo>
              </a:path>
            </a:pathLst>
          </a:custGeom>
          <a:ln w="94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1344279" y="2255119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1257242" y="2168055"/>
            <a:ext cx="1273175" cy="769620"/>
            <a:chOff x="1257242" y="2168055"/>
            <a:chExt cx="1273175" cy="769620"/>
          </a:xfrm>
        </p:grpSpPr>
        <p:sp>
          <p:nvSpPr>
            <p:cNvPr id="51" name="object 51" descr=""/>
            <p:cNvSpPr/>
            <p:nvPr/>
          </p:nvSpPr>
          <p:spPr>
            <a:xfrm>
              <a:off x="1290497" y="255282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492" y="2850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262005" y="258132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984" y="0"/>
                  </a:moveTo>
                  <a:lnTo>
                    <a:pt x="0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262005" y="263833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84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262005" y="269533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984" y="0"/>
                  </a:moveTo>
                  <a:lnTo>
                    <a:pt x="0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262005" y="275233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84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290497" y="280933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492" y="0"/>
                  </a:moveTo>
                  <a:lnTo>
                    <a:pt x="0" y="2850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290497" y="245782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290497" y="283783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5002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420691" y="2172817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w="0" h="190500">
                  <a:moveTo>
                    <a:pt x="0" y="0"/>
                  </a:moveTo>
                  <a:lnTo>
                    <a:pt x="0" y="190005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525163" y="217281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9000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430189" y="2191818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974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525163" y="226782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430189" y="2343822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85476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525163" y="217281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9000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420691" y="2191818"/>
              <a:ext cx="104775" cy="0"/>
            </a:xfrm>
            <a:custGeom>
              <a:avLst/>
              <a:gdLst/>
              <a:ahLst/>
              <a:cxnLst/>
              <a:rect l="l" t="t" r="r" b="b"/>
              <a:pathLst>
                <a:path w="104775" h="0">
                  <a:moveTo>
                    <a:pt x="104471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420691" y="2172817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w="0" h="190500">
                  <a:moveTo>
                    <a:pt x="0" y="0"/>
                  </a:moveTo>
                  <a:lnTo>
                    <a:pt x="0" y="190005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420691" y="2343822"/>
              <a:ext cx="104775" cy="0"/>
            </a:xfrm>
            <a:custGeom>
              <a:avLst/>
              <a:gdLst/>
              <a:ahLst/>
              <a:cxnLst/>
              <a:rect l="l" t="t" r="r" b="b"/>
              <a:pathLst>
                <a:path w="104775" h="0">
                  <a:moveTo>
                    <a:pt x="0" y="0"/>
                  </a:moveTo>
                  <a:lnTo>
                    <a:pt x="104471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2525163" y="226782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335214" y="236282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487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382702" y="2172817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w="0" h="190500">
                  <a:moveTo>
                    <a:pt x="0" y="190005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420691" y="2267820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 h="0">
                  <a:moveTo>
                    <a:pt x="56984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468178" y="2229819"/>
              <a:ext cx="57150" cy="76200"/>
            </a:xfrm>
            <a:custGeom>
              <a:avLst/>
              <a:gdLst/>
              <a:ahLst/>
              <a:cxnLst/>
              <a:rect l="l" t="t" r="r" b="b"/>
              <a:pathLst>
                <a:path w="57150" h="76200">
                  <a:moveTo>
                    <a:pt x="0" y="76002"/>
                  </a:moveTo>
                  <a:lnTo>
                    <a:pt x="0" y="0"/>
                  </a:lnTo>
                  <a:lnTo>
                    <a:pt x="56984" y="38001"/>
                  </a:lnTo>
                  <a:lnTo>
                    <a:pt x="0" y="7600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468178" y="2229819"/>
              <a:ext cx="57150" cy="76200"/>
            </a:xfrm>
            <a:custGeom>
              <a:avLst/>
              <a:gdLst/>
              <a:ahLst/>
              <a:cxnLst/>
              <a:rect l="l" t="t" r="r" b="b"/>
              <a:pathLst>
                <a:path w="57150" h="76200">
                  <a:moveTo>
                    <a:pt x="56984" y="38001"/>
                  </a:moveTo>
                  <a:lnTo>
                    <a:pt x="0" y="76002"/>
                  </a:lnTo>
                  <a:lnTo>
                    <a:pt x="0" y="0"/>
                  </a:lnTo>
                  <a:lnTo>
                    <a:pt x="56984" y="38001"/>
                  </a:lnTo>
                  <a:close/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240240" y="2362823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974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1467746" y="2540128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65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2208546" y="2255119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2520400" y="2073052"/>
            <a:ext cx="9525" cy="389890"/>
            <a:chOff x="2520400" y="2073052"/>
            <a:chExt cx="9525" cy="389890"/>
          </a:xfrm>
        </p:grpSpPr>
        <p:sp>
          <p:nvSpPr>
            <p:cNvPr id="78" name="object 78" descr=""/>
            <p:cNvSpPr/>
            <p:nvPr/>
          </p:nvSpPr>
          <p:spPr>
            <a:xfrm>
              <a:off x="2525163" y="207781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525163" y="236282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5002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 txBox="1"/>
          <p:nvPr/>
        </p:nvSpPr>
        <p:spPr>
          <a:xfrm>
            <a:off x="2578945" y="2065115"/>
            <a:ext cx="158750" cy="3181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765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  <a:p>
            <a:pPr marL="12700" marR="5080" indent="18415">
              <a:lnSpc>
                <a:spcPts val="750"/>
              </a:lnSpc>
              <a:spcBef>
                <a:spcPts val="35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Q2</a:t>
            </a:r>
            <a:r>
              <a:rPr dirty="0" sz="650" spc="50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650" spc="-5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335991" y="1598039"/>
            <a:ext cx="2222500" cy="1435100"/>
            <a:chOff x="335991" y="1598039"/>
            <a:chExt cx="2222500" cy="1435100"/>
          </a:xfrm>
        </p:grpSpPr>
        <p:sp>
          <p:nvSpPr>
            <p:cNvPr id="82" name="object 82" descr=""/>
            <p:cNvSpPr/>
            <p:nvPr/>
          </p:nvSpPr>
          <p:spPr>
            <a:xfrm>
              <a:off x="2525163" y="169780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492" y="2850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496670" y="172630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984" y="0"/>
                  </a:moveTo>
                  <a:lnTo>
                    <a:pt x="0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496670" y="17833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84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496670" y="184030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984" y="0"/>
                  </a:moveTo>
                  <a:lnTo>
                    <a:pt x="0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496670" y="189731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84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525162" y="195431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492" y="0"/>
                  </a:moveTo>
                  <a:lnTo>
                    <a:pt x="0" y="2850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525162" y="160280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525162" y="198281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5002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670394" y="179280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492" y="2850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641901" y="182130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984" y="0"/>
                  </a:moveTo>
                  <a:lnTo>
                    <a:pt x="0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641901" y="187831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84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641901" y="193531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984" y="0"/>
                  </a:moveTo>
                  <a:lnTo>
                    <a:pt x="0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641901" y="199231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84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670394" y="204931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492" y="0"/>
                  </a:moveTo>
                  <a:lnTo>
                    <a:pt x="0" y="2850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670394" y="169780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670394" y="207781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5002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525162" y="264783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492" y="2850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496670" y="267633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984" y="0"/>
                  </a:moveTo>
                  <a:lnTo>
                    <a:pt x="0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496670" y="273333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84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496670" y="279033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984" y="0"/>
                  </a:moveTo>
                  <a:lnTo>
                    <a:pt x="0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496670" y="284733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84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2525162" y="290434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8492" y="0"/>
                  </a:moveTo>
                  <a:lnTo>
                    <a:pt x="0" y="2850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525162" y="255283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525162" y="293284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5002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78743" y="2619327"/>
              <a:ext cx="114300" cy="57150"/>
            </a:xfrm>
            <a:custGeom>
              <a:avLst/>
              <a:gdLst/>
              <a:ahLst/>
              <a:cxnLst/>
              <a:rect l="l" t="t" r="r" b="b"/>
              <a:pathLst>
                <a:path w="114300" h="57150">
                  <a:moveTo>
                    <a:pt x="56984" y="28481"/>
                  </a:moveTo>
                  <a:lnTo>
                    <a:pt x="54753" y="17354"/>
                  </a:lnTo>
                  <a:lnTo>
                    <a:pt x="48668" y="8305"/>
                  </a:lnTo>
                  <a:lnTo>
                    <a:pt x="39618" y="2224"/>
                  </a:lnTo>
                  <a:lnTo>
                    <a:pt x="28492" y="0"/>
                  </a:lnTo>
                  <a:lnTo>
                    <a:pt x="17366" y="2224"/>
                  </a:lnTo>
                  <a:lnTo>
                    <a:pt x="8316" y="8305"/>
                  </a:lnTo>
                  <a:lnTo>
                    <a:pt x="2230" y="17354"/>
                  </a:lnTo>
                  <a:lnTo>
                    <a:pt x="0" y="28481"/>
                  </a:lnTo>
                </a:path>
                <a:path w="114300" h="57150">
                  <a:moveTo>
                    <a:pt x="56984" y="28481"/>
                  </a:moveTo>
                  <a:lnTo>
                    <a:pt x="59210" y="39635"/>
                  </a:lnTo>
                  <a:lnTo>
                    <a:pt x="65293" y="48690"/>
                  </a:lnTo>
                  <a:lnTo>
                    <a:pt x="74345" y="54775"/>
                  </a:lnTo>
                  <a:lnTo>
                    <a:pt x="85476" y="57001"/>
                  </a:lnTo>
                  <a:lnTo>
                    <a:pt x="96608" y="54775"/>
                  </a:lnTo>
                  <a:lnTo>
                    <a:pt x="105660" y="48690"/>
                  </a:lnTo>
                  <a:lnTo>
                    <a:pt x="111743" y="39635"/>
                  </a:lnTo>
                  <a:lnTo>
                    <a:pt x="113969" y="2850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40753" y="255283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0" y="90252"/>
                  </a:moveTo>
                  <a:lnTo>
                    <a:pt x="7048" y="54996"/>
                  </a:lnTo>
                  <a:lnTo>
                    <a:pt x="26315" y="26322"/>
                  </a:lnTo>
                  <a:lnTo>
                    <a:pt x="54980" y="7050"/>
                  </a:lnTo>
                  <a:lnTo>
                    <a:pt x="90225" y="0"/>
                  </a:lnTo>
                  <a:lnTo>
                    <a:pt x="125470" y="7050"/>
                  </a:lnTo>
                  <a:lnTo>
                    <a:pt x="154136" y="26322"/>
                  </a:lnTo>
                  <a:lnTo>
                    <a:pt x="173402" y="54996"/>
                  </a:lnTo>
                  <a:lnTo>
                    <a:pt x="180451" y="90252"/>
                  </a:lnTo>
                  <a:lnTo>
                    <a:pt x="173402" y="125508"/>
                  </a:lnTo>
                  <a:lnTo>
                    <a:pt x="154136" y="154182"/>
                  </a:lnTo>
                  <a:lnTo>
                    <a:pt x="125470" y="173454"/>
                  </a:lnTo>
                  <a:lnTo>
                    <a:pt x="90225" y="180505"/>
                  </a:lnTo>
                  <a:lnTo>
                    <a:pt x="54980" y="173454"/>
                  </a:lnTo>
                  <a:lnTo>
                    <a:pt x="26315" y="154182"/>
                  </a:lnTo>
                  <a:lnTo>
                    <a:pt x="7048" y="125508"/>
                  </a:lnTo>
                  <a:lnTo>
                    <a:pt x="0" y="90252"/>
                  </a:lnTo>
                  <a:close/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435727" y="2571831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9000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426230" y="258133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94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426230" y="2704834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94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435727" y="245782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435727" y="274283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5002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793860" y="231532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831850" y="231532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831850" y="236282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0" y="0"/>
                  </a:moveTo>
                  <a:lnTo>
                    <a:pt x="28492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765368" y="236282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 h="0">
                  <a:moveTo>
                    <a:pt x="0" y="0"/>
                  </a:moveTo>
                  <a:lnTo>
                    <a:pt x="28492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" name="object 117" descr=""/>
          <p:cNvSpPr txBox="1"/>
          <p:nvPr/>
        </p:nvSpPr>
        <p:spPr>
          <a:xfrm>
            <a:off x="2607438" y="1780107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R4</a:t>
            </a:r>
            <a:endParaRPr sz="650">
              <a:latin typeface="Arial"/>
              <a:cs typeface="Arial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1847643" y="1780107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R3</a:t>
            </a:r>
            <a:endParaRPr sz="650">
              <a:latin typeface="Arial"/>
              <a:cs typeface="Arial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2607438" y="2730135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R5</a:t>
            </a:r>
            <a:endParaRPr sz="650">
              <a:latin typeface="Arial"/>
              <a:cs typeface="Arial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138104" y="2540129"/>
            <a:ext cx="1492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1800155" y="2160118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C1</a:t>
            </a:r>
            <a:endParaRPr sz="650">
              <a:latin typeface="Arial"/>
              <a:cs typeface="Arial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1800155" y="2397645"/>
            <a:ext cx="12065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1n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23" name="object 123" descr=""/>
          <p:cNvGrpSpPr/>
          <p:nvPr/>
        </p:nvGrpSpPr>
        <p:grpSpPr>
          <a:xfrm>
            <a:off x="1190759" y="1788045"/>
            <a:ext cx="769620" cy="579755"/>
            <a:chOff x="1190759" y="1788045"/>
            <a:chExt cx="769620" cy="579755"/>
          </a:xfrm>
        </p:grpSpPr>
        <p:sp>
          <p:nvSpPr>
            <p:cNvPr id="124" name="object 124" descr=""/>
            <p:cNvSpPr/>
            <p:nvPr/>
          </p:nvSpPr>
          <p:spPr>
            <a:xfrm>
              <a:off x="1670393" y="2362824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974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860342" y="2362824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974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290496" y="184030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243009" y="1887810"/>
              <a:ext cx="95250" cy="47625"/>
            </a:xfrm>
            <a:custGeom>
              <a:avLst/>
              <a:gdLst/>
              <a:ahLst/>
              <a:cxnLst/>
              <a:rect l="l" t="t" r="r" b="b"/>
              <a:pathLst>
                <a:path w="95250" h="47625">
                  <a:moveTo>
                    <a:pt x="47487" y="47501"/>
                  </a:moveTo>
                  <a:lnTo>
                    <a:pt x="0" y="0"/>
                  </a:lnTo>
                </a:path>
                <a:path w="95250" h="47625">
                  <a:moveTo>
                    <a:pt x="47487" y="47501"/>
                  </a:moveTo>
                  <a:lnTo>
                    <a:pt x="94974" y="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195522" y="1792807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0" y="90252"/>
                  </a:moveTo>
                  <a:lnTo>
                    <a:pt x="7048" y="54996"/>
                  </a:lnTo>
                  <a:lnTo>
                    <a:pt x="26315" y="26322"/>
                  </a:lnTo>
                  <a:lnTo>
                    <a:pt x="54980" y="7050"/>
                  </a:lnTo>
                  <a:lnTo>
                    <a:pt x="90225" y="0"/>
                  </a:lnTo>
                  <a:lnTo>
                    <a:pt x="125470" y="7050"/>
                  </a:lnTo>
                  <a:lnTo>
                    <a:pt x="154136" y="26322"/>
                  </a:lnTo>
                  <a:lnTo>
                    <a:pt x="173402" y="54996"/>
                  </a:lnTo>
                  <a:lnTo>
                    <a:pt x="180451" y="90252"/>
                  </a:lnTo>
                  <a:lnTo>
                    <a:pt x="173402" y="125508"/>
                  </a:lnTo>
                  <a:lnTo>
                    <a:pt x="154136" y="154182"/>
                  </a:lnTo>
                  <a:lnTo>
                    <a:pt x="125470" y="173454"/>
                  </a:lnTo>
                  <a:lnTo>
                    <a:pt x="90225" y="180505"/>
                  </a:lnTo>
                  <a:lnTo>
                    <a:pt x="54980" y="173454"/>
                  </a:lnTo>
                  <a:lnTo>
                    <a:pt x="26315" y="154182"/>
                  </a:lnTo>
                  <a:lnTo>
                    <a:pt x="7048" y="125508"/>
                  </a:lnTo>
                  <a:lnTo>
                    <a:pt x="0" y="90252"/>
                  </a:lnTo>
                  <a:close/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280999" y="195431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94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280999" y="1811808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94" y="0"/>
                  </a:lnTo>
                </a:path>
              </a:pathLst>
            </a:custGeom>
            <a:ln w="9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1290496" y="180230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9000"/>
                  </a:lnTo>
                </a:path>
              </a:pathLst>
            </a:custGeom>
            <a:ln w="94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" name="object 132" descr=""/>
          <p:cNvSpPr txBox="1"/>
          <p:nvPr/>
        </p:nvSpPr>
        <p:spPr>
          <a:xfrm>
            <a:off x="1344278" y="1694605"/>
            <a:ext cx="1016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I1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33" name="object 133" descr=""/>
          <p:cNvGrpSpPr/>
          <p:nvPr/>
        </p:nvGrpSpPr>
        <p:grpSpPr>
          <a:xfrm>
            <a:off x="411982" y="1579051"/>
            <a:ext cx="2588260" cy="2019300"/>
            <a:chOff x="411982" y="1579051"/>
            <a:chExt cx="2588260" cy="2019300"/>
          </a:xfrm>
        </p:grpSpPr>
        <p:sp>
          <p:nvSpPr>
            <p:cNvPr id="134" name="object 134" descr=""/>
            <p:cNvSpPr/>
            <p:nvPr/>
          </p:nvSpPr>
          <p:spPr>
            <a:xfrm>
              <a:off x="1290496" y="169780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290496" y="198281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5002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625676" y="233432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500"/>
                  </a:moveTo>
                  <a:lnTo>
                    <a:pt x="28492" y="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654168" y="233432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84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711153" y="233432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57001"/>
                  </a:moveTo>
                  <a:lnTo>
                    <a:pt x="56984" y="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768137" y="233432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84" y="57001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825122" y="233432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57001"/>
                  </a:moveTo>
                  <a:lnTo>
                    <a:pt x="56984" y="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882106" y="233432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492" y="28500"/>
                  </a:lnTo>
                </a:path>
              </a:pathLst>
            </a:custGeom>
            <a:ln w="9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530701" y="2362824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974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910599" y="2362824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974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290496" y="18878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w="0" h="190500">
                  <a:moveTo>
                    <a:pt x="0" y="0"/>
                  </a:moveTo>
                  <a:lnTo>
                    <a:pt x="0" y="190005"/>
                  </a:lnTo>
                </a:path>
              </a:pathLst>
            </a:custGeom>
            <a:ln w="949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271501" y="205881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57" y="28500"/>
                  </a:move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lnTo>
                    <a:pt x="0" y="6336"/>
                  </a:lnTo>
                  <a:lnTo>
                    <a:pt x="6334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22164"/>
                  </a:lnTo>
                  <a:lnTo>
                    <a:pt x="22157" y="2850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1271501" y="205881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50"/>
                  </a:moveTo>
                  <a:lnTo>
                    <a:pt x="0" y="6336"/>
                  </a:lnTo>
                  <a:lnTo>
                    <a:pt x="6334" y="0"/>
                  </a:lnTo>
                  <a:lnTo>
                    <a:pt x="14246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14250"/>
                  </a:lnTo>
                  <a:lnTo>
                    <a:pt x="28492" y="22164"/>
                  </a:lnTo>
                  <a:lnTo>
                    <a:pt x="22157" y="28500"/>
                  </a:lnTo>
                  <a:lnTo>
                    <a:pt x="14246" y="28500"/>
                  </a:ln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close/>
                </a:path>
              </a:pathLst>
            </a:custGeom>
            <a:ln w="949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525162" y="245782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955316" y="2362824"/>
              <a:ext cx="285115" cy="0"/>
            </a:xfrm>
            <a:custGeom>
              <a:avLst/>
              <a:gdLst/>
              <a:ahLst/>
              <a:cxnLst/>
              <a:rect l="l" t="t" r="r" b="b"/>
              <a:pathLst>
                <a:path w="285114" h="0">
                  <a:moveTo>
                    <a:pt x="0" y="0"/>
                  </a:moveTo>
                  <a:lnTo>
                    <a:pt x="284922" y="0"/>
                  </a:lnTo>
                </a:path>
              </a:pathLst>
            </a:custGeom>
            <a:ln w="95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525162" y="2077816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80" h="0">
                  <a:moveTo>
                    <a:pt x="0" y="0"/>
                  </a:moveTo>
                  <a:lnTo>
                    <a:pt x="474871" y="0"/>
                  </a:lnTo>
                </a:path>
              </a:pathLst>
            </a:custGeom>
            <a:ln w="95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506167" y="205881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57" y="28500"/>
                  </a:move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lnTo>
                    <a:pt x="0" y="6336"/>
                  </a:lnTo>
                  <a:lnTo>
                    <a:pt x="6334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22164"/>
                  </a:lnTo>
                  <a:lnTo>
                    <a:pt x="22157" y="2850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506167" y="205881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50"/>
                  </a:moveTo>
                  <a:lnTo>
                    <a:pt x="0" y="6336"/>
                  </a:lnTo>
                  <a:lnTo>
                    <a:pt x="6334" y="0"/>
                  </a:lnTo>
                  <a:lnTo>
                    <a:pt x="14246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14250"/>
                  </a:lnTo>
                  <a:lnTo>
                    <a:pt x="28492" y="22164"/>
                  </a:lnTo>
                  <a:lnTo>
                    <a:pt x="22157" y="28500"/>
                  </a:lnTo>
                  <a:lnTo>
                    <a:pt x="14246" y="28500"/>
                  </a:ln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close/>
                </a:path>
              </a:pathLst>
            </a:custGeom>
            <a:ln w="949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435727" y="236282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290496" y="236282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4" h="0">
                  <a:moveTo>
                    <a:pt x="0" y="0"/>
                  </a:moveTo>
                  <a:lnTo>
                    <a:pt x="379897" y="0"/>
                  </a:lnTo>
                </a:path>
              </a:pathLst>
            </a:custGeom>
            <a:ln w="95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651398" y="23438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57" y="28500"/>
                  </a:move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lnTo>
                    <a:pt x="0" y="6336"/>
                  </a:lnTo>
                  <a:lnTo>
                    <a:pt x="6334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22164"/>
                  </a:lnTo>
                  <a:lnTo>
                    <a:pt x="22157" y="2850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1651398" y="23438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50"/>
                  </a:moveTo>
                  <a:lnTo>
                    <a:pt x="0" y="6336"/>
                  </a:lnTo>
                  <a:lnTo>
                    <a:pt x="6334" y="0"/>
                  </a:lnTo>
                  <a:lnTo>
                    <a:pt x="14246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14250"/>
                  </a:lnTo>
                  <a:lnTo>
                    <a:pt x="28492" y="22164"/>
                  </a:lnTo>
                  <a:lnTo>
                    <a:pt x="22157" y="28500"/>
                  </a:lnTo>
                  <a:lnTo>
                    <a:pt x="14246" y="28500"/>
                  </a:ln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close/>
                </a:path>
              </a:pathLst>
            </a:custGeom>
            <a:ln w="949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290496" y="2172819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4" h="0">
                  <a:moveTo>
                    <a:pt x="379897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1290496" y="1602801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4" h="0">
                  <a:moveTo>
                    <a:pt x="0" y="0"/>
                  </a:moveTo>
                  <a:lnTo>
                    <a:pt x="379897" y="0"/>
                  </a:lnTo>
                </a:path>
              </a:pathLst>
            </a:custGeom>
            <a:ln w="95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1651398" y="158380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57" y="28500"/>
                  </a:move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lnTo>
                    <a:pt x="0" y="6336"/>
                  </a:lnTo>
                  <a:lnTo>
                    <a:pt x="6334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22164"/>
                  </a:lnTo>
                  <a:lnTo>
                    <a:pt x="22157" y="2850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1651398" y="158380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50"/>
                  </a:moveTo>
                  <a:lnTo>
                    <a:pt x="0" y="6336"/>
                  </a:lnTo>
                  <a:lnTo>
                    <a:pt x="6334" y="0"/>
                  </a:lnTo>
                  <a:lnTo>
                    <a:pt x="14246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14250"/>
                  </a:lnTo>
                  <a:lnTo>
                    <a:pt x="28492" y="22164"/>
                  </a:lnTo>
                  <a:lnTo>
                    <a:pt x="22157" y="28500"/>
                  </a:lnTo>
                  <a:lnTo>
                    <a:pt x="14246" y="28500"/>
                  </a:ln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close/>
                </a:path>
              </a:pathLst>
            </a:custGeom>
            <a:ln w="949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670393" y="1602801"/>
              <a:ext cx="855344" cy="95250"/>
            </a:xfrm>
            <a:custGeom>
              <a:avLst/>
              <a:gdLst/>
              <a:ahLst/>
              <a:cxnLst/>
              <a:rect l="l" t="t" r="r" b="b"/>
              <a:pathLst>
                <a:path w="855344" h="95250">
                  <a:moveTo>
                    <a:pt x="0" y="0"/>
                  </a:moveTo>
                  <a:lnTo>
                    <a:pt x="854768" y="0"/>
                  </a:lnTo>
                </a:path>
                <a:path w="855344" h="95250">
                  <a:moveTo>
                    <a:pt x="0" y="0"/>
                  </a:moveTo>
                  <a:lnTo>
                    <a:pt x="0" y="95002"/>
                  </a:lnTo>
                </a:path>
              </a:pathLst>
            </a:custGeom>
            <a:ln w="949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1290496" y="160280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5002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435727" y="3407856"/>
              <a:ext cx="855344" cy="0"/>
            </a:xfrm>
            <a:custGeom>
              <a:avLst/>
              <a:gdLst/>
              <a:ahLst/>
              <a:cxnLst/>
              <a:rect l="l" t="t" r="r" b="b"/>
              <a:pathLst>
                <a:path w="855344" h="0">
                  <a:moveTo>
                    <a:pt x="0" y="0"/>
                  </a:moveTo>
                  <a:lnTo>
                    <a:pt x="854768" y="0"/>
                  </a:lnTo>
                </a:path>
              </a:pathLst>
            </a:custGeom>
            <a:ln w="95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16732" y="338885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57" y="28500"/>
                  </a:move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lnTo>
                    <a:pt x="0" y="6336"/>
                  </a:lnTo>
                  <a:lnTo>
                    <a:pt x="6334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22164"/>
                  </a:lnTo>
                  <a:lnTo>
                    <a:pt x="22157" y="2850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416732" y="338885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50"/>
                  </a:moveTo>
                  <a:lnTo>
                    <a:pt x="0" y="6336"/>
                  </a:lnTo>
                  <a:lnTo>
                    <a:pt x="6334" y="0"/>
                  </a:lnTo>
                  <a:lnTo>
                    <a:pt x="14246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14250"/>
                  </a:lnTo>
                  <a:lnTo>
                    <a:pt x="28492" y="22164"/>
                  </a:lnTo>
                  <a:lnTo>
                    <a:pt x="22157" y="28500"/>
                  </a:lnTo>
                  <a:lnTo>
                    <a:pt x="14246" y="28500"/>
                  </a:ln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close/>
                </a:path>
              </a:pathLst>
            </a:custGeom>
            <a:ln w="949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1271501" y="338885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57" y="28500"/>
                  </a:move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lnTo>
                    <a:pt x="0" y="6336"/>
                  </a:lnTo>
                  <a:lnTo>
                    <a:pt x="6334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22164"/>
                  </a:lnTo>
                  <a:lnTo>
                    <a:pt x="22157" y="2850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1271501" y="338885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50"/>
                  </a:moveTo>
                  <a:lnTo>
                    <a:pt x="0" y="6336"/>
                  </a:lnTo>
                  <a:lnTo>
                    <a:pt x="6334" y="0"/>
                  </a:lnTo>
                  <a:lnTo>
                    <a:pt x="14246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14250"/>
                  </a:lnTo>
                  <a:lnTo>
                    <a:pt x="28492" y="22164"/>
                  </a:lnTo>
                  <a:lnTo>
                    <a:pt x="22157" y="28500"/>
                  </a:lnTo>
                  <a:lnTo>
                    <a:pt x="14246" y="28500"/>
                  </a:ln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close/>
                </a:path>
              </a:pathLst>
            </a:custGeom>
            <a:ln w="949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2525162" y="3027844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w="0" h="380364">
                  <a:moveTo>
                    <a:pt x="0" y="380011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2525162" y="3407856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w="0" h="190500">
                  <a:moveTo>
                    <a:pt x="0" y="190005"/>
                  </a:moveTo>
                  <a:lnTo>
                    <a:pt x="0" y="0"/>
                  </a:lnTo>
                </a:path>
              </a:pathLst>
            </a:custGeom>
            <a:ln w="949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2506167" y="338885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57" y="28500"/>
                  </a:move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lnTo>
                    <a:pt x="0" y="6336"/>
                  </a:lnTo>
                  <a:lnTo>
                    <a:pt x="6334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22164"/>
                  </a:lnTo>
                  <a:lnTo>
                    <a:pt x="22157" y="2850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2506167" y="338885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50"/>
                  </a:moveTo>
                  <a:lnTo>
                    <a:pt x="0" y="6336"/>
                  </a:lnTo>
                  <a:lnTo>
                    <a:pt x="6334" y="0"/>
                  </a:lnTo>
                  <a:lnTo>
                    <a:pt x="14246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14250"/>
                  </a:lnTo>
                  <a:lnTo>
                    <a:pt x="28492" y="22164"/>
                  </a:lnTo>
                  <a:lnTo>
                    <a:pt x="22157" y="28500"/>
                  </a:lnTo>
                  <a:lnTo>
                    <a:pt x="14246" y="28500"/>
                  </a:ln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close/>
                </a:path>
              </a:pathLst>
            </a:custGeom>
            <a:ln w="949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435727" y="3407856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w="0" h="190500">
                  <a:moveTo>
                    <a:pt x="0" y="0"/>
                  </a:moveTo>
                  <a:lnTo>
                    <a:pt x="0" y="190005"/>
                  </a:lnTo>
                </a:path>
              </a:pathLst>
            </a:custGeom>
            <a:ln w="949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290496" y="3407856"/>
              <a:ext cx="1235075" cy="190500"/>
            </a:xfrm>
            <a:custGeom>
              <a:avLst/>
              <a:gdLst/>
              <a:ahLst/>
              <a:cxnLst/>
              <a:rect l="l" t="t" r="r" b="b"/>
              <a:pathLst>
                <a:path w="1235075" h="190500">
                  <a:moveTo>
                    <a:pt x="0" y="0"/>
                  </a:moveTo>
                  <a:lnTo>
                    <a:pt x="1234666" y="0"/>
                  </a:lnTo>
                </a:path>
                <a:path w="1235075" h="190500">
                  <a:moveTo>
                    <a:pt x="0" y="0"/>
                  </a:moveTo>
                  <a:lnTo>
                    <a:pt x="0" y="190005"/>
                  </a:lnTo>
                </a:path>
              </a:pathLst>
            </a:custGeom>
            <a:ln w="949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35727" y="2837838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w="0" h="570229">
                  <a:moveTo>
                    <a:pt x="0" y="0"/>
                  </a:moveTo>
                  <a:lnTo>
                    <a:pt x="0" y="570017"/>
                  </a:lnTo>
                </a:path>
              </a:pathLst>
            </a:custGeom>
            <a:ln w="949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16732" y="338885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57" y="28500"/>
                  </a:move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lnTo>
                    <a:pt x="0" y="6336"/>
                  </a:lnTo>
                  <a:lnTo>
                    <a:pt x="6334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22164"/>
                  </a:lnTo>
                  <a:lnTo>
                    <a:pt x="22157" y="2850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416732" y="338885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50"/>
                  </a:moveTo>
                  <a:lnTo>
                    <a:pt x="0" y="6336"/>
                  </a:lnTo>
                  <a:lnTo>
                    <a:pt x="6334" y="0"/>
                  </a:lnTo>
                  <a:lnTo>
                    <a:pt x="14246" y="0"/>
                  </a:lnTo>
                  <a:lnTo>
                    <a:pt x="22157" y="0"/>
                  </a:lnTo>
                  <a:lnTo>
                    <a:pt x="28492" y="6336"/>
                  </a:lnTo>
                  <a:lnTo>
                    <a:pt x="28492" y="14250"/>
                  </a:lnTo>
                  <a:lnTo>
                    <a:pt x="28492" y="22164"/>
                  </a:lnTo>
                  <a:lnTo>
                    <a:pt x="22157" y="28500"/>
                  </a:lnTo>
                  <a:lnTo>
                    <a:pt x="14246" y="28500"/>
                  </a:lnTo>
                  <a:lnTo>
                    <a:pt x="6334" y="28500"/>
                  </a:lnTo>
                  <a:lnTo>
                    <a:pt x="0" y="22164"/>
                  </a:lnTo>
                  <a:lnTo>
                    <a:pt x="0" y="14250"/>
                  </a:lnTo>
                  <a:close/>
                </a:path>
              </a:pathLst>
            </a:custGeom>
            <a:ln w="949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1290496" y="2932841"/>
              <a:ext cx="0" cy="475615"/>
            </a:xfrm>
            <a:custGeom>
              <a:avLst/>
              <a:gdLst/>
              <a:ahLst/>
              <a:cxnLst/>
              <a:rect l="l" t="t" r="r" b="b"/>
              <a:pathLst>
                <a:path w="0" h="475614">
                  <a:moveTo>
                    <a:pt x="0" y="0"/>
                  </a:moveTo>
                  <a:lnTo>
                    <a:pt x="0" y="475014"/>
                  </a:lnTo>
                </a:path>
              </a:pathLst>
            </a:custGeom>
            <a:ln w="949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435727" y="2362824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974" y="0"/>
                  </a:moveTo>
                  <a:lnTo>
                    <a:pt x="0" y="0"/>
                  </a:lnTo>
                </a:path>
              </a:pathLst>
            </a:custGeom>
            <a:ln w="95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8" name="object 178" descr=""/>
          <p:cNvSpPr txBox="1"/>
          <p:nvPr/>
        </p:nvSpPr>
        <p:spPr>
          <a:xfrm>
            <a:off x="612976" y="2131617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650">
              <a:latin typeface="Arial"/>
              <a:cs typeface="Arial"/>
            </a:endParaRPr>
          </a:p>
        </p:txBody>
      </p:sp>
      <p:pic>
        <p:nvPicPr>
          <p:cNvPr id="179" name="object 17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158" y="5404781"/>
            <a:ext cx="4232804" cy="1375599"/>
          </a:xfrm>
          <a:prstGeom prst="rect">
            <a:avLst/>
          </a:prstGeom>
        </p:spPr>
      </p:pic>
      <p:sp>
        <p:nvSpPr>
          <p:cNvPr id="180" name="object 180" descr=""/>
          <p:cNvSpPr txBox="1"/>
          <p:nvPr/>
        </p:nvSpPr>
        <p:spPr>
          <a:xfrm>
            <a:off x="1422156" y="5719386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650">
              <a:latin typeface="Arial"/>
              <a:cs typeface="Arial"/>
            </a:endParaRPr>
          </a:p>
        </p:txBody>
      </p:sp>
      <p:sp>
        <p:nvSpPr>
          <p:cNvPr id="181" name="object 181" descr=""/>
          <p:cNvSpPr txBox="1"/>
          <p:nvPr/>
        </p:nvSpPr>
        <p:spPr>
          <a:xfrm>
            <a:off x="2087991" y="5909120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R3</a:t>
            </a:r>
            <a:endParaRPr sz="650">
              <a:latin typeface="Arial"/>
              <a:cs typeface="Arial"/>
            </a:endParaRPr>
          </a:p>
        </p:txBody>
      </p:sp>
      <p:sp>
        <p:nvSpPr>
          <p:cNvPr id="182" name="object 182" descr=""/>
          <p:cNvSpPr txBox="1"/>
          <p:nvPr/>
        </p:nvSpPr>
        <p:spPr>
          <a:xfrm>
            <a:off x="4085499" y="6288590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R4</a:t>
            </a:r>
            <a:endParaRPr sz="650">
              <a:latin typeface="Arial"/>
              <a:cs typeface="Arial"/>
            </a:endParaRPr>
          </a:p>
        </p:txBody>
      </p:sp>
      <p:sp>
        <p:nvSpPr>
          <p:cNvPr id="183" name="object 183" descr=""/>
          <p:cNvSpPr txBox="1"/>
          <p:nvPr/>
        </p:nvSpPr>
        <p:spPr>
          <a:xfrm>
            <a:off x="3324543" y="5909120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R5</a:t>
            </a:r>
            <a:endParaRPr sz="650">
              <a:latin typeface="Arial"/>
              <a:cs typeface="Arial"/>
            </a:endParaRPr>
          </a:p>
        </p:txBody>
      </p:sp>
      <p:sp>
        <p:nvSpPr>
          <p:cNvPr id="184" name="object 184" descr=""/>
          <p:cNvSpPr txBox="1"/>
          <p:nvPr/>
        </p:nvSpPr>
        <p:spPr>
          <a:xfrm>
            <a:off x="461450" y="5728872"/>
            <a:ext cx="1492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sp>
        <p:nvSpPr>
          <p:cNvPr id="185" name="object 185" descr=""/>
          <p:cNvSpPr txBox="1"/>
          <p:nvPr/>
        </p:nvSpPr>
        <p:spPr>
          <a:xfrm>
            <a:off x="182059" y="3791966"/>
            <a:ext cx="8611235" cy="196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Solución: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inferior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dibujado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frecuencias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medias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del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original.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ello:</a:t>
            </a:r>
            <a:endParaRPr sz="1200">
              <a:latin typeface="Verdana"/>
              <a:cs typeface="Verdana"/>
            </a:endParaRPr>
          </a:p>
          <a:p>
            <a:pPr marL="93980" indent="-88900">
              <a:lnSpc>
                <a:spcPct val="100000"/>
              </a:lnSpc>
              <a:spcBef>
                <a:spcPts val="705"/>
              </a:spcBef>
              <a:buSzPct val="91666"/>
              <a:buChar char="•"/>
              <a:tabLst>
                <a:tab pos="93980" algn="l"/>
              </a:tabLst>
            </a:pP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anulan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continua.</a:t>
            </a:r>
            <a:endParaRPr sz="1200">
              <a:latin typeface="Verdana"/>
              <a:cs typeface="Verdana"/>
            </a:endParaRPr>
          </a:p>
          <a:p>
            <a:pPr marL="93980" indent="-88900">
              <a:lnSpc>
                <a:spcPct val="100000"/>
              </a:lnSpc>
              <a:buSzPct val="91666"/>
              <a:buChar char="•"/>
              <a:tabLst>
                <a:tab pos="93980" algn="l"/>
              </a:tabLst>
            </a:pP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cortocircuitan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los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condensadores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externos</a:t>
            </a:r>
            <a:endParaRPr sz="1200">
              <a:latin typeface="Verdana"/>
              <a:cs typeface="Verdana"/>
            </a:endParaRPr>
          </a:p>
          <a:p>
            <a:pPr marL="93980" indent="-88900">
              <a:lnSpc>
                <a:spcPct val="100000"/>
              </a:lnSpc>
              <a:buSzPct val="91666"/>
              <a:buChar char="•"/>
              <a:tabLst>
                <a:tab pos="93980" algn="l"/>
              </a:tabLst>
            </a:pP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sustituyen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los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transistores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modelo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frecuencias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bajas-</a:t>
            </a:r>
            <a:r>
              <a:rPr dirty="0" sz="1200" spc="-10">
                <a:latin typeface="Verdana"/>
                <a:cs typeface="Verdana"/>
              </a:rPr>
              <a:t>medias</a:t>
            </a:r>
            <a:endParaRPr sz="1200">
              <a:latin typeface="Verdana"/>
              <a:cs typeface="Verdana"/>
            </a:endParaRPr>
          </a:p>
          <a:p>
            <a:pPr marL="386715">
              <a:lnSpc>
                <a:spcPts val="765"/>
              </a:lnSpc>
              <a:spcBef>
                <a:spcPts val="675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650">
              <a:latin typeface="Arial"/>
              <a:cs typeface="Arial"/>
            </a:endParaRPr>
          </a:p>
          <a:p>
            <a:pPr marL="624840">
              <a:lnSpc>
                <a:spcPts val="745"/>
              </a:lnSpc>
              <a:tabLst>
                <a:tab pos="1100455" algn="l"/>
                <a:tab pos="2241550" algn="l"/>
              </a:tabLst>
            </a:pPr>
            <a:r>
              <a:rPr dirty="0" sz="650" spc="-25">
                <a:latin typeface="Courier New"/>
                <a:cs typeface="Courier New"/>
              </a:rPr>
              <a:t>G1</a:t>
            </a:r>
            <a:r>
              <a:rPr dirty="0" sz="650">
                <a:latin typeface="Courier New"/>
                <a:cs typeface="Courier New"/>
              </a:rPr>
              <a:t>	</a:t>
            </a:r>
            <a:r>
              <a:rPr dirty="0" sz="650" spc="-25">
                <a:latin typeface="Courier New"/>
                <a:cs typeface="Courier New"/>
              </a:rPr>
              <a:t>S1</a:t>
            </a:r>
            <a:r>
              <a:rPr dirty="0" sz="650">
                <a:latin typeface="Courier New"/>
                <a:cs typeface="Courier New"/>
              </a:rPr>
              <a:t>	</a:t>
            </a:r>
            <a:r>
              <a:rPr dirty="0" sz="650" spc="-25">
                <a:latin typeface="Courier New"/>
                <a:cs typeface="Courier New"/>
              </a:rPr>
              <a:t>G2</a:t>
            </a:r>
            <a:endParaRPr sz="650">
              <a:latin typeface="Courier New"/>
              <a:cs typeface="Courier New"/>
            </a:endParaRPr>
          </a:p>
          <a:p>
            <a:pPr marL="2812415">
              <a:lnSpc>
                <a:spcPts val="745"/>
              </a:lnSpc>
            </a:pPr>
            <a:r>
              <a:rPr dirty="0" sz="650" spc="-25">
                <a:latin typeface="Courier New"/>
                <a:cs typeface="Courier New"/>
              </a:rPr>
              <a:t>S2</a:t>
            </a:r>
            <a:endParaRPr sz="650">
              <a:latin typeface="Courier New"/>
              <a:cs typeface="Courier New"/>
            </a:endParaRPr>
          </a:p>
          <a:p>
            <a:pPr algn="ctr" marR="4470400">
              <a:lnSpc>
                <a:spcPts val="745"/>
              </a:lnSpc>
            </a:pPr>
            <a:r>
              <a:rPr dirty="0" sz="650">
                <a:solidFill>
                  <a:srgbClr val="000080"/>
                </a:solidFill>
                <a:latin typeface="Arial"/>
                <a:cs typeface="Arial"/>
              </a:rPr>
              <a:t>g1v</a:t>
            </a:r>
            <a:r>
              <a:rPr dirty="0" sz="650" spc="-5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gs1</a:t>
            </a:r>
            <a:endParaRPr sz="650">
              <a:latin typeface="Arial"/>
              <a:cs typeface="Arial"/>
            </a:endParaRPr>
          </a:p>
          <a:p>
            <a:pPr algn="ctr" marR="475615">
              <a:lnSpc>
                <a:spcPts val="765"/>
              </a:lnSpc>
            </a:pPr>
            <a:r>
              <a:rPr dirty="0" sz="650">
                <a:solidFill>
                  <a:srgbClr val="000080"/>
                </a:solidFill>
                <a:latin typeface="Arial"/>
                <a:cs typeface="Arial"/>
              </a:rPr>
              <a:t>g2v</a:t>
            </a:r>
            <a:r>
              <a:rPr dirty="0" sz="650" spc="-5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gs2</a:t>
            </a:r>
            <a:endParaRPr sz="650">
              <a:latin typeface="Arial"/>
              <a:cs typeface="Arial"/>
            </a:endParaRPr>
          </a:p>
        </p:txBody>
      </p:sp>
      <p:sp>
        <p:nvSpPr>
          <p:cNvPr id="186" name="object 186" descr=""/>
          <p:cNvSpPr txBox="1"/>
          <p:nvPr/>
        </p:nvSpPr>
        <p:spPr>
          <a:xfrm>
            <a:off x="4599143" y="5814253"/>
            <a:ext cx="20193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latin typeface="Arial"/>
                <a:cs typeface="Arial"/>
              </a:rPr>
              <a:t>Vout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009378" y="2922084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 h="0">
                <a:moveTo>
                  <a:pt x="0" y="0"/>
                </a:moveTo>
                <a:lnTo>
                  <a:pt x="5998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339894" y="3030638"/>
            <a:ext cx="25209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290">
                <a:latin typeface="Times New Roman"/>
                <a:cs typeface="Times New Roman"/>
              </a:rPr>
              <a:t>  </a:t>
            </a:r>
            <a:r>
              <a:rPr dirty="0" sz="800" spc="-50"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57275" y="2686343"/>
            <a:ext cx="28194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</a:t>
            </a:r>
            <a:r>
              <a:rPr dirty="0" sz="800" spc="5" i="1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2166" y="2894942"/>
            <a:ext cx="17780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 i="1">
                <a:latin typeface="Times New Roman"/>
                <a:cs typeface="Times New Roman"/>
              </a:rPr>
              <a:t>gs</a:t>
            </a:r>
            <a:r>
              <a:rPr dirty="0" sz="800" spc="-110" i="1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3734" y="1687936"/>
            <a:ext cx="2426970" cy="9474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Según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deduce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figura: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2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</a:pP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out</a:t>
            </a:r>
            <a:r>
              <a:rPr dirty="0" sz="800" spc="490" i="1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</a:t>
            </a:r>
            <a:r>
              <a:rPr dirty="0" baseline="14403" sz="2025" spc="127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</a:t>
            </a:r>
            <a:r>
              <a:rPr dirty="0" baseline="14403" sz="2025" i="1">
                <a:latin typeface="Times New Roman"/>
                <a:cs typeface="Times New Roman"/>
              </a:rPr>
              <a:t>R</a:t>
            </a:r>
            <a:r>
              <a:rPr dirty="0" sz="800">
                <a:latin typeface="Times New Roman"/>
                <a:cs typeface="Times New Roman"/>
              </a:rPr>
              <a:t>4</a:t>
            </a:r>
            <a:r>
              <a:rPr dirty="0" sz="800" spc="5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g</a:t>
            </a:r>
            <a:r>
              <a:rPr dirty="0" baseline="14403" sz="2025" spc="-284" i="1">
                <a:latin typeface="Times New Roman"/>
                <a:cs typeface="Times New Roman"/>
              </a:rPr>
              <a:t> </a:t>
            </a:r>
            <a:r>
              <a:rPr dirty="0" sz="800" spc="-10">
                <a:latin typeface="Times New Roman"/>
                <a:cs typeface="Times New Roman"/>
              </a:rPr>
              <a:t>2</a:t>
            </a:r>
            <a:r>
              <a:rPr dirty="0" sz="800" spc="-100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gs</a:t>
            </a:r>
            <a:r>
              <a:rPr dirty="0" sz="800" spc="-100" i="1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25"/>
              </a:spcBef>
            </a:pP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gs</a:t>
            </a:r>
            <a:r>
              <a:rPr dirty="0" sz="800" spc="-110" i="1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400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</a:t>
            </a:r>
            <a:r>
              <a:rPr dirty="0" baseline="14403" sz="2025" spc="52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</a:t>
            </a:r>
            <a:r>
              <a:rPr dirty="0" sz="800" spc="-65" i="1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300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</a:t>
            </a:r>
            <a:r>
              <a:rPr dirty="0" baseline="14403" sz="2025" spc="-82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s</a:t>
            </a:r>
            <a:r>
              <a:rPr dirty="0" sz="800" spc="-105" i="1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395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</a:t>
            </a:r>
            <a:r>
              <a:rPr dirty="0" baseline="14403" sz="2025" spc="60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</a:t>
            </a:r>
            <a:r>
              <a:rPr dirty="0" sz="800" spc="-65" i="1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300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</a:t>
            </a:r>
            <a:r>
              <a:rPr dirty="0" baseline="14403" sz="2025" spc="52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g</a:t>
            </a:r>
            <a:r>
              <a:rPr dirty="0" baseline="14403" sz="2025" spc="-300" i="1">
                <a:latin typeface="Times New Roman"/>
                <a:cs typeface="Times New Roman"/>
              </a:rPr>
              <a:t> </a:t>
            </a:r>
            <a:r>
              <a:rPr dirty="0" sz="800" spc="-10">
                <a:latin typeface="Times New Roman"/>
                <a:cs typeface="Times New Roman"/>
              </a:rPr>
              <a:t>2</a:t>
            </a:r>
            <a:r>
              <a:rPr dirty="0" sz="800" spc="-30">
                <a:latin typeface="Times New Roman"/>
                <a:cs typeface="Times New Roman"/>
              </a:rPr>
              <a:t> </a:t>
            </a:r>
            <a:r>
              <a:rPr dirty="0" baseline="14403" sz="2025" spc="-15" i="1">
                <a:latin typeface="Times New Roman"/>
                <a:cs typeface="Times New Roman"/>
              </a:rPr>
              <a:t>R</a:t>
            </a:r>
            <a:r>
              <a:rPr dirty="0" sz="800" spc="-10">
                <a:latin typeface="Times New Roman"/>
                <a:cs typeface="Times New Roman"/>
              </a:rPr>
              <a:t>5</a:t>
            </a:r>
            <a:r>
              <a:rPr dirty="0" sz="800" spc="-110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gs</a:t>
            </a:r>
            <a:r>
              <a:rPr dirty="0" sz="800" spc="-110" i="1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89421" y="2914817"/>
            <a:ext cx="553085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9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3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g</a:t>
            </a:r>
            <a:r>
              <a:rPr dirty="0" sz="1350" spc="355" i="1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8762" y="2779137"/>
            <a:ext cx="64516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35940" algn="l"/>
              </a:tabLst>
            </a:pPr>
            <a:r>
              <a:rPr dirty="0" sz="1350">
                <a:latin typeface="Symbol"/>
                <a:cs typeface="Symbol"/>
              </a:rPr>
              <a:t></a:t>
            </a:r>
            <a:r>
              <a:rPr dirty="0" sz="1350" spc="10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v</a:t>
            </a:r>
            <a:r>
              <a:rPr dirty="0" sz="1350" i="1">
                <a:latin typeface="Times New Roman"/>
                <a:cs typeface="Times New Roman"/>
              </a:rPr>
              <a:t>	</a:t>
            </a:r>
            <a:r>
              <a:rPr dirty="0" sz="1350" spc="-5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969666" y="4536166"/>
            <a:ext cx="581660" cy="0"/>
          </a:xfrm>
          <a:custGeom>
            <a:avLst/>
            <a:gdLst/>
            <a:ahLst/>
            <a:cxnLst/>
            <a:rect l="l" t="t" r="r" b="b"/>
            <a:pathLst>
              <a:path w="581660" h="0">
                <a:moveTo>
                  <a:pt x="0" y="0"/>
                </a:moveTo>
                <a:lnTo>
                  <a:pt x="581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300878" y="4644204"/>
            <a:ext cx="23939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240">
                <a:latin typeface="Times New Roman"/>
                <a:cs typeface="Times New Roman"/>
              </a:rPr>
              <a:t>  </a:t>
            </a:r>
            <a:r>
              <a:rPr dirty="0" sz="800" spc="-5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13958" y="4509057"/>
            <a:ext cx="165100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5" i="1">
                <a:latin typeface="Times New Roman"/>
                <a:cs typeface="Times New Roman"/>
              </a:rPr>
              <a:t>gs</a:t>
            </a:r>
            <a:r>
              <a:rPr dirty="0" sz="800" spc="-25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0111" y="3367537"/>
            <a:ext cx="2148840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otra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parte: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2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</a:t>
            </a:r>
            <a:r>
              <a:rPr dirty="0" sz="800" spc="-70" i="1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380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</a:t>
            </a:r>
            <a:r>
              <a:rPr dirty="0" baseline="14403" sz="2025" spc="44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s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315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</a:t>
            </a:r>
            <a:r>
              <a:rPr dirty="0" baseline="14403" sz="2025" spc="179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g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-100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R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-110">
                <a:latin typeface="Times New Roman"/>
                <a:cs typeface="Times New Roman"/>
              </a:rPr>
              <a:t> </a:t>
            </a:r>
            <a:r>
              <a:rPr dirty="0" baseline="14403" sz="2025" spc="-30" i="1">
                <a:latin typeface="Times New Roman"/>
                <a:cs typeface="Times New Roman"/>
              </a:rPr>
              <a:t>v</a:t>
            </a:r>
            <a:r>
              <a:rPr dirty="0" sz="800" spc="-20" i="1">
                <a:latin typeface="Times New Roman"/>
                <a:cs typeface="Times New Roman"/>
              </a:rPr>
              <a:t>gs</a:t>
            </a:r>
            <a:r>
              <a:rPr dirty="0" sz="800" spc="-2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</a:pP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gs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310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</a:t>
            </a:r>
            <a:r>
              <a:rPr dirty="0" baseline="14403" sz="2025" spc="44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215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</a:t>
            </a:r>
            <a:r>
              <a:rPr dirty="0" baseline="14403" sz="2025" spc="-97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s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315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</a:t>
            </a:r>
            <a:r>
              <a:rPr dirty="0" baseline="14403" sz="2025" spc="44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in</a:t>
            </a:r>
            <a:r>
              <a:rPr dirty="0" sz="800" spc="300" i="1">
                <a:latin typeface="Times New Roman"/>
                <a:cs typeface="Times New Roman"/>
              </a:rPr>
              <a:t> </a:t>
            </a:r>
            <a:r>
              <a:rPr dirty="0" baseline="14403" sz="2025">
                <a:latin typeface="Symbol"/>
                <a:cs typeface="Symbol"/>
              </a:rPr>
              <a:t></a:t>
            </a:r>
            <a:r>
              <a:rPr dirty="0" baseline="14403" sz="2025">
                <a:latin typeface="Times New Roman"/>
                <a:cs typeface="Times New Roman"/>
              </a:rPr>
              <a:t> </a:t>
            </a:r>
            <a:r>
              <a:rPr dirty="0" baseline="14403" sz="2025" i="1">
                <a:latin typeface="Times New Roman"/>
                <a:cs typeface="Times New Roman"/>
              </a:rPr>
              <a:t>R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-15">
                <a:latin typeface="Times New Roman"/>
                <a:cs typeface="Times New Roman"/>
              </a:rPr>
              <a:t> </a:t>
            </a:r>
            <a:r>
              <a:rPr dirty="0" baseline="14403" sz="2025" spc="-15" i="1">
                <a:latin typeface="Times New Roman"/>
                <a:cs typeface="Times New Roman"/>
              </a:rPr>
              <a:t>g</a:t>
            </a:r>
            <a:r>
              <a:rPr dirty="0" sz="800" spc="-10">
                <a:latin typeface="Times New Roman"/>
                <a:cs typeface="Times New Roman"/>
              </a:rPr>
              <a:t>1</a:t>
            </a:r>
            <a:r>
              <a:rPr dirty="0" baseline="14403" sz="2025" spc="-15" i="1">
                <a:latin typeface="Times New Roman"/>
                <a:cs typeface="Times New Roman"/>
              </a:rPr>
              <a:t>v</a:t>
            </a:r>
            <a:r>
              <a:rPr dirty="0" sz="800" spc="-10" i="1">
                <a:latin typeface="Times New Roman"/>
                <a:cs typeface="Times New Roman"/>
              </a:rPr>
              <a:t>gs</a:t>
            </a:r>
            <a:r>
              <a:rPr dirty="0" sz="800" spc="-1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130533" y="4322095"/>
            <a:ext cx="23495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14403" sz="2025" spc="-37" i="1">
                <a:latin typeface="Times New Roman"/>
                <a:cs typeface="Times New Roman"/>
              </a:rPr>
              <a:t>v</a:t>
            </a:r>
            <a:r>
              <a:rPr dirty="0" sz="800" spc="-25" i="1"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49766" y="4528875"/>
            <a:ext cx="53594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9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250" i="1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g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12812" y="4393727"/>
            <a:ext cx="62166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13080" algn="l"/>
              </a:tabLst>
            </a:pPr>
            <a:r>
              <a:rPr dirty="0" sz="1350">
                <a:latin typeface="Symbol"/>
                <a:cs typeface="Symbol"/>
              </a:rPr>
              <a:t></a:t>
            </a:r>
            <a:r>
              <a:rPr dirty="0" sz="1350" spc="-5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v</a:t>
            </a:r>
            <a:r>
              <a:rPr dirty="0" sz="1350" i="1">
                <a:latin typeface="Times New Roman"/>
                <a:cs typeface="Times New Roman"/>
              </a:rPr>
              <a:t>	</a:t>
            </a:r>
            <a:r>
              <a:rPr dirty="0" sz="1350" spc="-5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1242514" y="5587293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 h="0">
                <a:moveTo>
                  <a:pt x="0" y="0"/>
                </a:moveTo>
                <a:lnTo>
                  <a:pt x="5964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2033712" y="5587293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 h="0">
                <a:moveTo>
                  <a:pt x="0" y="0"/>
                </a:moveTo>
                <a:lnTo>
                  <a:pt x="5964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3422702" y="5587069"/>
            <a:ext cx="1460500" cy="635"/>
            <a:chOff x="3422702" y="5587069"/>
            <a:chExt cx="1460500" cy="635"/>
          </a:xfrm>
        </p:grpSpPr>
        <p:sp>
          <p:nvSpPr>
            <p:cNvPr id="26" name="object 26" descr=""/>
            <p:cNvSpPr/>
            <p:nvPr/>
          </p:nvSpPr>
          <p:spPr>
            <a:xfrm>
              <a:off x="3422702" y="5587293"/>
              <a:ext cx="845819" cy="0"/>
            </a:xfrm>
            <a:custGeom>
              <a:avLst/>
              <a:gdLst/>
              <a:ahLst/>
              <a:cxnLst/>
              <a:rect l="l" t="t" r="r" b="b"/>
              <a:pathLst>
                <a:path w="845820" h="0">
                  <a:moveTo>
                    <a:pt x="0" y="0"/>
                  </a:moveTo>
                  <a:lnTo>
                    <a:pt x="84574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300909" y="5587293"/>
              <a:ext cx="582295" cy="0"/>
            </a:xfrm>
            <a:custGeom>
              <a:avLst/>
              <a:gdLst/>
              <a:ahLst/>
              <a:cxnLst/>
              <a:rect l="l" t="t" r="r" b="b"/>
              <a:pathLst>
                <a:path w="582295" h="0">
                  <a:moveTo>
                    <a:pt x="0" y="0"/>
                  </a:moveTo>
                  <a:lnTo>
                    <a:pt x="582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/>
          <p:nvPr/>
        </p:nvSpPr>
        <p:spPr>
          <a:xfrm>
            <a:off x="912510" y="6098081"/>
            <a:ext cx="1366520" cy="0"/>
          </a:xfrm>
          <a:custGeom>
            <a:avLst/>
            <a:gdLst/>
            <a:ahLst/>
            <a:cxnLst/>
            <a:rect l="l" t="t" r="r" b="b"/>
            <a:pathLst>
              <a:path w="1366520" h="0">
                <a:moveTo>
                  <a:pt x="0" y="0"/>
                </a:moveTo>
                <a:lnTo>
                  <a:pt x="1365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1291997" y="6205778"/>
            <a:ext cx="92583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97865" algn="l"/>
              </a:tabLst>
            </a:pPr>
            <a:r>
              <a:rPr dirty="0" sz="800">
                <a:latin typeface="Times New Roman"/>
                <a:cs typeface="Times New Roman"/>
              </a:rPr>
              <a:t>5</a:t>
            </a:r>
            <a:r>
              <a:rPr dirty="0" sz="800" spc="280">
                <a:latin typeface="Times New Roman"/>
                <a:cs typeface="Times New Roman"/>
              </a:rPr>
              <a:t> 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r>
              <a:rPr dirty="0" sz="800">
                <a:latin typeface="Times New Roman"/>
                <a:cs typeface="Times New Roman"/>
              </a:rPr>
              <a:t>	2</a:t>
            </a:r>
            <a:r>
              <a:rPr dirty="0" sz="800" spc="240">
                <a:latin typeface="Times New Roman"/>
                <a:cs typeface="Times New Roman"/>
              </a:rPr>
              <a:t>  </a:t>
            </a:r>
            <a:r>
              <a:rPr dirty="0" sz="800" spc="-5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876009" y="5694982"/>
            <a:ext cx="9963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68985" algn="l"/>
              </a:tabLst>
            </a:pPr>
            <a:r>
              <a:rPr dirty="0" sz="800">
                <a:latin typeface="Times New Roman"/>
                <a:cs typeface="Times New Roman"/>
              </a:rPr>
              <a:t>5</a:t>
            </a:r>
            <a:r>
              <a:rPr dirty="0" sz="800" spc="280">
                <a:latin typeface="Times New Roman"/>
                <a:cs typeface="Times New Roman"/>
              </a:rPr>
              <a:t> 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r>
              <a:rPr dirty="0" sz="800">
                <a:latin typeface="Times New Roman"/>
                <a:cs typeface="Times New Roman"/>
              </a:rPr>
              <a:t>	2</a:t>
            </a:r>
            <a:r>
              <a:rPr dirty="0" sz="800" spc="240">
                <a:latin typeface="Times New Roman"/>
                <a:cs typeface="Times New Roman"/>
              </a:rPr>
              <a:t>  </a:t>
            </a:r>
            <a:r>
              <a:rPr dirty="0" sz="800" spc="-5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570818" y="5694982"/>
            <a:ext cx="104076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03275" algn="l"/>
              </a:tabLst>
            </a:pPr>
            <a:r>
              <a:rPr dirty="0" sz="800">
                <a:latin typeface="Times New Roman"/>
                <a:cs typeface="Times New Roman"/>
              </a:rPr>
              <a:t>5</a:t>
            </a:r>
            <a:r>
              <a:rPr dirty="0" sz="800" spc="280">
                <a:latin typeface="Times New Roman"/>
                <a:cs typeface="Times New Roman"/>
              </a:rPr>
              <a:t> 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r>
              <a:rPr dirty="0" sz="800">
                <a:latin typeface="Times New Roman"/>
                <a:cs typeface="Times New Roman"/>
              </a:rPr>
              <a:t>	5</a:t>
            </a:r>
            <a:r>
              <a:rPr dirty="0" sz="800" spc="280">
                <a:latin typeface="Times New Roman"/>
                <a:cs typeface="Times New Roman"/>
              </a:rPr>
              <a:t> 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389834" y="5353089"/>
            <a:ext cx="2800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4403" sz="2025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</a:t>
            </a:r>
            <a:r>
              <a:rPr dirty="0" sz="800" spc="-10" i="1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462301" y="5373818"/>
            <a:ext cx="2349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4403" sz="2025" spc="-37" i="1">
                <a:latin typeface="Times New Roman"/>
                <a:cs typeface="Times New Roman"/>
              </a:rPr>
              <a:t>v</a:t>
            </a:r>
            <a:r>
              <a:rPr dirty="0" sz="800" spc="-25" i="1"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527599" y="5579979"/>
            <a:ext cx="129032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65810" algn="l"/>
              </a:tabLst>
            </a:pP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9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220" i="1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g</a:t>
            </a:r>
            <a:r>
              <a:rPr dirty="0" sz="1350" i="1">
                <a:latin typeface="Times New Roman"/>
                <a:cs typeface="Times New Roman"/>
              </a:rPr>
              <a:t>	</a:t>
            </a: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9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254" i="1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g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655785" y="5445250"/>
            <a:ext cx="4254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i="1">
                <a:latin typeface="Times New Roman"/>
                <a:cs typeface="Times New Roman"/>
              </a:rPr>
              <a:t>g</a:t>
            </a:r>
            <a:r>
              <a:rPr dirty="0" sz="1350" spc="18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165" i="1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v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746186" y="5560239"/>
            <a:ext cx="4857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265">
                <a:latin typeface="Times New Roman"/>
                <a:cs typeface="Times New Roman"/>
              </a:rPr>
              <a:t>  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190">
                <a:latin typeface="Times New Roman"/>
                <a:cs typeface="Times New Roman"/>
              </a:rPr>
              <a:t>  </a:t>
            </a:r>
            <a:r>
              <a:rPr dirty="0" sz="800" spc="-25" i="1">
                <a:latin typeface="Times New Roman"/>
                <a:cs typeface="Times New Roman"/>
              </a:rPr>
              <a:t>gs</a:t>
            </a:r>
            <a:r>
              <a:rPr dirty="0" sz="800" spc="-25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036769" y="5332088"/>
            <a:ext cx="225171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242060" algn="l"/>
              </a:tabLst>
            </a:pPr>
            <a:r>
              <a:rPr dirty="0" sz="1350">
                <a:latin typeface="Symbol"/>
                <a:cs typeface="Symbol"/>
              </a:rPr>
              <a:t></a:t>
            </a:r>
            <a:r>
              <a:rPr dirty="0" sz="1350" spc="-1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4305" sz="1200">
                <a:latin typeface="Times New Roman"/>
                <a:cs typeface="Times New Roman"/>
              </a:rPr>
              <a:t>4</a:t>
            </a:r>
            <a:r>
              <a:rPr dirty="0" baseline="-24305" sz="1200" spc="-3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g</a:t>
            </a:r>
            <a:r>
              <a:rPr dirty="0" sz="1350" spc="-220" i="1">
                <a:latin typeface="Times New Roman"/>
                <a:cs typeface="Times New Roman"/>
              </a:rPr>
              <a:t> </a:t>
            </a:r>
            <a:r>
              <a:rPr dirty="0" baseline="-24305" sz="1200" spc="-75">
                <a:latin typeface="Times New Roman"/>
                <a:cs typeface="Times New Roman"/>
              </a:rPr>
              <a:t>2</a:t>
            </a:r>
            <a:r>
              <a:rPr dirty="0" baseline="-24305" sz="1200">
                <a:latin typeface="Times New Roman"/>
                <a:cs typeface="Times New Roman"/>
              </a:rPr>
              <a:t>	</a:t>
            </a:r>
            <a:r>
              <a:rPr dirty="0" baseline="-37037" sz="2025">
                <a:latin typeface="Symbol"/>
                <a:cs typeface="Symbol"/>
              </a:rPr>
              <a:t></a:t>
            </a:r>
            <a:r>
              <a:rPr dirty="0" baseline="-37037" sz="2025" spc="217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</a:t>
            </a:r>
            <a:r>
              <a:rPr dirty="0" sz="1350" spc="-5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4305" sz="1200">
                <a:latin typeface="Times New Roman"/>
                <a:cs typeface="Times New Roman"/>
              </a:rPr>
              <a:t>4</a:t>
            </a:r>
            <a:r>
              <a:rPr dirty="0" baseline="-24305" sz="1200" spc="-3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g</a:t>
            </a:r>
            <a:r>
              <a:rPr dirty="0" sz="1350" spc="-220" i="1">
                <a:latin typeface="Times New Roman"/>
                <a:cs typeface="Times New Roman"/>
              </a:rPr>
              <a:t> </a:t>
            </a:r>
            <a:r>
              <a:rPr dirty="0" baseline="-24305" sz="1200">
                <a:latin typeface="Times New Roman"/>
                <a:cs typeface="Times New Roman"/>
              </a:rPr>
              <a:t>2</a:t>
            </a:r>
            <a:r>
              <a:rPr dirty="0" baseline="-24305" sz="1200" spc="-3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g</a:t>
            </a:r>
            <a:r>
              <a:rPr dirty="0" baseline="-24305" sz="1200">
                <a:latin typeface="Times New Roman"/>
                <a:cs typeface="Times New Roman"/>
              </a:rPr>
              <a:t>1</a:t>
            </a:r>
            <a:r>
              <a:rPr dirty="0" baseline="-24305" sz="1200" spc="-150">
                <a:latin typeface="Times New Roman"/>
                <a:cs typeface="Times New Roman"/>
              </a:rPr>
              <a:t> </a:t>
            </a:r>
            <a:r>
              <a:rPr dirty="0" sz="135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>
                <a:latin typeface="Times New Roman"/>
                <a:cs typeface="Times New Roman"/>
              </a:rPr>
              <a:t>2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41035" y="6071010"/>
            <a:ext cx="7048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 i="1">
                <a:latin typeface="Times New Roman"/>
                <a:cs typeface="Times New Roman"/>
              </a:rPr>
              <a:t>v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43492" y="6035518"/>
            <a:ext cx="1353820" cy="2990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9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5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22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g</a:t>
            </a:r>
            <a:r>
              <a:rPr dirty="0" sz="1350" spc="425" i="1">
                <a:latin typeface="Times New Roman"/>
                <a:cs typeface="Times New Roman"/>
              </a:rPr>
              <a:t> </a:t>
            </a:r>
            <a:r>
              <a:rPr dirty="0" sz="1800" spc="-204">
                <a:latin typeface="Symbol"/>
                <a:cs typeface="Symbol"/>
              </a:rPr>
              <a:t></a:t>
            </a:r>
            <a:r>
              <a:rPr dirty="0" sz="1350" spc="-204">
                <a:latin typeface="Times New Roman"/>
                <a:cs typeface="Times New Roman"/>
              </a:rPr>
              <a:t>1</a:t>
            </a:r>
            <a:r>
              <a:rPr dirty="0" sz="1350" spc="-19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5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26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g</a:t>
            </a:r>
            <a:r>
              <a:rPr dirty="0" sz="1350" spc="275" i="1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Symbol"/>
                <a:cs typeface="Symbol"/>
              </a:rPr>
              <a:t>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146149" y="5842884"/>
            <a:ext cx="8794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Symbol"/>
                <a:cs typeface="Symbol"/>
              </a:rPr>
              <a:t></a:t>
            </a:r>
            <a:r>
              <a:rPr dirty="0" sz="1350" spc="-1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4305" sz="1200">
                <a:latin typeface="Times New Roman"/>
                <a:cs typeface="Times New Roman"/>
              </a:rPr>
              <a:t>4</a:t>
            </a:r>
            <a:r>
              <a:rPr dirty="0" baseline="-24305" sz="1200" spc="-22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g</a:t>
            </a:r>
            <a:r>
              <a:rPr dirty="0" sz="1350" spc="-215" i="1">
                <a:latin typeface="Times New Roman"/>
                <a:cs typeface="Times New Roman"/>
              </a:rPr>
              <a:t> </a:t>
            </a:r>
            <a:r>
              <a:rPr dirty="0" baseline="-24305" sz="1200">
                <a:latin typeface="Times New Roman"/>
                <a:cs typeface="Times New Roman"/>
              </a:rPr>
              <a:t>2</a:t>
            </a:r>
            <a:r>
              <a:rPr dirty="0" baseline="-24305" sz="1200" spc="-22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g</a:t>
            </a:r>
            <a:r>
              <a:rPr dirty="0" baseline="-24305" sz="1200">
                <a:latin typeface="Times New Roman"/>
                <a:cs typeface="Times New Roman"/>
              </a:rPr>
              <a:t>1</a:t>
            </a:r>
            <a:r>
              <a:rPr dirty="0" baseline="-24305" sz="1200" spc="-157">
                <a:latin typeface="Times New Roman"/>
                <a:cs typeface="Times New Roman"/>
              </a:rPr>
              <a:t> </a:t>
            </a:r>
            <a:r>
              <a:rPr dirty="0" sz="135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>
                <a:latin typeface="Times New Roman"/>
                <a:cs typeface="Times New Roman"/>
              </a:rPr>
              <a:t>2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87319" y="5900792"/>
            <a:ext cx="728980" cy="2990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350">
                <a:latin typeface="Symbol"/>
                <a:cs typeface="Symbol"/>
              </a:rPr>
              <a:t></a:t>
            </a:r>
            <a:r>
              <a:rPr dirty="0" sz="1350" spc="13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A</a:t>
            </a:r>
            <a:r>
              <a:rPr dirty="0" sz="1350" spc="85" i="1">
                <a:latin typeface="Times New Roman"/>
                <a:cs typeface="Times New Roman"/>
              </a:rPr>
              <a:t> 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110">
                <a:latin typeface="Times New Roman"/>
                <a:cs typeface="Times New Roman"/>
              </a:rPr>
              <a:t> </a:t>
            </a:r>
            <a:r>
              <a:rPr dirty="0" baseline="-32407" sz="2700" spc="-75">
                <a:latin typeface="Symbol"/>
                <a:cs typeface="Symbol"/>
              </a:rPr>
              <a:t></a:t>
            </a:r>
            <a:endParaRPr baseline="-32407" sz="2700">
              <a:latin typeface="Symbol"/>
              <a:cs typeface="Symbo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877344" y="5445253"/>
            <a:ext cx="1206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104516" y="5579979"/>
            <a:ext cx="14674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921385" algn="l"/>
              </a:tabLst>
            </a:pPr>
            <a:r>
              <a:rPr dirty="0" baseline="48611" sz="1200">
                <a:latin typeface="Times New Roman"/>
                <a:cs typeface="Times New Roman"/>
              </a:rPr>
              <a:t>2</a:t>
            </a:r>
            <a:r>
              <a:rPr dirty="0" baseline="48611" sz="1200" spc="19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9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5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215" i="1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g</a:t>
            </a:r>
            <a:r>
              <a:rPr dirty="0" sz="1350" i="1">
                <a:latin typeface="Times New Roman"/>
                <a:cs typeface="Times New Roman"/>
              </a:rPr>
              <a:t>	</a:t>
            </a: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9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5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220" i="1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g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90892" y="5445250"/>
            <a:ext cx="8750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i="1">
                <a:latin typeface="Times New Roman"/>
                <a:cs typeface="Times New Roman"/>
              </a:rPr>
              <a:t>v</a:t>
            </a:r>
            <a:r>
              <a:rPr dirty="0" baseline="-24305" sz="1200" i="1">
                <a:latin typeface="Times New Roman"/>
                <a:cs typeface="Times New Roman"/>
              </a:rPr>
              <a:t>out</a:t>
            </a:r>
            <a:r>
              <a:rPr dirty="0" baseline="-24305" sz="1200" spc="675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6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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4305" sz="1200">
                <a:latin typeface="Times New Roman"/>
                <a:cs typeface="Times New Roman"/>
              </a:rPr>
              <a:t>4 </a:t>
            </a:r>
            <a:r>
              <a:rPr dirty="0" sz="1350" spc="-50" i="1">
                <a:latin typeface="Times New Roman"/>
                <a:cs typeface="Times New Roman"/>
              </a:rPr>
              <a:t>g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83540" y="4851151"/>
            <a:ext cx="33267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Sustituyendo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ecuaciones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anteriores: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56667" y="937823"/>
            <a:ext cx="5409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1</a:t>
            </a:r>
            <a:r>
              <a:rPr dirty="0" sz="1200" spc="-4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(Continuación).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Calcular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voltaje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v</a:t>
            </a:r>
            <a:r>
              <a:rPr dirty="0" baseline="-24305" sz="1200" spc="-15">
                <a:latin typeface="Verdana"/>
                <a:cs typeface="Verdana"/>
              </a:rPr>
              <a:t>out</a:t>
            </a:r>
            <a:r>
              <a:rPr dirty="0" sz="1200" spc="-10">
                <a:latin typeface="Verdana"/>
                <a:cs typeface="Verdana"/>
              </a:rPr>
              <a:t>/v</a:t>
            </a:r>
            <a:r>
              <a:rPr dirty="0" baseline="-24305" sz="1200" spc="-15">
                <a:latin typeface="Verdana"/>
                <a:cs typeface="Verdana"/>
              </a:rPr>
              <a:t>in</a:t>
            </a:r>
            <a:endParaRPr baseline="-24305"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638" y="813765"/>
            <a:ext cx="8012430" cy="75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177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2.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inferior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representa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un </a:t>
            </a:r>
            <a:r>
              <a:rPr dirty="0" sz="1200">
                <a:latin typeface="Verdana"/>
                <a:cs typeface="Verdana"/>
              </a:rPr>
              <a:t>amplificador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etapas.</a:t>
            </a:r>
            <a:endParaRPr sz="12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voltaje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v</a:t>
            </a:r>
            <a:r>
              <a:rPr dirty="0" baseline="-24305" sz="1200" spc="-15">
                <a:latin typeface="Verdana"/>
                <a:cs typeface="Verdana"/>
              </a:rPr>
              <a:t>out</a:t>
            </a:r>
            <a:r>
              <a:rPr dirty="0" sz="1200" spc="-10">
                <a:latin typeface="Verdana"/>
                <a:cs typeface="Verdana"/>
              </a:rPr>
              <a:t>/v</a:t>
            </a:r>
            <a:r>
              <a:rPr dirty="0" baseline="-24305" sz="1200" spc="-15">
                <a:latin typeface="Verdana"/>
                <a:cs typeface="Verdana"/>
              </a:rPr>
              <a:t>in</a:t>
            </a:r>
            <a:r>
              <a:rPr dirty="0" sz="1200" spc="-1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18873" y="1842294"/>
            <a:ext cx="3345179" cy="2331085"/>
            <a:chOff x="318873" y="1842294"/>
            <a:chExt cx="3345179" cy="2331085"/>
          </a:xfrm>
        </p:grpSpPr>
        <p:sp>
          <p:nvSpPr>
            <p:cNvPr id="11" name="object 11" descr=""/>
            <p:cNvSpPr/>
            <p:nvPr/>
          </p:nvSpPr>
          <p:spPr>
            <a:xfrm>
              <a:off x="324271" y="4073701"/>
              <a:ext cx="209550" cy="0"/>
            </a:xfrm>
            <a:custGeom>
              <a:avLst/>
              <a:gdLst/>
              <a:ahLst/>
              <a:cxnLst/>
              <a:rect l="l" t="t" r="r" b="b"/>
              <a:pathLst>
                <a:path w="209550" h="0">
                  <a:moveTo>
                    <a:pt x="0" y="0"/>
                  </a:moveTo>
                  <a:lnTo>
                    <a:pt x="209045" y="0"/>
                  </a:lnTo>
                </a:path>
              </a:pathLst>
            </a:custGeom>
            <a:ln w="104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28090" y="406847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5225"/>
                  </a:moveTo>
                  <a:lnTo>
                    <a:pt x="1530" y="8920"/>
                  </a:lnTo>
                  <a:lnTo>
                    <a:pt x="5226" y="10451"/>
                  </a:lnTo>
                  <a:lnTo>
                    <a:pt x="8921" y="8920"/>
                  </a:lnTo>
                  <a:lnTo>
                    <a:pt x="10452" y="5225"/>
                  </a:lnTo>
                  <a:lnTo>
                    <a:pt x="8921" y="1530"/>
                  </a:lnTo>
                  <a:lnTo>
                    <a:pt x="5226" y="0"/>
                  </a:lnTo>
                  <a:lnTo>
                    <a:pt x="1530" y="1530"/>
                  </a:lnTo>
                  <a:lnTo>
                    <a:pt x="0" y="52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55628" y="4105056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0" y="0"/>
                  </a:moveTo>
                  <a:lnTo>
                    <a:pt x="146331" y="0"/>
                  </a:lnTo>
                </a:path>
              </a:pathLst>
            </a:custGeom>
            <a:ln w="104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96733" y="409983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5225"/>
                  </a:moveTo>
                  <a:lnTo>
                    <a:pt x="1530" y="8920"/>
                  </a:lnTo>
                  <a:lnTo>
                    <a:pt x="5226" y="10451"/>
                  </a:lnTo>
                  <a:lnTo>
                    <a:pt x="8921" y="8920"/>
                  </a:lnTo>
                  <a:lnTo>
                    <a:pt x="10452" y="5225"/>
                  </a:lnTo>
                  <a:lnTo>
                    <a:pt x="8921" y="1530"/>
                  </a:lnTo>
                  <a:lnTo>
                    <a:pt x="5226" y="0"/>
                  </a:lnTo>
                  <a:lnTo>
                    <a:pt x="1530" y="1530"/>
                  </a:lnTo>
                  <a:lnTo>
                    <a:pt x="0" y="52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86984" y="413641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 h="0">
                  <a:moveTo>
                    <a:pt x="83618" y="0"/>
                  </a:moveTo>
                  <a:lnTo>
                    <a:pt x="0" y="0"/>
                  </a:lnTo>
                </a:path>
              </a:pathLst>
            </a:custGeom>
            <a:ln w="104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81758" y="413118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5225"/>
                  </a:moveTo>
                  <a:lnTo>
                    <a:pt x="1530" y="8920"/>
                  </a:lnTo>
                  <a:lnTo>
                    <a:pt x="5226" y="10451"/>
                  </a:lnTo>
                  <a:lnTo>
                    <a:pt x="8921" y="8920"/>
                  </a:lnTo>
                  <a:lnTo>
                    <a:pt x="10452" y="5225"/>
                  </a:lnTo>
                  <a:lnTo>
                    <a:pt x="8921" y="1530"/>
                  </a:lnTo>
                  <a:lnTo>
                    <a:pt x="5226" y="0"/>
                  </a:lnTo>
                  <a:lnTo>
                    <a:pt x="1530" y="1530"/>
                  </a:lnTo>
                  <a:lnTo>
                    <a:pt x="0" y="52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8341" y="4167765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904" y="0"/>
                  </a:lnTo>
                </a:path>
              </a:pathLst>
            </a:custGeom>
            <a:ln w="104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34020" y="416253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5225"/>
                  </a:moveTo>
                  <a:lnTo>
                    <a:pt x="1530" y="8920"/>
                  </a:lnTo>
                  <a:lnTo>
                    <a:pt x="5226" y="10451"/>
                  </a:lnTo>
                  <a:lnTo>
                    <a:pt x="8921" y="8920"/>
                  </a:lnTo>
                  <a:lnTo>
                    <a:pt x="10452" y="5225"/>
                  </a:lnTo>
                  <a:lnTo>
                    <a:pt x="8921" y="1530"/>
                  </a:lnTo>
                  <a:lnTo>
                    <a:pt x="5226" y="0"/>
                  </a:lnTo>
                  <a:lnTo>
                    <a:pt x="1530" y="1530"/>
                  </a:lnTo>
                  <a:lnTo>
                    <a:pt x="0" y="52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045" y="1842294"/>
              <a:ext cx="3344726" cy="2330698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1461321" y="3015845"/>
            <a:ext cx="15113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Rs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38707" y="2911330"/>
            <a:ext cx="15621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450869" y="2493267"/>
            <a:ext cx="15113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Q1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22325" y="2597783"/>
            <a:ext cx="78105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5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61186" y="2367793"/>
            <a:ext cx="130810" cy="7810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750" spc="-5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261186" y="2775404"/>
            <a:ext cx="130810" cy="7810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750" spc="-5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760820" y="2388753"/>
            <a:ext cx="219075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0">
                <a:latin typeface="Arial"/>
                <a:cs typeface="Arial"/>
              </a:rPr>
              <a:t>Vout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931673" y="2493268"/>
            <a:ext cx="15621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C1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931673" y="2754578"/>
            <a:ext cx="130175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1n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2525" y="2911331"/>
            <a:ext cx="161925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423567" y="3133061"/>
            <a:ext cx="10795" cy="946150"/>
            <a:chOff x="423567" y="3133061"/>
            <a:chExt cx="10795" cy="946150"/>
          </a:xfrm>
        </p:grpSpPr>
        <p:sp>
          <p:nvSpPr>
            <p:cNvPr id="31" name="object 31" descr=""/>
            <p:cNvSpPr/>
            <p:nvPr/>
          </p:nvSpPr>
          <p:spPr>
            <a:xfrm>
              <a:off x="428793" y="3133061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w="0" h="104775">
                  <a:moveTo>
                    <a:pt x="0" y="0"/>
                  </a:moveTo>
                  <a:lnTo>
                    <a:pt x="0" y="104515"/>
                  </a:lnTo>
                </a:path>
              </a:pathLst>
            </a:custGeom>
            <a:ln w="104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28793" y="3237577"/>
              <a:ext cx="0" cy="836294"/>
            </a:xfrm>
            <a:custGeom>
              <a:avLst/>
              <a:gdLst/>
              <a:ahLst/>
              <a:cxnLst/>
              <a:rect l="l" t="t" r="r" b="b"/>
              <a:pathLst>
                <a:path w="0" h="836295">
                  <a:moveTo>
                    <a:pt x="0" y="0"/>
                  </a:moveTo>
                  <a:lnTo>
                    <a:pt x="0" y="836124"/>
                  </a:lnTo>
                </a:path>
              </a:pathLst>
            </a:custGeom>
            <a:ln w="1045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23567" y="40684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5225"/>
                  </a:moveTo>
                  <a:lnTo>
                    <a:pt x="1530" y="8920"/>
                  </a:lnTo>
                  <a:lnTo>
                    <a:pt x="5226" y="10451"/>
                  </a:lnTo>
                  <a:lnTo>
                    <a:pt x="8921" y="8920"/>
                  </a:lnTo>
                  <a:lnTo>
                    <a:pt x="10452" y="5225"/>
                  </a:lnTo>
                  <a:lnTo>
                    <a:pt x="8921" y="1530"/>
                  </a:lnTo>
                  <a:lnTo>
                    <a:pt x="5226" y="0"/>
                  </a:lnTo>
                  <a:lnTo>
                    <a:pt x="1530" y="1530"/>
                  </a:lnTo>
                  <a:lnTo>
                    <a:pt x="0" y="522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2820116" y="3120362"/>
            <a:ext cx="15113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Rs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809664" y="2493268"/>
            <a:ext cx="15113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Q2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381120" y="2597783"/>
            <a:ext cx="78105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5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619982" y="2367794"/>
            <a:ext cx="130810" cy="7810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750" spc="-5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619982" y="2775404"/>
            <a:ext cx="130810" cy="7810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750" spc="-5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461321" y="2179722"/>
            <a:ext cx="15621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R3</a:t>
            </a:r>
            <a:endParaRPr sz="7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820116" y="2075205"/>
            <a:ext cx="15621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R6</a:t>
            </a:r>
            <a:endParaRPr sz="7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38707" y="2388753"/>
            <a:ext cx="15621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7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72877" y="2493268"/>
            <a:ext cx="15621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C2</a:t>
            </a:r>
            <a:endParaRPr sz="7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297502" y="2911331"/>
            <a:ext cx="15621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R5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297502" y="2075206"/>
            <a:ext cx="15621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R4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551774" y="3015847"/>
            <a:ext cx="15621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75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185944" y="2179722"/>
            <a:ext cx="156210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C3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185944" y="2441031"/>
            <a:ext cx="130175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1n</a:t>
            </a:r>
            <a:endParaRPr sz="75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40114" y="4165518"/>
            <a:ext cx="219075" cy="138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10">
                <a:latin typeface="Arial"/>
                <a:cs typeface="Arial"/>
              </a:rPr>
              <a:t>-</a:t>
            </a:r>
            <a:r>
              <a:rPr dirty="0" sz="750" spc="-25">
                <a:latin typeface="Arial"/>
                <a:cs typeface="Arial"/>
              </a:rPr>
              <a:t>Vss</a:t>
            </a:r>
            <a:endParaRPr sz="750">
              <a:latin typeface="Arial"/>
              <a:cs typeface="Arial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685" y="5204477"/>
            <a:ext cx="4706103" cy="1363542"/>
          </a:xfrm>
          <a:prstGeom prst="rect">
            <a:avLst/>
          </a:prstGeom>
        </p:spPr>
      </p:pic>
      <p:sp>
        <p:nvSpPr>
          <p:cNvPr id="50" name="object 50" descr=""/>
          <p:cNvSpPr txBox="1"/>
          <p:nvPr/>
        </p:nvSpPr>
        <p:spPr>
          <a:xfrm>
            <a:off x="2952319" y="5698371"/>
            <a:ext cx="15621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Rp'</a:t>
            </a:r>
            <a:endParaRPr sz="65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720678" y="5698371"/>
            <a:ext cx="17526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000080"/>
                </a:solidFill>
                <a:latin typeface="Arial"/>
                <a:cs typeface="Arial"/>
              </a:rPr>
              <a:t>Rp''</a:t>
            </a:r>
            <a:endParaRPr sz="65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526222" y="6266503"/>
            <a:ext cx="12065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latin typeface="Courier New"/>
                <a:cs typeface="Courier New"/>
              </a:rPr>
              <a:t>S1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857291" y="5035593"/>
            <a:ext cx="12065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latin typeface="Courier New"/>
                <a:cs typeface="Courier New"/>
              </a:rPr>
              <a:t>G2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427761" y="6171824"/>
            <a:ext cx="12065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latin typeface="Courier New"/>
                <a:cs typeface="Courier New"/>
              </a:rPr>
              <a:t>S2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050856" y="5603683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Rp</a:t>
            </a:r>
            <a:endParaRPr sz="65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865020" y="5793060"/>
            <a:ext cx="32067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>
                <a:solidFill>
                  <a:srgbClr val="000080"/>
                </a:solidFill>
                <a:latin typeface="Arial"/>
                <a:cs typeface="Arial"/>
              </a:rPr>
              <a:t>g2v</a:t>
            </a:r>
            <a:r>
              <a:rPr dirty="0" sz="650" spc="-5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gs2</a:t>
            </a:r>
            <a:endParaRPr sz="65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00125" y="5698371"/>
            <a:ext cx="1492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2058630" y="5698371"/>
            <a:ext cx="32067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>
                <a:solidFill>
                  <a:srgbClr val="000080"/>
                </a:solidFill>
                <a:latin typeface="Arial"/>
                <a:cs typeface="Arial"/>
              </a:rPr>
              <a:t>g1v</a:t>
            </a:r>
            <a:r>
              <a:rPr dirty="0" sz="650" spc="-5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gs1</a:t>
            </a:r>
            <a:endParaRPr sz="65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043925" y="5130239"/>
            <a:ext cx="20129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latin typeface="Arial"/>
                <a:cs typeface="Arial"/>
              </a:rPr>
              <a:t>Vout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241002" y="5035551"/>
            <a:ext cx="12065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latin typeface="Courier New"/>
                <a:cs typeface="Courier New"/>
              </a:rPr>
              <a:t>G1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2572025" y="5603683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R3</a:t>
            </a:r>
            <a:endParaRPr sz="65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82059" y="4575302"/>
            <a:ext cx="5457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Solución: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modelo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muestra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0">
                <a:latin typeface="Verdana"/>
                <a:cs typeface="Verdana"/>
              </a:rPr>
              <a:t> inferior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18306" y="5089239"/>
            <a:ext cx="74295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06705" algn="l"/>
                <a:tab pos="504190" algn="l"/>
              </a:tabLst>
            </a:pPr>
            <a:r>
              <a:rPr dirty="0" sz="800" spc="-50" i="1">
                <a:latin typeface="Times New Roman"/>
                <a:cs typeface="Times New Roman"/>
              </a:rPr>
              <a:t>p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r>
              <a:rPr dirty="0" sz="800">
                <a:latin typeface="Times New Roman"/>
                <a:cs typeface="Times New Roman"/>
              </a:rPr>
              <a:t>	</a:t>
            </a:r>
            <a:r>
              <a:rPr dirty="0" sz="800" i="1">
                <a:latin typeface="Times New Roman"/>
                <a:cs typeface="Times New Roman"/>
              </a:rPr>
              <a:t>p</a:t>
            </a:r>
            <a:r>
              <a:rPr dirty="0" sz="800" spc="280" i="1">
                <a:latin typeface="Times New Roman"/>
                <a:cs typeface="Times New Roman"/>
              </a:rPr>
              <a:t>  </a:t>
            </a:r>
            <a:r>
              <a:rPr dirty="0" sz="800" spc="-5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08285" y="3149662"/>
            <a:ext cx="1816735" cy="1772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14"/>
              </a:spcBef>
            </a:pPr>
            <a:r>
              <a:rPr dirty="0" baseline="13888" sz="2100" spc="15" i="1">
                <a:latin typeface="Times New Roman"/>
                <a:cs typeface="Times New Roman"/>
              </a:rPr>
              <a:t>v</a:t>
            </a:r>
            <a:r>
              <a:rPr dirty="0" sz="800" spc="10" i="1">
                <a:latin typeface="Times New Roman"/>
                <a:cs typeface="Times New Roman"/>
              </a:rPr>
              <a:t>out</a:t>
            </a:r>
            <a:r>
              <a:rPr dirty="0" sz="800" spc="445" i="1">
                <a:latin typeface="Times New Roman"/>
                <a:cs typeface="Times New Roman"/>
              </a:rPr>
              <a:t> </a:t>
            </a:r>
            <a:r>
              <a:rPr dirty="0" baseline="13888" sz="2100" spc="15">
                <a:latin typeface="Symbol"/>
                <a:cs typeface="Symbol"/>
              </a:rPr>
              <a:t></a:t>
            </a:r>
            <a:r>
              <a:rPr dirty="0" baseline="13888" sz="2100" spc="60">
                <a:latin typeface="Times New Roman"/>
                <a:cs typeface="Times New Roman"/>
              </a:rPr>
              <a:t> </a:t>
            </a:r>
            <a:r>
              <a:rPr dirty="0" baseline="13888" sz="2100" spc="112">
                <a:latin typeface="Symbol"/>
                <a:cs typeface="Symbol"/>
              </a:rPr>
              <a:t></a:t>
            </a:r>
            <a:r>
              <a:rPr dirty="0" baseline="13888" sz="2100" spc="112" i="1">
                <a:latin typeface="Times New Roman"/>
                <a:cs typeface="Times New Roman"/>
              </a:rPr>
              <a:t>R</a:t>
            </a:r>
            <a:r>
              <a:rPr dirty="0" sz="800" spc="75" i="1">
                <a:latin typeface="Times New Roman"/>
                <a:cs typeface="Times New Roman"/>
              </a:rPr>
              <a:t>p</a:t>
            </a:r>
            <a:r>
              <a:rPr dirty="0" sz="800" spc="40" i="1">
                <a:latin typeface="Times New Roman"/>
                <a:cs typeface="Times New Roman"/>
              </a:rPr>
              <a:t> </a:t>
            </a:r>
            <a:r>
              <a:rPr dirty="0" baseline="13888" sz="2100" spc="89">
                <a:latin typeface="Times New Roman"/>
                <a:cs typeface="Times New Roman"/>
              </a:rPr>
              <a:t>''</a:t>
            </a:r>
            <a:r>
              <a:rPr dirty="0" baseline="13888" sz="2100" spc="-202">
                <a:latin typeface="Times New Roman"/>
                <a:cs typeface="Times New Roman"/>
              </a:rPr>
              <a:t> </a:t>
            </a:r>
            <a:r>
              <a:rPr dirty="0" baseline="13888" sz="2100" i="1">
                <a:latin typeface="Times New Roman"/>
                <a:cs typeface="Times New Roman"/>
              </a:rPr>
              <a:t>g</a:t>
            </a:r>
            <a:r>
              <a:rPr dirty="0" baseline="13888" sz="2100" spc="-330" i="1">
                <a:latin typeface="Times New Roman"/>
                <a:cs typeface="Times New Roman"/>
              </a:rPr>
              <a:t> </a:t>
            </a:r>
            <a:r>
              <a:rPr dirty="0" sz="800" spc="10">
                <a:latin typeface="Times New Roman"/>
                <a:cs typeface="Times New Roman"/>
              </a:rPr>
              <a:t>2</a:t>
            </a:r>
            <a:r>
              <a:rPr dirty="0" sz="800" spc="-105">
                <a:latin typeface="Times New Roman"/>
                <a:cs typeface="Times New Roman"/>
              </a:rPr>
              <a:t> </a:t>
            </a:r>
            <a:r>
              <a:rPr dirty="0" baseline="13888" sz="2100" spc="15" i="1">
                <a:latin typeface="Times New Roman"/>
                <a:cs typeface="Times New Roman"/>
              </a:rPr>
              <a:t>v</a:t>
            </a:r>
            <a:r>
              <a:rPr dirty="0" sz="800" spc="10" i="1">
                <a:latin typeface="Times New Roman"/>
                <a:cs typeface="Times New Roman"/>
              </a:rPr>
              <a:t>gs</a:t>
            </a:r>
            <a:r>
              <a:rPr dirty="0" sz="800" spc="-110" i="1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8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dirty="0" baseline="13888" sz="2100" spc="15" i="1">
                <a:latin typeface="Times New Roman"/>
                <a:cs typeface="Times New Roman"/>
              </a:rPr>
              <a:t>v</a:t>
            </a:r>
            <a:r>
              <a:rPr dirty="0" sz="800" spc="10" i="1">
                <a:latin typeface="Times New Roman"/>
                <a:cs typeface="Times New Roman"/>
              </a:rPr>
              <a:t>gs</a:t>
            </a:r>
            <a:r>
              <a:rPr dirty="0" sz="800" spc="-114" i="1">
                <a:latin typeface="Times New Roman"/>
                <a:cs typeface="Times New Roman"/>
              </a:rPr>
              <a:t> </a:t>
            </a:r>
            <a:r>
              <a:rPr dirty="0" sz="800" spc="10">
                <a:latin typeface="Times New Roman"/>
                <a:cs typeface="Times New Roman"/>
              </a:rPr>
              <a:t>2</a:t>
            </a:r>
            <a:r>
              <a:rPr dirty="0" sz="800" spc="380">
                <a:latin typeface="Times New Roman"/>
                <a:cs typeface="Times New Roman"/>
              </a:rPr>
              <a:t> </a:t>
            </a:r>
            <a:r>
              <a:rPr dirty="0" baseline="13888" sz="2100" spc="15">
                <a:latin typeface="Symbol"/>
                <a:cs typeface="Symbol"/>
              </a:rPr>
              <a:t></a:t>
            </a:r>
            <a:r>
              <a:rPr dirty="0" baseline="13888" sz="2100" spc="22">
                <a:latin typeface="Times New Roman"/>
                <a:cs typeface="Times New Roman"/>
              </a:rPr>
              <a:t> </a:t>
            </a:r>
            <a:r>
              <a:rPr dirty="0" baseline="13888" sz="2100" spc="75" i="1">
                <a:latin typeface="Times New Roman"/>
                <a:cs typeface="Times New Roman"/>
              </a:rPr>
              <a:t>v</a:t>
            </a:r>
            <a:r>
              <a:rPr dirty="0" sz="800" spc="50" i="1">
                <a:latin typeface="Times New Roman"/>
                <a:cs typeface="Times New Roman"/>
              </a:rPr>
              <a:t>g</a:t>
            </a:r>
            <a:r>
              <a:rPr dirty="0" sz="800" spc="-70" i="1">
                <a:latin typeface="Times New Roman"/>
                <a:cs typeface="Times New Roman"/>
              </a:rPr>
              <a:t> </a:t>
            </a:r>
            <a:r>
              <a:rPr dirty="0" sz="800" spc="10">
                <a:latin typeface="Times New Roman"/>
                <a:cs typeface="Times New Roman"/>
              </a:rPr>
              <a:t>2</a:t>
            </a:r>
            <a:r>
              <a:rPr dirty="0" sz="800" spc="285">
                <a:latin typeface="Times New Roman"/>
                <a:cs typeface="Times New Roman"/>
              </a:rPr>
              <a:t> </a:t>
            </a:r>
            <a:r>
              <a:rPr dirty="0" baseline="13888" sz="2100">
                <a:latin typeface="Symbol"/>
                <a:cs typeface="Symbol"/>
              </a:rPr>
              <a:t></a:t>
            </a:r>
            <a:r>
              <a:rPr dirty="0" baseline="13888" sz="2100" spc="-120">
                <a:latin typeface="Times New Roman"/>
                <a:cs typeface="Times New Roman"/>
              </a:rPr>
              <a:t> </a:t>
            </a:r>
            <a:r>
              <a:rPr dirty="0" baseline="13888" sz="2100" spc="15" i="1">
                <a:latin typeface="Times New Roman"/>
                <a:cs typeface="Times New Roman"/>
              </a:rPr>
              <a:t>v</a:t>
            </a:r>
            <a:r>
              <a:rPr dirty="0" sz="800" spc="10" i="1">
                <a:latin typeface="Times New Roman"/>
                <a:cs typeface="Times New Roman"/>
              </a:rPr>
              <a:t>s</a:t>
            </a:r>
            <a:r>
              <a:rPr dirty="0" sz="800" spc="-110" i="1">
                <a:latin typeface="Times New Roman"/>
                <a:cs typeface="Times New Roman"/>
              </a:rPr>
              <a:t> </a:t>
            </a:r>
            <a:r>
              <a:rPr dirty="0" sz="800" spc="10">
                <a:latin typeface="Times New Roman"/>
                <a:cs typeface="Times New Roman"/>
              </a:rPr>
              <a:t>2</a:t>
            </a:r>
            <a:r>
              <a:rPr dirty="0" sz="800" spc="380">
                <a:latin typeface="Times New Roman"/>
                <a:cs typeface="Times New Roman"/>
              </a:rPr>
              <a:t> </a:t>
            </a:r>
            <a:r>
              <a:rPr dirty="0" baseline="13888" sz="2100" spc="15">
                <a:latin typeface="Symbol"/>
                <a:cs typeface="Symbol"/>
              </a:rPr>
              <a:t></a:t>
            </a:r>
            <a:r>
              <a:rPr dirty="0" baseline="13888" sz="2100" spc="22">
                <a:latin typeface="Times New Roman"/>
                <a:cs typeface="Times New Roman"/>
              </a:rPr>
              <a:t> </a:t>
            </a:r>
            <a:r>
              <a:rPr dirty="0" baseline="13888" sz="2100" spc="75" i="1">
                <a:latin typeface="Times New Roman"/>
                <a:cs typeface="Times New Roman"/>
              </a:rPr>
              <a:t>v</a:t>
            </a:r>
            <a:r>
              <a:rPr dirty="0" sz="800" spc="50" i="1">
                <a:latin typeface="Times New Roman"/>
                <a:cs typeface="Times New Roman"/>
              </a:rPr>
              <a:t>g</a:t>
            </a:r>
            <a:r>
              <a:rPr dirty="0" sz="800" spc="-70" i="1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800">
              <a:latin typeface="Times New Roman"/>
              <a:cs typeface="Times New Roman"/>
            </a:endParaRPr>
          </a:p>
          <a:p>
            <a:pPr marL="88900">
              <a:lnSpc>
                <a:spcPts val="1315"/>
              </a:lnSpc>
              <a:tabLst>
                <a:tab pos="370840" algn="l"/>
              </a:tabLst>
            </a:pPr>
            <a:r>
              <a:rPr dirty="0" sz="1400" spc="-50" i="1">
                <a:latin typeface="Times New Roman"/>
                <a:cs typeface="Times New Roman"/>
              </a:rPr>
              <a:t>v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65">
                <a:latin typeface="Symbol"/>
                <a:cs typeface="Symbol"/>
              </a:rPr>
              <a:t></a:t>
            </a:r>
            <a:r>
              <a:rPr dirty="0" sz="1400" spc="65" i="1">
                <a:latin typeface="Times New Roman"/>
                <a:cs typeface="Times New Roman"/>
              </a:rPr>
              <a:t>R</a:t>
            </a:r>
            <a:r>
              <a:rPr dirty="0" baseline="45138" sz="1200" spc="97">
                <a:latin typeface="Times New Roman"/>
                <a:cs typeface="Times New Roman"/>
              </a:rPr>
              <a:t>*</a:t>
            </a:r>
            <a:r>
              <a:rPr dirty="0" baseline="45138" sz="1200" spc="6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</a:t>
            </a:r>
            <a:r>
              <a:rPr dirty="0" sz="1400" spc="135" i="1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  <a:p>
            <a:pPr marL="179705">
              <a:lnSpc>
                <a:spcPts val="595"/>
              </a:lnSpc>
              <a:tabLst>
                <a:tab pos="751205" algn="l"/>
              </a:tabLst>
            </a:pPr>
            <a:r>
              <a:rPr dirty="0" sz="800" i="1">
                <a:latin typeface="Times New Roman"/>
                <a:cs typeface="Times New Roman"/>
              </a:rPr>
              <a:t>g</a:t>
            </a:r>
            <a:r>
              <a:rPr dirty="0" sz="800" spc="-65" i="1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r>
              <a:rPr dirty="0" sz="800">
                <a:latin typeface="Times New Roman"/>
                <a:cs typeface="Times New Roman"/>
              </a:rPr>
              <a:t>	</a:t>
            </a:r>
            <a:r>
              <a:rPr dirty="0" sz="800" i="1">
                <a:latin typeface="Times New Roman"/>
                <a:cs typeface="Times New Roman"/>
              </a:rPr>
              <a:t>p</a:t>
            </a:r>
            <a:r>
              <a:rPr dirty="0" sz="800" spc="280" i="1">
                <a:latin typeface="Times New Roman"/>
                <a:cs typeface="Times New Roman"/>
              </a:rPr>
              <a:t>  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175">
                <a:latin typeface="Times New Roman"/>
                <a:cs typeface="Times New Roman"/>
              </a:rPr>
              <a:t>  </a:t>
            </a:r>
            <a:r>
              <a:rPr dirty="0" sz="800" spc="-25" i="1">
                <a:latin typeface="Times New Roman"/>
                <a:cs typeface="Times New Roman"/>
              </a:rPr>
              <a:t>gs</a:t>
            </a:r>
            <a:r>
              <a:rPr dirty="0" sz="800" spc="-25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8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dirty="0" baseline="13888" sz="2100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gs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360">
                <a:latin typeface="Times New Roman"/>
                <a:cs typeface="Times New Roman"/>
              </a:rPr>
              <a:t> </a:t>
            </a:r>
            <a:r>
              <a:rPr dirty="0" baseline="13888" sz="2100">
                <a:latin typeface="Symbol"/>
                <a:cs typeface="Symbol"/>
              </a:rPr>
              <a:t></a:t>
            </a:r>
            <a:r>
              <a:rPr dirty="0" baseline="13888" sz="2100" spc="75">
                <a:latin typeface="Times New Roman"/>
                <a:cs typeface="Times New Roman"/>
              </a:rPr>
              <a:t> </a:t>
            </a:r>
            <a:r>
              <a:rPr dirty="0" baseline="13888" sz="2100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g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265">
                <a:latin typeface="Times New Roman"/>
                <a:cs typeface="Times New Roman"/>
              </a:rPr>
              <a:t> </a:t>
            </a:r>
            <a:r>
              <a:rPr dirty="0" baseline="13888" sz="2100">
                <a:latin typeface="Symbol"/>
                <a:cs typeface="Symbol"/>
              </a:rPr>
              <a:t></a:t>
            </a:r>
            <a:r>
              <a:rPr dirty="0" baseline="13888" sz="2100" spc="-75">
                <a:latin typeface="Times New Roman"/>
                <a:cs typeface="Times New Roman"/>
              </a:rPr>
              <a:t> </a:t>
            </a:r>
            <a:r>
              <a:rPr dirty="0" baseline="13888" sz="2100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s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360">
                <a:latin typeface="Times New Roman"/>
                <a:cs typeface="Times New Roman"/>
              </a:rPr>
              <a:t> </a:t>
            </a:r>
            <a:r>
              <a:rPr dirty="0" baseline="13888" sz="2100">
                <a:latin typeface="Symbol"/>
                <a:cs typeface="Symbol"/>
              </a:rPr>
              <a:t></a:t>
            </a:r>
            <a:r>
              <a:rPr dirty="0" baseline="13888" sz="2100" spc="82">
                <a:latin typeface="Times New Roman"/>
                <a:cs typeface="Times New Roman"/>
              </a:rPr>
              <a:t> </a:t>
            </a:r>
            <a:r>
              <a:rPr dirty="0" baseline="13888" sz="2100" spc="-37" i="1">
                <a:latin typeface="Times New Roman"/>
                <a:cs typeface="Times New Roman"/>
              </a:rPr>
              <a:t>v</a:t>
            </a:r>
            <a:r>
              <a:rPr dirty="0" sz="800" spc="-25" i="1"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  <a:p>
            <a:pPr marL="85725">
              <a:lnSpc>
                <a:spcPts val="1315"/>
              </a:lnSpc>
              <a:spcBef>
                <a:spcPts val="470"/>
              </a:spcBef>
              <a:tabLst>
                <a:tab pos="603250" algn="l"/>
              </a:tabLst>
            </a:pPr>
            <a:r>
              <a:rPr dirty="0" sz="1400">
                <a:latin typeface="Symbol"/>
                <a:cs typeface="Symbol"/>
              </a:rPr>
              <a:t>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v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</a:t>
            </a:r>
            <a:r>
              <a:rPr dirty="0" sz="1400" spc="420" i="1">
                <a:latin typeface="Times New Roman"/>
                <a:cs typeface="Times New Roman"/>
              </a:rPr>
              <a:t> </a:t>
            </a:r>
            <a:r>
              <a:rPr dirty="0" sz="1400" spc="60">
                <a:latin typeface="Times New Roman"/>
                <a:cs typeface="Times New Roman"/>
              </a:rPr>
              <a:t>''</a:t>
            </a:r>
            <a:r>
              <a:rPr dirty="0" sz="1400" spc="-14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</a:t>
            </a:r>
            <a:r>
              <a:rPr dirty="0" sz="1400" spc="355" i="1">
                <a:latin typeface="Times New Roman"/>
                <a:cs typeface="Times New Roman"/>
              </a:rPr>
              <a:t> </a:t>
            </a:r>
            <a:r>
              <a:rPr dirty="0" sz="1400" spc="55" i="1">
                <a:latin typeface="Times New Roman"/>
                <a:cs typeface="Times New Roman"/>
              </a:rPr>
              <a:t>R</a:t>
            </a:r>
            <a:r>
              <a:rPr dirty="0" baseline="45138" sz="1200" spc="82">
                <a:latin typeface="Times New Roman"/>
                <a:cs typeface="Times New Roman"/>
              </a:rPr>
              <a:t>*</a:t>
            </a:r>
            <a:r>
              <a:rPr dirty="0" baseline="45138" sz="1200" spc="52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</a:t>
            </a:r>
            <a:r>
              <a:rPr dirty="0" sz="1400" spc="135" i="1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  <a:p>
            <a:pPr marL="392430">
              <a:lnSpc>
                <a:spcPts val="595"/>
              </a:lnSpc>
              <a:tabLst>
                <a:tab pos="880110" algn="l"/>
                <a:tab pos="1174115" algn="l"/>
                <a:tab pos="1371600" algn="l"/>
              </a:tabLst>
            </a:pPr>
            <a:r>
              <a:rPr dirty="0" sz="800" spc="-25" i="1">
                <a:latin typeface="Times New Roman"/>
                <a:cs typeface="Times New Roman"/>
              </a:rPr>
              <a:t>out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50" i="1">
                <a:latin typeface="Times New Roman"/>
                <a:cs typeface="Times New Roman"/>
              </a:rPr>
              <a:t>p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r>
              <a:rPr dirty="0" sz="800">
                <a:latin typeface="Times New Roman"/>
                <a:cs typeface="Times New Roman"/>
              </a:rPr>
              <a:t>	</a:t>
            </a:r>
            <a:r>
              <a:rPr dirty="0" sz="800" i="1">
                <a:latin typeface="Times New Roman"/>
                <a:cs typeface="Times New Roman"/>
              </a:rPr>
              <a:t>p</a:t>
            </a:r>
            <a:r>
              <a:rPr dirty="0" sz="800" spc="280" i="1">
                <a:latin typeface="Times New Roman"/>
                <a:cs typeface="Times New Roman"/>
              </a:rPr>
              <a:t>  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495">
                <a:latin typeface="Times New Roman"/>
                <a:cs typeface="Times New Roman"/>
              </a:rPr>
              <a:t> </a:t>
            </a:r>
            <a:r>
              <a:rPr dirty="0" sz="800" spc="-25" i="1"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22165" y="5089239"/>
            <a:ext cx="7239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50" i="1">
                <a:latin typeface="Times New Roman"/>
                <a:cs typeface="Times New Roman"/>
              </a:rPr>
              <a:t>v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56281" y="4969388"/>
            <a:ext cx="1473200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400">
                <a:latin typeface="Symbol"/>
                <a:cs typeface="Symbol"/>
              </a:rPr>
              <a:t>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</a:t>
            </a:r>
            <a:r>
              <a:rPr dirty="0" sz="1400" spc="95" i="1">
                <a:latin typeface="Times New Roman"/>
                <a:cs typeface="Times New Roman"/>
              </a:rPr>
              <a:t>  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</a:t>
            </a:r>
            <a:r>
              <a:rPr dirty="0" sz="1400" spc="420" i="1">
                <a:latin typeface="Times New Roman"/>
                <a:cs typeface="Times New Roman"/>
              </a:rPr>
              <a:t> </a:t>
            </a:r>
            <a:r>
              <a:rPr dirty="0" sz="1400" spc="60">
                <a:latin typeface="Times New Roman"/>
                <a:cs typeface="Times New Roman"/>
              </a:rPr>
              <a:t>''</a:t>
            </a:r>
            <a:r>
              <a:rPr dirty="0" sz="1400" spc="-14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</a:t>
            </a:r>
            <a:r>
              <a:rPr dirty="0" sz="1400" spc="350" i="1">
                <a:latin typeface="Times New Roman"/>
                <a:cs typeface="Times New Roman"/>
              </a:rPr>
              <a:t> </a:t>
            </a:r>
            <a:r>
              <a:rPr dirty="0" sz="1400" spc="55" i="1">
                <a:latin typeface="Times New Roman"/>
                <a:cs typeface="Times New Roman"/>
              </a:rPr>
              <a:t>R</a:t>
            </a:r>
            <a:r>
              <a:rPr dirty="0" baseline="45138" sz="1200" spc="82">
                <a:latin typeface="Times New Roman"/>
                <a:cs typeface="Times New Roman"/>
              </a:rPr>
              <a:t>*</a:t>
            </a:r>
            <a:r>
              <a:rPr dirty="0" baseline="45138" sz="1200" spc="60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56684" y="2310891"/>
            <a:ext cx="5914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Donde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p</a:t>
            </a:r>
            <a:r>
              <a:rPr dirty="0" sz="1200">
                <a:latin typeface="Verdana"/>
                <a:cs typeface="Verdana"/>
              </a:rPr>
              <a:t>=R</a:t>
            </a:r>
            <a:r>
              <a:rPr dirty="0" baseline="-24305" sz="1200">
                <a:latin typeface="Verdana"/>
                <a:cs typeface="Verdana"/>
              </a:rPr>
              <a:t>1</a:t>
            </a:r>
            <a:r>
              <a:rPr dirty="0" sz="1200">
                <a:latin typeface="Verdana"/>
                <a:cs typeface="Verdana"/>
              </a:rPr>
              <a:t>//R</a:t>
            </a:r>
            <a:r>
              <a:rPr dirty="0" baseline="-24305" sz="1200">
                <a:latin typeface="Verdana"/>
                <a:cs typeface="Verdana"/>
              </a:rPr>
              <a:t>2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p</a:t>
            </a:r>
            <a:r>
              <a:rPr dirty="0" sz="1200">
                <a:latin typeface="Verdana"/>
                <a:cs typeface="Verdana"/>
              </a:rPr>
              <a:t>’=R</a:t>
            </a:r>
            <a:r>
              <a:rPr dirty="0" baseline="-24305" sz="1200">
                <a:latin typeface="Verdana"/>
                <a:cs typeface="Verdana"/>
              </a:rPr>
              <a:t>4</a:t>
            </a:r>
            <a:r>
              <a:rPr dirty="0" sz="1200">
                <a:latin typeface="Verdana"/>
                <a:cs typeface="Verdana"/>
              </a:rPr>
              <a:t>//R</a:t>
            </a:r>
            <a:r>
              <a:rPr dirty="0" baseline="-24305" sz="1200">
                <a:latin typeface="Verdana"/>
                <a:cs typeface="Verdana"/>
              </a:rPr>
              <a:t>5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p</a:t>
            </a:r>
            <a:r>
              <a:rPr dirty="0" sz="1200">
                <a:latin typeface="Verdana"/>
                <a:cs typeface="Verdana"/>
              </a:rPr>
              <a:t>’’=R</a:t>
            </a:r>
            <a:r>
              <a:rPr dirty="0" baseline="-24305" sz="1200">
                <a:latin typeface="Verdana"/>
                <a:cs typeface="Verdana"/>
              </a:rPr>
              <a:t>6</a:t>
            </a:r>
            <a:r>
              <a:rPr dirty="0" sz="1200">
                <a:latin typeface="Verdana"/>
                <a:cs typeface="Verdana"/>
              </a:rPr>
              <a:t>//R</a:t>
            </a:r>
            <a:r>
              <a:rPr dirty="0" baseline="-24305" sz="120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Llamando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p</a:t>
            </a:r>
            <a:r>
              <a:rPr dirty="0" baseline="24305" sz="1200">
                <a:latin typeface="Verdana"/>
                <a:cs typeface="Verdana"/>
              </a:rPr>
              <a:t>*</a:t>
            </a:r>
            <a:r>
              <a:rPr dirty="0" sz="1200">
                <a:latin typeface="Verdana"/>
                <a:cs typeface="Verdana"/>
              </a:rPr>
              <a:t>=R</a:t>
            </a:r>
            <a:r>
              <a:rPr dirty="0" baseline="-24305" sz="1200">
                <a:latin typeface="Verdana"/>
                <a:cs typeface="Verdana"/>
              </a:rPr>
              <a:t>3</a:t>
            </a:r>
            <a:r>
              <a:rPr dirty="0" sz="1200">
                <a:latin typeface="Verdana"/>
                <a:cs typeface="Verdana"/>
              </a:rPr>
              <a:t>//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p</a:t>
            </a:r>
            <a:r>
              <a:rPr dirty="0" sz="1200">
                <a:latin typeface="Verdana"/>
                <a:cs typeface="Verdana"/>
              </a:rPr>
              <a:t>’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tenemos: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3408" y="1086510"/>
            <a:ext cx="529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2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(Continuación).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voltaje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v</a:t>
            </a:r>
            <a:r>
              <a:rPr dirty="0" baseline="-24305" sz="1200" spc="-15">
                <a:latin typeface="Verdana"/>
                <a:cs typeface="Verdana"/>
              </a:rPr>
              <a:t>out</a:t>
            </a:r>
            <a:r>
              <a:rPr dirty="0" sz="1200" spc="-10">
                <a:latin typeface="Verdana"/>
                <a:cs typeface="Verdana"/>
              </a:rPr>
              <a:t>/v</a:t>
            </a:r>
            <a:r>
              <a:rPr dirty="0" baseline="-24305" sz="1200" spc="-15">
                <a:latin typeface="Verdana"/>
                <a:cs typeface="Verdana"/>
              </a:rPr>
              <a:t>in</a:t>
            </a:r>
            <a:r>
              <a:rPr dirty="0" sz="1200" spc="-1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339" y="1015735"/>
            <a:ext cx="8935720" cy="199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22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3.</a:t>
            </a:r>
            <a:r>
              <a:rPr dirty="0" sz="1200" spc="23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Diseñar</a:t>
            </a:r>
            <a:r>
              <a:rPr dirty="0" sz="1200" spc="2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</a:t>
            </a:r>
            <a:r>
              <a:rPr dirty="0" sz="1200" spc="2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amplificador</a:t>
            </a:r>
            <a:r>
              <a:rPr dirty="0" sz="1200" spc="2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</a:t>
            </a:r>
            <a:r>
              <a:rPr dirty="0" sz="1200" spc="2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</a:t>
            </a:r>
            <a:r>
              <a:rPr dirty="0" sz="1200" spc="2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transistor</a:t>
            </a:r>
            <a:r>
              <a:rPr dirty="0" sz="1200" spc="2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MOSFET</a:t>
            </a:r>
            <a:r>
              <a:rPr dirty="0" sz="1200" spc="2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(V</a:t>
            </a:r>
            <a:r>
              <a:rPr dirty="0" baseline="-24305" sz="1200">
                <a:latin typeface="Verdana"/>
                <a:cs typeface="Verdana"/>
              </a:rPr>
              <a:t>T</a:t>
            </a:r>
            <a:r>
              <a:rPr dirty="0" baseline="-24305" sz="1200" spc="5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=2V</a:t>
            </a:r>
            <a:r>
              <a:rPr dirty="0" sz="1200" spc="2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2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k</a:t>
            </a:r>
            <a:r>
              <a:rPr dirty="0" sz="1200" spc="2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=2.10</a:t>
            </a:r>
            <a:r>
              <a:rPr dirty="0" baseline="24305" sz="1200" spc="-15">
                <a:latin typeface="Verdana"/>
                <a:cs typeface="Verdana"/>
              </a:rPr>
              <a:t>-</a:t>
            </a:r>
            <a:r>
              <a:rPr dirty="0" baseline="24305" sz="1200">
                <a:latin typeface="Verdana"/>
                <a:cs typeface="Verdana"/>
              </a:rPr>
              <a:t>3</a:t>
            </a:r>
            <a:r>
              <a:rPr dirty="0" sz="1200">
                <a:latin typeface="Verdana"/>
                <a:cs typeface="Verdana"/>
              </a:rPr>
              <a:t>A/V</a:t>
            </a:r>
            <a:r>
              <a:rPr dirty="0" baseline="24305" sz="1200">
                <a:latin typeface="Verdana"/>
                <a:cs typeface="Verdana"/>
              </a:rPr>
              <a:t>2</a:t>
            </a:r>
            <a:r>
              <a:rPr dirty="0" sz="1200">
                <a:latin typeface="Verdana"/>
                <a:cs typeface="Verdana"/>
              </a:rPr>
              <a:t>)</a:t>
            </a:r>
            <a:r>
              <a:rPr dirty="0" sz="1200" spc="2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</a:t>
            </a:r>
            <a:r>
              <a:rPr dirty="0" sz="1200" spc="2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2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siguientes características:</a:t>
            </a:r>
            <a:endParaRPr sz="12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705"/>
              </a:spcBef>
            </a:pPr>
            <a:r>
              <a:rPr dirty="0" sz="1200">
                <a:latin typeface="Verdana"/>
                <a:cs typeface="Verdana"/>
              </a:rPr>
              <a:t>A</a:t>
            </a:r>
            <a:r>
              <a:rPr dirty="0" baseline="-24305" sz="1200">
                <a:latin typeface="Verdana"/>
                <a:cs typeface="Verdana"/>
              </a:rPr>
              <a:t>v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-</a:t>
            </a:r>
            <a:r>
              <a:rPr dirty="0" sz="1200" spc="-50">
                <a:latin typeface="Verdana"/>
                <a:cs typeface="Verdana"/>
              </a:rPr>
              <a:t>6</a:t>
            </a:r>
            <a:endParaRPr sz="1200">
              <a:latin typeface="Verdana"/>
              <a:cs typeface="Verdana"/>
            </a:endParaRPr>
          </a:p>
          <a:p>
            <a:pPr marL="38100" marR="8133080">
              <a:lnSpc>
                <a:spcPts val="1450"/>
              </a:lnSpc>
              <a:spcBef>
                <a:spcPts val="40"/>
              </a:spcBef>
            </a:pPr>
            <a:r>
              <a:rPr dirty="0" sz="1200">
                <a:latin typeface="Verdana"/>
                <a:cs typeface="Verdana"/>
              </a:rPr>
              <a:t>Z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baseline="-24305" sz="1200" spc="2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2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M </a:t>
            </a:r>
            <a:r>
              <a:rPr dirty="0" sz="1200">
                <a:latin typeface="Verdana"/>
                <a:cs typeface="Verdana"/>
              </a:rPr>
              <a:t>Z</a:t>
            </a:r>
            <a:r>
              <a:rPr dirty="0" baseline="-24305" sz="1200">
                <a:latin typeface="Verdana"/>
                <a:cs typeface="Verdana"/>
              </a:rPr>
              <a:t>out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1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K</a:t>
            </a:r>
            <a:endParaRPr sz="12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dispone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alimentación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simétricas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±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6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pretende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acoplamiento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entrada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no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capacitivo</a:t>
            </a:r>
            <a:endParaRPr sz="1200">
              <a:latin typeface="Verdana"/>
              <a:cs typeface="Verdana"/>
            </a:endParaRPr>
          </a:p>
          <a:p>
            <a:pPr algn="just" marL="38100" marR="424180">
              <a:lnSpc>
                <a:spcPct val="99600"/>
              </a:lnSpc>
              <a:spcBef>
                <a:spcPts val="1140"/>
              </a:spcBef>
            </a:pPr>
            <a:r>
              <a:rPr dirty="0" sz="1200" b="1">
                <a:latin typeface="Verdana"/>
                <a:cs typeface="Verdana"/>
              </a:rPr>
              <a:t>Solución</a:t>
            </a:r>
            <a:r>
              <a:rPr dirty="0" sz="1200">
                <a:latin typeface="Verdana"/>
                <a:cs typeface="Verdana"/>
              </a:rPr>
              <a:t>: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propone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esquema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típico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amplificador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común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(dado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negativa) </a:t>
            </a:r>
            <a:r>
              <a:rPr dirty="0" sz="1200">
                <a:latin typeface="Verdana"/>
                <a:cs typeface="Verdana"/>
              </a:rPr>
              <a:t>con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condensador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muestra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inferior.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se </a:t>
            </a:r>
            <a:r>
              <a:rPr dirty="0" sz="1200">
                <a:latin typeface="Verdana"/>
                <a:cs typeface="Verdana"/>
              </a:rPr>
              <a:t>muestra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derecha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421" y="3575959"/>
            <a:ext cx="1995203" cy="161198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554576" y="3473192"/>
            <a:ext cx="1778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latin typeface="Arial"/>
                <a:cs typeface="Arial"/>
              </a:rPr>
              <a:t>Vdd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44596" y="3757646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Rd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459562" y="4800615"/>
            <a:ext cx="1397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9455" y="4326552"/>
            <a:ext cx="1492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64910" y="4623695"/>
            <a:ext cx="247650" cy="574040"/>
            <a:chOff x="564910" y="4623695"/>
            <a:chExt cx="247650" cy="574040"/>
          </a:xfrm>
        </p:grpSpPr>
        <p:sp>
          <p:nvSpPr>
            <p:cNvPr id="16" name="object 16" descr=""/>
            <p:cNvSpPr/>
            <p:nvPr/>
          </p:nvSpPr>
          <p:spPr>
            <a:xfrm>
              <a:off x="712176" y="462369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814"/>
                  </a:lnTo>
                </a:path>
              </a:pathLst>
            </a:custGeom>
            <a:ln w="95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12176" y="4718510"/>
              <a:ext cx="0" cy="379730"/>
            </a:xfrm>
            <a:custGeom>
              <a:avLst/>
              <a:gdLst/>
              <a:ahLst/>
              <a:cxnLst/>
              <a:rect l="l" t="t" r="r" b="b"/>
              <a:pathLst>
                <a:path w="0" h="379729">
                  <a:moveTo>
                    <a:pt x="0" y="379256"/>
                  </a:moveTo>
                  <a:lnTo>
                    <a:pt x="0" y="0"/>
                  </a:lnTo>
                </a:path>
              </a:pathLst>
            </a:custGeom>
            <a:ln w="950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07425" y="471377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0"/>
                  </a:moveTo>
                  <a:lnTo>
                    <a:pt x="1391" y="8092"/>
                  </a:lnTo>
                  <a:lnTo>
                    <a:pt x="4750" y="9481"/>
                  </a:lnTo>
                  <a:lnTo>
                    <a:pt x="8109" y="8092"/>
                  </a:lnTo>
                  <a:lnTo>
                    <a:pt x="9501" y="4740"/>
                  </a:lnTo>
                  <a:lnTo>
                    <a:pt x="8109" y="1388"/>
                  </a:lnTo>
                  <a:lnTo>
                    <a:pt x="4750" y="0"/>
                  </a:lnTo>
                  <a:lnTo>
                    <a:pt x="1391" y="1388"/>
                  </a:lnTo>
                  <a:lnTo>
                    <a:pt x="0" y="4740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910" y="5093029"/>
              <a:ext cx="247025" cy="104315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2181640" y="4800631"/>
            <a:ext cx="1397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Cs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79515" y="4705842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79512" y="3852531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694689" y="3947358"/>
            <a:ext cx="20129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latin typeface="Arial"/>
                <a:cs typeface="Arial"/>
              </a:rPr>
              <a:t>Vout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124624" y="3852556"/>
            <a:ext cx="21082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000080"/>
                </a:solidFill>
                <a:latin typeface="Arial"/>
                <a:cs typeface="Arial"/>
              </a:rPr>
              <a:t>Cout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562660" y="4118000"/>
            <a:ext cx="121285" cy="7302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650" spc="-5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345535" y="4231830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562660" y="4487778"/>
            <a:ext cx="121285" cy="7302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650" spc="-5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573559" y="5274796"/>
            <a:ext cx="20637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>
                <a:latin typeface="Arial"/>
                <a:cs typeface="Arial"/>
              </a:rPr>
              <a:t>-</a:t>
            </a:r>
            <a:r>
              <a:rPr dirty="0" sz="650" spc="-25">
                <a:latin typeface="Arial"/>
                <a:cs typeface="Arial"/>
              </a:rPr>
              <a:t>Vdd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6550682" y="3946050"/>
            <a:ext cx="9525" cy="104139"/>
            <a:chOff x="6550682" y="3946050"/>
            <a:chExt cx="9525" cy="104139"/>
          </a:xfrm>
        </p:grpSpPr>
        <p:sp>
          <p:nvSpPr>
            <p:cNvPr id="30" name="object 30" descr=""/>
            <p:cNvSpPr/>
            <p:nvPr/>
          </p:nvSpPr>
          <p:spPr>
            <a:xfrm>
              <a:off x="6555444" y="3950813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94435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550697" y="394609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5593450" y="4504729"/>
            <a:ext cx="76835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Courier New"/>
                <a:cs typeface="Courier New"/>
              </a:rPr>
              <a:t>S</a:t>
            </a:r>
            <a:endParaRPr sz="650">
              <a:latin typeface="Courier New"/>
              <a:cs typeface="Courier New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4319850" y="3917806"/>
            <a:ext cx="2326005" cy="887730"/>
            <a:chOff x="4319850" y="3917806"/>
            <a:chExt cx="2326005" cy="887730"/>
          </a:xfrm>
        </p:grpSpPr>
        <p:sp>
          <p:nvSpPr>
            <p:cNvPr id="34" name="object 34" descr=""/>
            <p:cNvSpPr/>
            <p:nvPr/>
          </p:nvSpPr>
          <p:spPr>
            <a:xfrm>
              <a:off x="5283391" y="4205791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71" y="18887"/>
                  </a:moveTo>
                  <a:lnTo>
                    <a:pt x="0" y="0"/>
                  </a:lnTo>
                </a:path>
              </a:pathLst>
            </a:custGeom>
            <a:ln w="94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278644" y="420107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283390" y="4177461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330"/>
                  </a:moveTo>
                  <a:lnTo>
                    <a:pt x="75943" y="0"/>
                  </a:lnTo>
                </a:path>
              </a:pathLst>
            </a:custGeom>
            <a:ln w="94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354586" y="417274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283389" y="4149132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43" y="28330"/>
                  </a:moveTo>
                  <a:lnTo>
                    <a:pt x="0" y="0"/>
                  </a:lnTo>
                </a:path>
              </a:pathLst>
            </a:custGeom>
            <a:ln w="94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278642" y="414441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283388" y="4120802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330"/>
                  </a:moveTo>
                  <a:lnTo>
                    <a:pt x="75943" y="0"/>
                  </a:lnTo>
                </a:path>
              </a:pathLst>
            </a:custGeom>
            <a:ln w="94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354585" y="411608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283387" y="409247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43" y="28330"/>
                  </a:moveTo>
                  <a:lnTo>
                    <a:pt x="0" y="0"/>
                  </a:lnTo>
                </a:path>
              </a:pathLst>
            </a:custGeom>
            <a:ln w="94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278641" y="40877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283387" y="406414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330"/>
                  </a:moveTo>
                  <a:lnTo>
                    <a:pt x="75943" y="0"/>
                  </a:lnTo>
                </a:path>
              </a:pathLst>
            </a:custGeom>
            <a:ln w="94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354583" y="405942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321358" y="4045257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71" y="18887"/>
                  </a:moveTo>
                  <a:lnTo>
                    <a:pt x="0" y="0"/>
                  </a:lnTo>
                </a:path>
              </a:pathLst>
            </a:custGeom>
            <a:ln w="94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316611" y="404053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321357" y="4224686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43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316610" y="42199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21355" y="3950824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94435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321355" y="4234132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0"/>
                  </a:moveTo>
                  <a:lnTo>
                    <a:pt x="0" y="94435"/>
                  </a:lnTo>
                </a:path>
              </a:pathLst>
            </a:custGeom>
            <a:ln w="94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466991" y="4328568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w="0" h="283845">
                  <a:moveTo>
                    <a:pt x="0" y="283307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462244" y="432384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410036" y="4111370"/>
              <a:ext cx="47625" cy="28575"/>
            </a:xfrm>
            <a:custGeom>
              <a:avLst/>
              <a:gdLst/>
              <a:ahLst/>
              <a:cxnLst/>
              <a:rect l="l" t="t" r="r" b="b"/>
              <a:pathLst>
                <a:path w="47625" h="28575">
                  <a:moveTo>
                    <a:pt x="47227" y="26961"/>
                  </a:moveTo>
                  <a:lnTo>
                    <a:pt x="47379" y="25865"/>
                  </a:lnTo>
                  <a:lnTo>
                    <a:pt x="47464" y="24742"/>
                  </a:lnTo>
                  <a:lnTo>
                    <a:pt x="47464" y="23608"/>
                  </a:lnTo>
                  <a:lnTo>
                    <a:pt x="45610" y="14386"/>
                  </a:lnTo>
                  <a:lnTo>
                    <a:pt x="40543" y="6885"/>
                  </a:lnTo>
                  <a:lnTo>
                    <a:pt x="33003" y="1844"/>
                  </a:lnTo>
                  <a:lnTo>
                    <a:pt x="23732" y="0"/>
                  </a:lnTo>
                  <a:lnTo>
                    <a:pt x="14461" y="1844"/>
                  </a:lnTo>
                  <a:lnTo>
                    <a:pt x="6921" y="6885"/>
                  </a:lnTo>
                  <a:lnTo>
                    <a:pt x="1853" y="14386"/>
                  </a:lnTo>
                  <a:lnTo>
                    <a:pt x="0" y="23608"/>
                  </a:lnTo>
                  <a:lnTo>
                    <a:pt x="0" y="25195"/>
                  </a:lnTo>
                  <a:lnTo>
                    <a:pt x="151" y="26744"/>
                  </a:lnTo>
                  <a:lnTo>
                    <a:pt x="446" y="28245"/>
                  </a:lnTo>
                </a:path>
              </a:pathLst>
            </a:custGeom>
            <a:ln w="94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467440" y="4138346"/>
              <a:ext cx="46990" cy="20320"/>
            </a:xfrm>
            <a:custGeom>
              <a:avLst/>
              <a:gdLst/>
              <a:ahLst/>
              <a:cxnLst/>
              <a:rect l="l" t="t" r="r" b="b"/>
              <a:pathLst>
                <a:path w="46989" h="20320">
                  <a:moveTo>
                    <a:pt x="0" y="1265"/>
                  </a:moveTo>
                  <a:lnTo>
                    <a:pt x="2913" y="8815"/>
                  </a:lnTo>
                  <a:lnTo>
                    <a:pt x="8101" y="14827"/>
                  </a:lnTo>
                  <a:lnTo>
                    <a:pt x="15059" y="18801"/>
                  </a:lnTo>
                  <a:lnTo>
                    <a:pt x="23286" y="20237"/>
                  </a:lnTo>
                  <a:lnTo>
                    <a:pt x="31801" y="18692"/>
                  </a:lnTo>
                  <a:lnTo>
                    <a:pt x="38931" y="14432"/>
                  </a:lnTo>
                  <a:lnTo>
                    <a:pt x="44112" y="8014"/>
                  </a:lnTo>
                  <a:lnTo>
                    <a:pt x="46781" y="0"/>
                  </a:lnTo>
                </a:path>
              </a:pathLst>
            </a:custGeom>
            <a:ln w="94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372060" y="4045263"/>
              <a:ext cx="180975" cy="179705"/>
            </a:xfrm>
            <a:custGeom>
              <a:avLst/>
              <a:gdLst/>
              <a:ahLst/>
              <a:cxnLst/>
              <a:rect l="l" t="t" r="r" b="b"/>
              <a:pathLst>
                <a:path w="180975" h="179704">
                  <a:moveTo>
                    <a:pt x="0" y="89714"/>
                  </a:moveTo>
                  <a:lnTo>
                    <a:pt x="7045" y="54668"/>
                  </a:lnTo>
                  <a:lnTo>
                    <a:pt x="26302" y="26165"/>
                  </a:lnTo>
                  <a:lnTo>
                    <a:pt x="54954" y="7008"/>
                  </a:lnTo>
                  <a:lnTo>
                    <a:pt x="90182" y="0"/>
                  </a:lnTo>
                  <a:lnTo>
                    <a:pt x="125411" y="7008"/>
                  </a:lnTo>
                  <a:lnTo>
                    <a:pt x="154063" y="26165"/>
                  </a:lnTo>
                  <a:lnTo>
                    <a:pt x="173320" y="54668"/>
                  </a:lnTo>
                  <a:lnTo>
                    <a:pt x="180365" y="89714"/>
                  </a:lnTo>
                  <a:lnTo>
                    <a:pt x="173320" y="124759"/>
                  </a:lnTo>
                  <a:lnTo>
                    <a:pt x="154063" y="153262"/>
                  </a:lnTo>
                  <a:lnTo>
                    <a:pt x="125411" y="172419"/>
                  </a:lnTo>
                  <a:lnTo>
                    <a:pt x="90182" y="179428"/>
                  </a:lnTo>
                  <a:lnTo>
                    <a:pt x="54954" y="172419"/>
                  </a:lnTo>
                  <a:lnTo>
                    <a:pt x="26302" y="153262"/>
                  </a:lnTo>
                  <a:lnTo>
                    <a:pt x="7045" y="124759"/>
                  </a:lnTo>
                  <a:lnTo>
                    <a:pt x="0" y="89714"/>
                  </a:lnTo>
                  <a:close/>
                </a:path>
              </a:pathLst>
            </a:custGeom>
            <a:ln w="94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457496" y="4205805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85" y="0"/>
                  </a:lnTo>
                </a:path>
              </a:pathLst>
            </a:custGeom>
            <a:ln w="94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471735" y="42010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466988" y="4054708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887"/>
                  </a:lnTo>
                </a:path>
              </a:pathLst>
            </a:custGeom>
            <a:ln w="94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462241" y="406887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457494" y="4064153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85" y="0"/>
                  </a:lnTo>
                </a:path>
              </a:pathLst>
            </a:custGeom>
            <a:ln w="94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471733" y="405943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466986" y="395083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94435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466986" y="4234139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0"/>
                  </a:moveTo>
                  <a:lnTo>
                    <a:pt x="0" y="94435"/>
                  </a:lnTo>
                </a:path>
              </a:pathLst>
            </a:custGeom>
            <a:ln w="94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9850" y="4607167"/>
              <a:ext cx="246810" cy="198333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5985850" y="418692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0"/>
                  </a:moveTo>
                  <a:lnTo>
                    <a:pt x="0" y="94435"/>
                  </a:lnTo>
                </a:path>
              </a:pathLst>
            </a:custGeom>
            <a:ln w="94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981104" y="427664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938385" y="4234147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4" y="47217"/>
                  </a:moveTo>
                  <a:lnTo>
                    <a:pt x="0" y="0"/>
                  </a:lnTo>
                </a:path>
              </a:pathLst>
            </a:custGeom>
            <a:ln w="94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933638" y="422942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985849" y="4234148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47217"/>
                  </a:moveTo>
                  <a:lnTo>
                    <a:pt x="47464" y="0"/>
                  </a:lnTo>
                </a:path>
              </a:pathLst>
            </a:custGeom>
            <a:ln w="94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028567" y="422942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890919" y="4139713"/>
              <a:ext cx="180975" cy="179705"/>
            </a:xfrm>
            <a:custGeom>
              <a:avLst/>
              <a:gdLst/>
              <a:ahLst/>
              <a:cxnLst/>
              <a:rect l="l" t="t" r="r" b="b"/>
              <a:pathLst>
                <a:path w="180975" h="179704">
                  <a:moveTo>
                    <a:pt x="0" y="89714"/>
                  </a:moveTo>
                  <a:lnTo>
                    <a:pt x="7045" y="54668"/>
                  </a:lnTo>
                  <a:lnTo>
                    <a:pt x="26302" y="26165"/>
                  </a:lnTo>
                  <a:lnTo>
                    <a:pt x="54954" y="7008"/>
                  </a:lnTo>
                  <a:lnTo>
                    <a:pt x="90182" y="0"/>
                  </a:lnTo>
                  <a:lnTo>
                    <a:pt x="125411" y="7008"/>
                  </a:lnTo>
                  <a:lnTo>
                    <a:pt x="154063" y="26165"/>
                  </a:lnTo>
                  <a:lnTo>
                    <a:pt x="173320" y="54668"/>
                  </a:lnTo>
                  <a:lnTo>
                    <a:pt x="180365" y="89714"/>
                  </a:lnTo>
                  <a:lnTo>
                    <a:pt x="173320" y="124759"/>
                  </a:lnTo>
                  <a:lnTo>
                    <a:pt x="154063" y="153262"/>
                  </a:lnTo>
                  <a:lnTo>
                    <a:pt x="125411" y="172419"/>
                  </a:lnTo>
                  <a:lnTo>
                    <a:pt x="90182" y="179428"/>
                  </a:lnTo>
                  <a:lnTo>
                    <a:pt x="54954" y="172419"/>
                  </a:lnTo>
                  <a:lnTo>
                    <a:pt x="26302" y="153262"/>
                  </a:lnTo>
                  <a:lnTo>
                    <a:pt x="7045" y="124759"/>
                  </a:lnTo>
                  <a:lnTo>
                    <a:pt x="0" y="89714"/>
                  </a:lnTo>
                  <a:close/>
                </a:path>
              </a:pathLst>
            </a:custGeom>
            <a:ln w="946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5976355" y="4300255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85" y="0"/>
                  </a:lnTo>
                </a:path>
              </a:pathLst>
            </a:custGeom>
            <a:ln w="94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990594" y="429553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5976354" y="415860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85" y="0"/>
                  </a:lnTo>
                </a:path>
              </a:pathLst>
            </a:custGeom>
            <a:ln w="94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5990593" y="415388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985846" y="4149160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887"/>
                  </a:lnTo>
                </a:path>
              </a:pathLst>
            </a:custGeom>
            <a:ln w="94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981099" y="416332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985845" y="4045282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94435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985844" y="4328590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0"/>
                  </a:moveTo>
                  <a:lnTo>
                    <a:pt x="0" y="94435"/>
                  </a:lnTo>
                </a:path>
              </a:pathLst>
            </a:custGeom>
            <a:ln w="94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5321339" y="4328590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w="0" h="283845">
                  <a:moveTo>
                    <a:pt x="0" y="283307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316592" y="432386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5985843" y="4423027"/>
              <a:ext cx="0" cy="189230"/>
            </a:xfrm>
            <a:custGeom>
              <a:avLst/>
              <a:gdLst/>
              <a:ahLst/>
              <a:cxnLst/>
              <a:rect l="l" t="t" r="r" b="b"/>
              <a:pathLst>
                <a:path w="0" h="189229">
                  <a:moveTo>
                    <a:pt x="0" y="188871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981096" y="441830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985842" y="3950849"/>
              <a:ext cx="569595" cy="0"/>
            </a:xfrm>
            <a:custGeom>
              <a:avLst/>
              <a:gdLst/>
              <a:ahLst/>
              <a:cxnLst/>
              <a:rect l="l" t="t" r="r" b="b"/>
              <a:pathLst>
                <a:path w="569595" h="0">
                  <a:moveTo>
                    <a:pt x="569575" y="0"/>
                  </a:moveTo>
                  <a:lnTo>
                    <a:pt x="0" y="0"/>
                  </a:lnTo>
                </a:path>
              </a:pathLst>
            </a:custGeom>
            <a:ln w="944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981095" y="394612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4466972" y="4611902"/>
              <a:ext cx="854710" cy="0"/>
            </a:xfrm>
            <a:custGeom>
              <a:avLst/>
              <a:gdLst/>
              <a:ahLst/>
              <a:cxnLst/>
              <a:rect l="l" t="t" r="r" b="b"/>
              <a:pathLst>
                <a:path w="854710" h="0">
                  <a:moveTo>
                    <a:pt x="854363" y="0"/>
                  </a:moveTo>
                  <a:lnTo>
                    <a:pt x="0" y="0"/>
                  </a:lnTo>
                </a:path>
              </a:pathLst>
            </a:custGeom>
            <a:ln w="944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4462226" y="460718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302350" y="459301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7" y="28330"/>
                  </a:moveTo>
                  <a:lnTo>
                    <a:pt x="6331" y="28330"/>
                  </a:lnTo>
                  <a:lnTo>
                    <a:pt x="0" y="22031"/>
                  </a:lnTo>
                  <a:lnTo>
                    <a:pt x="0" y="14165"/>
                  </a:lnTo>
                  <a:lnTo>
                    <a:pt x="0" y="6298"/>
                  </a:lnTo>
                  <a:lnTo>
                    <a:pt x="6331" y="0"/>
                  </a:lnTo>
                  <a:lnTo>
                    <a:pt x="22147" y="0"/>
                  </a:lnTo>
                  <a:lnTo>
                    <a:pt x="28478" y="6298"/>
                  </a:lnTo>
                  <a:lnTo>
                    <a:pt x="28478" y="22031"/>
                  </a:lnTo>
                  <a:lnTo>
                    <a:pt x="22147" y="2833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302350" y="459301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165"/>
                  </a:moveTo>
                  <a:lnTo>
                    <a:pt x="0" y="6298"/>
                  </a:lnTo>
                  <a:lnTo>
                    <a:pt x="6331" y="0"/>
                  </a:lnTo>
                  <a:lnTo>
                    <a:pt x="14239" y="0"/>
                  </a:lnTo>
                  <a:lnTo>
                    <a:pt x="22147" y="0"/>
                  </a:lnTo>
                  <a:lnTo>
                    <a:pt x="28478" y="6298"/>
                  </a:lnTo>
                  <a:lnTo>
                    <a:pt x="28478" y="14165"/>
                  </a:lnTo>
                  <a:lnTo>
                    <a:pt x="28478" y="22031"/>
                  </a:lnTo>
                  <a:lnTo>
                    <a:pt x="22147" y="28330"/>
                  </a:lnTo>
                  <a:lnTo>
                    <a:pt x="14239" y="28330"/>
                  </a:lnTo>
                  <a:lnTo>
                    <a:pt x="6331" y="28330"/>
                  </a:lnTo>
                  <a:lnTo>
                    <a:pt x="0" y="22031"/>
                  </a:lnTo>
                  <a:lnTo>
                    <a:pt x="0" y="14165"/>
                  </a:lnTo>
                  <a:close/>
                </a:path>
              </a:pathLst>
            </a:custGeom>
            <a:ln w="946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4447985" y="459301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7" y="28330"/>
                  </a:moveTo>
                  <a:lnTo>
                    <a:pt x="6331" y="28330"/>
                  </a:lnTo>
                  <a:lnTo>
                    <a:pt x="0" y="22031"/>
                  </a:lnTo>
                  <a:lnTo>
                    <a:pt x="0" y="14165"/>
                  </a:lnTo>
                  <a:lnTo>
                    <a:pt x="0" y="6298"/>
                  </a:lnTo>
                  <a:lnTo>
                    <a:pt x="6331" y="0"/>
                  </a:lnTo>
                  <a:lnTo>
                    <a:pt x="22147" y="0"/>
                  </a:lnTo>
                  <a:lnTo>
                    <a:pt x="28478" y="6298"/>
                  </a:lnTo>
                  <a:lnTo>
                    <a:pt x="28478" y="22031"/>
                  </a:lnTo>
                  <a:lnTo>
                    <a:pt x="22147" y="2833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4447985" y="459301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165"/>
                  </a:moveTo>
                  <a:lnTo>
                    <a:pt x="0" y="6298"/>
                  </a:lnTo>
                  <a:lnTo>
                    <a:pt x="6331" y="0"/>
                  </a:lnTo>
                  <a:lnTo>
                    <a:pt x="14239" y="0"/>
                  </a:lnTo>
                  <a:lnTo>
                    <a:pt x="22147" y="0"/>
                  </a:lnTo>
                  <a:lnTo>
                    <a:pt x="28478" y="6298"/>
                  </a:lnTo>
                  <a:lnTo>
                    <a:pt x="28478" y="14165"/>
                  </a:lnTo>
                  <a:lnTo>
                    <a:pt x="28478" y="22031"/>
                  </a:lnTo>
                  <a:lnTo>
                    <a:pt x="22147" y="28330"/>
                  </a:lnTo>
                  <a:lnTo>
                    <a:pt x="14239" y="28330"/>
                  </a:lnTo>
                  <a:lnTo>
                    <a:pt x="6331" y="28330"/>
                  </a:lnTo>
                  <a:lnTo>
                    <a:pt x="0" y="22031"/>
                  </a:lnTo>
                  <a:lnTo>
                    <a:pt x="0" y="14165"/>
                  </a:lnTo>
                  <a:close/>
                </a:path>
              </a:pathLst>
            </a:custGeom>
            <a:ln w="946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5321335" y="4611904"/>
              <a:ext cx="664845" cy="0"/>
            </a:xfrm>
            <a:custGeom>
              <a:avLst/>
              <a:gdLst/>
              <a:ahLst/>
              <a:cxnLst/>
              <a:rect l="l" t="t" r="r" b="b"/>
              <a:pathLst>
                <a:path w="664845" h="0">
                  <a:moveTo>
                    <a:pt x="664505" y="0"/>
                  </a:moveTo>
                  <a:lnTo>
                    <a:pt x="0" y="0"/>
                  </a:lnTo>
                </a:path>
              </a:pathLst>
            </a:custGeom>
            <a:ln w="944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5316588" y="46071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5985839" y="3950854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94435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5981092" y="39461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4466969" y="3950855"/>
              <a:ext cx="854710" cy="0"/>
            </a:xfrm>
            <a:custGeom>
              <a:avLst/>
              <a:gdLst/>
              <a:ahLst/>
              <a:cxnLst/>
              <a:rect l="l" t="t" r="r" b="b"/>
              <a:pathLst>
                <a:path w="854710" h="0">
                  <a:moveTo>
                    <a:pt x="0" y="0"/>
                  </a:moveTo>
                  <a:lnTo>
                    <a:pt x="854363" y="0"/>
                  </a:lnTo>
                </a:path>
              </a:pathLst>
            </a:custGeom>
            <a:ln w="944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5316586" y="394613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517441" y="430026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71" y="18887"/>
                  </a:moveTo>
                  <a:lnTo>
                    <a:pt x="0" y="0"/>
                  </a:lnTo>
                </a:path>
              </a:pathLst>
            </a:custGeom>
            <a:ln w="94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512695" y="429554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517441" y="4271940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330"/>
                  </a:moveTo>
                  <a:lnTo>
                    <a:pt x="75943" y="0"/>
                  </a:lnTo>
                </a:path>
              </a:pathLst>
            </a:custGeom>
            <a:ln w="94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588637" y="426721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517440" y="4243610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43" y="28330"/>
                  </a:moveTo>
                  <a:lnTo>
                    <a:pt x="0" y="0"/>
                  </a:lnTo>
                </a:path>
              </a:pathLst>
            </a:custGeom>
            <a:ln w="94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512693" y="423888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517439" y="4215280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330"/>
                  </a:moveTo>
                  <a:lnTo>
                    <a:pt x="75943" y="0"/>
                  </a:lnTo>
                </a:path>
              </a:pathLst>
            </a:custGeom>
            <a:ln w="94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588636" y="421055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6517438" y="4186951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43" y="28330"/>
                  </a:moveTo>
                  <a:lnTo>
                    <a:pt x="0" y="0"/>
                  </a:lnTo>
                </a:path>
              </a:pathLst>
            </a:custGeom>
            <a:ln w="94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512692" y="418222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517438" y="4158621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330"/>
                  </a:moveTo>
                  <a:lnTo>
                    <a:pt x="75943" y="0"/>
                  </a:lnTo>
                </a:path>
              </a:pathLst>
            </a:custGeom>
            <a:ln w="94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588634" y="415390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555408" y="413973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71" y="18887"/>
                  </a:moveTo>
                  <a:lnTo>
                    <a:pt x="0" y="0"/>
                  </a:lnTo>
                </a:path>
              </a:pathLst>
            </a:custGeom>
            <a:ln w="94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550662" y="413501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555408" y="4319164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43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550661" y="431444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555407" y="4045302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94435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555407" y="4328610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0"/>
                  </a:moveTo>
                  <a:lnTo>
                    <a:pt x="0" y="94435"/>
                  </a:lnTo>
                </a:path>
              </a:pathLst>
            </a:custGeom>
            <a:ln w="94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5985830" y="4611918"/>
              <a:ext cx="569595" cy="0"/>
            </a:xfrm>
            <a:custGeom>
              <a:avLst/>
              <a:gdLst/>
              <a:ahLst/>
              <a:cxnLst/>
              <a:rect l="l" t="t" r="r" b="b"/>
              <a:pathLst>
                <a:path w="569595" h="0">
                  <a:moveTo>
                    <a:pt x="569575" y="0"/>
                  </a:moveTo>
                  <a:lnTo>
                    <a:pt x="0" y="0"/>
                  </a:lnTo>
                </a:path>
              </a:pathLst>
            </a:custGeom>
            <a:ln w="944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5981083" y="460719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5966844" y="459303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7" y="28330"/>
                  </a:moveTo>
                  <a:lnTo>
                    <a:pt x="6331" y="28330"/>
                  </a:lnTo>
                  <a:lnTo>
                    <a:pt x="0" y="22031"/>
                  </a:lnTo>
                  <a:lnTo>
                    <a:pt x="0" y="14165"/>
                  </a:lnTo>
                  <a:lnTo>
                    <a:pt x="0" y="6298"/>
                  </a:lnTo>
                  <a:lnTo>
                    <a:pt x="6331" y="0"/>
                  </a:lnTo>
                  <a:lnTo>
                    <a:pt x="22147" y="0"/>
                  </a:lnTo>
                  <a:lnTo>
                    <a:pt x="28478" y="6298"/>
                  </a:lnTo>
                  <a:lnTo>
                    <a:pt x="28478" y="22031"/>
                  </a:lnTo>
                  <a:lnTo>
                    <a:pt x="22147" y="2833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5966844" y="459303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165"/>
                  </a:moveTo>
                  <a:lnTo>
                    <a:pt x="0" y="6298"/>
                  </a:lnTo>
                  <a:lnTo>
                    <a:pt x="6331" y="0"/>
                  </a:lnTo>
                  <a:lnTo>
                    <a:pt x="14239" y="0"/>
                  </a:lnTo>
                  <a:lnTo>
                    <a:pt x="22147" y="0"/>
                  </a:lnTo>
                  <a:lnTo>
                    <a:pt x="28478" y="6298"/>
                  </a:lnTo>
                  <a:lnTo>
                    <a:pt x="28478" y="14165"/>
                  </a:lnTo>
                  <a:lnTo>
                    <a:pt x="28478" y="22031"/>
                  </a:lnTo>
                  <a:lnTo>
                    <a:pt x="22147" y="28330"/>
                  </a:lnTo>
                  <a:lnTo>
                    <a:pt x="14239" y="28330"/>
                  </a:lnTo>
                  <a:lnTo>
                    <a:pt x="6331" y="28330"/>
                  </a:lnTo>
                  <a:lnTo>
                    <a:pt x="0" y="22031"/>
                  </a:lnTo>
                  <a:lnTo>
                    <a:pt x="0" y="14165"/>
                  </a:lnTo>
                  <a:close/>
                </a:path>
              </a:pathLst>
            </a:custGeom>
            <a:ln w="946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6555405" y="4423048"/>
              <a:ext cx="0" cy="189230"/>
            </a:xfrm>
            <a:custGeom>
              <a:avLst/>
              <a:gdLst/>
              <a:ahLst/>
              <a:cxnLst/>
              <a:rect l="l" t="t" r="r" b="b"/>
              <a:pathLst>
                <a:path w="0" h="189229">
                  <a:moveTo>
                    <a:pt x="0" y="188871"/>
                  </a:moveTo>
                  <a:lnTo>
                    <a:pt x="0" y="0"/>
                  </a:lnTo>
                </a:path>
              </a:pathLst>
            </a:custGeom>
            <a:ln w="949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550658" y="441832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555404" y="395087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971" y="0"/>
                  </a:moveTo>
                  <a:lnTo>
                    <a:pt x="0" y="0"/>
                  </a:lnTo>
                </a:path>
              </a:pathLst>
            </a:custGeom>
            <a:ln w="94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550657" y="394614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1"/>
                  </a:moveTo>
                  <a:lnTo>
                    <a:pt x="1390" y="8060"/>
                  </a:lnTo>
                  <a:lnTo>
                    <a:pt x="4746" y="9443"/>
                  </a:lnTo>
                  <a:lnTo>
                    <a:pt x="8102" y="8060"/>
                  </a:lnTo>
                  <a:lnTo>
                    <a:pt x="9492" y="4721"/>
                  </a:lnTo>
                  <a:lnTo>
                    <a:pt x="8102" y="1382"/>
                  </a:lnTo>
                  <a:lnTo>
                    <a:pt x="4746" y="0"/>
                  </a:lnTo>
                  <a:lnTo>
                    <a:pt x="1390" y="1382"/>
                  </a:lnTo>
                  <a:lnTo>
                    <a:pt x="0" y="472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593375" y="392254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23608"/>
                  </a:moveTo>
                  <a:lnTo>
                    <a:pt x="1853" y="14386"/>
                  </a:lnTo>
                  <a:lnTo>
                    <a:pt x="6921" y="6885"/>
                  </a:lnTo>
                  <a:lnTo>
                    <a:pt x="14461" y="1844"/>
                  </a:lnTo>
                  <a:lnTo>
                    <a:pt x="23732" y="0"/>
                  </a:lnTo>
                  <a:lnTo>
                    <a:pt x="33003" y="1844"/>
                  </a:lnTo>
                  <a:lnTo>
                    <a:pt x="40543" y="6885"/>
                  </a:lnTo>
                  <a:lnTo>
                    <a:pt x="45610" y="14386"/>
                  </a:lnTo>
                  <a:lnTo>
                    <a:pt x="47464" y="23608"/>
                  </a:lnTo>
                  <a:lnTo>
                    <a:pt x="45610" y="32831"/>
                  </a:lnTo>
                  <a:lnTo>
                    <a:pt x="40543" y="40332"/>
                  </a:lnTo>
                  <a:lnTo>
                    <a:pt x="33003" y="45373"/>
                  </a:lnTo>
                  <a:lnTo>
                    <a:pt x="23732" y="47217"/>
                  </a:lnTo>
                  <a:lnTo>
                    <a:pt x="14461" y="45373"/>
                  </a:lnTo>
                  <a:lnTo>
                    <a:pt x="6921" y="40332"/>
                  </a:lnTo>
                  <a:lnTo>
                    <a:pt x="1853" y="32831"/>
                  </a:lnTo>
                  <a:lnTo>
                    <a:pt x="0" y="23608"/>
                  </a:lnTo>
                  <a:close/>
                </a:path>
              </a:pathLst>
            </a:custGeom>
            <a:ln w="94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6" name="object 126" descr=""/>
          <p:cNvSpPr txBox="1"/>
          <p:nvPr/>
        </p:nvSpPr>
        <p:spPr>
          <a:xfrm>
            <a:off x="5023868" y="4126994"/>
            <a:ext cx="144780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Rp</a:t>
            </a:r>
            <a:endParaRPr sz="650">
              <a:latin typeface="Arial"/>
              <a:cs typeface="Arial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4169498" y="4127002"/>
            <a:ext cx="149225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6125032" y="4127017"/>
            <a:ext cx="220345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>
                <a:solidFill>
                  <a:srgbClr val="000080"/>
                </a:solidFill>
                <a:latin typeface="Arial"/>
                <a:cs typeface="Arial"/>
              </a:rPr>
              <a:t>gv</a:t>
            </a:r>
            <a:r>
              <a:rPr dirty="0" sz="650" spc="-55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gs</a:t>
            </a:r>
            <a:endParaRPr sz="650">
              <a:latin typeface="Arial"/>
              <a:cs typeface="Arial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5213704" y="3749281"/>
            <a:ext cx="76835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Courier New"/>
                <a:cs typeface="Courier New"/>
              </a:rPr>
              <a:t>G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6637637" y="4127037"/>
            <a:ext cx="144780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Rd</a:t>
            </a:r>
            <a:endParaRPr sz="650">
              <a:latin typeface="Arial"/>
              <a:cs typeface="Arial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6732561" y="3843735"/>
            <a:ext cx="201295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latin typeface="Arial"/>
                <a:cs typeface="Arial"/>
              </a:rPr>
              <a:t>Vout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463702" y="5612934"/>
            <a:ext cx="82130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acoplar</a:t>
            </a:r>
            <a:r>
              <a:rPr dirty="0" sz="1200" spc="2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directamente</a:t>
            </a:r>
            <a:r>
              <a:rPr dirty="0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sin</a:t>
            </a:r>
            <a:r>
              <a:rPr dirty="0" sz="1200" spc="1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condensador</a:t>
            </a:r>
            <a:r>
              <a:rPr dirty="0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1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tiene</a:t>
            </a:r>
            <a:r>
              <a:rPr dirty="0" sz="1200" spc="204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2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cumplir</a:t>
            </a:r>
            <a:r>
              <a:rPr dirty="0" sz="1200" spc="204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VG</a:t>
            </a:r>
            <a:r>
              <a:rPr dirty="0" sz="1200" spc="1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=0,</a:t>
            </a:r>
            <a:r>
              <a:rPr dirty="0" sz="1200" spc="1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</a:t>
            </a:r>
            <a:r>
              <a:rPr dirty="0" sz="1200" spc="20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que </a:t>
            </a:r>
            <a:r>
              <a:rPr dirty="0" sz="1200">
                <a:latin typeface="Verdana"/>
                <a:cs typeface="Verdana"/>
              </a:rPr>
              <a:t>implica,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 simétrica,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R1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R2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200">
                <a:latin typeface="Verdana"/>
                <a:cs typeface="Verdana"/>
              </a:rPr>
              <a:t>Donde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Rp=R1//R2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2719069" y="3917427"/>
            <a:ext cx="264160" cy="111760"/>
            <a:chOff x="2719069" y="3917427"/>
            <a:chExt cx="264160" cy="111760"/>
          </a:xfrm>
        </p:grpSpPr>
        <p:sp>
          <p:nvSpPr>
            <p:cNvPr id="5" name="object 5" descr=""/>
            <p:cNvSpPr/>
            <p:nvPr/>
          </p:nvSpPr>
          <p:spPr>
            <a:xfrm>
              <a:off x="2724147" y="3922506"/>
              <a:ext cx="50800" cy="101600"/>
            </a:xfrm>
            <a:custGeom>
              <a:avLst/>
              <a:gdLst/>
              <a:ahLst/>
              <a:cxnLst/>
              <a:rect l="l" t="t" r="r" b="b"/>
              <a:pathLst>
                <a:path w="50800" h="101600">
                  <a:moveTo>
                    <a:pt x="0" y="101522"/>
                  </a:moveTo>
                  <a:lnTo>
                    <a:pt x="50781" y="0"/>
                  </a:lnTo>
                </a:path>
              </a:pathLst>
            </a:custGeom>
            <a:ln w="101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74929" y="3922506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 h="0">
                  <a:moveTo>
                    <a:pt x="0" y="0"/>
                  </a:moveTo>
                  <a:lnTo>
                    <a:pt x="203125" y="0"/>
                  </a:lnTo>
                </a:path>
              </a:pathLst>
            </a:custGeom>
            <a:ln w="101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927273" y="3922506"/>
              <a:ext cx="50800" cy="101600"/>
            </a:xfrm>
            <a:custGeom>
              <a:avLst/>
              <a:gdLst/>
              <a:ahLst/>
              <a:cxnLst/>
              <a:rect l="l" t="t" r="r" b="b"/>
              <a:pathLst>
                <a:path w="50800" h="101600">
                  <a:moveTo>
                    <a:pt x="50781" y="0"/>
                  </a:moveTo>
                  <a:lnTo>
                    <a:pt x="0" y="101522"/>
                  </a:lnTo>
                </a:path>
              </a:pathLst>
            </a:custGeom>
            <a:ln w="101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825710" y="3922505"/>
              <a:ext cx="50800" cy="101600"/>
            </a:xfrm>
            <a:custGeom>
              <a:avLst/>
              <a:gdLst/>
              <a:ahLst/>
              <a:cxnLst/>
              <a:rect l="l" t="t" r="r" b="b"/>
              <a:pathLst>
                <a:path w="50800" h="101600">
                  <a:moveTo>
                    <a:pt x="0" y="101522"/>
                  </a:moveTo>
                  <a:lnTo>
                    <a:pt x="50781" y="0"/>
                  </a:lnTo>
                </a:path>
              </a:pathLst>
            </a:custGeom>
            <a:ln w="101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992499" y="3917426"/>
            <a:ext cx="264160" cy="111760"/>
            <a:chOff x="992499" y="3917426"/>
            <a:chExt cx="264160" cy="111760"/>
          </a:xfrm>
        </p:grpSpPr>
        <p:sp>
          <p:nvSpPr>
            <p:cNvPr id="10" name="object 10" descr=""/>
            <p:cNvSpPr/>
            <p:nvPr/>
          </p:nvSpPr>
          <p:spPr>
            <a:xfrm>
              <a:off x="997577" y="3922505"/>
              <a:ext cx="50800" cy="101600"/>
            </a:xfrm>
            <a:custGeom>
              <a:avLst/>
              <a:gdLst/>
              <a:ahLst/>
              <a:cxnLst/>
              <a:rect l="l" t="t" r="r" b="b"/>
              <a:pathLst>
                <a:path w="50800" h="101600">
                  <a:moveTo>
                    <a:pt x="0" y="101522"/>
                  </a:moveTo>
                  <a:lnTo>
                    <a:pt x="50781" y="0"/>
                  </a:lnTo>
                </a:path>
              </a:pathLst>
            </a:custGeom>
            <a:ln w="101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48358" y="392250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 h="0">
                  <a:moveTo>
                    <a:pt x="0" y="0"/>
                  </a:moveTo>
                  <a:lnTo>
                    <a:pt x="203125" y="0"/>
                  </a:lnTo>
                </a:path>
              </a:pathLst>
            </a:custGeom>
            <a:ln w="101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00703" y="3922504"/>
              <a:ext cx="50800" cy="101600"/>
            </a:xfrm>
            <a:custGeom>
              <a:avLst/>
              <a:gdLst/>
              <a:ahLst/>
              <a:cxnLst/>
              <a:rect l="l" t="t" r="r" b="b"/>
              <a:pathLst>
                <a:path w="50800" h="101600">
                  <a:moveTo>
                    <a:pt x="50781" y="0"/>
                  </a:moveTo>
                  <a:lnTo>
                    <a:pt x="0" y="101522"/>
                  </a:lnTo>
                </a:path>
              </a:pathLst>
            </a:custGeom>
            <a:ln w="101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99140" y="3922504"/>
              <a:ext cx="50800" cy="101600"/>
            </a:xfrm>
            <a:custGeom>
              <a:avLst/>
              <a:gdLst/>
              <a:ahLst/>
              <a:cxnLst/>
              <a:rect l="l" t="t" r="r" b="b"/>
              <a:pathLst>
                <a:path w="50800" h="101600">
                  <a:moveTo>
                    <a:pt x="0" y="101522"/>
                  </a:moveTo>
                  <a:lnTo>
                    <a:pt x="50781" y="0"/>
                  </a:lnTo>
                </a:path>
              </a:pathLst>
            </a:custGeom>
            <a:ln w="101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1957346" y="1988497"/>
            <a:ext cx="1219200" cy="1837689"/>
            <a:chOff x="1957346" y="1988497"/>
            <a:chExt cx="1219200" cy="1837689"/>
          </a:xfrm>
        </p:grpSpPr>
        <p:sp>
          <p:nvSpPr>
            <p:cNvPr id="15" name="object 15" descr=""/>
            <p:cNvSpPr/>
            <p:nvPr/>
          </p:nvSpPr>
          <p:spPr>
            <a:xfrm>
              <a:off x="3079618" y="219662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 h="0">
                  <a:moveTo>
                    <a:pt x="40625" y="0"/>
                  </a:moveTo>
                  <a:lnTo>
                    <a:pt x="0" y="0"/>
                  </a:lnTo>
                </a:path>
              </a:pathLst>
            </a:custGeom>
            <a:ln w="101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120243" y="216617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25380"/>
                  </a:moveTo>
                  <a:lnTo>
                    <a:pt x="1983" y="15465"/>
                  </a:lnTo>
                  <a:lnTo>
                    <a:pt x="7405" y="7402"/>
                  </a:lnTo>
                  <a:lnTo>
                    <a:pt x="15472" y="1982"/>
                  </a:lnTo>
                  <a:lnTo>
                    <a:pt x="25390" y="0"/>
                  </a:lnTo>
                  <a:lnTo>
                    <a:pt x="35309" y="1982"/>
                  </a:lnTo>
                  <a:lnTo>
                    <a:pt x="43376" y="7402"/>
                  </a:lnTo>
                  <a:lnTo>
                    <a:pt x="48797" y="15465"/>
                  </a:lnTo>
                  <a:lnTo>
                    <a:pt x="50781" y="25380"/>
                  </a:lnTo>
                  <a:lnTo>
                    <a:pt x="48797" y="35295"/>
                  </a:lnTo>
                  <a:lnTo>
                    <a:pt x="43376" y="43358"/>
                  </a:lnTo>
                  <a:lnTo>
                    <a:pt x="35309" y="48778"/>
                  </a:lnTo>
                  <a:lnTo>
                    <a:pt x="25390" y="50761"/>
                  </a:lnTo>
                  <a:lnTo>
                    <a:pt x="15472" y="48778"/>
                  </a:lnTo>
                  <a:lnTo>
                    <a:pt x="7405" y="43358"/>
                  </a:lnTo>
                  <a:lnTo>
                    <a:pt x="1983" y="35295"/>
                  </a:lnTo>
                  <a:lnTo>
                    <a:pt x="0" y="25380"/>
                  </a:lnTo>
                  <a:close/>
                </a:path>
              </a:pathLst>
            </a:custGeom>
            <a:ln w="101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835867" y="3689002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39" h="20320">
                  <a:moveTo>
                    <a:pt x="40625" y="20304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835867" y="3658545"/>
              <a:ext cx="81280" cy="30480"/>
            </a:xfrm>
            <a:custGeom>
              <a:avLst/>
              <a:gdLst/>
              <a:ahLst/>
              <a:cxnLst/>
              <a:rect l="l" t="t" r="r" b="b"/>
              <a:pathLst>
                <a:path w="81280" h="30479">
                  <a:moveTo>
                    <a:pt x="0" y="30456"/>
                  </a:moveTo>
                  <a:lnTo>
                    <a:pt x="81250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835867" y="3628088"/>
              <a:ext cx="81280" cy="30480"/>
            </a:xfrm>
            <a:custGeom>
              <a:avLst/>
              <a:gdLst/>
              <a:ahLst/>
              <a:cxnLst/>
              <a:rect l="l" t="t" r="r" b="b"/>
              <a:pathLst>
                <a:path w="81280" h="30479">
                  <a:moveTo>
                    <a:pt x="81250" y="30456"/>
                  </a:moveTo>
                  <a:lnTo>
                    <a:pt x="0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835867" y="3597631"/>
              <a:ext cx="81280" cy="30480"/>
            </a:xfrm>
            <a:custGeom>
              <a:avLst/>
              <a:gdLst/>
              <a:ahLst/>
              <a:cxnLst/>
              <a:rect l="l" t="t" r="r" b="b"/>
              <a:pathLst>
                <a:path w="81280" h="30479">
                  <a:moveTo>
                    <a:pt x="0" y="30456"/>
                  </a:moveTo>
                  <a:lnTo>
                    <a:pt x="81250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835867" y="3567174"/>
              <a:ext cx="81280" cy="30480"/>
            </a:xfrm>
            <a:custGeom>
              <a:avLst/>
              <a:gdLst/>
              <a:ahLst/>
              <a:cxnLst/>
              <a:rect l="l" t="t" r="r" b="b"/>
              <a:pathLst>
                <a:path w="81280" h="30479">
                  <a:moveTo>
                    <a:pt x="81250" y="30456"/>
                  </a:moveTo>
                  <a:lnTo>
                    <a:pt x="0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835867" y="3536716"/>
              <a:ext cx="81280" cy="30480"/>
            </a:xfrm>
            <a:custGeom>
              <a:avLst/>
              <a:gdLst/>
              <a:ahLst/>
              <a:cxnLst/>
              <a:rect l="l" t="t" r="r" b="b"/>
              <a:pathLst>
                <a:path w="81280" h="30479">
                  <a:moveTo>
                    <a:pt x="0" y="30456"/>
                  </a:moveTo>
                  <a:lnTo>
                    <a:pt x="81250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876492" y="3516412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39" h="20320">
                  <a:moveTo>
                    <a:pt x="40625" y="20304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876492" y="3709303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0" y="10152"/>
                  </a:moveTo>
                  <a:lnTo>
                    <a:pt x="0" y="0"/>
                  </a:lnTo>
                </a:path>
              </a:pathLst>
            </a:custGeom>
            <a:ln w="10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876492" y="3414889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0"/>
                  </a:moveTo>
                  <a:lnTo>
                    <a:pt x="0" y="101522"/>
                  </a:lnTo>
                </a:path>
              </a:pathLst>
            </a:custGeom>
            <a:ln w="101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876493" y="3719455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2"/>
                  </a:moveTo>
                  <a:lnTo>
                    <a:pt x="0" y="0"/>
                  </a:lnTo>
                </a:path>
              </a:pathLst>
            </a:custGeom>
            <a:ln w="101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962426" y="1993578"/>
              <a:ext cx="0" cy="406400"/>
            </a:xfrm>
            <a:custGeom>
              <a:avLst/>
              <a:gdLst/>
              <a:ahLst/>
              <a:cxnLst/>
              <a:rect l="l" t="t" r="r" b="b"/>
              <a:pathLst>
                <a:path w="0" h="406400">
                  <a:moveTo>
                    <a:pt x="0" y="0"/>
                  </a:moveTo>
                  <a:lnTo>
                    <a:pt x="0" y="406088"/>
                  </a:lnTo>
                </a:path>
              </a:pathLst>
            </a:custGeom>
            <a:ln w="10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962426" y="2196622"/>
              <a:ext cx="406400" cy="203200"/>
            </a:xfrm>
            <a:custGeom>
              <a:avLst/>
              <a:gdLst/>
              <a:ahLst/>
              <a:cxnLst/>
              <a:rect l="l" t="t" r="r" b="b"/>
              <a:pathLst>
                <a:path w="406400" h="203200">
                  <a:moveTo>
                    <a:pt x="0" y="203044"/>
                  </a:moveTo>
                  <a:lnTo>
                    <a:pt x="406251" y="0"/>
                  </a:lnTo>
                </a:path>
              </a:pathLst>
            </a:custGeom>
            <a:ln w="101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962426" y="1993577"/>
              <a:ext cx="406400" cy="203200"/>
            </a:xfrm>
            <a:custGeom>
              <a:avLst/>
              <a:gdLst/>
              <a:ahLst/>
              <a:cxnLst/>
              <a:rect l="l" t="t" r="r" b="b"/>
              <a:pathLst>
                <a:path w="406400" h="203200">
                  <a:moveTo>
                    <a:pt x="406251" y="203044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063989" y="234890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50761"/>
                  </a:moveTo>
                  <a:lnTo>
                    <a:pt x="0" y="0"/>
                  </a:lnTo>
                </a:path>
              </a:pathLst>
            </a:custGeom>
            <a:ln w="10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063989" y="199357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761"/>
                  </a:lnTo>
                </a:path>
              </a:pathLst>
            </a:custGeom>
            <a:ln w="10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2965356" y="3605233"/>
            <a:ext cx="15303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980195" y="2041790"/>
            <a:ext cx="8064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5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980195" y="2244814"/>
            <a:ext cx="8064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5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2165552" y="2298143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101522"/>
                </a:moveTo>
                <a:lnTo>
                  <a:pt x="0" y="0"/>
                </a:lnTo>
              </a:path>
            </a:pathLst>
          </a:custGeom>
          <a:ln w="10156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165552" y="1993576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522"/>
                </a:lnTo>
              </a:path>
            </a:pathLst>
          </a:custGeom>
          <a:ln w="10156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2447385" y="1798135"/>
            <a:ext cx="15303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25">
                <a:solidFill>
                  <a:srgbClr val="000080"/>
                </a:solidFill>
                <a:latin typeface="Arial"/>
                <a:cs typeface="Arial"/>
              </a:rPr>
              <a:t>U1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1652657" y="2090017"/>
            <a:ext cx="314960" cy="213360"/>
            <a:chOff x="1652657" y="2090017"/>
            <a:chExt cx="314960" cy="213360"/>
          </a:xfrm>
        </p:grpSpPr>
        <p:sp>
          <p:nvSpPr>
            <p:cNvPr id="39" name="object 39" descr=""/>
            <p:cNvSpPr/>
            <p:nvPr/>
          </p:nvSpPr>
          <p:spPr>
            <a:xfrm>
              <a:off x="1657737" y="2095097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 h="0">
                  <a:moveTo>
                    <a:pt x="0" y="0"/>
                  </a:moveTo>
                  <a:lnTo>
                    <a:pt x="304688" y="0"/>
                  </a:lnTo>
                </a:path>
              </a:pathLst>
            </a:custGeom>
            <a:ln w="101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657737" y="2298141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 h="0">
                  <a:moveTo>
                    <a:pt x="0" y="0"/>
                  </a:moveTo>
                  <a:lnTo>
                    <a:pt x="304688" y="0"/>
                  </a:lnTo>
                </a:path>
              </a:pathLst>
            </a:custGeom>
            <a:ln w="101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1827851" y="2183918"/>
            <a:ext cx="7683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5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2368678" y="219661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304688" y="0"/>
                </a:moveTo>
                <a:lnTo>
                  <a:pt x="0" y="0"/>
                </a:lnTo>
              </a:path>
            </a:pathLst>
          </a:custGeom>
          <a:ln w="1015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2427072" y="2082395"/>
            <a:ext cx="7683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50">
                <a:latin typeface="Arial"/>
                <a:cs typeface="Arial"/>
              </a:rPr>
              <a:t>6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958385" y="1676307"/>
            <a:ext cx="229235" cy="330200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ts val="819"/>
              </a:lnSpc>
              <a:spcBef>
                <a:spcPts val="50"/>
              </a:spcBef>
              <a:tabLst>
                <a:tab pos="316865" algn="l"/>
              </a:tabLst>
            </a:pPr>
            <a:r>
              <a:rPr dirty="0" u="sng" sz="700" spc="36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7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7</a:t>
            </a:r>
            <a:r>
              <a:rPr dirty="0" u="sng" sz="7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19"/>
              </a:lnSpc>
              <a:tabLst>
                <a:tab pos="296545" algn="l"/>
              </a:tabLst>
            </a:pPr>
            <a:r>
              <a:rPr dirty="0" u="sng" sz="700" spc="36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7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7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958386" y="2386960"/>
            <a:ext cx="229235" cy="330200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ts val="819"/>
              </a:lnSpc>
              <a:spcBef>
                <a:spcPts val="50"/>
              </a:spcBef>
              <a:tabLst>
                <a:tab pos="316865" algn="l"/>
              </a:tabLst>
            </a:pPr>
            <a:r>
              <a:rPr dirty="0" u="sng" sz="700" spc="24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7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4</a:t>
            </a:r>
            <a:r>
              <a:rPr dirty="0" u="sng" sz="7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700">
              <a:latin typeface="Arial"/>
              <a:cs typeface="Arial"/>
            </a:endParaRPr>
          </a:p>
          <a:p>
            <a:pPr marL="42545">
              <a:lnSpc>
                <a:spcPts val="819"/>
              </a:lnSpc>
              <a:tabLst>
                <a:tab pos="316865" algn="l"/>
              </a:tabLst>
            </a:pPr>
            <a:r>
              <a:rPr dirty="0" u="sng" sz="700" spc="44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7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8</a:t>
            </a:r>
            <a:r>
              <a:rPr dirty="0" u="sng" sz="7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2135085" y="165854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50781" y="0"/>
                </a:lnTo>
                <a:lnTo>
                  <a:pt x="50781" y="50761"/>
                </a:lnTo>
                <a:lnTo>
                  <a:pt x="0" y="50761"/>
                </a:lnTo>
                <a:lnTo>
                  <a:pt x="0" y="0"/>
                </a:lnTo>
                <a:close/>
              </a:path>
            </a:pathLst>
          </a:custGeom>
          <a:ln w="10154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2135085" y="267376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50781" y="0"/>
                </a:lnTo>
                <a:lnTo>
                  <a:pt x="50781" y="50761"/>
                </a:lnTo>
                <a:lnTo>
                  <a:pt x="0" y="50761"/>
                </a:lnTo>
                <a:lnTo>
                  <a:pt x="0" y="0"/>
                </a:lnTo>
                <a:close/>
              </a:path>
            </a:pathLst>
          </a:custGeom>
          <a:ln w="10154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1043282" y="2293049"/>
            <a:ext cx="1929764" cy="1025525"/>
            <a:chOff x="1043282" y="2293049"/>
            <a:chExt cx="1929764" cy="1025525"/>
          </a:xfrm>
        </p:grpSpPr>
        <p:sp>
          <p:nvSpPr>
            <p:cNvPr id="49" name="object 49" descr=""/>
            <p:cNvSpPr/>
            <p:nvPr/>
          </p:nvSpPr>
          <p:spPr>
            <a:xfrm>
              <a:off x="1048362" y="2399659"/>
              <a:ext cx="193040" cy="193040"/>
            </a:xfrm>
            <a:custGeom>
              <a:avLst/>
              <a:gdLst/>
              <a:ahLst/>
              <a:cxnLst/>
              <a:rect l="l" t="t" r="r" b="b"/>
              <a:pathLst>
                <a:path w="193040" h="193039">
                  <a:moveTo>
                    <a:pt x="0" y="96446"/>
                  </a:moveTo>
                  <a:lnTo>
                    <a:pt x="7537" y="58770"/>
                  </a:lnTo>
                  <a:lnTo>
                    <a:pt x="28140" y="28129"/>
                  </a:lnTo>
                  <a:lnTo>
                    <a:pt x="58794" y="7534"/>
                  </a:lnTo>
                  <a:lnTo>
                    <a:pt x="96484" y="0"/>
                  </a:lnTo>
                  <a:lnTo>
                    <a:pt x="134175" y="7534"/>
                  </a:lnTo>
                  <a:lnTo>
                    <a:pt x="164829" y="28129"/>
                  </a:lnTo>
                  <a:lnTo>
                    <a:pt x="185432" y="58770"/>
                  </a:lnTo>
                  <a:lnTo>
                    <a:pt x="192969" y="96446"/>
                  </a:lnTo>
                  <a:lnTo>
                    <a:pt x="185432" y="134121"/>
                  </a:lnTo>
                  <a:lnTo>
                    <a:pt x="164829" y="164762"/>
                  </a:lnTo>
                  <a:lnTo>
                    <a:pt x="134175" y="185357"/>
                  </a:lnTo>
                  <a:lnTo>
                    <a:pt x="96484" y="192892"/>
                  </a:lnTo>
                  <a:lnTo>
                    <a:pt x="58794" y="185357"/>
                  </a:lnTo>
                  <a:lnTo>
                    <a:pt x="28140" y="164762"/>
                  </a:lnTo>
                  <a:lnTo>
                    <a:pt x="7537" y="134121"/>
                  </a:lnTo>
                  <a:lnTo>
                    <a:pt x="0" y="96446"/>
                  </a:lnTo>
                  <a:close/>
                </a:path>
              </a:pathLst>
            </a:custGeom>
            <a:ln w="10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129612" y="2551941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 h="0">
                  <a:moveTo>
                    <a:pt x="0" y="0"/>
                  </a:moveTo>
                  <a:lnTo>
                    <a:pt x="40625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149925" y="2430114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w="0" h="40639">
                  <a:moveTo>
                    <a:pt x="0" y="0"/>
                  </a:moveTo>
                  <a:lnTo>
                    <a:pt x="0" y="40608"/>
                  </a:lnTo>
                </a:path>
              </a:pathLst>
            </a:custGeom>
            <a:ln w="10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129612" y="245041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 h="0">
                  <a:moveTo>
                    <a:pt x="0" y="0"/>
                  </a:moveTo>
                  <a:lnTo>
                    <a:pt x="40625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149925" y="2298135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0"/>
                  </a:moveTo>
                  <a:lnTo>
                    <a:pt x="0" y="101522"/>
                  </a:lnTo>
                </a:path>
              </a:pathLst>
            </a:custGeom>
            <a:ln w="101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149925" y="2602701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2"/>
                  </a:moveTo>
                  <a:lnTo>
                    <a:pt x="0" y="0"/>
                  </a:lnTo>
                </a:path>
              </a:pathLst>
            </a:custGeom>
            <a:ln w="101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774932" y="3008789"/>
              <a:ext cx="193040" cy="193040"/>
            </a:xfrm>
            <a:custGeom>
              <a:avLst/>
              <a:gdLst/>
              <a:ahLst/>
              <a:cxnLst/>
              <a:rect l="l" t="t" r="r" b="b"/>
              <a:pathLst>
                <a:path w="193039" h="193039">
                  <a:moveTo>
                    <a:pt x="0" y="96446"/>
                  </a:moveTo>
                  <a:lnTo>
                    <a:pt x="7537" y="58770"/>
                  </a:lnTo>
                  <a:lnTo>
                    <a:pt x="28140" y="28129"/>
                  </a:lnTo>
                  <a:lnTo>
                    <a:pt x="58794" y="7534"/>
                  </a:lnTo>
                  <a:lnTo>
                    <a:pt x="96484" y="0"/>
                  </a:lnTo>
                  <a:lnTo>
                    <a:pt x="134175" y="7534"/>
                  </a:lnTo>
                  <a:lnTo>
                    <a:pt x="164829" y="28129"/>
                  </a:lnTo>
                  <a:lnTo>
                    <a:pt x="185432" y="58770"/>
                  </a:lnTo>
                  <a:lnTo>
                    <a:pt x="192969" y="96446"/>
                  </a:lnTo>
                  <a:lnTo>
                    <a:pt x="185432" y="134121"/>
                  </a:lnTo>
                  <a:lnTo>
                    <a:pt x="164829" y="164762"/>
                  </a:lnTo>
                  <a:lnTo>
                    <a:pt x="134175" y="185357"/>
                  </a:lnTo>
                  <a:lnTo>
                    <a:pt x="96484" y="192892"/>
                  </a:lnTo>
                  <a:lnTo>
                    <a:pt x="58794" y="185357"/>
                  </a:lnTo>
                  <a:lnTo>
                    <a:pt x="28140" y="164762"/>
                  </a:lnTo>
                  <a:lnTo>
                    <a:pt x="7537" y="134121"/>
                  </a:lnTo>
                  <a:lnTo>
                    <a:pt x="0" y="96446"/>
                  </a:lnTo>
                  <a:close/>
                </a:path>
              </a:pathLst>
            </a:custGeom>
            <a:ln w="10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856183" y="3161072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 h="0">
                  <a:moveTo>
                    <a:pt x="0" y="0"/>
                  </a:moveTo>
                  <a:lnTo>
                    <a:pt x="40625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876496" y="3039245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w="0" h="40639">
                  <a:moveTo>
                    <a:pt x="0" y="0"/>
                  </a:moveTo>
                  <a:lnTo>
                    <a:pt x="0" y="40608"/>
                  </a:lnTo>
                </a:path>
              </a:pathLst>
            </a:custGeom>
            <a:ln w="10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856183" y="305954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 h="0">
                  <a:moveTo>
                    <a:pt x="0" y="0"/>
                  </a:moveTo>
                  <a:lnTo>
                    <a:pt x="40625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876496" y="2907265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0"/>
                  </a:moveTo>
                  <a:lnTo>
                    <a:pt x="0" y="101522"/>
                  </a:lnTo>
                </a:path>
              </a:pathLst>
            </a:custGeom>
            <a:ln w="101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876496" y="3211831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2"/>
                  </a:moveTo>
                  <a:lnTo>
                    <a:pt x="0" y="0"/>
                  </a:lnTo>
                </a:path>
              </a:pathLst>
            </a:custGeom>
            <a:ln w="101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835871" y="2470719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39" h="20319">
                  <a:moveTo>
                    <a:pt x="40625" y="20304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835871" y="2440262"/>
              <a:ext cx="81280" cy="30480"/>
            </a:xfrm>
            <a:custGeom>
              <a:avLst/>
              <a:gdLst/>
              <a:ahLst/>
              <a:cxnLst/>
              <a:rect l="l" t="t" r="r" b="b"/>
              <a:pathLst>
                <a:path w="81280" h="30480">
                  <a:moveTo>
                    <a:pt x="0" y="30456"/>
                  </a:moveTo>
                  <a:lnTo>
                    <a:pt x="81250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835871" y="2409805"/>
              <a:ext cx="81280" cy="30480"/>
            </a:xfrm>
            <a:custGeom>
              <a:avLst/>
              <a:gdLst/>
              <a:ahLst/>
              <a:cxnLst/>
              <a:rect l="l" t="t" r="r" b="b"/>
              <a:pathLst>
                <a:path w="81280" h="30480">
                  <a:moveTo>
                    <a:pt x="81250" y="30456"/>
                  </a:moveTo>
                  <a:lnTo>
                    <a:pt x="0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835871" y="2379348"/>
              <a:ext cx="81280" cy="30480"/>
            </a:xfrm>
            <a:custGeom>
              <a:avLst/>
              <a:gdLst/>
              <a:ahLst/>
              <a:cxnLst/>
              <a:rect l="l" t="t" r="r" b="b"/>
              <a:pathLst>
                <a:path w="81280" h="30480">
                  <a:moveTo>
                    <a:pt x="0" y="30456"/>
                  </a:moveTo>
                  <a:lnTo>
                    <a:pt x="81250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835871" y="2348891"/>
              <a:ext cx="81280" cy="30480"/>
            </a:xfrm>
            <a:custGeom>
              <a:avLst/>
              <a:gdLst/>
              <a:ahLst/>
              <a:cxnLst/>
              <a:rect l="l" t="t" r="r" b="b"/>
              <a:pathLst>
                <a:path w="81280" h="30480">
                  <a:moveTo>
                    <a:pt x="81250" y="30456"/>
                  </a:moveTo>
                  <a:lnTo>
                    <a:pt x="0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835871" y="2318434"/>
              <a:ext cx="81280" cy="30480"/>
            </a:xfrm>
            <a:custGeom>
              <a:avLst/>
              <a:gdLst/>
              <a:ahLst/>
              <a:cxnLst/>
              <a:rect l="l" t="t" r="r" b="b"/>
              <a:pathLst>
                <a:path w="81280" h="30480">
                  <a:moveTo>
                    <a:pt x="0" y="30456"/>
                  </a:moveTo>
                  <a:lnTo>
                    <a:pt x="81250" y="0"/>
                  </a:lnTo>
                </a:path>
              </a:pathLst>
            </a:custGeom>
            <a:ln w="1015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876496" y="2298129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39" h="20319">
                  <a:moveTo>
                    <a:pt x="40625" y="20304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2876496" y="2491021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0" y="10152"/>
                  </a:moveTo>
                  <a:lnTo>
                    <a:pt x="0" y="0"/>
                  </a:lnTo>
                </a:path>
              </a:pathLst>
            </a:custGeom>
            <a:ln w="10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832535" y="2386957"/>
            <a:ext cx="157480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7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2559107" y="2996087"/>
            <a:ext cx="116839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Vr</a:t>
            </a:r>
            <a:endParaRPr sz="7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3016142" y="2285428"/>
            <a:ext cx="467359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6065" algn="l"/>
              </a:tabLst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r>
              <a:rPr dirty="0" sz="70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dirty="0" sz="700" spc="-20">
                <a:latin typeface="Arial"/>
                <a:cs typeface="Arial"/>
              </a:rPr>
              <a:t>Vout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1144846" y="2090002"/>
            <a:ext cx="1939925" cy="1837689"/>
            <a:chOff x="1144846" y="2090002"/>
            <a:chExt cx="1939925" cy="1837689"/>
          </a:xfrm>
        </p:grpSpPr>
        <p:sp>
          <p:nvSpPr>
            <p:cNvPr id="73" name="object 73" descr=""/>
            <p:cNvSpPr/>
            <p:nvPr/>
          </p:nvSpPr>
          <p:spPr>
            <a:xfrm>
              <a:off x="2876496" y="2216910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w="0" h="81280">
                  <a:moveTo>
                    <a:pt x="0" y="0"/>
                  </a:moveTo>
                  <a:lnTo>
                    <a:pt x="0" y="81218"/>
                  </a:lnTo>
                </a:path>
              </a:pathLst>
            </a:custGeom>
            <a:ln w="101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876496" y="2501172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101522"/>
                  </a:moveTo>
                  <a:lnTo>
                    <a:pt x="0" y="0"/>
                  </a:lnTo>
                </a:path>
              </a:pathLst>
            </a:custGeom>
            <a:ln w="101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846027" y="216614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781" y="0"/>
                  </a:lnTo>
                  <a:lnTo>
                    <a:pt x="50781" y="50761"/>
                  </a:lnTo>
                  <a:lnTo>
                    <a:pt x="0" y="50761"/>
                  </a:lnTo>
                  <a:lnTo>
                    <a:pt x="0" y="0"/>
                  </a:lnTo>
                  <a:close/>
                </a:path>
              </a:pathLst>
            </a:custGeom>
            <a:ln w="1015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673370" y="2196605"/>
              <a:ext cx="406400" cy="0"/>
            </a:xfrm>
            <a:custGeom>
              <a:avLst/>
              <a:gdLst/>
              <a:ahLst/>
              <a:cxnLst/>
              <a:rect l="l" t="t" r="r" b="b"/>
              <a:pathLst>
                <a:path w="406400" h="0">
                  <a:moveTo>
                    <a:pt x="0" y="0"/>
                  </a:moveTo>
                  <a:lnTo>
                    <a:pt x="406251" y="0"/>
                  </a:lnTo>
                </a:path>
              </a:pathLst>
            </a:custGeom>
            <a:ln w="1015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149926" y="2095083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w="0" h="203200">
                  <a:moveTo>
                    <a:pt x="0" y="203044"/>
                  </a:moveTo>
                  <a:lnTo>
                    <a:pt x="0" y="0"/>
                  </a:lnTo>
                </a:path>
              </a:pathLst>
            </a:custGeom>
            <a:ln w="1015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657741" y="2298127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w="0" h="609600">
                  <a:moveTo>
                    <a:pt x="0" y="0"/>
                  </a:moveTo>
                  <a:lnTo>
                    <a:pt x="0" y="609132"/>
                  </a:lnTo>
                </a:path>
              </a:pathLst>
            </a:custGeom>
            <a:ln w="1015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149926" y="2704215"/>
              <a:ext cx="0" cy="1218565"/>
            </a:xfrm>
            <a:custGeom>
              <a:avLst/>
              <a:gdLst/>
              <a:ahLst/>
              <a:cxnLst/>
              <a:rect l="l" t="t" r="r" b="b"/>
              <a:pathLst>
                <a:path w="0" h="1218564">
                  <a:moveTo>
                    <a:pt x="0" y="0"/>
                  </a:moveTo>
                  <a:lnTo>
                    <a:pt x="0" y="1218265"/>
                  </a:lnTo>
                </a:path>
              </a:pathLst>
            </a:custGeom>
            <a:ln w="1015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149926" y="2095082"/>
              <a:ext cx="508000" cy="0"/>
            </a:xfrm>
            <a:custGeom>
              <a:avLst/>
              <a:gdLst/>
              <a:ahLst/>
              <a:cxnLst/>
              <a:rect l="l" t="t" r="r" b="b"/>
              <a:pathLst>
                <a:path w="508000" h="0">
                  <a:moveTo>
                    <a:pt x="0" y="0"/>
                  </a:moveTo>
                  <a:lnTo>
                    <a:pt x="507814" y="0"/>
                  </a:lnTo>
                </a:path>
              </a:pathLst>
            </a:custGeom>
            <a:ln w="1015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876497" y="382095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0"/>
                  </a:moveTo>
                  <a:lnTo>
                    <a:pt x="0" y="101522"/>
                  </a:lnTo>
                </a:path>
              </a:pathLst>
            </a:custGeom>
            <a:ln w="1015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876497" y="2602692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w="0" h="304800">
                  <a:moveTo>
                    <a:pt x="0" y="0"/>
                  </a:moveTo>
                  <a:lnTo>
                    <a:pt x="0" y="304566"/>
                  </a:lnTo>
                </a:path>
              </a:pathLst>
            </a:custGeom>
            <a:ln w="1015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856184" y="288695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23694" y="30456"/>
                  </a:moveTo>
                  <a:lnTo>
                    <a:pt x="6774" y="30456"/>
                  </a:lnTo>
                  <a:lnTo>
                    <a:pt x="0" y="23685"/>
                  </a:lnTo>
                  <a:lnTo>
                    <a:pt x="0" y="15228"/>
                  </a:lnTo>
                  <a:lnTo>
                    <a:pt x="0" y="6771"/>
                  </a:lnTo>
                  <a:lnTo>
                    <a:pt x="6774" y="0"/>
                  </a:lnTo>
                  <a:lnTo>
                    <a:pt x="23694" y="0"/>
                  </a:lnTo>
                  <a:lnTo>
                    <a:pt x="30468" y="6771"/>
                  </a:lnTo>
                  <a:lnTo>
                    <a:pt x="30468" y="23685"/>
                  </a:lnTo>
                  <a:lnTo>
                    <a:pt x="23694" y="30456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856184" y="288695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0" y="15228"/>
                  </a:moveTo>
                  <a:lnTo>
                    <a:pt x="0" y="6771"/>
                  </a:lnTo>
                  <a:lnTo>
                    <a:pt x="6774" y="0"/>
                  </a:lnTo>
                  <a:lnTo>
                    <a:pt x="15234" y="0"/>
                  </a:lnTo>
                  <a:lnTo>
                    <a:pt x="23694" y="0"/>
                  </a:lnTo>
                  <a:lnTo>
                    <a:pt x="30468" y="6771"/>
                  </a:lnTo>
                  <a:lnTo>
                    <a:pt x="30468" y="15228"/>
                  </a:lnTo>
                  <a:lnTo>
                    <a:pt x="30468" y="23685"/>
                  </a:lnTo>
                  <a:lnTo>
                    <a:pt x="23694" y="30456"/>
                  </a:lnTo>
                  <a:lnTo>
                    <a:pt x="15234" y="30456"/>
                  </a:lnTo>
                  <a:lnTo>
                    <a:pt x="6774" y="30456"/>
                  </a:lnTo>
                  <a:lnTo>
                    <a:pt x="0" y="23685"/>
                  </a:lnTo>
                  <a:lnTo>
                    <a:pt x="0" y="15228"/>
                  </a:lnTo>
                  <a:close/>
                </a:path>
              </a:pathLst>
            </a:custGeom>
            <a:ln w="1015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876497" y="3313346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0"/>
                  </a:moveTo>
                  <a:lnTo>
                    <a:pt x="0" y="101522"/>
                  </a:lnTo>
                </a:path>
              </a:pathLst>
            </a:custGeom>
            <a:ln w="1015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657741" y="2907257"/>
              <a:ext cx="1219200" cy="0"/>
            </a:xfrm>
            <a:custGeom>
              <a:avLst/>
              <a:gdLst/>
              <a:ahLst/>
              <a:cxnLst/>
              <a:rect l="l" t="t" r="r" b="b"/>
              <a:pathLst>
                <a:path w="1219200" h="0">
                  <a:moveTo>
                    <a:pt x="0" y="0"/>
                  </a:moveTo>
                  <a:lnTo>
                    <a:pt x="1218755" y="0"/>
                  </a:lnTo>
                </a:path>
              </a:pathLst>
            </a:custGeom>
            <a:ln w="10152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" name="object 87" descr=""/>
          <p:cNvSpPr txBox="1"/>
          <p:nvPr/>
        </p:nvSpPr>
        <p:spPr>
          <a:xfrm>
            <a:off x="1511439" y="1920585"/>
            <a:ext cx="4184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V+</a:t>
            </a:r>
            <a:r>
              <a:rPr dirty="0" sz="1350" spc="215">
                <a:latin typeface="Arial"/>
                <a:cs typeface="Arial"/>
              </a:rPr>
              <a:t> </a:t>
            </a:r>
            <a:r>
              <a:rPr dirty="0" baseline="11904" sz="1050" spc="-75">
                <a:latin typeface="Arial"/>
                <a:cs typeface="Arial"/>
              </a:rPr>
              <a:t>3</a:t>
            </a:r>
            <a:endParaRPr baseline="11904" sz="105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8712624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439" rIns="0" bIns="0" rtlCol="0" vert="horz">
            <a:spAutoFit/>
          </a:bodyPr>
          <a:lstStyle/>
          <a:p>
            <a:pPr marL="37592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2.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Hallar</a:t>
            </a:r>
            <a:r>
              <a:rPr dirty="0" spc="-45"/>
              <a:t> </a:t>
            </a:r>
            <a:r>
              <a:rPr dirty="0"/>
              <a:t>la</a:t>
            </a:r>
            <a:r>
              <a:rPr dirty="0" spc="-30"/>
              <a:t> </a:t>
            </a:r>
            <a:r>
              <a:rPr dirty="0"/>
              <a:t>función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20"/>
              <a:t> </a:t>
            </a:r>
            <a:r>
              <a:rPr dirty="0"/>
              <a:t>transferencia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20"/>
              <a:t> </a:t>
            </a:r>
            <a:r>
              <a:rPr dirty="0"/>
              <a:t>circuito</a:t>
            </a:r>
            <a:r>
              <a:rPr dirty="0" spc="-40"/>
              <a:t> </a:t>
            </a:r>
            <a:r>
              <a:rPr dirty="0"/>
              <a:t>(vout</a:t>
            </a:r>
            <a:r>
              <a:rPr dirty="0" spc="-5"/>
              <a:t> </a:t>
            </a:r>
            <a:r>
              <a:rPr dirty="0"/>
              <a:t>vs.</a:t>
            </a:r>
            <a:r>
              <a:rPr dirty="0" spc="-35"/>
              <a:t> </a:t>
            </a:r>
            <a:r>
              <a:rPr dirty="0" spc="-10"/>
              <a:t>vin).</a:t>
            </a:r>
          </a:p>
        </p:txBody>
      </p:sp>
      <p:sp>
        <p:nvSpPr>
          <p:cNvPr id="90" name="object 90" descr=""/>
          <p:cNvSpPr txBox="1"/>
          <p:nvPr/>
        </p:nvSpPr>
        <p:spPr>
          <a:xfrm>
            <a:off x="1714218" y="2435671"/>
            <a:ext cx="18859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V-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1" name="object 91" descr=""/>
          <p:cNvGrpSpPr/>
          <p:nvPr/>
        </p:nvGrpSpPr>
        <p:grpSpPr>
          <a:xfrm>
            <a:off x="2934836" y="2422878"/>
            <a:ext cx="77470" cy="1069340"/>
            <a:chOff x="2934836" y="2422878"/>
            <a:chExt cx="77470" cy="1069340"/>
          </a:xfrm>
        </p:grpSpPr>
        <p:sp>
          <p:nvSpPr>
            <p:cNvPr id="92" name="object 92" descr=""/>
            <p:cNvSpPr/>
            <p:nvPr/>
          </p:nvSpPr>
          <p:spPr>
            <a:xfrm>
              <a:off x="2974064" y="2422878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0"/>
                  </a:moveTo>
                  <a:lnTo>
                    <a:pt x="0" y="2730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935968" y="26832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972931" y="3155077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0"/>
                  </a:moveTo>
                  <a:lnTo>
                    <a:pt x="0" y="2730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934836" y="34154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 descr=""/>
          <p:cNvSpPr txBox="1"/>
          <p:nvPr/>
        </p:nvSpPr>
        <p:spPr>
          <a:xfrm>
            <a:off x="3051671" y="2611526"/>
            <a:ext cx="641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3038238" y="3079770"/>
            <a:ext cx="641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3850306" y="2790626"/>
            <a:ext cx="23907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+</a:t>
            </a:r>
            <a:r>
              <a:rPr dirty="0" baseline="-17543" sz="1425" spc="32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240">
                <a:latin typeface="Cambria Math"/>
                <a:cs typeface="Cambria Math"/>
              </a:rPr>
              <a:t>𝑉𝑉</a:t>
            </a:r>
            <a:r>
              <a:rPr dirty="0" baseline="-17543" sz="1425" spc="-359">
                <a:latin typeface="Cambria Math"/>
                <a:cs typeface="Cambria Math"/>
              </a:rPr>
              <a:t>𝑖𝑖𝑖𝑖</a:t>
            </a:r>
            <a:r>
              <a:rPr dirty="0" baseline="-17543" sz="1425" spc="3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715">
                <a:latin typeface="Cambria Math"/>
                <a:cs typeface="Cambria Math"/>
              </a:rPr>
              <a:t>𝑉𝑉</a:t>
            </a:r>
            <a:r>
              <a:rPr dirty="0" baseline="-17543" sz="1425" spc="-120">
                <a:latin typeface="Cambria Math"/>
                <a:cs typeface="Cambria Math"/>
              </a:rPr>
              <a:t>−</a:t>
            </a:r>
            <a:r>
              <a:rPr dirty="0" baseline="-17543" sz="1425" spc="32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235">
                <a:latin typeface="Cambria Math"/>
                <a:cs typeface="Cambria Math"/>
              </a:rPr>
              <a:t>𝑉𝑉</a:t>
            </a:r>
            <a:r>
              <a:rPr dirty="0" baseline="-17543" sz="1425" spc="-352">
                <a:latin typeface="Cambria Math"/>
                <a:cs typeface="Cambria Math"/>
              </a:rPr>
              <a:t>𝑖𝑖𝑖𝑖</a:t>
            </a:r>
            <a:r>
              <a:rPr dirty="0" baseline="-17543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745">
                <a:latin typeface="Cambria Math"/>
                <a:cs typeface="Cambria Math"/>
              </a:rPr>
              <a:t>𝑉𝑉</a:t>
            </a:r>
            <a:r>
              <a:rPr dirty="0" baseline="-17543" sz="1425" spc="-345">
                <a:latin typeface="Cambria Math"/>
                <a:cs typeface="Cambria Math"/>
              </a:rPr>
              <a:t>𝐴𝐴</a:t>
            </a:r>
            <a:r>
              <a:rPr dirty="0" baseline="-17543" sz="1425" spc="34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65">
                <a:latin typeface="Cambria Math"/>
                <a:cs typeface="Cambria Math"/>
              </a:rPr>
              <a:t>𝑉𝑉</a:t>
            </a:r>
            <a:r>
              <a:rPr dirty="0" baseline="-17543" sz="1425" spc="-97">
                <a:latin typeface="Cambria Math"/>
                <a:cs typeface="Cambria Math"/>
              </a:rPr>
              <a:t>𝑖𝑖𝑖𝑖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2629205" y="2659077"/>
            <a:ext cx="2546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V</a:t>
            </a:r>
            <a:r>
              <a:rPr dirty="0" baseline="-18518" sz="1350" spc="-37">
                <a:latin typeface="Arial"/>
                <a:cs typeface="Arial"/>
              </a:rPr>
              <a:t>A</a:t>
            </a:r>
            <a:endParaRPr baseline="-18518" sz="1350">
              <a:latin typeface="Arial"/>
              <a:cs typeface="Arial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3848901" y="3239914"/>
            <a:ext cx="159194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35">
                <a:latin typeface="Cambria Math"/>
                <a:cs typeface="Cambria Math"/>
              </a:rPr>
              <a:t>𝑉𝑉</a:t>
            </a:r>
            <a:r>
              <a:rPr dirty="0" baseline="-17543" sz="1425" spc="-352">
                <a:latin typeface="Cambria Math"/>
                <a:cs typeface="Cambria Math"/>
              </a:rPr>
              <a:t>𝑖𝑖𝑖𝑖</a:t>
            </a:r>
            <a:r>
              <a:rPr dirty="0" baseline="-17543" sz="1425" spc="33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795">
                <a:latin typeface="Cambria Math"/>
                <a:cs typeface="Cambria Math"/>
              </a:rPr>
              <a:t>𝑉𝑉</a:t>
            </a:r>
            <a:r>
              <a:rPr dirty="0" baseline="-17543" sz="1425" spc="-240">
                <a:latin typeface="Cambria Math"/>
                <a:cs typeface="Cambria Math"/>
              </a:rPr>
              <a:t>𝑟𝑟</a:t>
            </a:r>
            <a:r>
              <a:rPr dirty="0" baseline="-17543" sz="1425" spc="254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10">
                <a:latin typeface="Cambria Math"/>
                <a:cs typeface="Cambria Math"/>
              </a:rPr>
              <a:t> </a:t>
            </a:r>
            <a:r>
              <a:rPr dirty="0" sz="1350" spc="-240">
                <a:latin typeface="Cambria Math"/>
                <a:cs typeface="Cambria Math"/>
              </a:rPr>
              <a:t>𝑖𝑖𝑅𝑅</a:t>
            </a:r>
            <a:r>
              <a:rPr dirty="0" baseline="-17543" sz="1425" spc="-359">
                <a:latin typeface="Cambria Math"/>
                <a:cs typeface="Cambria Math"/>
              </a:rPr>
              <a:t>2</a:t>
            </a:r>
            <a:r>
              <a:rPr dirty="0" baseline="-17543" sz="1425" spc="33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60">
                <a:latin typeface="Cambria Math"/>
                <a:cs typeface="Cambria Math"/>
              </a:rPr>
              <a:t> </a:t>
            </a:r>
            <a:r>
              <a:rPr dirty="0" sz="1350" spc="-215">
                <a:latin typeface="Cambria Math"/>
                <a:cs typeface="Cambria Math"/>
              </a:rPr>
              <a:t>𝑖𝑖</a:t>
            </a:r>
            <a:r>
              <a:rPr dirty="0" sz="1350" spc="12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1" name="object 101" descr=""/>
          <p:cNvSpPr/>
          <p:nvPr/>
        </p:nvSpPr>
        <p:spPr>
          <a:xfrm>
            <a:off x="5449099" y="3371484"/>
            <a:ext cx="570230" cy="10795"/>
          </a:xfrm>
          <a:custGeom>
            <a:avLst/>
            <a:gdLst/>
            <a:ahLst/>
            <a:cxnLst/>
            <a:rect l="l" t="t" r="r" b="b"/>
            <a:pathLst>
              <a:path w="570229" h="10795">
                <a:moveTo>
                  <a:pt x="569976" y="0"/>
                </a:moveTo>
                <a:lnTo>
                  <a:pt x="284988" y="0"/>
                </a:lnTo>
                <a:lnTo>
                  <a:pt x="0" y="0"/>
                </a:lnTo>
                <a:lnTo>
                  <a:pt x="0" y="10668"/>
                </a:lnTo>
                <a:lnTo>
                  <a:pt x="569976" y="10668"/>
                </a:lnTo>
                <a:lnTo>
                  <a:pt x="569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 txBox="1"/>
          <p:nvPr/>
        </p:nvSpPr>
        <p:spPr>
          <a:xfrm>
            <a:off x="5411001" y="3108849"/>
            <a:ext cx="6362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50">
                <a:latin typeface="Cambria Math"/>
                <a:cs typeface="Cambria Math"/>
              </a:rPr>
              <a:t>𝑉𝑉</a:t>
            </a:r>
            <a:r>
              <a:rPr dirty="0" baseline="-17543" sz="1425" spc="-375">
                <a:latin typeface="Cambria Math"/>
                <a:cs typeface="Cambria Math"/>
              </a:rPr>
              <a:t>𝑖𝑖𝑖𝑖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 spc="-805">
                <a:latin typeface="Cambria Math"/>
                <a:cs typeface="Cambria Math"/>
              </a:rPr>
              <a:t>𝑉𝑉</a:t>
            </a:r>
            <a:r>
              <a:rPr dirty="0" baseline="-17543" sz="1425" spc="-254">
                <a:latin typeface="Cambria Math"/>
                <a:cs typeface="Cambria Math"/>
              </a:rPr>
              <a:t>𝑟𝑟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5628425" y="3355738"/>
            <a:ext cx="1352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59">
                <a:latin typeface="Cambria Math"/>
                <a:cs typeface="Cambria Math"/>
              </a:rPr>
              <a:t>𝑅𝑅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5735105" y="3438033"/>
            <a:ext cx="97790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50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3538992" y="3662818"/>
            <a:ext cx="1333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3624336" y="3745114"/>
            <a:ext cx="23431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225">
                <a:latin typeface="Cambria Math"/>
                <a:cs typeface="Cambria Math"/>
              </a:rPr>
              <a:t>𝑜𝑜𝑜𝑜𝑜𝑜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4153164" y="3745114"/>
            <a:ext cx="98361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8309" algn="l"/>
                <a:tab pos="815340" algn="l"/>
              </a:tabLst>
            </a:pPr>
            <a:r>
              <a:rPr dirty="0" sz="950" spc="-25">
                <a:latin typeface="Cambria Math"/>
                <a:cs typeface="Cambria Math"/>
              </a:rPr>
              <a:t>𝑅𝑅2</a:t>
            </a:r>
            <a:r>
              <a:rPr dirty="0" sz="950">
                <a:latin typeface="Cambria Math"/>
                <a:cs typeface="Cambria Math"/>
              </a:rPr>
              <a:t>	</a:t>
            </a:r>
            <a:r>
              <a:rPr dirty="0" sz="950" spc="-25">
                <a:latin typeface="Cambria Math"/>
                <a:cs typeface="Cambria Math"/>
              </a:rPr>
              <a:t>𝑟𝑟</a:t>
            </a:r>
            <a:r>
              <a:rPr dirty="0" sz="950">
                <a:latin typeface="Cambria Math"/>
                <a:cs typeface="Cambria Math"/>
              </a:rPr>
              <a:t>	</a:t>
            </a:r>
            <a:r>
              <a:rPr dirty="0" sz="950" spc="-175">
                <a:latin typeface="Cambria Math"/>
                <a:cs typeface="Cambria Math"/>
              </a:rPr>
              <a:t>𝑅𝑅𝑅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3891036" y="3662818"/>
            <a:ext cx="22567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4345" algn="l"/>
                <a:tab pos="1286510" algn="l"/>
              </a:tabLst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r>
              <a:rPr dirty="0" sz="1350">
                <a:latin typeface="Cambria Math"/>
                <a:cs typeface="Cambria Math"/>
              </a:rPr>
              <a:t>	+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34">
                <a:latin typeface="Cambria Math"/>
                <a:cs typeface="Cambria Math"/>
              </a:rPr>
              <a:t>𝑉𝑉</a:t>
            </a:r>
            <a:r>
              <a:rPr dirty="0" sz="1350" spc="29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315">
                <a:latin typeface="Cambria Math"/>
                <a:cs typeface="Cambria Math"/>
              </a:rPr>
              <a:t>𝑖𝑖𝑅𝑅</a:t>
            </a:r>
            <a:r>
              <a:rPr dirty="0" sz="1350" spc="160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34">
                <a:latin typeface="Cambria Math"/>
                <a:cs typeface="Cambria Math"/>
              </a:rPr>
              <a:t>𝑉𝑉</a:t>
            </a:r>
            <a:r>
              <a:rPr dirty="0" sz="1350" spc="10">
                <a:latin typeface="Cambria Math"/>
                <a:cs typeface="Cambria Math"/>
              </a:rPr>
              <a:t> </a:t>
            </a:r>
            <a:r>
              <a:rPr dirty="0" sz="1350" spc="-125">
                <a:latin typeface="Cambria Math"/>
                <a:cs typeface="Cambria Math"/>
              </a:rPr>
              <a:t>+𝑖𝑖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6283716" y="3662818"/>
            <a:ext cx="3238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55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5508000" y="3745114"/>
            <a:ext cx="128587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5760" algn="l"/>
                <a:tab pos="626745" algn="l"/>
                <a:tab pos="1063625" algn="l"/>
              </a:tabLst>
            </a:pPr>
            <a:r>
              <a:rPr dirty="0" sz="950" spc="-50">
                <a:latin typeface="Cambria Math"/>
                <a:cs typeface="Cambria Math"/>
              </a:rPr>
              <a:t>2</a:t>
            </a:r>
            <a:r>
              <a:rPr dirty="0" sz="950">
                <a:latin typeface="Cambria Math"/>
                <a:cs typeface="Cambria Math"/>
              </a:rPr>
              <a:t>	</a:t>
            </a:r>
            <a:r>
              <a:rPr dirty="0" sz="950" spc="-25">
                <a:latin typeface="Cambria Math"/>
                <a:cs typeface="Cambria Math"/>
              </a:rPr>
              <a:t>𝑟𝑟</a:t>
            </a:r>
            <a:r>
              <a:rPr dirty="0" sz="950">
                <a:latin typeface="Cambria Math"/>
                <a:cs typeface="Cambria Math"/>
              </a:rPr>
              <a:t>	</a:t>
            </a:r>
            <a:r>
              <a:rPr dirty="0" sz="950" spc="-25">
                <a:latin typeface="Cambria Math"/>
                <a:cs typeface="Cambria Math"/>
              </a:rPr>
              <a:t>𝑅𝑅𝑅</a:t>
            </a:r>
            <a:r>
              <a:rPr dirty="0" sz="950">
                <a:latin typeface="Cambria Math"/>
                <a:cs typeface="Cambria Math"/>
              </a:rPr>
              <a:t>	</a:t>
            </a:r>
            <a:r>
              <a:rPr dirty="0" sz="950" spc="-225">
                <a:latin typeface="Cambria Math"/>
                <a:cs typeface="Cambria Math"/>
              </a:rPr>
              <a:t>𝑜𝑜𝑜𝑜𝑜𝑜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11" name="object 111" descr=""/>
          <p:cNvSpPr/>
          <p:nvPr/>
        </p:nvSpPr>
        <p:spPr>
          <a:xfrm>
            <a:off x="7015746" y="3794391"/>
            <a:ext cx="570230" cy="10795"/>
          </a:xfrm>
          <a:custGeom>
            <a:avLst/>
            <a:gdLst/>
            <a:ahLst/>
            <a:cxnLst/>
            <a:rect l="l" t="t" r="r" b="b"/>
            <a:pathLst>
              <a:path w="570229" h="10795">
                <a:moveTo>
                  <a:pt x="569976" y="0"/>
                </a:moveTo>
                <a:lnTo>
                  <a:pt x="0" y="0"/>
                </a:lnTo>
                <a:lnTo>
                  <a:pt x="0" y="10668"/>
                </a:lnTo>
                <a:lnTo>
                  <a:pt x="569976" y="10668"/>
                </a:lnTo>
                <a:lnTo>
                  <a:pt x="569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 txBox="1"/>
          <p:nvPr/>
        </p:nvSpPr>
        <p:spPr>
          <a:xfrm>
            <a:off x="7169667" y="3778642"/>
            <a:ext cx="2552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10">
                <a:latin typeface="Cambria Math"/>
                <a:cs typeface="Cambria Math"/>
              </a:rPr>
              <a:t>𝑅𝑅</a:t>
            </a:r>
            <a:r>
              <a:rPr dirty="0" baseline="-17543" sz="1425" spc="-465">
                <a:latin typeface="Cambria Math"/>
                <a:cs typeface="Cambria Math"/>
              </a:rPr>
              <a:t>2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6800858" y="3531754"/>
            <a:ext cx="962025" cy="363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7940">
              <a:lnSpc>
                <a:spcPts val="1325"/>
              </a:lnSpc>
              <a:spcBef>
                <a:spcPts val="105"/>
              </a:spcBef>
            </a:pPr>
            <a:r>
              <a:rPr dirty="0" sz="1350" spc="-250">
                <a:latin typeface="Cambria Math"/>
                <a:cs typeface="Cambria Math"/>
              </a:rPr>
              <a:t>𝑉𝑉</a:t>
            </a:r>
            <a:r>
              <a:rPr dirty="0" baseline="-17543" sz="1425" spc="-375">
                <a:latin typeface="Cambria Math"/>
                <a:cs typeface="Cambria Math"/>
              </a:rPr>
              <a:t>𝑖𝑖𝑖𝑖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 spc="-805">
                <a:latin typeface="Cambria Math"/>
                <a:cs typeface="Cambria Math"/>
              </a:rPr>
              <a:t>𝑉𝑉</a:t>
            </a:r>
            <a:r>
              <a:rPr dirty="0" baseline="-17543" sz="1425" spc="-254">
                <a:latin typeface="Cambria Math"/>
                <a:cs typeface="Cambria Math"/>
              </a:rPr>
              <a:t>𝑟𝑟</a:t>
            </a:r>
            <a:endParaRPr baseline="-17543" sz="1425">
              <a:latin typeface="Cambria Math"/>
              <a:cs typeface="Cambria Math"/>
            </a:endParaRPr>
          </a:p>
          <a:p>
            <a:pPr algn="ctr">
              <a:lnSpc>
                <a:spcPts val="1325"/>
              </a:lnSpc>
              <a:tabLst>
                <a:tab pos="775335" algn="l"/>
              </a:tabLst>
            </a:pPr>
            <a:r>
              <a:rPr dirty="0" sz="1350" spc="-50">
                <a:latin typeface="Cambria Math"/>
                <a:cs typeface="Cambria Math"/>
              </a:rPr>
              <a:t>=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459">
                <a:latin typeface="Cambria Math"/>
                <a:cs typeface="Cambria Math"/>
              </a:rPr>
              <a:t>𝑅𝑅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7708655" y="3745114"/>
            <a:ext cx="445134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5760" algn="l"/>
              </a:tabLst>
            </a:pPr>
            <a:r>
              <a:rPr dirty="0" sz="950" spc="-50">
                <a:latin typeface="Cambria Math"/>
                <a:cs typeface="Cambria Math"/>
              </a:rPr>
              <a:t>2</a:t>
            </a:r>
            <a:r>
              <a:rPr dirty="0" sz="950">
                <a:latin typeface="Cambria Math"/>
                <a:cs typeface="Cambria Math"/>
              </a:rPr>
              <a:t>	</a:t>
            </a:r>
            <a:r>
              <a:rPr dirty="0" sz="950" spc="-170">
                <a:latin typeface="Cambria Math"/>
                <a:cs typeface="Cambria Math"/>
              </a:rPr>
              <a:t>𝑟𝑟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7827528" y="3662818"/>
            <a:ext cx="5035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+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34">
                <a:latin typeface="Cambria Math"/>
                <a:cs typeface="Cambria Math"/>
              </a:rPr>
              <a:t>𝑉𝑉</a:t>
            </a:r>
            <a:r>
              <a:rPr dirty="0" sz="1350" spc="29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+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6" name="object 116" descr=""/>
          <p:cNvSpPr/>
          <p:nvPr/>
        </p:nvSpPr>
        <p:spPr>
          <a:xfrm>
            <a:off x="8356866" y="3794391"/>
            <a:ext cx="570230" cy="10795"/>
          </a:xfrm>
          <a:custGeom>
            <a:avLst/>
            <a:gdLst/>
            <a:ahLst/>
            <a:cxnLst/>
            <a:rect l="l" t="t" r="r" b="b"/>
            <a:pathLst>
              <a:path w="570229" h="10795">
                <a:moveTo>
                  <a:pt x="569976" y="0"/>
                </a:moveTo>
                <a:lnTo>
                  <a:pt x="0" y="0"/>
                </a:lnTo>
                <a:lnTo>
                  <a:pt x="0" y="10668"/>
                </a:lnTo>
                <a:lnTo>
                  <a:pt x="569976" y="10668"/>
                </a:lnTo>
                <a:lnTo>
                  <a:pt x="569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 txBox="1"/>
          <p:nvPr/>
        </p:nvSpPr>
        <p:spPr>
          <a:xfrm>
            <a:off x="8344164" y="3531754"/>
            <a:ext cx="1206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640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8601719" y="3531754"/>
            <a:ext cx="28702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770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8429507" y="3614050"/>
            <a:ext cx="49847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19100" algn="l"/>
              </a:tabLst>
            </a:pPr>
            <a:r>
              <a:rPr dirty="0" sz="950" spc="-20">
                <a:latin typeface="Cambria Math"/>
                <a:cs typeface="Cambria Math"/>
              </a:rPr>
              <a:t>𝑖𝑖𝑖𝑖</a:t>
            </a:r>
            <a:r>
              <a:rPr dirty="0" sz="950">
                <a:latin typeface="Cambria Math"/>
                <a:cs typeface="Cambria Math"/>
              </a:rPr>
              <a:t>	</a:t>
            </a:r>
            <a:r>
              <a:rPr dirty="0" sz="950" spc="-170">
                <a:latin typeface="Cambria Math"/>
                <a:cs typeface="Cambria Math"/>
              </a:rPr>
              <a:t>𝑟𝑟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8510786" y="3778642"/>
            <a:ext cx="25527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10">
                <a:latin typeface="Cambria Math"/>
                <a:cs typeface="Cambria Math"/>
              </a:rPr>
              <a:t>𝑅𝑅</a:t>
            </a:r>
            <a:r>
              <a:rPr dirty="0" baseline="-17543" sz="1425" spc="-465">
                <a:latin typeface="Cambria Math"/>
                <a:cs typeface="Cambria Math"/>
              </a:rPr>
              <a:t>2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8943095" y="3662818"/>
            <a:ext cx="1352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59">
                <a:latin typeface="Cambria Math"/>
                <a:cs typeface="Cambria Math"/>
              </a:rPr>
              <a:t>𝑅𝑅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9045204" y="3745114"/>
            <a:ext cx="9779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50">
                <a:latin typeface="Cambria Math"/>
                <a:cs typeface="Cambria Math"/>
              </a:rPr>
              <a:t>𝑅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3932213" y="1874183"/>
            <a:ext cx="399415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voltaje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entradas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(V+,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V-</a:t>
            </a:r>
            <a:r>
              <a:rPr dirty="0" sz="1400">
                <a:latin typeface="Arial"/>
                <a:cs typeface="Arial"/>
              </a:rPr>
              <a:t>)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mismo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corriente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entrada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nula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3901056" y="4172588"/>
            <a:ext cx="504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1574" sz="1800" spc="-405">
                <a:latin typeface="Cambria Math"/>
                <a:cs typeface="Cambria Math"/>
              </a:rPr>
              <a:t>𝑉𝑉</a:t>
            </a:r>
            <a:r>
              <a:rPr dirty="0" sz="850" spc="-270">
                <a:latin typeface="Cambria Math"/>
                <a:cs typeface="Cambria Math"/>
              </a:rPr>
              <a:t>𝑜𝑜𝑜𝑜𝑜𝑜</a:t>
            </a:r>
            <a:r>
              <a:rPr dirty="0" sz="850" spc="220">
                <a:latin typeface="Cambria Math"/>
                <a:cs typeface="Cambria Math"/>
              </a:rPr>
              <a:t> </a:t>
            </a:r>
            <a:r>
              <a:rPr dirty="0" baseline="11574" sz="1800" spc="-75">
                <a:latin typeface="Cambria Math"/>
                <a:cs typeface="Cambria Math"/>
              </a:rPr>
              <a:t>=</a:t>
            </a:r>
            <a:endParaRPr baseline="11574" sz="1800">
              <a:latin typeface="Cambria Math"/>
              <a:cs typeface="Cambria Math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4397372" y="4026284"/>
            <a:ext cx="4673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38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none" sz="1200" spc="125">
                <a:latin typeface="Cambria Math"/>
                <a:cs typeface="Cambria Math"/>
              </a:rPr>
              <a:t> 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+ </a:t>
            </a:r>
            <a:r>
              <a:rPr dirty="0" u="sng" sz="1200" spc="-42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4463412" y="4088567"/>
            <a:ext cx="488315" cy="36449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  <a:tabLst>
                <a:tab pos="385445" algn="l"/>
              </a:tabLst>
            </a:pPr>
            <a:r>
              <a:rPr dirty="0" u="sng" sz="8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sz="850" spc="24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sz="850">
                <a:latin typeface="Cambria Math"/>
                <a:cs typeface="Cambria Math"/>
              </a:rPr>
              <a:t>	</a:t>
            </a:r>
            <a:r>
              <a:rPr dirty="0" u="sng" sz="850" spc="-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  <a:p>
            <a:pPr marL="118745">
              <a:lnSpc>
                <a:spcPct val="100000"/>
              </a:lnSpc>
              <a:spcBef>
                <a:spcPts val="105"/>
              </a:spcBef>
            </a:pP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4932296" y="4142108"/>
            <a:ext cx="4991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2570" algn="l"/>
              </a:tabLst>
            </a:pPr>
            <a:r>
              <a:rPr dirty="0" sz="1200" spc="-400">
                <a:latin typeface="Cambria Math"/>
                <a:cs typeface="Cambria Math"/>
              </a:rPr>
              <a:t>𝑉𝑉</a:t>
            </a:r>
            <a:r>
              <a:rPr dirty="0" sz="1200">
                <a:latin typeface="Cambria Math"/>
                <a:cs typeface="Cambria Math"/>
              </a:rPr>
              <a:t>	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400"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5008496" y="4213736"/>
            <a:ext cx="44704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5285" algn="l"/>
              </a:tabLst>
            </a:pPr>
            <a:r>
              <a:rPr dirty="0" sz="850" spc="-20">
                <a:latin typeface="Cambria Math"/>
                <a:cs typeface="Cambria Math"/>
              </a:rPr>
              <a:t>𝑖𝑖𝑖𝑖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150">
                <a:latin typeface="Cambria Math"/>
                <a:cs typeface="Cambria Math"/>
              </a:rPr>
              <a:t>𝑟𝑟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29" name="object 129" descr=""/>
          <p:cNvSpPr/>
          <p:nvPr/>
        </p:nvSpPr>
        <p:spPr>
          <a:xfrm>
            <a:off x="5489371" y="4069308"/>
            <a:ext cx="927100" cy="388620"/>
          </a:xfrm>
          <a:custGeom>
            <a:avLst/>
            <a:gdLst/>
            <a:ahLst/>
            <a:cxnLst/>
            <a:rect l="l" t="t" r="r" b="b"/>
            <a:pathLst>
              <a:path w="927100" h="388620">
                <a:moveTo>
                  <a:pt x="70015" y="5575"/>
                </a:moveTo>
                <a:lnTo>
                  <a:pt x="39090" y="32639"/>
                </a:lnTo>
                <a:lnTo>
                  <a:pt x="17957" y="78130"/>
                </a:lnTo>
                <a:lnTo>
                  <a:pt x="4483" y="133096"/>
                </a:lnTo>
                <a:lnTo>
                  <a:pt x="0" y="194144"/>
                </a:lnTo>
                <a:lnTo>
                  <a:pt x="1066" y="223697"/>
                </a:lnTo>
                <a:lnTo>
                  <a:pt x="10096" y="282829"/>
                </a:lnTo>
                <a:lnTo>
                  <a:pt x="27736" y="334518"/>
                </a:lnTo>
                <a:lnTo>
                  <a:pt x="52019" y="373900"/>
                </a:lnTo>
                <a:lnTo>
                  <a:pt x="66522" y="388594"/>
                </a:lnTo>
                <a:lnTo>
                  <a:pt x="70015" y="383082"/>
                </a:lnTo>
                <a:lnTo>
                  <a:pt x="57569" y="368160"/>
                </a:lnTo>
                <a:lnTo>
                  <a:pt x="46634" y="350215"/>
                </a:lnTo>
                <a:lnTo>
                  <a:pt x="29311" y="305320"/>
                </a:lnTo>
                <a:lnTo>
                  <a:pt x="18605" y="252082"/>
                </a:lnTo>
                <a:lnTo>
                  <a:pt x="15024" y="194144"/>
                </a:lnTo>
                <a:lnTo>
                  <a:pt x="15925" y="164033"/>
                </a:lnTo>
                <a:lnTo>
                  <a:pt x="23088" y="108191"/>
                </a:lnTo>
                <a:lnTo>
                  <a:pt x="37261" y="58902"/>
                </a:lnTo>
                <a:lnTo>
                  <a:pt x="57594" y="20459"/>
                </a:lnTo>
                <a:lnTo>
                  <a:pt x="70015" y="5575"/>
                </a:lnTo>
                <a:close/>
              </a:path>
              <a:path w="927100" h="388620">
                <a:moveTo>
                  <a:pt x="851598" y="189128"/>
                </a:moveTo>
                <a:lnTo>
                  <a:pt x="341071" y="189128"/>
                </a:lnTo>
                <a:lnTo>
                  <a:pt x="341071" y="199796"/>
                </a:lnTo>
                <a:lnTo>
                  <a:pt x="851598" y="199796"/>
                </a:lnTo>
                <a:lnTo>
                  <a:pt x="851598" y="189128"/>
                </a:lnTo>
                <a:close/>
              </a:path>
              <a:path w="927100" h="388620">
                <a:moveTo>
                  <a:pt x="926528" y="194144"/>
                </a:moveTo>
                <a:lnTo>
                  <a:pt x="925449" y="164033"/>
                </a:lnTo>
                <a:lnTo>
                  <a:pt x="925410" y="162826"/>
                </a:lnTo>
                <a:lnTo>
                  <a:pt x="922045" y="133096"/>
                </a:lnTo>
                <a:lnTo>
                  <a:pt x="908558" y="78130"/>
                </a:lnTo>
                <a:lnTo>
                  <a:pt x="887437" y="32639"/>
                </a:lnTo>
                <a:lnTo>
                  <a:pt x="860005" y="0"/>
                </a:lnTo>
                <a:lnTo>
                  <a:pt x="856513" y="5575"/>
                </a:lnTo>
                <a:lnTo>
                  <a:pt x="868908" y="20459"/>
                </a:lnTo>
                <a:lnTo>
                  <a:pt x="879805" y="38239"/>
                </a:lnTo>
                <a:lnTo>
                  <a:pt x="897140" y="82448"/>
                </a:lnTo>
                <a:lnTo>
                  <a:pt x="907923" y="135382"/>
                </a:lnTo>
                <a:lnTo>
                  <a:pt x="910501" y="162826"/>
                </a:lnTo>
                <a:lnTo>
                  <a:pt x="910615" y="164033"/>
                </a:lnTo>
                <a:lnTo>
                  <a:pt x="911504" y="194144"/>
                </a:lnTo>
                <a:lnTo>
                  <a:pt x="910615" y="223697"/>
                </a:lnTo>
                <a:lnTo>
                  <a:pt x="907935" y="252082"/>
                </a:lnTo>
                <a:lnTo>
                  <a:pt x="897216" y="305320"/>
                </a:lnTo>
                <a:lnTo>
                  <a:pt x="879894" y="350215"/>
                </a:lnTo>
                <a:lnTo>
                  <a:pt x="856513" y="383082"/>
                </a:lnTo>
                <a:lnTo>
                  <a:pt x="860005" y="388594"/>
                </a:lnTo>
                <a:lnTo>
                  <a:pt x="887437" y="355879"/>
                </a:lnTo>
                <a:lnTo>
                  <a:pt x="908558" y="309829"/>
                </a:lnTo>
                <a:lnTo>
                  <a:pt x="922045" y="254533"/>
                </a:lnTo>
                <a:lnTo>
                  <a:pt x="925410" y="224942"/>
                </a:lnTo>
                <a:lnTo>
                  <a:pt x="926528" y="194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 txBox="1"/>
          <p:nvPr/>
        </p:nvSpPr>
        <p:spPr>
          <a:xfrm>
            <a:off x="6457819" y="4142108"/>
            <a:ext cx="139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5525640" y="4026284"/>
            <a:ext cx="1580515" cy="324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>
              <a:lnSpc>
                <a:spcPts val="1175"/>
              </a:lnSpc>
              <a:spcBef>
                <a:spcPts val="100"/>
              </a:spcBef>
              <a:tabLst>
                <a:tab pos="1101725" algn="l"/>
              </a:tabLst>
            </a:pP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𝑅</a:t>
            </a:r>
            <a:r>
              <a:rPr dirty="0" baseline="-16339" sz="1275" spc="1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u="sng" sz="1200" spc="-38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r>
              <a:rPr dirty="0" u="none" sz="1200" spc="495">
                <a:latin typeface="Cambria Math"/>
                <a:cs typeface="Cambria Math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+ </a:t>
            </a:r>
            <a:r>
              <a:rPr dirty="0" u="sng" sz="1200" spc="-409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  <a:p>
            <a:pPr marL="38100">
              <a:lnSpc>
                <a:spcPts val="1175"/>
              </a:lnSpc>
            </a:pPr>
            <a:r>
              <a:rPr dirty="0" sz="1200">
                <a:latin typeface="Cambria Math"/>
                <a:cs typeface="Cambria Math"/>
              </a:rPr>
              <a:t>1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6706230" y="4097912"/>
            <a:ext cx="43624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8140" algn="l"/>
              </a:tabLst>
            </a:pPr>
            <a:r>
              <a:rPr dirty="0" u="sng" sz="8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𝑅</a:t>
            </a:r>
            <a:r>
              <a:rPr dirty="0" u="sng" sz="850" spc="21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none" sz="850">
                <a:latin typeface="Cambria Math"/>
                <a:cs typeface="Cambria Math"/>
              </a:rPr>
              <a:t>	</a:t>
            </a:r>
            <a:r>
              <a:rPr dirty="0" u="sng" sz="850" spc="-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5951851" y="4244216"/>
            <a:ext cx="1057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847725" algn="l"/>
              </a:tabLst>
            </a:pP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7149715" y="4142108"/>
            <a:ext cx="4991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dirty="0" sz="1200" spc="-400">
                <a:latin typeface="Cambria Math"/>
                <a:cs typeface="Cambria Math"/>
              </a:rPr>
              <a:t>𝑉𝑉</a:t>
            </a:r>
            <a:r>
              <a:rPr dirty="0" sz="1200">
                <a:latin typeface="Cambria Math"/>
                <a:cs typeface="Cambria Math"/>
              </a:rPr>
              <a:t>	+</a:t>
            </a:r>
            <a:r>
              <a:rPr dirty="0" sz="1200" spc="5">
                <a:latin typeface="Cambria Math"/>
                <a:cs typeface="Cambria Math"/>
              </a:rPr>
              <a:t> </a:t>
            </a:r>
            <a:r>
              <a:rPr dirty="0" sz="1200" spc="-409">
                <a:latin typeface="Cambria Math"/>
                <a:cs typeface="Cambria Math"/>
              </a:rPr>
              <a:t>𝑉𝑉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7225915" y="4213736"/>
            <a:ext cx="44704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5285" algn="l"/>
              </a:tabLst>
            </a:pPr>
            <a:r>
              <a:rPr dirty="0" sz="850" spc="-20">
                <a:latin typeface="Cambria Math"/>
                <a:cs typeface="Cambria Math"/>
              </a:rPr>
              <a:t>𝑖𝑖𝑖𝑖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150">
                <a:latin typeface="Cambria Math"/>
                <a:cs typeface="Cambria Math"/>
              </a:rPr>
              <a:t>𝑟𝑟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36" name="object 136" descr=""/>
          <p:cNvSpPr/>
          <p:nvPr/>
        </p:nvSpPr>
        <p:spPr>
          <a:xfrm>
            <a:off x="7705268" y="4069308"/>
            <a:ext cx="317500" cy="388620"/>
          </a:xfrm>
          <a:custGeom>
            <a:avLst/>
            <a:gdLst/>
            <a:ahLst/>
            <a:cxnLst/>
            <a:rect l="l" t="t" r="r" b="b"/>
            <a:pathLst>
              <a:path w="317500" h="388620">
                <a:moveTo>
                  <a:pt x="70015" y="5575"/>
                </a:moveTo>
                <a:lnTo>
                  <a:pt x="39090" y="32639"/>
                </a:lnTo>
                <a:lnTo>
                  <a:pt x="17957" y="78130"/>
                </a:lnTo>
                <a:lnTo>
                  <a:pt x="4483" y="133096"/>
                </a:lnTo>
                <a:lnTo>
                  <a:pt x="0" y="194144"/>
                </a:lnTo>
                <a:lnTo>
                  <a:pt x="1066" y="223697"/>
                </a:lnTo>
                <a:lnTo>
                  <a:pt x="10096" y="282829"/>
                </a:lnTo>
                <a:lnTo>
                  <a:pt x="27736" y="334518"/>
                </a:lnTo>
                <a:lnTo>
                  <a:pt x="52019" y="373900"/>
                </a:lnTo>
                <a:lnTo>
                  <a:pt x="66522" y="388594"/>
                </a:lnTo>
                <a:lnTo>
                  <a:pt x="70015" y="383082"/>
                </a:lnTo>
                <a:lnTo>
                  <a:pt x="57569" y="368160"/>
                </a:lnTo>
                <a:lnTo>
                  <a:pt x="46634" y="350215"/>
                </a:lnTo>
                <a:lnTo>
                  <a:pt x="29311" y="305320"/>
                </a:lnTo>
                <a:lnTo>
                  <a:pt x="18605" y="252082"/>
                </a:lnTo>
                <a:lnTo>
                  <a:pt x="15024" y="194144"/>
                </a:lnTo>
                <a:lnTo>
                  <a:pt x="15925" y="164033"/>
                </a:lnTo>
                <a:lnTo>
                  <a:pt x="23088" y="108191"/>
                </a:lnTo>
                <a:lnTo>
                  <a:pt x="37261" y="58902"/>
                </a:lnTo>
                <a:lnTo>
                  <a:pt x="57594" y="20459"/>
                </a:lnTo>
                <a:lnTo>
                  <a:pt x="70015" y="5575"/>
                </a:lnTo>
                <a:close/>
              </a:path>
              <a:path w="317500" h="388620">
                <a:moveTo>
                  <a:pt x="242011" y="189128"/>
                </a:moveTo>
                <a:lnTo>
                  <a:pt x="75882" y="189128"/>
                </a:lnTo>
                <a:lnTo>
                  <a:pt x="75882" y="199796"/>
                </a:lnTo>
                <a:lnTo>
                  <a:pt x="242011" y="199796"/>
                </a:lnTo>
                <a:lnTo>
                  <a:pt x="242011" y="189128"/>
                </a:lnTo>
                <a:close/>
              </a:path>
              <a:path w="317500" h="388620">
                <a:moveTo>
                  <a:pt x="316928" y="194144"/>
                </a:moveTo>
                <a:lnTo>
                  <a:pt x="315849" y="164033"/>
                </a:lnTo>
                <a:lnTo>
                  <a:pt x="315810" y="162826"/>
                </a:lnTo>
                <a:lnTo>
                  <a:pt x="312445" y="133096"/>
                </a:lnTo>
                <a:lnTo>
                  <a:pt x="298958" y="78130"/>
                </a:lnTo>
                <a:lnTo>
                  <a:pt x="277837" y="32639"/>
                </a:lnTo>
                <a:lnTo>
                  <a:pt x="250405" y="0"/>
                </a:lnTo>
                <a:lnTo>
                  <a:pt x="246913" y="5575"/>
                </a:lnTo>
                <a:lnTo>
                  <a:pt x="259308" y="20459"/>
                </a:lnTo>
                <a:lnTo>
                  <a:pt x="270205" y="38239"/>
                </a:lnTo>
                <a:lnTo>
                  <a:pt x="287540" y="82448"/>
                </a:lnTo>
                <a:lnTo>
                  <a:pt x="298323" y="135382"/>
                </a:lnTo>
                <a:lnTo>
                  <a:pt x="300901" y="162826"/>
                </a:lnTo>
                <a:lnTo>
                  <a:pt x="301015" y="164033"/>
                </a:lnTo>
                <a:lnTo>
                  <a:pt x="301904" y="194144"/>
                </a:lnTo>
                <a:lnTo>
                  <a:pt x="301015" y="223697"/>
                </a:lnTo>
                <a:lnTo>
                  <a:pt x="298335" y="252082"/>
                </a:lnTo>
                <a:lnTo>
                  <a:pt x="287616" y="305320"/>
                </a:lnTo>
                <a:lnTo>
                  <a:pt x="270294" y="350215"/>
                </a:lnTo>
                <a:lnTo>
                  <a:pt x="246913" y="383082"/>
                </a:lnTo>
                <a:lnTo>
                  <a:pt x="250405" y="388594"/>
                </a:lnTo>
                <a:lnTo>
                  <a:pt x="277837" y="355879"/>
                </a:lnTo>
                <a:lnTo>
                  <a:pt x="298958" y="309829"/>
                </a:lnTo>
                <a:lnTo>
                  <a:pt x="312445" y="254533"/>
                </a:lnTo>
                <a:lnTo>
                  <a:pt x="315810" y="224942"/>
                </a:lnTo>
                <a:lnTo>
                  <a:pt x="316928" y="194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 txBox="1"/>
          <p:nvPr/>
        </p:nvSpPr>
        <p:spPr>
          <a:xfrm>
            <a:off x="7743060" y="3991232"/>
            <a:ext cx="235585" cy="4616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375"/>
              </a:spcBef>
            </a:pPr>
            <a:r>
              <a:rPr dirty="0" sz="1200" spc="-305">
                <a:latin typeface="Cambria Math"/>
                <a:cs typeface="Cambria Math"/>
              </a:rPr>
              <a:t>𝑅𝑅</a:t>
            </a:r>
            <a:r>
              <a:rPr dirty="0" baseline="-16339" sz="1275" spc="-457">
                <a:latin typeface="Cambria Math"/>
                <a:cs typeface="Cambria Math"/>
              </a:rPr>
              <a:t>𝑅</a:t>
            </a:r>
            <a:endParaRPr baseline="-16339" sz="1275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275"/>
              </a:spcBef>
            </a:pPr>
            <a:r>
              <a:rPr dirty="0" sz="1200" spc="-280">
                <a:latin typeface="Cambria Math"/>
                <a:cs typeface="Cambria Math"/>
              </a:rPr>
              <a:t>𝑅𝑅</a:t>
            </a:r>
            <a:r>
              <a:rPr dirty="0" baseline="-16339" sz="1275" spc="-419">
                <a:latin typeface="Cambria Math"/>
                <a:cs typeface="Cambria Math"/>
              </a:rPr>
              <a:t>2</a:t>
            </a:r>
            <a:endParaRPr baseline="-16339" sz="1275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3958" y="938372"/>
            <a:ext cx="8404225" cy="480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3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(Continuación).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1200">
              <a:latin typeface="Verdana"/>
              <a:cs typeface="Verdana"/>
            </a:endParaRPr>
          </a:p>
          <a:p>
            <a:pPr marL="50800" marR="401320">
              <a:lnSpc>
                <a:spcPct val="99700"/>
              </a:lnSpc>
            </a:pPr>
            <a:r>
              <a:rPr dirty="0" sz="1200">
                <a:latin typeface="Verdana"/>
                <a:cs typeface="Verdana"/>
              </a:rPr>
              <a:t>Hallamos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ganancia, 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impedancia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entrada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salida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señal.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Z</a:t>
            </a:r>
            <a:r>
              <a:rPr dirty="0" baseline="-24305" sz="1200" spc="-30">
                <a:latin typeface="Verdana"/>
                <a:cs typeface="Verdana"/>
              </a:rPr>
              <a:t>in</a:t>
            </a:r>
            <a:r>
              <a:rPr dirty="0" sz="1200" spc="-20">
                <a:latin typeface="Verdana"/>
                <a:cs typeface="Verdana"/>
              </a:rPr>
              <a:t>, </a:t>
            </a:r>
            <a:r>
              <a:rPr dirty="0" sz="1200">
                <a:latin typeface="Verdana"/>
                <a:cs typeface="Verdana"/>
              </a:rPr>
              <a:t>sustituimos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baseline="-24305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prueba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hallamos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cociente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dicha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que </a:t>
            </a:r>
            <a:r>
              <a:rPr dirty="0" sz="1200">
                <a:latin typeface="Verdana"/>
                <a:cs typeface="Verdana"/>
              </a:rPr>
              <a:t>genera,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Z</a:t>
            </a:r>
            <a:r>
              <a:rPr dirty="0" baseline="-24305" sz="1200">
                <a:latin typeface="Verdana"/>
                <a:cs typeface="Verdana"/>
              </a:rPr>
              <a:t>out</a:t>
            </a:r>
            <a:r>
              <a:rPr dirty="0" baseline="-24305" sz="1200" spc="17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cortocircuitamos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baseline="-24305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colocamos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prueba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salida, </a:t>
            </a:r>
            <a:r>
              <a:rPr dirty="0" sz="1200">
                <a:latin typeface="Verdana"/>
                <a:cs typeface="Verdana"/>
              </a:rPr>
              <a:t>calculando el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cociente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dicha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genera.</a:t>
            </a:r>
            <a:endParaRPr sz="1200">
              <a:latin typeface="Verdana"/>
              <a:cs typeface="Verdana"/>
            </a:endParaRPr>
          </a:p>
          <a:p>
            <a:pPr marL="229870" marR="7198359">
              <a:lnSpc>
                <a:spcPct val="137800"/>
              </a:lnSpc>
              <a:spcBef>
                <a:spcPts val="750"/>
              </a:spcBef>
            </a:pPr>
            <a:r>
              <a:rPr dirty="0" baseline="13409" sz="2175" i="1">
                <a:latin typeface="Times New Roman"/>
                <a:cs typeface="Times New Roman"/>
              </a:rPr>
              <a:t>v</a:t>
            </a:r>
            <a:r>
              <a:rPr dirty="0" sz="850" i="1">
                <a:latin typeface="Times New Roman"/>
                <a:cs typeface="Times New Roman"/>
              </a:rPr>
              <a:t>out</a:t>
            </a:r>
            <a:r>
              <a:rPr dirty="0" sz="850" spc="275" i="1">
                <a:latin typeface="Times New Roman"/>
                <a:cs typeface="Times New Roman"/>
              </a:rPr>
              <a:t> </a:t>
            </a:r>
            <a:r>
              <a:rPr dirty="0" baseline="13409" sz="2175">
                <a:latin typeface="Symbol"/>
                <a:cs typeface="Symbol"/>
              </a:rPr>
              <a:t></a:t>
            </a:r>
            <a:r>
              <a:rPr dirty="0" baseline="13409" sz="2175" spc="-82">
                <a:latin typeface="Times New Roman"/>
                <a:cs typeface="Times New Roman"/>
              </a:rPr>
              <a:t> </a:t>
            </a:r>
            <a:r>
              <a:rPr dirty="0" baseline="13409" sz="2175" spc="-15">
                <a:latin typeface="Symbol"/>
                <a:cs typeface="Symbol"/>
              </a:rPr>
              <a:t></a:t>
            </a:r>
            <a:r>
              <a:rPr dirty="0" baseline="13409" sz="2175" spc="-15" i="1">
                <a:latin typeface="Times New Roman"/>
                <a:cs typeface="Times New Roman"/>
              </a:rPr>
              <a:t>gv</a:t>
            </a:r>
            <a:r>
              <a:rPr dirty="0" sz="850" spc="-10" i="1">
                <a:latin typeface="Times New Roman"/>
                <a:cs typeface="Times New Roman"/>
              </a:rPr>
              <a:t>gs</a:t>
            </a:r>
            <a:r>
              <a:rPr dirty="0" sz="850" spc="-45" i="1">
                <a:latin typeface="Times New Roman"/>
                <a:cs typeface="Times New Roman"/>
              </a:rPr>
              <a:t> </a:t>
            </a:r>
            <a:r>
              <a:rPr dirty="0" baseline="13409" sz="2175" spc="-60" i="1">
                <a:latin typeface="Times New Roman"/>
                <a:cs typeface="Times New Roman"/>
              </a:rPr>
              <a:t>R</a:t>
            </a:r>
            <a:r>
              <a:rPr dirty="0" sz="850" spc="-40" i="1">
                <a:latin typeface="Times New Roman"/>
                <a:cs typeface="Times New Roman"/>
              </a:rPr>
              <a:t>d</a:t>
            </a:r>
            <a:r>
              <a:rPr dirty="0" sz="850" i="1">
                <a:latin typeface="Times New Roman"/>
                <a:cs typeface="Times New Roman"/>
              </a:rPr>
              <a:t> </a:t>
            </a:r>
            <a:r>
              <a:rPr dirty="0" baseline="13409" sz="2175" i="1">
                <a:latin typeface="Times New Roman"/>
                <a:cs typeface="Times New Roman"/>
              </a:rPr>
              <a:t>v</a:t>
            </a:r>
            <a:r>
              <a:rPr dirty="0" sz="850" i="1">
                <a:latin typeface="Times New Roman"/>
                <a:cs typeface="Times New Roman"/>
              </a:rPr>
              <a:t>in</a:t>
            </a:r>
            <a:r>
              <a:rPr dirty="0" sz="850" spc="254" i="1">
                <a:latin typeface="Times New Roman"/>
                <a:cs typeface="Times New Roman"/>
              </a:rPr>
              <a:t> </a:t>
            </a:r>
            <a:r>
              <a:rPr dirty="0" baseline="13409" sz="2175" spc="-104">
                <a:latin typeface="Symbol"/>
                <a:cs typeface="Symbol"/>
              </a:rPr>
              <a:t></a:t>
            </a:r>
            <a:r>
              <a:rPr dirty="0" baseline="13409" sz="2175" spc="-44">
                <a:latin typeface="Times New Roman"/>
                <a:cs typeface="Times New Roman"/>
              </a:rPr>
              <a:t> </a:t>
            </a:r>
            <a:r>
              <a:rPr dirty="0" baseline="13409" sz="2175" spc="-37" i="1">
                <a:latin typeface="Times New Roman"/>
                <a:cs typeface="Times New Roman"/>
              </a:rPr>
              <a:t>v</a:t>
            </a:r>
            <a:r>
              <a:rPr dirty="0" sz="850" spc="-25" i="1">
                <a:latin typeface="Times New Roman"/>
                <a:cs typeface="Times New Roman"/>
              </a:rPr>
              <a:t>gs</a:t>
            </a:r>
            <a:endParaRPr sz="85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  <a:spcBef>
                <a:spcPts val="295"/>
              </a:spcBef>
            </a:pPr>
            <a:r>
              <a:rPr dirty="0" sz="1450">
                <a:latin typeface="Symbol"/>
                <a:cs typeface="Symbol"/>
              </a:rPr>
              <a:t></a:t>
            </a:r>
            <a:r>
              <a:rPr dirty="0" sz="1450" spc="-20">
                <a:latin typeface="Times New Roman"/>
                <a:cs typeface="Times New Roman"/>
              </a:rPr>
              <a:t> </a:t>
            </a:r>
            <a:r>
              <a:rPr dirty="0" sz="1450" i="1">
                <a:latin typeface="Times New Roman"/>
                <a:cs typeface="Times New Roman"/>
              </a:rPr>
              <a:t>A</a:t>
            </a:r>
            <a:r>
              <a:rPr dirty="0" baseline="-22875" sz="1275" i="1">
                <a:latin typeface="Times New Roman"/>
                <a:cs typeface="Times New Roman"/>
              </a:rPr>
              <a:t>v</a:t>
            </a:r>
            <a:r>
              <a:rPr dirty="0" baseline="-22875" sz="1275" spc="307" i="1">
                <a:latin typeface="Times New Roman"/>
                <a:cs typeface="Times New Roman"/>
              </a:rPr>
              <a:t> </a:t>
            </a:r>
            <a:r>
              <a:rPr dirty="0" sz="1450">
                <a:latin typeface="Symbol"/>
                <a:cs typeface="Symbol"/>
              </a:rPr>
              <a:t></a:t>
            </a:r>
            <a:r>
              <a:rPr dirty="0" sz="1450" spc="-90">
                <a:latin typeface="Times New Roman"/>
                <a:cs typeface="Times New Roman"/>
              </a:rPr>
              <a:t> </a:t>
            </a:r>
            <a:r>
              <a:rPr dirty="0" sz="1450" spc="-20">
                <a:latin typeface="Symbol"/>
                <a:cs typeface="Symbol"/>
              </a:rPr>
              <a:t></a:t>
            </a:r>
            <a:r>
              <a:rPr dirty="0" sz="1450" spc="-20" i="1">
                <a:latin typeface="Times New Roman"/>
                <a:cs typeface="Times New Roman"/>
              </a:rPr>
              <a:t>gR</a:t>
            </a:r>
            <a:r>
              <a:rPr dirty="0" baseline="-22875" sz="1275" spc="-30" i="1">
                <a:latin typeface="Times New Roman"/>
                <a:cs typeface="Times New Roman"/>
              </a:rPr>
              <a:t>d</a:t>
            </a:r>
            <a:endParaRPr baseline="-22875" sz="1275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  <a:spcBef>
                <a:spcPts val="844"/>
              </a:spcBef>
            </a:pPr>
            <a:r>
              <a:rPr dirty="0" baseline="13409" sz="2175" i="1">
                <a:latin typeface="Times New Roman"/>
                <a:cs typeface="Times New Roman"/>
              </a:rPr>
              <a:t>Z</a:t>
            </a:r>
            <a:r>
              <a:rPr dirty="0" sz="850" i="1">
                <a:latin typeface="Times New Roman"/>
                <a:cs typeface="Times New Roman"/>
              </a:rPr>
              <a:t>in</a:t>
            </a:r>
            <a:r>
              <a:rPr dirty="0" sz="850" spc="285" i="1">
                <a:latin typeface="Times New Roman"/>
                <a:cs typeface="Times New Roman"/>
              </a:rPr>
              <a:t> </a:t>
            </a:r>
            <a:r>
              <a:rPr dirty="0" baseline="13409" sz="2175">
                <a:latin typeface="Symbol"/>
                <a:cs typeface="Symbol"/>
              </a:rPr>
              <a:t></a:t>
            </a:r>
            <a:r>
              <a:rPr dirty="0" baseline="13409" sz="2175">
                <a:latin typeface="Times New Roman"/>
                <a:cs typeface="Times New Roman"/>
              </a:rPr>
              <a:t> </a:t>
            </a:r>
            <a:r>
              <a:rPr dirty="0" baseline="13409" sz="2175" spc="-37" i="1">
                <a:latin typeface="Times New Roman"/>
                <a:cs typeface="Times New Roman"/>
              </a:rPr>
              <a:t>R</a:t>
            </a:r>
            <a:r>
              <a:rPr dirty="0" sz="850" spc="-25" i="1">
                <a:latin typeface="Times New Roman"/>
                <a:cs typeface="Times New Roman"/>
              </a:rPr>
              <a:t>p</a:t>
            </a:r>
            <a:endParaRPr sz="850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  <a:spcBef>
                <a:spcPts val="660"/>
              </a:spcBef>
            </a:pPr>
            <a:r>
              <a:rPr dirty="0" baseline="13409" sz="2175" i="1">
                <a:latin typeface="Times New Roman"/>
                <a:cs typeface="Times New Roman"/>
              </a:rPr>
              <a:t>Z</a:t>
            </a:r>
            <a:r>
              <a:rPr dirty="0" sz="850" i="1">
                <a:latin typeface="Times New Roman"/>
                <a:cs typeface="Times New Roman"/>
              </a:rPr>
              <a:t>out</a:t>
            </a:r>
            <a:r>
              <a:rPr dirty="0" sz="850" spc="305" i="1">
                <a:latin typeface="Times New Roman"/>
                <a:cs typeface="Times New Roman"/>
              </a:rPr>
              <a:t> </a:t>
            </a:r>
            <a:r>
              <a:rPr dirty="0" baseline="13409" sz="2175">
                <a:latin typeface="Symbol"/>
                <a:cs typeface="Symbol"/>
              </a:rPr>
              <a:t></a:t>
            </a:r>
            <a:r>
              <a:rPr dirty="0" baseline="13409" sz="2175" spc="-7">
                <a:latin typeface="Times New Roman"/>
                <a:cs typeface="Times New Roman"/>
              </a:rPr>
              <a:t> </a:t>
            </a:r>
            <a:r>
              <a:rPr dirty="0" baseline="13409" sz="2175" spc="-37" i="1">
                <a:latin typeface="Times New Roman"/>
                <a:cs typeface="Times New Roman"/>
              </a:rPr>
              <a:t>R</a:t>
            </a:r>
            <a:r>
              <a:rPr dirty="0" sz="850" spc="-25" i="1">
                <a:latin typeface="Times New Roman"/>
                <a:cs typeface="Times New Roman"/>
              </a:rPr>
              <a:t>d</a:t>
            </a:r>
            <a:endParaRPr sz="850">
              <a:latin typeface="Times New Roman"/>
              <a:cs typeface="Times New Roman"/>
            </a:endParaRPr>
          </a:p>
          <a:p>
            <a:pPr marL="50800" marR="4376420">
              <a:lnSpc>
                <a:spcPct val="150000"/>
              </a:lnSpc>
              <a:spcBef>
                <a:spcPts val="675"/>
              </a:spcBef>
            </a:pPr>
            <a:r>
              <a:rPr dirty="0" sz="1200">
                <a:latin typeface="Verdana"/>
                <a:cs typeface="Verdana"/>
              </a:rPr>
              <a:t>Como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Z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baseline="-24305" sz="1200" spc="20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=R</a:t>
            </a:r>
            <a:r>
              <a:rPr dirty="0" baseline="-24305" sz="1200">
                <a:latin typeface="Verdana"/>
                <a:cs typeface="Verdana"/>
              </a:rPr>
              <a:t>p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=R</a:t>
            </a:r>
            <a:r>
              <a:rPr dirty="0" baseline="-24305" sz="1200">
                <a:latin typeface="Verdana"/>
                <a:cs typeface="Verdana"/>
              </a:rPr>
              <a:t>1</a:t>
            </a:r>
            <a:r>
              <a:rPr dirty="0" sz="1200">
                <a:latin typeface="Verdana"/>
                <a:cs typeface="Verdana"/>
              </a:rPr>
              <a:t>/2=2M</a:t>
            </a:r>
            <a:r>
              <a:rPr dirty="0" sz="1200">
                <a:latin typeface="Symbol"/>
                <a:cs typeface="Symbol"/>
              </a:rPr>
              <a:t>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deriva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1</a:t>
            </a:r>
            <a:r>
              <a:rPr dirty="0" baseline="-24305" sz="1200" spc="17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=4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M</a:t>
            </a:r>
            <a:r>
              <a:rPr dirty="0" sz="1200" spc="-25">
                <a:latin typeface="Symbol"/>
                <a:cs typeface="Symbol"/>
              </a:rPr>
              <a:t>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Como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Z</a:t>
            </a:r>
            <a:r>
              <a:rPr dirty="0" baseline="-24305" sz="1200">
                <a:latin typeface="Verdana"/>
                <a:cs typeface="Verdana"/>
              </a:rPr>
              <a:t>out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1k</a:t>
            </a:r>
            <a:r>
              <a:rPr dirty="0" sz="1200">
                <a:latin typeface="Symbol"/>
                <a:cs typeface="Symbol"/>
              </a:rPr>
              <a:t>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deriva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d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1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k</a:t>
            </a:r>
            <a:r>
              <a:rPr dirty="0" sz="1200" spc="-35">
                <a:latin typeface="Symbol"/>
                <a:cs typeface="Symbol"/>
              </a:rPr>
              <a:t></a:t>
            </a:r>
            <a:endParaRPr sz="1200">
              <a:latin typeface="Symbol"/>
              <a:cs typeface="Symbol"/>
            </a:endParaRPr>
          </a:p>
          <a:p>
            <a:pPr marL="50800">
              <a:lnSpc>
                <a:spcPct val="100000"/>
              </a:lnSpc>
              <a:spcBef>
                <a:spcPts val="720"/>
              </a:spcBef>
            </a:pPr>
            <a:r>
              <a:rPr dirty="0" sz="1200">
                <a:latin typeface="Verdana"/>
                <a:cs typeface="Verdana"/>
              </a:rPr>
              <a:t>Como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baseline="-24305" sz="1200">
                <a:latin typeface="Verdana"/>
                <a:cs typeface="Verdana"/>
              </a:rPr>
              <a:t>v </a:t>
            </a:r>
            <a:r>
              <a:rPr dirty="0" sz="1200" spc="-20">
                <a:latin typeface="Verdana"/>
                <a:cs typeface="Verdana"/>
              </a:rPr>
              <a:t>=-</a:t>
            </a:r>
            <a:r>
              <a:rPr dirty="0" sz="1200">
                <a:latin typeface="Verdana"/>
                <a:cs typeface="Verdana"/>
              </a:rPr>
              <a:t>6,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deriva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 g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=6.10</a:t>
            </a:r>
            <a:r>
              <a:rPr dirty="0" baseline="24305" sz="1200" spc="-15">
                <a:latin typeface="Verdana"/>
                <a:cs typeface="Verdana"/>
              </a:rPr>
              <a:t>-</a:t>
            </a:r>
            <a:r>
              <a:rPr dirty="0" baseline="24305" sz="1200">
                <a:latin typeface="Verdana"/>
                <a:cs typeface="Verdana"/>
              </a:rPr>
              <a:t>3</a:t>
            </a:r>
            <a:r>
              <a:rPr dirty="0" baseline="24305" sz="1200" spc="-22">
                <a:latin typeface="Verdana"/>
                <a:cs typeface="Verdana"/>
              </a:rPr>
              <a:t> </a:t>
            </a:r>
            <a:r>
              <a:rPr dirty="0" sz="1200" spc="-10">
                <a:latin typeface="Symbol"/>
                <a:cs typeface="Symbol"/>
              </a:rPr>
              <a:t></a:t>
            </a:r>
            <a:r>
              <a:rPr dirty="0" baseline="24305" sz="1200" spc="-15">
                <a:latin typeface="Verdana"/>
                <a:cs typeface="Verdana"/>
              </a:rPr>
              <a:t>-</a:t>
            </a:r>
            <a:r>
              <a:rPr dirty="0" baseline="24305" sz="1200" spc="-75">
                <a:latin typeface="Verdana"/>
                <a:cs typeface="Verdana"/>
              </a:rPr>
              <a:t>1</a:t>
            </a:r>
            <a:endParaRPr baseline="24305" sz="12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  <a:spcBef>
                <a:spcPts val="720"/>
              </a:spcBef>
            </a:pPr>
            <a:r>
              <a:rPr dirty="0" sz="1200">
                <a:latin typeface="Verdana"/>
                <a:cs typeface="Verdana"/>
              </a:rPr>
              <a:t>Como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g=2(kI)</a:t>
            </a:r>
            <a:r>
              <a:rPr dirty="0" baseline="24305" sz="1200">
                <a:latin typeface="Verdana"/>
                <a:cs typeface="Verdana"/>
              </a:rPr>
              <a:t>0.5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deriva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</a:t>
            </a:r>
            <a:r>
              <a:rPr dirty="0" baseline="-24305" sz="1200">
                <a:latin typeface="Verdana"/>
                <a:cs typeface="Verdana"/>
              </a:rPr>
              <a:t>d</a:t>
            </a:r>
            <a:r>
              <a:rPr dirty="0" baseline="-24305" sz="1200" spc="17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=4,5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y,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suponiendo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zona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constante,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</a:t>
            </a:r>
            <a:r>
              <a:rPr dirty="0" baseline="-24305" sz="1200">
                <a:latin typeface="Verdana"/>
                <a:cs typeface="Verdana"/>
              </a:rPr>
              <a:t>GS</a:t>
            </a:r>
            <a:r>
              <a:rPr dirty="0" baseline="-24305" sz="1200" spc="17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=3,5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V</a:t>
            </a:r>
            <a:endParaRPr sz="1200">
              <a:latin typeface="Verdana"/>
              <a:cs typeface="Verdana"/>
            </a:endParaRPr>
          </a:p>
          <a:p>
            <a:pPr marL="50800" marR="43180">
              <a:lnSpc>
                <a:spcPct val="100000"/>
              </a:lnSpc>
              <a:spcBef>
                <a:spcPts val="720"/>
              </a:spcBef>
            </a:pP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malla</a:t>
            </a:r>
            <a:r>
              <a:rPr dirty="0" sz="1200" spc="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entrada</a:t>
            </a:r>
            <a:r>
              <a:rPr dirty="0" sz="1200" spc="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DC</a:t>
            </a:r>
            <a:r>
              <a:rPr dirty="0" sz="1200" spc="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sabiendo</a:t>
            </a:r>
            <a:r>
              <a:rPr dirty="0" sz="1200" spc="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puerta</a:t>
            </a:r>
            <a:r>
              <a:rPr dirty="0" sz="1200" spc="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está</a:t>
            </a:r>
            <a:r>
              <a:rPr dirty="0" sz="1200" spc="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0V</a:t>
            </a:r>
            <a:r>
              <a:rPr dirty="0" sz="1200" spc="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deriva</a:t>
            </a:r>
            <a:r>
              <a:rPr dirty="0" sz="1200" spc="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6=V</a:t>
            </a:r>
            <a:r>
              <a:rPr dirty="0" baseline="-24305" sz="1200">
                <a:latin typeface="Verdana"/>
                <a:cs typeface="Verdana"/>
              </a:rPr>
              <a:t>GS</a:t>
            </a:r>
            <a:r>
              <a:rPr dirty="0" sz="1200">
                <a:latin typeface="Verdana"/>
                <a:cs typeface="Verdana"/>
              </a:rPr>
              <a:t>+I</a:t>
            </a:r>
            <a:r>
              <a:rPr dirty="0" baseline="-24305" sz="1200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pudiéndose </a:t>
            </a:r>
            <a:r>
              <a:rPr dirty="0" sz="1200">
                <a:latin typeface="Verdana"/>
                <a:cs typeface="Verdana"/>
              </a:rPr>
              <a:t>despejar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valor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S</a:t>
            </a:r>
            <a:r>
              <a:rPr dirty="0" baseline="-24305" sz="1200" spc="179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=0.55k</a:t>
            </a:r>
            <a:r>
              <a:rPr dirty="0" sz="1200" spc="-10">
                <a:latin typeface="Symbol"/>
                <a:cs typeface="Symbol"/>
              </a:rPr>
              <a:t></a:t>
            </a:r>
            <a:endParaRPr sz="1200">
              <a:latin typeface="Symbol"/>
              <a:cs typeface="Symbol"/>
            </a:endParaRPr>
          </a:p>
          <a:p>
            <a:pPr marL="50800">
              <a:lnSpc>
                <a:spcPct val="100000"/>
              </a:lnSpc>
              <a:spcBef>
                <a:spcPts val="710"/>
              </a:spcBef>
            </a:pPr>
            <a:r>
              <a:rPr dirty="0" sz="1200">
                <a:latin typeface="Verdana"/>
                <a:cs typeface="Verdana"/>
              </a:rPr>
              <a:t>Con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malla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 salida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comprueba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 </a:t>
            </a:r>
            <a:r>
              <a:rPr dirty="0" sz="1200" spc="-20">
                <a:latin typeface="Verdana"/>
                <a:cs typeface="Verdana"/>
              </a:rPr>
              <a:t>V</a:t>
            </a:r>
            <a:r>
              <a:rPr dirty="0" baseline="-24305" sz="1200" spc="-30">
                <a:latin typeface="Verdana"/>
                <a:cs typeface="Verdana"/>
              </a:rPr>
              <a:t>DS</a:t>
            </a:r>
            <a:r>
              <a:rPr dirty="0" sz="1200" spc="-20">
                <a:latin typeface="Verdana"/>
                <a:cs typeface="Verdana"/>
              </a:rPr>
              <a:t>&gt;V</a:t>
            </a:r>
            <a:r>
              <a:rPr dirty="0" baseline="-24305" sz="1200" spc="-30">
                <a:latin typeface="Verdana"/>
                <a:cs typeface="Verdana"/>
              </a:rPr>
              <a:t>GS</a:t>
            </a:r>
            <a:r>
              <a:rPr dirty="0" sz="1200" spc="-20">
                <a:latin typeface="Verdana"/>
                <a:cs typeface="Verdana"/>
              </a:rPr>
              <a:t>-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baseline="-24305" sz="1200" spc="-37">
                <a:latin typeface="Verdana"/>
                <a:cs typeface="Verdana"/>
              </a:rPr>
              <a:t>T</a:t>
            </a:r>
            <a:endParaRPr baseline="-24305"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151" y="2727298"/>
            <a:ext cx="1954038" cy="162029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325854" y="3382587"/>
            <a:ext cx="7239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31531" y="3174073"/>
            <a:ext cx="119380" cy="7302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650" spc="-5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31531" y="3733136"/>
            <a:ext cx="119380" cy="7302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650" spc="-5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623599" y="2624537"/>
            <a:ext cx="1701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latin typeface="Arial"/>
                <a:cs typeface="Arial"/>
              </a:rPr>
              <a:t>Vcc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58373" y="3856372"/>
            <a:ext cx="523875" cy="2228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765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650">
              <a:latin typeface="Arial"/>
              <a:cs typeface="Arial"/>
            </a:endParaRPr>
          </a:p>
          <a:p>
            <a:pPr marL="384810">
              <a:lnSpc>
                <a:spcPts val="765"/>
              </a:lnSpc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4009" y="3572103"/>
            <a:ext cx="14668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58373" y="3003565"/>
            <a:ext cx="14224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25760" y="3287834"/>
            <a:ext cx="38862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>
                <a:solidFill>
                  <a:srgbClr val="000080"/>
                </a:solidFill>
                <a:latin typeface="Arial"/>
                <a:cs typeface="Arial"/>
              </a:rPr>
              <a:t>Rin</a:t>
            </a:r>
            <a:r>
              <a:rPr dirty="0" sz="650" spc="229">
                <a:solidFill>
                  <a:srgbClr val="000080"/>
                </a:solidFill>
                <a:latin typeface="Arial"/>
                <a:cs typeface="Arial"/>
              </a:rPr>
              <a:t>  </a:t>
            </a: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Cin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740144" y="3572103"/>
            <a:ext cx="19812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latin typeface="Arial"/>
                <a:cs typeface="Arial"/>
              </a:rPr>
              <a:t>Vout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95782" y="3477347"/>
            <a:ext cx="20701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000080"/>
                </a:solidFill>
                <a:latin typeface="Arial"/>
                <a:cs typeface="Arial"/>
              </a:rPr>
              <a:t>Cout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414485" y="3761618"/>
            <a:ext cx="14224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65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219" y="3125931"/>
            <a:ext cx="2382161" cy="1090146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5033863" y="3535070"/>
            <a:ext cx="14224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Rp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568620" y="3535070"/>
            <a:ext cx="14668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485461" y="3250684"/>
            <a:ext cx="14668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Bib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080412" y="2966298"/>
            <a:ext cx="15621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Rin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778296" y="3250684"/>
            <a:ext cx="13716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hie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685254" y="3724661"/>
            <a:ext cx="15113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150516" y="3724661"/>
            <a:ext cx="14224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615776" y="3440274"/>
            <a:ext cx="19812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latin typeface="Arial"/>
                <a:cs typeface="Arial"/>
              </a:rPr>
              <a:t>Vout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19919" y="1325467"/>
            <a:ext cx="8672195" cy="9385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50800" marR="55880">
              <a:lnSpc>
                <a:spcPts val="1430"/>
              </a:lnSpc>
              <a:spcBef>
                <a:spcPts val="155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4.</a:t>
            </a:r>
            <a:r>
              <a:rPr dirty="0" sz="1200" spc="-4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tensión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(v</a:t>
            </a:r>
            <a:r>
              <a:rPr dirty="0" baseline="-24305" sz="1200">
                <a:latin typeface="Verdana"/>
                <a:cs typeface="Verdana"/>
              </a:rPr>
              <a:t>out</a:t>
            </a:r>
            <a:r>
              <a:rPr dirty="0" sz="1200">
                <a:latin typeface="Verdana"/>
                <a:cs typeface="Verdana"/>
              </a:rPr>
              <a:t>/v</a:t>
            </a:r>
            <a:r>
              <a:rPr dirty="0" baseline="-24305" sz="1200">
                <a:latin typeface="Verdana"/>
                <a:cs typeface="Verdana"/>
              </a:rPr>
              <a:t>b</a:t>
            </a:r>
            <a:r>
              <a:rPr dirty="0" sz="1200">
                <a:latin typeface="Verdana"/>
                <a:cs typeface="Verdana"/>
              </a:rPr>
              <a:t>), la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(i</a:t>
            </a:r>
            <a:r>
              <a:rPr dirty="0" baseline="-24305" sz="1200">
                <a:latin typeface="Verdana"/>
                <a:cs typeface="Verdana"/>
              </a:rPr>
              <a:t>out</a:t>
            </a:r>
            <a:r>
              <a:rPr dirty="0" sz="1200">
                <a:latin typeface="Verdana"/>
                <a:cs typeface="Verdana"/>
              </a:rPr>
              <a:t>/i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sz="1200">
                <a:latin typeface="Verdana"/>
                <a:cs typeface="Verdana"/>
              </a:rPr>
              <a:t>), impedancia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entrada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e </a:t>
            </a:r>
            <a:r>
              <a:rPr dirty="0" sz="1200">
                <a:latin typeface="Verdana"/>
                <a:cs typeface="Verdana"/>
              </a:rPr>
              <a:t>impedancia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salida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amplificador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(seguidor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emisor).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 marL="50800" marR="43180">
              <a:lnSpc>
                <a:spcPts val="1430"/>
              </a:lnSpc>
            </a:pPr>
            <a:r>
              <a:rPr dirty="0" sz="1200" b="1">
                <a:latin typeface="Verdana"/>
                <a:cs typeface="Verdana"/>
              </a:rPr>
              <a:t>Solución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derecha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muestra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frecuencias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medias, </a:t>
            </a:r>
            <a:r>
              <a:rPr dirty="0" sz="1200">
                <a:latin typeface="Verdana"/>
                <a:cs typeface="Verdana"/>
              </a:rPr>
              <a:t>donde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p</a:t>
            </a:r>
            <a:r>
              <a:rPr dirty="0" sz="1200">
                <a:latin typeface="Verdana"/>
                <a:cs typeface="Verdana"/>
              </a:rPr>
              <a:t>=R</a:t>
            </a:r>
            <a:r>
              <a:rPr dirty="0" baseline="-24305" sz="1200">
                <a:latin typeface="Verdana"/>
                <a:cs typeface="Verdana"/>
              </a:rPr>
              <a:t>1</a:t>
            </a:r>
            <a:r>
              <a:rPr dirty="0" sz="1200">
                <a:latin typeface="Verdana"/>
                <a:cs typeface="Verdana"/>
              </a:rPr>
              <a:t>//R</a:t>
            </a:r>
            <a:r>
              <a:rPr dirty="0" baseline="-24305" sz="1200">
                <a:latin typeface="Verdana"/>
                <a:cs typeface="Verdana"/>
              </a:rPr>
              <a:t>2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flechas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indican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entrada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salida.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Definimos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LL</a:t>
            </a:r>
            <a:r>
              <a:rPr dirty="0" baseline="-24305" sz="1200" spc="17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=R</a:t>
            </a:r>
            <a:r>
              <a:rPr dirty="0" baseline="-24305" sz="1200">
                <a:latin typeface="Verdana"/>
                <a:cs typeface="Verdana"/>
              </a:rPr>
              <a:t>E</a:t>
            </a:r>
            <a:r>
              <a:rPr dirty="0" baseline="-24305" sz="1200" spc="142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//R</a:t>
            </a:r>
            <a:r>
              <a:rPr dirty="0" baseline="-24305" sz="1200" spc="-30">
                <a:latin typeface="Verdana"/>
                <a:cs typeface="Verdana"/>
              </a:rPr>
              <a:t>L</a:t>
            </a:r>
            <a:endParaRPr baseline="-24305" sz="12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89059" y="4718012"/>
            <a:ext cx="246380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forma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fácil ver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que: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sz="1300" i="1">
                <a:latin typeface="Times New Roman"/>
                <a:cs typeface="Times New Roman"/>
              </a:rPr>
              <a:t>v</a:t>
            </a:r>
            <a:r>
              <a:rPr dirty="0" baseline="-25925" sz="1125" i="1">
                <a:latin typeface="Times New Roman"/>
                <a:cs typeface="Times New Roman"/>
              </a:rPr>
              <a:t>out</a:t>
            </a:r>
            <a:r>
              <a:rPr dirty="0" baseline="-25925" sz="1125" spc="615" i="1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</a:t>
            </a:r>
            <a:r>
              <a:rPr dirty="0" sz="1350" i="1">
                <a:latin typeface="Symbol"/>
                <a:cs typeface="Symbol"/>
              </a:rPr>
              <a:t></a:t>
            </a:r>
            <a:r>
              <a:rPr dirty="0" sz="1350" spc="114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175">
                <a:latin typeface="Times New Roman"/>
                <a:cs typeface="Times New Roman"/>
              </a:rPr>
              <a:t> </a:t>
            </a:r>
            <a:r>
              <a:rPr dirty="0" sz="1300" spc="-25">
                <a:latin typeface="Times New Roman"/>
                <a:cs typeface="Times New Roman"/>
              </a:rPr>
              <a:t>1)</a:t>
            </a:r>
            <a:r>
              <a:rPr dirty="0" sz="1300" spc="-25" i="1">
                <a:latin typeface="Times New Roman"/>
                <a:cs typeface="Times New Roman"/>
              </a:rPr>
              <a:t>i</a:t>
            </a:r>
            <a:r>
              <a:rPr dirty="0" baseline="-25925" sz="1125" spc="-37" i="1">
                <a:latin typeface="Times New Roman"/>
                <a:cs typeface="Times New Roman"/>
              </a:rPr>
              <a:t>b</a:t>
            </a:r>
            <a:r>
              <a:rPr dirty="0" baseline="-25925" sz="1125" spc="-30" i="1">
                <a:latin typeface="Times New Roman"/>
                <a:cs typeface="Times New Roman"/>
              </a:rPr>
              <a:t> </a:t>
            </a:r>
            <a:r>
              <a:rPr dirty="0" sz="1300" spc="-25" i="1">
                <a:latin typeface="Times New Roman"/>
                <a:cs typeface="Times New Roman"/>
              </a:rPr>
              <a:t>R</a:t>
            </a:r>
            <a:r>
              <a:rPr dirty="0" baseline="-25925" sz="1125" spc="-37" i="1">
                <a:latin typeface="Times New Roman"/>
                <a:cs typeface="Times New Roman"/>
              </a:rPr>
              <a:t>LL</a:t>
            </a:r>
            <a:endParaRPr baseline="-25925" sz="1125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85"/>
              </a:spcBef>
            </a:pPr>
            <a:r>
              <a:rPr dirty="0" sz="1300" i="1">
                <a:latin typeface="Times New Roman"/>
                <a:cs typeface="Times New Roman"/>
              </a:rPr>
              <a:t>v</a:t>
            </a:r>
            <a:r>
              <a:rPr dirty="0" baseline="-25925" sz="1125" i="1">
                <a:latin typeface="Times New Roman"/>
                <a:cs typeface="Times New Roman"/>
              </a:rPr>
              <a:t>b</a:t>
            </a:r>
            <a:r>
              <a:rPr dirty="0" baseline="-25925" sz="1125" spc="540" i="1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i</a:t>
            </a:r>
            <a:r>
              <a:rPr dirty="0" baseline="-25925" sz="1125" i="1">
                <a:latin typeface="Times New Roman"/>
                <a:cs typeface="Times New Roman"/>
              </a:rPr>
              <a:t>b</a:t>
            </a:r>
            <a:r>
              <a:rPr dirty="0" baseline="-25925" sz="1125" spc="-97" i="1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h</a:t>
            </a:r>
            <a:r>
              <a:rPr dirty="0" baseline="-25925" sz="1125" i="1">
                <a:latin typeface="Times New Roman"/>
                <a:cs typeface="Times New Roman"/>
              </a:rPr>
              <a:t>ie</a:t>
            </a:r>
            <a:r>
              <a:rPr dirty="0" baseline="-25925" sz="1125" spc="397" i="1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</a:t>
            </a:r>
            <a:r>
              <a:rPr dirty="0" sz="1350" i="1">
                <a:latin typeface="Symbol"/>
                <a:cs typeface="Symbol"/>
              </a:rPr>
              <a:t></a:t>
            </a:r>
            <a:r>
              <a:rPr dirty="0" sz="1350" spc="105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180">
                <a:latin typeface="Times New Roman"/>
                <a:cs typeface="Times New Roman"/>
              </a:rPr>
              <a:t> </a:t>
            </a:r>
            <a:r>
              <a:rPr dirty="0" sz="1300" spc="-25">
                <a:latin typeface="Times New Roman"/>
                <a:cs typeface="Times New Roman"/>
              </a:rPr>
              <a:t>1)</a:t>
            </a:r>
            <a:r>
              <a:rPr dirty="0" sz="1300" spc="-25" i="1">
                <a:latin typeface="Times New Roman"/>
                <a:cs typeface="Times New Roman"/>
              </a:rPr>
              <a:t>i</a:t>
            </a:r>
            <a:r>
              <a:rPr dirty="0" baseline="-25925" sz="1125" spc="-37" i="1">
                <a:latin typeface="Times New Roman"/>
                <a:cs typeface="Times New Roman"/>
              </a:rPr>
              <a:t>b</a:t>
            </a:r>
            <a:r>
              <a:rPr dirty="0" baseline="-25925" sz="1125" spc="-30" i="1">
                <a:latin typeface="Times New Roman"/>
                <a:cs typeface="Times New Roman"/>
              </a:rPr>
              <a:t> </a:t>
            </a:r>
            <a:r>
              <a:rPr dirty="0" sz="1300" spc="-25" i="1">
                <a:latin typeface="Times New Roman"/>
                <a:cs typeface="Times New Roman"/>
              </a:rPr>
              <a:t>R</a:t>
            </a:r>
            <a:r>
              <a:rPr dirty="0" baseline="-25925" sz="1125" spc="-37" i="1">
                <a:latin typeface="Times New Roman"/>
                <a:cs typeface="Times New Roman"/>
              </a:rPr>
              <a:t>LL</a:t>
            </a:r>
            <a:endParaRPr baseline="-25925" sz="1125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1003662" y="5932601"/>
            <a:ext cx="1046480" cy="0"/>
          </a:xfrm>
          <a:custGeom>
            <a:avLst/>
            <a:gdLst/>
            <a:ahLst/>
            <a:cxnLst/>
            <a:rect l="l" t="t" r="r" b="b"/>
            <a:pathLst>
              <a:path w="1046480" h="0">
                <a:moveTo>
                  <a:pt x="0" y="0"/>
                </a:moveTo>
                <a:lnTo>
                  <a:pt x="10459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1895572" y="6036750"/>
            <a:ext cx="134620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25" i="1">
                <a:latin typeface="Times New Roman"/>
                <a:cs typeface="Times New Roman"/>
              </a:rPr>
              <a:t>LL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82292" y="6036750"/>
            <a:ext cx="95885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25" i="1">
                <a:latin typeface="Times New Roman"/>
                <a:cs typeface="Times New Roman"/>
              </a:rPr>
              <a:t>ie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141591" y="5675698"/>
            <a:ext cx="746125" cy="2374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dirty="0" sz="1300">
                <a:latin typeface="Times New Roman"/>
                <a:cs typeface="Times New Roman"/>
              </a:rPr>
              <a:t>(</a:t>
            </a:r>
            <a:r>
              <a:rPr dirty="0" sz="1350" i="1">
                <a:latin typeface="Symbol"/>
                <a:cs typeface="Symbol"/>
              </a:rPr>
              <a:t></a:t>
            </a:r>
            <a:r>
              <a:rPr dirty="0" sz="1350" spc="105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17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1)</a:t>
            </a:r>
            <a:r>
              <a:rPr dirty="0" sz="1300" spc="-10" i="1">
                <a:latin typeface="Times New Roman"/>
                <a:cs typeface="Times New Roman"/>
              </a:rPr>
              <a:t>R</a:t>
            </a:r>
            <a:r>
              <a:rPr dirty="0" baseline="-25925" sz="1125" spc="-15" i="1">
                <a:latin typeface="Times New Roman"/>
                <a:cs typeface="Times New Roman"/>
              </a:rPr>
              <a:t>LL</a:t>
            </a:r>
            <a:endParaRPr baseline="-25925" sz="1125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41373" y="5905949"/>
            <a:ext cx="69215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50" i="1">
                <a:latin typeface="Times New Roman"/>
                <a:cs typeface="Times New Roman"/>
              </a:rPr>
              <a:t>v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02324" y="5916288"/>
            <a:ext cx="913765" cy="2374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300" i="1">
                <a:latin typeface="Times New Roman"/>
                <a:cs typeface="Times New Roman"/>
              </a:rPr>
              <a:t>h</a:t>
            </a:r>
            <a:r>
              <a:rPr dirty="0" sz="1300" spc="170" i="1">
                <a:latin typeface="Times New Roman"/>
                <a:cs typeface="Times New Roman"/>
              </a:rPr>
              <a:t> 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</a:t>
            </a:r>
            <a:r>
              <a:rPr dirty="0" sz="1350" i="1">
                <a:latin typeface="Symbol"/>
                <a:cs typeface="Symbol"/>
              </a:rPr>
              <a:t></a:t>
            </a:r>
            <a:r>
              <a:rPr dirty="0" sz="1350" spc="95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180">
                <a:latin typeface="Times New Roman"/>
                <a:cs typeface="Times New Roman"/>
              </a:rPr>
              <a:t> </a:t>
            </a:r>
            <a:r>
              <a:rPr dirty="0" sz="1300" spc="-25">
                <a:latin typeface="Times New Roman"/>
                <a:cs typeface="Times New Roman"/>
              </a:rPr>
              <a:t>1)</a:t>
            </a:r>
            <a:r>
              <a:rPr dirty="0" sz="1300" spc="-25" i="1"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24320" y="5794541"/>
            <a:ext cx="545465" cy="226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>
                <a:latin typeface="Symbol"/>
                <a:cs typeface="Symbol"/>
              </a:rPr>
              <a:t></a:t>
            </a:r>
            <a:r>
              <a:rPr dirty="0" sz="1300" spc="125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A</a:t>
            </a:r>
            <a:r>
              <a:rPr dirty="0" sz="1300" spc="490" i="1">
                <a:latin typeface="Times New Roman"/>
                <a:cs typeface="Times New Roman"/>
              </a:rPr>
              <a:t> </a:t>
            </a:r>
            <a:r>
              <a:rPr dirty="0" sz="1300" spc="-50">
                <a:latin typeface="Symbol"/>
                <a:cs typeface="Symbol"/>
              </a:rPr>
              <a:t></a:t>
            </a:r>
            <a:endParaRPr sz="13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8380" y="971510"/>
            <a:ext cx="7630159" cy="579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4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(Continuación).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Verdana"/>
              <a:cs typeface="Verdana"/>
            </a:endParaRPr>
          </a:p>
          <a:p>
            <a:pPr marL="102235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otra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parte,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corriente,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relacionaremos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cada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voltaje: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89878" y="2059696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 h="0">
                <a:moveTo>
                  <a:pt x="0" y="0"/>
                </a:moveTo>
                <a:lnTo>
                  <a:pt x="252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06786" y="2588299"/>
            <a:ext cx="1062990" cy="0"/>
          </a:xfrm>
          <a:custGeom>
            <a:avLst/>
            <a:gdLst/>
            <a:ahLst/>
            <a:cxnLst/>
            <a:rect l="l" t="t" r="r" b="b"/>
            <a:pathLst>
              <a:path w="1062990" h="0">
                <a:moveTo>
                  <a:pt x="0" y="0"/>
                </a:moveTo>
                <a:lnTo>
                  <a:pt x="10629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829629" y="2588299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 h="0">
                <a:moveTo>
                  <a:pt x="0" y="0"/>
                </a:moveTo>
                <a:lnTo>
                  <a:pt x="2196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2240227" y="2588067"/>
            <a:ext cx="1347470" cy="635"/>
            <a:chOff x="2240227" y="2588067"/>
            <a:chExt cx="1347470" cy="635"/>
          </a:xfrm>
        </p:grpSpPr>
        <p:sp>
          <p:nvSpPr>
            <p:cNvPr id="14" name="object 14" descr=""/>
            <p:cNvSpPr/>
            <p:nvPr/>
          </p:nvSpPr>
          <p:spPr>
            <a:xfrm>
              <a:off x="2240227" y="2588299"/>
              <a:ext cx="252729" cy="0"/>
            </a:xfrm>
            <a:custGeom>
              <a:avLst/>
              <a:gdLst/>
              <a:ahLst/>
              <a:cxnLst/>
              <a:rect l="l" t="t" r="r" b="b"/>
              <a:pathLst>
                <a:path w="252730" h="0">
                  <a:moveTo>
                    <a:pt x="0" y="0"/>
                  </a:moveTo>
                  <a:lnTo>
                    <a:pt x="2523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24420" y="2588299"/>
              <a:ext cx="1062990" cy="0"/>
            </a:xfrm>
            <a:custGeom>
              <a:avLst/>
              <a:gdLst/>
              <a:ahLst/>
              <a:cxnLst/>
              <a:rect l="l" t="t" r="r" b="b"/>
              <a:pathLst>
                <a:path w="1062989" h="0">
                  <a:moveTo>
                    <a:pt x="0" y="0"/>
                  </a:moveTo>
                  <a:lnTo>
                    <a:pt x="10629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3778315" y="2588299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 h="0">
                <a:moveTo>
                  <a:pt x="0" y="0"/>
                </a:moveTo>
                <a:lnTo>
                  <a:pt x="6762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87181" y="2703418"/>
            <a:ext cx="37998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38835" algn="l"/>
                <a:tab pos="1338580" algn="l"/>
                <a:tab pos="1781810" algn="l"/>
                <a:tab pos="2487295" algn="l"/>
                <a:tab pos="3364229" algn="l"/>
                <a:tab pos="3731260" algn="l"/>
              </a:tabLst>
            </a:pPr>
            <a:r>
              <a:rPr dirty="0" sz="800" spc="-25" i="1">
                <a:latin typeface="Times New Roman"/>
                <a:cs typeface="Times New Roman"/>
              </a:rPr>
              <a:t>ie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25" i="1">
                <a:latin typeface="Times New Roman"/>
                <a:cs typeface="Times New Roman"/>
              </a:rPr>
              <a:t>LL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baseline="3472" sz="1200" spc="-75" i="1">
                <a:latin typeface="Times New Roman"/>
                <a:cs typeface="Times New Roman"/>
              </a:rPr>
              <a:t>b</a:t>
            </a:r>
            <a:r>
              <a:rPr dirty="0" baseline="3472" sz="1200" i="1">
                <a:latin typeface="Times New Roman"/>
                <a:cs typeface="Times New Roman"/>
              </a:rPr>
              <a:t>	</a:t>
            </a:r>
            <a:r>
              <a:rPr dirty="0" baseline="3472" sz="1200" spc="-75" i="1">
                <a:latin typeface="Times New Roman"/>
                <a:cs typeface="Times New Roman"/>
              </a:rPr>
              <a:t>b</a:t>
            </a:r>
            <a:r>
              <a:rPr dirty="0" baseline="3472" sz="1200" i="1">
                <a:latin typeface="Times New Roman"/>
                <a:cs typeface="Times New Roman"/>
              </a:rPr>
              <a:t>	</a:t>
            </a:r>
            <a:r>
              <a:rPr dirty="0" baseline="3472" sz="1200" spc="-75" i="1">
                <a:latin typeface="Times New Roman"/>
                <a:cs typeface="Times New Roman"/>
              </a:rPr>
              <a:t>L</a:t>
            </a:r>
            <a:r>
              <a:rPr dirty="0" baseline="3472" sz="1200" i="1">
                <a:latin typeface="Times New Roman"/>
                <a:cs typeface="Times New Roman"/>
              </a:rPr>
              <a:t>	</a:t>
            </a:r>
            <a:r>
              <a:rPr dirty="0" baseline="3472" sz="1200" spc="-75" i="1">
                <a:latin typeface="Times New Roman"/>
                <a:cs typeface="Times New Roman"/>
              </a:rPr>
              <a:t>E</a:t>
            </a:r>
            <a:r>
              <a:rPr dirty="0" baseline="3472" sz="1200" i="1">
                <a:latin typeface="Times New Roman"/>
                <a:cs typeface="Times New Roman"/>
              </a:rPr>
              <a:t>	</a:t>
            </a:r>
            <a:r>
              <a:rPr dirty="0" baseline="3472" sz="1200" spc="-75" i="1">
                <a:latin typeface="Times New Roman"/>
                <a:cs typeface="Times New Roman"/>
              </a:rPr>
              <a:t>L</a:t>
            </a:r>
            <a:endParaRPr baseline="3472"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76674" y="2315883"/>
            <a:ext cx="2879725" cy="250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35714" sz="2100">
                <a:latin typeface="Symbol"/>
                <a:cs typeface="Symbol"/>
              </a:rPr>
              <a:t></a:t>
            </a:r>
            <a:r>
              <a:rPr dirty="0" baseline="-35714" sz="2100" spc="-22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</a:t>
            </a:r>
            <a:r>
              <a:rPr dirty="0" baseline="-24305" sz="1200" i="1">
                <a:latin typeface="Times New Roman"/>
                <a:cs typeface="Times New Roman"/>
              </a:rPr>
              <a:t>out</a:t>
            </a:r>
            <a:r>
              <a:rPr dirty="0" baseline="-24305" sz="1200" spc="637" i="1">
                <a:latin typeface="Times New Roman"/>
                <a:cs typeface="Times New Roman"/>
              </a:rPr>
              <a:t> </a:t>
            </a:r>
            <a:r>
              <a:rPr dirty="0" baseline="-35714" sz="2100">
                <a:latin typeface="Symbol"/>
                <a:cs typeface="Symbol"/>
              </a:rPr>
              <a:t></a:t>
            </a:r>
            <a:r>
              <a:rPr dirty="0" baseline="-35714" sz="2100" spc="7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v</a:t>
            </a:r>
            <a:r>
              <a:rPr dirty="0" baseline="-24305" sz="1200" i="1">
                <a:latin typeface="Times New Roman"/>
                <a:cs typeface="Times New Roman"/>
              </a:rPr>
              <a:t>out</a:t>
            </a:r>
            <a:r>
              <a:rPr dirty="0" baseline="-24305" sz="1200" spc="569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h</a:t>
            </a:r>
            <a:r>
              <a:rPr dirty="0" baseline="-24305" sz="1200" i="1">
                <a:latin typeface="Times New Roman"/>
                <a:cs typeface="Times New Roman"/>
              </a:rPr>
              <a:t>ie</a:t>
            </a:r>
            <a:r>
              <a:rPr dirty="0" baseline="-24305" sz="1200" spc="315" i="1">
                <a:latin typeface="Times New Roman"/>
                <a:cs typeface="Times New Roman"/>
              </a:rPr>
              <a:t> </a:t>
            </a:r>
            <a:r>
              <a:rPr dirty="0" sz="1400" spc="-40">
                <a:latin typeface="Symbol"/>
                <a:cs typeface="Symbol"/>
              </a:rPr>
              <a:t>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50" i="1">
                <a:latin typeface="Symbol"/>
                <a:cs typeface="Symbol"/>
              </a:rPr>
              <a:t></a:t>
            </a:r>
            <a:r>
              <a:rPr dirty="0" sz="1450" spc="30">
                <a:latin typeface="Times New Roman"/>
                <a:cs typeface="Times New Roman"/>
              </a:rPr>
              <a:t> </a:t>
            </a:r>
            <a:r>
              <a:rPr dirty="0" sz="1400" spc="-40">
                <a:latin typeface="Symbol"/>
                <a:cs typeface="Symbol"/>
              </a:rPr>
              <a:t></a:t>
            </a:r>
            <a:r>
              <a:rPr dirty="0" sz="1400" spc="-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1)</a:t>
            </a:r>
            <a:r>
              <a:rPr dirty="0" sz="140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LL</a:t>
            </a:r>
            <a:r>
              <a:rPr dirty="0" baseline="-24305" sz="1200" spc="600" i="1">
                <a:latin typeface="Times New Roman"/>
                <a:cs typeface="Times New Roman"/>
              </a:rPr>
              <a:t> </a:t>
            </a:r>
            <a:r>
              <a:rPr dirty="0" baseline="-35714" sz="2100">
                <a:latin typeface="Symbol"/>
                <a:cs typeface="Symbol"/>
              </a:rPr>
              <a:t></a:t>
            </a:r>
            <a:r>
              <a:rPr dirty="0" baseline="-35714" sz="2100" spc="82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50" i="1">
                <a:latin typeface="Symbol"/>
                <a:cs typeface="Symbol"/>
              </a:rPr>
              <a:t></a:t>
            </a:r>
            <a:r>
              <a:rPr dirty="0" sz="1450" spc="30">
                <a:latin typeface="Times New Roman"/>
                <a:cs typeface="Times New Roman"/>
              </a:rPr>
              <a:t> </a:t>
            </a:r>
            <a:r>
              <a:rPr dirty="0" sz="1400" spc="-40">
                <a:latin typeface="Symbol"/>
                <a:cs typeface="Symbol"/>
              </a:rPr>
              <a:t></a:t>
            </a:r>
            <a:r>
              <a:rPr dirty="0" sz="1400" spc="-2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1)</a:t>
            </a:r>
            <a:r>
              <a:rPr dirty="0" sz="1400" spc="-20" i="1">
                <a:latin typeface="Times New Roman"/>
                <a:cs typeface="Times New Roman"/>
              </a:rPr>
              <a:t>R</a:t>
            </a:r>
            <a:r>
              <a:rPr dirty="0" baseline="-24305" sz="1200" spc="-30" i="1">
                <a:latin typeface="Times New Roman"/>
                <a:cs typeface="Times New Roman"/>
              </a:rPr>
              <a:t>E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24439" y="2323204"/>
            <a:ext cx="205104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25" i="1">
                <a:latin typeface="Times New Roman"/>
                <a:cs typeface="Times New Roman"/>
              </a:rPr>
              <a:t>v</a:t>
            </a:r>
            <a:r>
              <a:rPr dirty="0" baseline="-24305" sz="1200" spc="-37" i="1">
                <a:latin typeface="Times New Roman"/>
                <a:cs typeface="Times New Roman"/>
              </a:rPr>
              <a:t>b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5820" y="2560642"/>
            <a:ext cx="7493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50" i="1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22419" y="2171471"/>
            <a:ext cx="8064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50" i="1"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37107" y="2031923"/>
            <a:ext cx="15240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 i="1">
                <a:latin typeface="Times New Roman"/>
                <a:cs typeface="Times New Roman"/>
              </a:rPr>
              <a:t>out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05681" y="2575816"/>
            <a:ext cx="3821429" cy="250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371600" algn="l"/>
                <a:tab pos="1784985" algn="l"/>
                <a:tab pos="2459990" algn="l"/>
                <a:tab pos="3337560" algn="l"/>
                <a:tab pos="3568700" algn="l"/>
              </a:tabLst>
            </a:pPr>
            <a:r>
              <a:rPr dirty="0" sz="1400" i="1">
                <a:latin typeface="Times New Roman"/>
                <a:cs typeface="Times New Roman"/>
              </a:rPr>
              <a:t>h</a:t>
            </a:r>
            <a:r>
              <a:rPr dirty="0" sz="1400" spc="120" i="1">
                <a:latin typeface="Times New Roman"/>
                <a:cs typeface="Times New Roman"/>
              </a:rPr>
              <a:t>  </a:t>
            </a:r>
            <a:r>
              <a:rPr dirty="0" sz="1400" spc="-40">
                <a:latin typeface="Symbol"/>
                <a:cs typeface="Symbol"/>
              </a:rPr>
              <a:t>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50" i="1">
                <a:latin typeface="Symbol"/>
                <a:cs typeface="Symbol"/>
              </a:rPr>
              <a:t></a:t>
            </a:r>
            <a:r>
              <a:rPr dirty="0" sz="1450" spc="55">
                <a:latin typeface="Times New Roman"/>
                <a:cs typeface="Times New Roman"/>
              </a:rPr>
              <a:t> </a:t>
            </a:r>
            <a:r>
              <a:rPr dirty="0" sz="1400" spc="-40">
                <a:latin typeface="Symbol"/>
                <a:cs typeface="Symbol"/>
              </a:rPr>
              <a:t></a:t>
            </a:r>
            <a:r>
              <a:rPr dirty="0" sz="1400" spc="-2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1)</a:t>
            </a:r>
            <a:r>
              <a:rPr dirty="0" sz="1400" spc="-25" i="1">
                <a:latin typeface="Times New Roman"/>
                <a:cs typeface="Times New Roman"/>
              </a:rPr>
              <a:t>R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baseline="1984" sz="2100" spc="-75" i="1">
                <a:latin typeface="Times New Roman"/>
                <a:cs typeface="Times New Roman"/>
              </a:rPr>
              <a:t>i</a:t>
            </a:r>
            <a:r>
              <a:rPr dirty="0" baseline="1984" sz="2100" i="1">
                <a:latin typeface="Times New Roman"/>
                <a:cs typeface="Times New Roman"/>
              </a:rPr>
              <a:t>	</a:t>
            </a:r>
            <a:r>
              <a:rPr dirty="0" baseline="1984" sz="2100" spc="-75" i="1">
                <a:latin typeface="Times New Roman"/>
                <a:cs typeface="Times New Roman"/>
              </a:rPr>
              <a:t>v</a:t>
            </a:r>
            <a:r>
              <a:rPr dirty="0" baseline="1984" sz="2100" i="1">
                <a:latin typeface="Times New Roman"/>
                <a:cs typeface="Times New Roman"/>
              </a:rPr>
              <a:t>	</a:t>
            </a:r>
            <a:r>
              <a:rPr dirty="0" baseline="1984" sz="2100" spc="-75" i="1">
                <a:latin typeface="Times New Roman"/>
                <a:cs typeface="Times New Roman"/>
              </a:rPr>
              <a:t>R</a:t>
            </a:r>
            <a:r>
              <a:rPr dirty="0" baseline="1984" sz="2100" i="1">
                <a:latin typeface="Times New Roman"/>
                <a:cs typeface="Times New Roman"/>
              </a:rPr>
              <a:t>	</a:t>
            </a:r>
            <a:r>
              <a:rPr dirty="0" baseline="1984" sz="2100" spc="-75" i="1">
                <a:latin typeface="Times New Roman"/>
                <a:cs typeface="Times New Roman"/>
              </a:rPr>
              <a:t>R</a:t>
            </a:r>
            <a:r>
              <a:rPr dirty="0" baseline="1984" sz="2100" i="1">
                <a:latin typeface="Times New Roman"/>
                <a:cs typeface="Times New Roman"/>
              </a:rPr>
              <a:t>	</a:t>
            </a:r>
            <a:r>
              <a:rPr dirty="0" baseline="1984" sz="2100">
                <a:latin typeface="Symbol"/>
                <a:cs typeface="Symbol"/>
              </a:rPr>
              <a:t></a:t>
            </a:r>
            <a:r>
              <a:rPr dirty="0" baseline="1984" sz="2100" spc="-82">
                <a:latin typeface="Times New Roman"/>
                <a:cs typeface="Times New Roman"/>
              </a:rPr>
              <a:t> </a:t>
            </a:r>
            <a:r>
              <a:rPr dirty="0" baseline="1984" sz="2100" spc="-75" i="1">
                <a:latin typeface="Times New Roman"/>
                <a:cs typeface="Times New Roman"/>
              </a:rPr>
              <a:t>R</a:t>
            </a:r>
            <a:endParaRPr baseline="1984" sz="21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86946" y="2441745"/>
            <a:ext cx="2857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latin typeface="Times New Roman"/>
                <a:cs typeface="Times New Roman"/>
              </a:rPr>
              <a:t>i</a:t>
            </a:r>
            <a:r>
              <a:rPr dirty="0" sz="1400" spc="110" i="1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13453" y="2052560"/>
            <a:ext cx="129539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 i="1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11374" y="1839027"/>
            <a:ext cx="432434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23809" sz="2100">
                <a:latin typeface="Symbol"/>
                <a:cs typeface="Symbol"/>
              </a:rPr>
              <a:t></a:t>
            </a:r>
            <a:r>
              <a:rPr dirty="0" baseline="-23809" sz="2100" spc="82">
                <a:latin typeface="Times New Roman"/>
                <a:cs typeface="Times New Roman"/>
              </a:rPr>
              <a:t> </a:t>
            </a:r>
            <a:r>
              <a:rPr dirty="0" baseline="13888" sz="2100" spc="-30" i="1">
                <a:latin typeface="Times New Roman"/>
                <a:cs typeface="Times New Roman"/>
              </a:rPr>
              <a:t>v</a:t>
            </a:r>
            <a:r>
              <a:rPr dirty="0" sz="800" spc="-20" i="1">
                <a:latin typeface="Times New Roman"/>
                <a:cs typeface="Times New Roman"/>
              </a:rPr>
              <a:t>out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86946" y="1913132"/>
            <a:ext cx="7302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 i="1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796473" y="3599977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 h="0">
                <a:moveTo>
                  <a:pt x="0" y="0"/>
                </a:moveTo>
                <a:lnTo>
                  <a:pt x="211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465564" y="3599977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 h="0">
                <a:moveTo>
                  <a:pt x="0" y="0"/>
                </a:moveTo>
                <a:lnTo>
                  <a:pt x="211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3607513" y="3599977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 h="0">
                <a:moveTo>
                  <a:pt x="0" y="0"/>
                </a:moveTo>
                <a:lnTo>
                  <a:pt x="211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760445" y="4428095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 h="0">
                <a:moveTo>
                  <a:pt x="0" y="0"/>
                </a:moveTo>
                <a:lnTo>
                  <a:pt x="213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158897" y="4428095"/>
            <a:ext cx="2155825" cy="0"/>
          </a:xfrm>
          <a:custGeom>
            <a:avLst/>
            <a:gdLst/>
            <a:ahLst/>
            <a:cxnLst/>
            <a:rect l="l" t="t" r="r" b="b"/>
            <a:pathLst>
              <a:path w="2155825" h="0">
                <a:moveTo>
                  <a:pt x="0" y="0"/>
                </a:moveTo>
                <a:lnTo>
                  <a:pt x="21552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1786963" y="4141813"/>
            <a:ext cx="87566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350">
                <a:latin typeface="Times New Roman"/>
                <a:cs typeface="Times New Roman"/>
              </a:rPr>
              <a:t>(</a:t>
            </a:r>
            <a:r>
              <a:rPr dirty="0" sz="1400" i="1">
                <a:latin typeface="Symbol"/>
                <a:cs typeface="Symbol"/>
              </a:rPr>
              <a:t>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350" spc="-35">
                <a:latin typeface="Symbol"/>
                <a:cs typeface="Symbol"/>
              </a:rPr>
              <a:t></a:t>
            </a:r>
            <a:r>
              <a:rPr dirty="0" sz="1350" spc="-204">
                <a:latin typeface="Times New Roman"/>
                <a:cs typeface="Times New Roman"/>
              </a:rPr>
              <a:t> </a:t>
            </a:r>
            <a:r>
              <a:rPr dirty="0" sz="1350" spc="-25">
                <a:latin typeface="Times New Roman"/>
                <a:cs typeface="Times New Roman"/>
              </a:rPr>
              <a:t>1)</a:t>
            </a:r>
            <a:r>
              <a:rPr dirty="0" sz="135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 i="1">
                <a:latin typeface="Times New Roman"/>
                <a:cs typeface="Times New Roman"/>
              </a:rPr>
              <a:t>E</a:t>
            </a:r>
            <a:r>
              <a:rPr dirty="0" baseline="-24305" sz="1200" spc="-30" i="1">
                <a:latin typeface="Times New Roman"/>
                <a:cs typeface="Times New Roman"/>
              </a:rPr>
              <a:t> </a:t>
            </a:r>
            <a:r>
              <a:rPr dirty="0" sz="135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 i="1">
                <a:latin typeface="Times New Roman"/>
                <a:cs typeface="Times New Roman"/>
              </a:rPr>
              <a:t>p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659294" y="3348765"/>
            <a:ext cx="10795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27601" y="4536009"/>
            <a:ext cx="241046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09270" algn="l"/>
                <a:tab pos="865505" algn="l"/>
                <a:tab pos="1177925" algn="l"/>
                <a:tab pos="1487805" algn="l"/>
                <a:tab pos="2290445" algn="l"/>
              </a:tabLst>
            </a:pPr>
            <a:r>
              <a:rPr dirty="0" sz="800" spc="-25" i="1">
                <a:latin typeface="Times New Roman"/>
                <a:cs typeface="Times New Roman"/>
              </a:rPr>
              <a:t>in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50" i="1">
                <a:latin typeface="Times New Roman"/>
                <a:cs typeface="Times New Roman"/>
              </a:rPr>
              <a:t>E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50" i="1">
                <a:latin typeface="Times New Roman"/>
                <a:cs typeface="Times New Roman"/>
              </a:rPr>
              <a:t>L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50" i="1">
                <a:latin typeface="Times New Roman"/>
                <a:cs typeface="Times New Roman"/>
              </a:rPr>
              <a:t>p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25" i="1">
                <a:latin typeface="Times New Roman"/>
                <a:cs typeface="Times New Roman"/>
              </a:rPr>
              <a:t>ie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25" i="1">
                <a:latin typeface="Times New Roman"/>
                <a:cs typeface="Times New Roman"/>
              </a:rPr>
              <a:t>LL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02334" y="4286192"/>
            <a:ext cx="14859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i="1">
                <a:latin typeface="Times New Roman"/>
                <a:cs typeface="Times New Roman"/>
              </a:rPr>
              <a:t>out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02966" y="4400918"/>
            <a:ext cx="5778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 i="1"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725776" y="3707823"/>
            <a:ext cx="7366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 i="1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583801" y="3707823"/>
            <a:ext cx="7366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 i="1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14644" y="3707823"/>
            <a:ext cx="7366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 i="1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53915" y="4171061"/>
            <a:ext cx="7175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0" i="1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86857" y="4285817"/>
            <a:ext cx="54102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latin typeface="Symbol"/>
                <a:cs typeface="Symbol"/>
              </a:rPr>
              <a:t></a:t>
            </a:r>
            <a:r>
              <a:rPr dirty="0" sz="1350" spc="65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A</a:t>
            </a:r>
            <a:r>
              <a:rPr dirty="0" sz="1350" spc="430" i="1">
                <a:latin typeface="Times New Roman"/>
                <a:cs typeface="Times New Roman"/>
              </a:rPr>
              <a:t> </a:t>
            </a:r>
            <a:r>
              <a:rPr dirty="0" sz="1350" spc="-5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611437" y="3592619"/>
            <a:ext cx="126364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0" i="1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469531" y="3592619"/>
            <a:ext cx="126364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0" i="1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00525" y="3592619"/>
            <a:ext cx="126364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0" i="1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78236" y="3348765"/>
            <a:ext cx="87249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751205" algn="l"/>
              </a:tabLst>
            </a:pPr>
            <a:r>
              <a:rPr dirty="0" baseline="2057" sz="2025" spc="-37" i="1">
                <a:latin typeface="Times New Roman"/>
                <a:cs typeface="Times New Roman"/>
              </a:rPr>
              <a:t>v</a:t>
            </a:r>
            <a:r>
              <a:rPr dirty="0" baseline="-20833" sz="1200" spc="-37" i="1">
                <a:latin typeface="Times New Roman"/>
                <a:cs typeface="Times New Roman"/>
              </a:rPr>
              <a:t>b</a:t>
            </a:r>
            <a:r>
              <a:rPr dirty="0" baseline="-20833" sz="1200" i="1">
                <a:latin typeface="Times New Roman"/>
                <a:cs typeface="Times New Roman"/>
              </a:rPr>
              <a:t>	</a:t>
            </a:r>
            <a:r>
              <a:rPr dirty="0" sz="1350" spc="-5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010351" y="4285817"/>
            <a:ext cx="11620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80432" y="4412282"/>
            <a:ext cx="253873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6715" algn="l"/>
                <a:tab pos="2470785" algn="l"/>
              </a:tabLst>
            </a:pPr>
            <a:r>
              <a:rPr dirty="0" sz="1350" spc="-50" i="1">
                <a:latin typeface="Times New Roman"/>
                <a:cs typeface="Times New Roman"/>
              </a:rPr>
              <a:t>i</a:t>
            </a:r>
            <a:r>
              <a:rPr dirty="0" sz="1350" i="1">
                <a:latin typeface="Times New Roman"/>
                <a:cs typeface="Times New Roman"/>
              </a:rPr>
              <a:t>	</a:t>
            </a:r>
            <a:r>
              <a:rPr dirty="0" sz="1350">
                <a:latin typeface="Times New Roman"/>
                <a:cs typeface="Times New Roman"/>
              </a:rPr>
              <a:t>(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130" i="1">
                <a:latin typeface="Times New Roman"/>
                <a:cs typeface="Times New Roman"/>
              </a:rPr>
              <a:t> 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305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)(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125" i="1">
                <a:latin typeface="Times New Roman"/>
                <a:cs typeface="Times New Roman"/>
              </a:rPr>
              <a:t>  </a:t>
            </a:r>
            <a:r>
              <a:rPr dirty="0" sz="1350" spc="-30">
                <a:latin typeface="Symbol"/>
                <a:cs typeface="Symbol"/>
              </a:rPr>
              <a:t></a:t>
            </a:r>
            <a:r>
              <a:rPr dirty="0" sz="1350" spc="-6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h</a:t>
            </a:r>
            <a:r>
              <a:rPr dirty="0" sz="1350" spc="130" i="1">
                <a:latin typeface="Times New Roman"/>
                <a:cs typeface="Times New Roman"/>
              </a:rPr>
              <a:t>  </a:t>
            </a:r>
            <a:r>
              <a:rPr dirty="0" sz="1350" spc="-35">
                <a:latin typeface="Symbol"/>
                <a:cs typeface="Symbol"/>
              </a:rPr>
              <a:t></a:t>
            </a:r>
            <a:r>
              <a:rPr dirty="0" sz="1350" spc="-8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(</a:t>
            </a:r>
            <a:r>
              <a:rPr dirty="0" sz="1400" i="1">
                <a:latin typeface="Symbol"/>
                <a:cs typeface="Symbol"/>
              </a:rPr>
              <a:t>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350" spc="-35">
                <a:latin typeface="Symbol"/>
                <a:cs typeface="Symbol"/>
              </a:rPr>
              <a:t></a:t>
            </a:r>
            <a:r>
              <a:rPr dirty="0" sz="1350" spc="-204">
                <a:latin typeface="Times New Roman"/>
                <a:cs typeface="Times New Roman"/>
              </a:rPr>
              <a:t> </a:t>
            </a:r>
            <a:r>
              <a:rPr dirty="0" sz="1350" spc="-25">
                <a:latin typeface="Times New Roman"/>
                <a:cs typeface="Times New Roman"/>
              </a:rPr>
              <a:t>1)</a:t>
            </a:r>
            <a:r>
              <a:rPr dirty="0" sz="1350" spc="-25" i="1">
                <a:latin typeface="Times New Roman"/>
                <a:cs typeface="Times New Roman"/>
              </a:rPr>
              <a:t>R</a:t>
            </a:r>
            <a:r>
              <a:rPr dirty="0" sz="1350" i="1">
                <a:latin typeface="Times New Roman"/>
                <a:cs typeface="Times New Roman"/>
              </a:rPr>
              <a:t>	</a:t>
            </a:r>
            <a:r>
              <a:rPr dirty="0" sz="1350" spc="-50">
                <a:latin typeface="Times New Roman"/>
                <a:cs typeface="Times New Roman"/>
              </a:rPr>
              <a:t>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958837" y="3548203"/>
            <a:ext cx="8890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0">
                <a:latin typeface="Symbol"/>
                <a:cs typeface="Symbol"/>
              </a:rPr>
              <a:t>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958837" y="3658983"/>
            <a:ext cx="8890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0">
                <a:latin typeface="Symbol"/>
                <a:cs typeface="Symbol"/>
              </a:rPr>
              <a:t>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301968" y="3548376"/>
            <a:ext cx="8890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0">
                <a:latin typeface="Symbol"/>
                <a:cs typeface="Symbol"/>
              </a:rPr>
              <a:t>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301968" y="3659156"/>
            <a:ext cx="8890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0">
                <a:latin typeface="Symbol"/>
                <a:cs typeface="Symbol"/>
              </a:rPr>
              <a:t>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301968" y="3316273"/>
            <a:ext cx="1745614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69414" algn="l"/>
              </a:tabLst>
            </a:pPr>
            <a:r>
              <a:rPr dirty="0" sz="1350" spc="-50">
                <a:latin typeface="Symbol"/>
                <a:cs typeface="Symbol"/>
              </a:rPr>
              <a:t>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50">
                <a:latin typeface="Symbol"/>
                <a:cs typeface="Symbol"/>
              </a:rPr>
              <a:t>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61293" y="3402631"/>
            <a:ext cx="491172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95350" algn="l"/>
                <a:tab pos="1540510" algn="l"/>
                <a:tab pos="3682365" algn="l"/>
              </a:tabLst>
            </a:pP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baseline="-24305" sz="1200" i="1">
                <a:latin typeface="Times New Roman"/>
                <a:cs typeface="Times New Roman"/>
              </a:rPr>
              <a:t>in</a:t>
            </a:r>
            <a:r>
              <a:rPr dirty="0" baseline="-24305" sz="1200" spc="419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-7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baseline="-24305" sz="1200" i="1">
                <a:latin typeface="Times New Roman"/>
                <a:cs typeface="Times New Roman"/>
              </a:rPr>
              <a:t>b</a:t>
            </a:r>
            <a:r>
              <a:rPr dirty="0" baseline="-24305" sz="1200" spc="307" i="1">
                <a:latin typeface="Times New Roman"/>
                <a:cs typeface="Times New Roman"/>
              </a:rPr>
              <a:t> </a:t>
            </a:r>
            <a:r>
              <a:rPr dirty="0" sz="1350" spc="-50">
                <a:latin typeface="Symbol"/>
                <a:cs typeface="Symbol"/>
              </a:rPr>
              <a:t>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-7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baseline="-24305" sz="1200" i="1">
                <a:latin typeface="Times New Roman"/>
                <a:cs typeface="Times New Roman"/>
              </a:rPr>
              <a:t>b</a:t>
            </a:r>
            <a:r>
              <a:rPr dirty="0" baseline="-24305" sz="1200" spc="315" i="1">
                <a:latin typeface="Times New Roman"/>
                <a:cs typeface="Times New Roman"/>
              </a:rPr>
              <a:t> </a:t>
            </a:r>
            <a:r>
              <a:rPr dirty="0" sz="1350" spc="-50">
                <a:latin typeface="Symbol"/>
                <a:cs typeface="Symbol"/>
              </a:rPr>
              <a:t>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800" spc="-95">
                <a:latin typeface="Symbol"/>
                <a:cs typeface="Symbol"/>
              </a:rPr>
              <a:t></a:t>
            </a:r>
            <a:r>
              <a:rPr dirty="0" sz="1350" spc="-95" i="1">
                <a:latin typeface="Times New Roman"/>
                <a:cs typeface="Times New Roman"/>
              </a:rPr>
              <a:t>i</a:t>
            </a:r>
            <a:r>
              <a:rPr dirty="0" baseline="-24305" sz="1200" spc="-142" i="1">
                <a:latin typeface="Times New Roman"/>
                <a:cs typeface="Times New Roman"/>
              </a:rPr>
              <a:t>b</a:t>
            </a:r>
            <a:r>
              <a:rPr dirty="0" baseline="-24305" sz="1200" spc="-12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h</a:t>
            </a:r>
            <a:r>
              <a:rPr dirty="0" baseline="-24305" sz="1200" i="1">
                <a:latin typeface="Times New Roman"/>
                <a:cs typeface="Times New Roman"/>
              </a:rPr>
              <a:t>ie</a:t>
            </a:r>
            <a:r>
              <a:rPr dirty="0" baseline="-24305" sz="1200" spc="254" i="1">
                <a:latin typeface="Times New Roman"/>
                <a:cs typeface="Times New Roman"/>
              </a:rPr>
              <a:t> </a:t>
            </a:r>
            <a:r>
              <a:rPr dirty="0" sz="1350" spc="-35">
                <a:latin typeface="Symbol"/>
                <a:cs typeface="Symbol"/>
              </a:rPr>
              <a:t></a:t>
            </a:r>
            <a:r>
              <a:rPr dirty="0" sz="1350" spc="-8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(</a:t>
            </a:r>
            <a:r>
              <a:rPr dirty="0" sz="1400" i="1">
                <a:latin typeface="Symbol"/>
                <a:cs typeface="Symbol"/>
              </a:rPr>
              <a:t>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350" spc="-35">
                <a:latin typeface="Symbol"/>
                <a:cs typeface="Symbol"/>
              </a:rPr>
              <a:t></a:t>
            </a:r>
            <a:r>
              <a:rPr dirty="0" sz="1350" spc="-204">
                <a:latin typeface="Times New Roman"/>
                <a:cs typeface="Times New Roman"/>
              </a:rPr>
              <a:t> </a:t>
            </a:r>
            <a:r>
              <a:rPr dirty="0" sz="1350" spc="-35">
                <a:latin typeface="Times New Roman"/>
                <a:cs typeface="Times New Roman"/>
              </a:rPr>
              <a:t>1)</a:t>
            </a:r>
            <a:r>
              <a:rPr dirty="0" sz="1350" spc="-35" i="1">
                <a:latin typeface="Times New Roman"/>
                <a:cs typeface="Times New Roman"/>
              </a:rPr>
              <a:t>R</a:t>
            </a:r>
            <a:r>
              <a:rPr dirty="0" baseline="-24305" sz="1200" spc="-52" i="1">
                <a:latin typeface="Times New Roman"/>
                <a:cs typeface="Times New Roman"/>
              </a:rPr>
              <a:t>LL</a:t>
            </a:r>
            <a:r>
              <a:rPr dirty="0" baseline="-24305" sz="1200" spc="-172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baseline="-24305" sz="1200" i="1">
                <a:latin typeface="Times New Roman"/>
                <a:cs typeface="Times New Roman"/>
              </a:rPr>
              <a:t>b</a:t>
            </a:r>
            <a:r>
              <a:rPr dirty="0" baseline="-24305" sz="1200" spc="37" i="1">
                <a:latin typeface="Times New Roman"/>
                <a:cs typeface="Times New Roman"/>
              </a:rPr>
              <a:t> </a:t>
            </a:r>
            <a:r>
              <a:rPr dirty="0" sz="1800" spc="-180">
                <a:latin typeface="Symbol"/>
                <a:cs typeface="Symbol"/>
              </a:rPr>
              <a:t></a:t>
            </a:r>
            <a:r>
              <a:rPr dirty="0" sz="1800" spc="-215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-55">
                <a:latin typeface="Times New Roman"/>
                <a:cs typeface="Times New Roman"/>
              </a:rPr>
              <a:t> </a:t>
            </a:r>
            <a:r>
              <a:rPr dirty="0" sz="1350" spc="-10" i="1">
                <a:latin typeface="Times New Roman"/>
                <a:cs typeface="Times New Roman"/>
              </a:rPr>
              <a:t>i</a:t>
            </a:r>
            <a:r>
              <a:rPr dirty="0" baseline="-24305" sz="1200" spc="-15" i="1">
                <a:latin typeface="Times New Roman"/>
                <a:cs typeface="Times New Roman"/>
              </a:rPr>
              <a:t>b</a:t>
            </a:r>
            <a:r>
              <a:rPr dirty="0" baseline="-24305" sz="1200" spc="-37" i="1">
                <a:latin typeface="Times New Roman"/>
                <a:cs typeface="Times New Roman"/>
              </a:rPr>
              <a:t> </a:t>
            </a:r>
            <a:r>
              <a:rPr dirty="0" baseline="10288" sz="2025" spc="-37">
                <a:latin typeface="Symbol"/>
                <a:cs typeface="Symbol"/>
              </a:rPr>
              <a:t></a:t>
            </a:r>
            <a:r>
              <a:rPr dirty="0" sz="1350" spc="-25">
                <a:latin typeface="Times New Roman"/>
                <a:cs typeface="Times New Roman"/>
              </a:rPr>
              <a:t>1</a:t>
            </a:r>
            <a:r>
              <a:rPr dirty="0" sz="1350" spc="-195">
                <a:latin typeface="Times New Roman"/>
                <a:cs typeface="Times New Roman"/>
              </a:rPr>
              <a:t> </a:t>
            </a:r>
            <a:r>
              <a:rPr dirty="0" sz="1350" spc="-50">
                <a:latin typeface="Symbol"/>
                <a:cs typeface="Symbol"/>
              </a:rPr>
              <a:t>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800" spc="-40">
                <a:latin typeface="Symbol"/>
                <a:cs typeface="Symbol"/>
              </a:rPr>
              <a:t></a:t>
            </a:r>
            <a:r>
              <a:rPr dirty="0" sz="1350" spc="-40" i="1">
                <a:latin typeface="Times New Roman"/>
                <a:cs typeface="Times New Roman"/>
              </a:rPr>
              <a:t>h</a:t>
            </a:r>
            <a:r>
              <a:rPr dirty="0" baseline="-24305" sz="1200" spc="-60" i="1">
                <a:latin typeface="Times New Roman"/>
                <a:cs typeface="Times New Roman"/>
              </a:rPr>
              <a:t>ie</a:t>
            </a:r>
            <a:r>
              <a:rPr dirty="0" baseline="-24305" sz="1200" spc="202" i="1">
                <a:latin typeface="Times New Roman"/>
                <a:cs typeface="Times New Roman"/>
              </a:rPr>
              <a:t> </a:t>
            </a:r>
            <a:r>
              <a:rPr dirty="0" sz="1350" spc="-35">
                <a:latin typeface="Symbol"/>
                <a:cs typeface="Symbol"/>
              </a:rPr>
              <a:t></a:t>
            </a:r>
            <a:r>
              <a:rPr dirty="0" sz="1350" spc="-8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(</a:t>
            </a:r>
            <a:r>
              <a:rPr dirty="0" sz="1400" i="1">
                <a:latin typeface="Symbol"/>
                <a:cs typeface="Symbol"/>
              </a:rPr>
              <a:t>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350" spc="-35">
                <a:latin typeface="Symbol"/>
                <a:cs typeface="Symbol"/>
              </a:rPr>
              <a:t></a:t>
            </a:r>
            <a:r>
              <a:rPr dirty="0" sz="1350" spc="-204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1)</a:t>
            </a:r>
            <a:r>
              <a:rPr dirty="0" sz="1350" spc="-20" i="1">
                <a:latin typeface="Times New Roman"/>
                <a:cs typeface="Times New Roman"/>
              </a:rPr>
              <a:t>R</a:t>
            </a:r>
            <a:r>
              <a:rPr dirty="0" baseline="-24305" sz="1200" spc="-30" i="1">
                <a:latin typeface="Times New Roman"/>
                <a:cs typeface="Times New Roman"/>
              </a:rPr>
              <a:t>LL</a:t>
            </a:r>
            <a:r>
              <a:rPr dirty="0" baseline="-24305" sz="1200" spc="22" i="1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Symbol"/>
                <a:cs typeface="Symbol"/>
              </a:rPr>
              <a:t></a:t>
            </a:r>
            <a:r>
              <a:rPr dirty="0" baseline="10288" sz="2025" spc="-37">
                <a:latin typeface="Symbol"/>
                <a:cs typeface="Symbol"/>
              </a:rPr>
              <a:t></a:t>
            </a:r>
            <a:endParaRPr baseline="10288" sz="2025">
              <a:latin typeface="Symbol"/>
              <a:cs typeface="Symbol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409171" y="5248023"/>
            <a:ext cx="1668780" cy="1147445"/>
            <a:chOff x="409171" y="5248023"/>
            <a:chExt cx="1668780" cy="1147445"/>
          </a:xfrm>
        </p:grpSpPr>
        <p:sp>
          <p:nvSpPr>
            <p:cNvPr id="56" name="object 56" descr=""/>
            <p:cNvSpPr/>
            <p:nvPr/>
          </p:nvSpPr>
          <p:spPr>
            <a:xfrm>
              <a:off x="963772" y="5508681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4" h="19050">
                  <a:moveTo>
                    <a:pt x="36068" y="18955"/>
                  </a:moveTo>
                  <a:lnTo>
                    <a:pt x="0" y="0"/>
                  </a:lnTo>
                </a:path>
              </a:pathLst>
            </a:custGeom>
            <a:ln w="9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59263" y="550394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63772" y="5480249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0" y="28433"/>
                  </a:moveTo>
                  <a:lnTo>
                    <a:pt x="72137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31400" y="547551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63772" y="5451816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72137" y="28433"/>
                  </a:moveTo>
                  <a:lnTo>
                    <a:pt x="0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59263" y="544707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63772" y="5423383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0" y="28433"/>
                  </a:moveTo>
                  <a:lnTo>
                    <a:pt x="72137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031400" y="541864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63772" y="5394950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72137" y="28433"/>
                  </a:moveTo>
                  <a:lnTo>
                    <a:pt x="0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59263" y="539021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63772" y="5366517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0" y="28433"/>
                  </a:moveTo>
                  <a:lnTo>
                    <a:pt x="72137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31400" y="536177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99840" y="5347562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4" h="19050">
                  <a:moveTo>
                    <a:pt x="36068" y="18955"/>
                  </a:moveTo>
                  <a:lnTo>
                    <a:pt x="0" y="0"/>
                  </a:lnTo>
                </a:path>
              </a:pathLst>
            </a:custGeom>
            <a:ln w="9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95332" y="534282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99840" y="552764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77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995332" y="552290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99840" y="525278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77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99840" y="553711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0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171" y="6290600"/>
              <a:ext cx="234538" cy="104256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548983" y="6011008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w="0" h="284479">
                  <a:moveTo>
                    <a:pt x="0" y="284332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544474" y="600626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48983" y="5631898"/>
              <a:ext cx="0" cy="379730"/>
            </a:xfrm>
            <a:custGeom>
              <a:avLst/>
              <a:gdLst/>
              <a:ahLst/>
              <a:cxnLst/>
              <a:rect l="l" t="t" r="r" b="b"/>
              <a:pathLst>
                <a:path w="0" h="379729">
                  <a:moveTo>
                    <a:pt x="0" y="379110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44474" y="562715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494881" y="5413913"/>
              <a:ext cx="45085" cy="28575"/>
            </a:xfrm>
            <a:custGeom>
              <a:avLst/>
              <a:gdLst/>
              <a:ahLst/>
              <a:cxnLst/>
              <a:rect l="l" t="t" r="r" b="b"/>
              <a:pathLst>
                <a:path w="45084" h="28575">
                  <a:moveTo>
                    <a:pt x="44860" y="27077"/>
                  </a:moveTo>
                  <a:lnTo>
                    <a:pt x="45004" y="25969"/>
                  </a:lnTo>
                  <a:lnTo>
                    <a:pt x="45085" y="24841"/>
                  </a:lnTo>
                  <a:lnTo>
                    <a:pt x="45085" y="23694"/>
                  </a:lnTo>
                  <a:lnTo>
                    <a:pt x="43324" y="14438"/>
                  </a:lnTo>
                  <a:lnTo>
                    <a:pt x="38511" y="6910"/>
                  </a:lnTo>
                  <a:lnTo>
                    <a:pt x="31349" y="1850"/>
                  </a:lnTo>
                  <a:lnTo>
                    <a:pt x="22542" y="0"/>
                  </a:lnTo>
                  <a:lnTo>
                    <a:pt x="13736" y="1850"/>
                  </a:lnTo>
                  <a:lnTo>
                    <a:pt x="6574" y="6910"/>
                  </a:lnTo>
                  <a:lnTo>
                    <a:pt x="1761" y="14438"/>
                  </a:lnTo>
                  <a:lnTo>
                    <a:pt x="0" y="23694"/>
                  </a:lnTo>
                  <a:lnTo>
                    <a:pt x="0" y="25286"/>
                  </a:lnTo>
                  <a:lnTo>
                    <a:pt x="144" y="26840"/>
                  </a:lnTo>
                  <a:lnTo>
                    <a:pt x="423" y="28347"/>
                  </a:lnTo>
                </a:path>
              </a:pathLst>
            </a:custGeom>
            <a:ln w="93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49410" y="5440968"/>
              <a:ext cx="44450" cy="20955"/>
            </a:xfrm>
            <a:custGeom>
              <a:avLst/>
              <a:gdLst/>
              <a:ahLst/>
              <a:cxnLst/>
              <a:rect l="l" t="t" r="r" b="b"/>
              <a:pathLst>
                <a:path w="44450" h="20954">
                  <a:moveTo>
                    <a:pt x="0" y="1288"/>
                  </a:moveTo>
                  <a:lnTo>
                    <a:pt x="2767" y="8866"/>
                  </a:lnTo>
                  <a:lnTo>
                    <a:pt x="7695" y="14900"/>
                  </a:lnTo>
                  <a:lnTo>
                    <a:pt x="14304" y="18888"/>
                  </a:lnTo>
                  <a:lnTo>
                    <a:pt x="22119" y="20329"/>
                  </a:lnTo>
                  <a:lnTo>
                    <a:pt x="30212" y="18777"/>
                  </a:lnTo>
                  <a:lnTo>
                    <a:pt x="36987" y="14497"/>
                  </a:lnTo>
                  <a:lnTo>
                    <a:pt x="41906" y="8050"/>
                  </a:lnTo>
                  <a:lnTo>
                    <a:pt x="44436" y="0"/>
                  </a:lnTo>
                </a:path>
              </a:pathLst>
            </a:custGeom>
            <a:ln w="93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458811" y="5347566"/>
              <a:ext cx="171450" cy="180340"/>
            </a:xfrm>
            <a:custGeom>
              <a:avLst/>
              <a:gdLst/>
              <a:ahLst/>
              <a:cxnLst/>
              <a:rect l="l" t="t" r="r" b="b"/>
              <a:pathLst>
                <a:path w="171450" h="180339">
                  <a:moveTo>
                    <a:pt x="0" y="90038"/>
                  </a:moveTo>
                  <a:lnTo>
                    <a:pt x="6692" y="54866"/>
                  </a:lnTo>
                  <a:lnTo>
                    <a:pt x="24984" y="26260"/>
                  </a:lnTo>
                  <a:lnTo>
                    <a:pt x="52200" y="7033"/>
                  </a:lnTo>
                  <a:lnTo>
                    <a:pt x="85662" y="0"/>
                  </a:lnTo>
                  <a:lnTo>
                    <a:pt x="119125" y="7033"/>
                  </a:lnTo>
                  <a:lnTo>
                    <a:pt x="146341" y="26260"/>
                  </a:lnTo>
                  <a:lnTo>
                    <a:pt x="164633" y="54866"/>
                  </a:lnTo>
                  <a:lnTo>
                    <a:pt x="171325" y="90038"/>
                  </a:lnTo>
                  <a:lnTo>
                    <a:pt x="164633" y="125210"/>
                  </a:lnTo>
                  <a:lnTo>
                    <a:pt x="146341" y="153816"/>
                  </a:lnTo>
                  <a:lnTo>
                    <a:pt x="119125" y="173043"/>
                  </a:lnTo>
                  <a:lnTo>
                    <a:pt x="85662" y="180077"/>
                  </a:lnTo>
                  <a:lnTo>
                    <a:pt x="52200" y="173043"/>
                  </a:lnTo>
                  <a:lnTo>
                    <a:pt x="24984" y="153816"/>
                  </a:lnTo>
                  <a:lnTo>
                    <a:pt x="6692" y="125210"/>
                  </a:lnTo>
                  <a:lnTo>
                    <a:pt x="0" y="90038"/>
                  </a:lnTo>
                  <a:close/>
                </a:path>
              </a:pathLst>
            </a:custGeom>
            <a:ln w="92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39966" y="550868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8034" y="0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553491" y="550394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48983" y="5357044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955"/>
                  </a:lnTo>
                </a:path>
              </a:pathLst>
            </a:custGeom>
            <a:ln w="90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44474" y="537126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39966" y="536652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8034" y="0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53491" y="536178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548983" y="525279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77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48983" y="553712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0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991727" y="539495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0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987218" y="548499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946641" y="5442346"/>
              <a:ext cx="45085" cy="47625"/>
            </a:xfrm>
            <a:custGeom>
              <a:avLst/>
              <a:gdLst/>
              <a:ahLst/>
              <a:cxnLst/>
              <a:rect l="l" t="t" r="r" b="b"/>
              <a:pathLst>
                <a:path w="45085" h="47625">
                  <a:moveTo>
                    <a:pt x="45085" y="47388"/>
                  </a:moveTo>
                  <a:lnTo>
                    <a:pt x="0" y="0"/>
                  </a:lnTo>
                </a:path>
              </a:pathLst>
            </a:custGeom>
            <a:ln w="92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942133" y="543760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991727" y="5442347"/>
              <a:ext cx="45085" cy="47625"/>
            </a:xfrm>
            <a:custGeom>
              <a:avLst/>
              <a:gdLst/>
              <a:ahLst/>
              <a:cxnLst/>
              <a:rect l="l" t="t" r="r" b="b"/>
              <a:pathLst>
                <a:path w="45085" h="47625">
                  <a:moveTo>
                    <a:pt x="0" y="47388"/>
                  </a:moveTo>
                  <a:lnTo>
                    <a:pt x="45085" y="0"/>
                  </a:lnTo>
                </a:path>
              </a:pathLst>
            </a:custGeom>
            <a:ln w="92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032304" y="543760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901556" y="5347569"/>
              <a:ext cx="171450" cy="180340"/>
            </a:xfrm>
            <a:custGeom>
              <a:avLst/>
              <a:gdLst/>
              <a:ahLst/>
              <a:cxnLst/>
              <a:rect l="l" t="t" r="r" b="b"/>
              <a:pathLst>
                <a:path w="171450" h="180339">
                  <a:moveTo>
                    <a:pt x="0" y="90038"/>
                  </a:moveTo>
                  <a:lnTo>
                    <a:pt x="6692" y="54866"/>
                  </a:lnTo>
                  <a:lnTo>
                    <a:pt x="24984" y="26260"/>
                  </a:lnTo>
                  <a:lnTo>
                    <a:pt x="52200" y="7033"/>
                  </a:lnTo>
                  <a:lnTo>
                    <a:pt x="85662" y="0"/>
                  </a:lnTo>
                  <a:lnTo>
                    <a:pt x="119125" y="7033"/>
                  </a:lnTo>
                  <a:lnTo>
                    <a:pt x="146341" y="26260"/>
                  </a:lnTo>
                  <a:lnTo>
                    <a:pt x="164633" y="54866"/>
                  </a:lnTo>
                  <a:lnTo>
                    <a:pt x="171325" y="90038"/>
                  </a:lnTo>
                  <a:lnTo>
                    <a:pt x="164633" y="125210"/>
                  </a:lnTo>
                  <a:lnTo>
                    <a:pt x="146341" y="153816"/>
                  </a:lnTo>
                  <a:lnTo>
                    <a:pt x="119125" y="173043"/>
                  </a:lnTo>
                  <a:lnTo>
                    <a:pt x="85662" y="180077"/>
                  </a:lnTo>
                  <a:lnTo>
                    <a:pt x="52200" y="173043"/>
                  </a:lnTo>
                  <a:lnTo>
                    <a:pt x="24984" y="153816"/>
                  </a:lnTo>
                  <a:lnTo>
                    <a:pt x="6692" y="125210"/>
                  </a:lnTo>
                  <a:lnTo>
                    <a:pt x="0" y="90038"/>
                  </a:lnTo>
                  <a:close/>
                </a:path>
              </a:pathLst>
            </a:custGeom>
            <a:ln w="92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982710" y="55086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034" y="0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996236" y="550395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982710" y="53665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034" y="0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996236" y="536178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991727" y="5357048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955"/>
                  </a:lnTo>
                </a:path>
              </a:pathLst>
            </a:custGeom>
            <a:ln w="90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987218" y="53712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 descr=""/>
          <p:cNvSpPr txBox="1"/>
          <p:nvPr/>
        </p:nvSpPr>
        <p:spPr>
          <a:xfrm>
            <a:off x="716626" y="5429641"/>
            <a:ext cx="13843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Rp</a:t>
            </a:r>
            <a:endParaRPr sz="650">
              <a:latin typeface="Arial"/>
              <a:cs typeface="Arial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175596" y="5334868"/>
            <a:ext cx="21971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0">
                <a:solidFill>
                  <a:srgbClr val="000080"/>
                </a:solidFill>
                <a:latin typeface="Arial"/>
                <a:cs typeface="Arial"/>
              </a:rPr>
              <a:t>v</a:t>
            </a:r>
            <a:r>
              <a:rPr dirty="0" sz="650" spc="-75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650" spc="-20">
                <a:solidFill>
                  <a:srgbClr val="000080"/>
                </a:solidFill>
                <a:latin typeface="Arial"/>
                <a:cs typeface="Arial"/>
              </a:rPr>
              <a:t>test</a:t>
            </a:r>
            <a:endParaRPr sz="650">
              <a:latin typeface="Arial"/>
              <a:cs typeface="Arial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2000744" y="5334871"/>
            <a:ext cx="708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Bib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06" name="object 106" descr=""/>
          <p:cNvGrpSpPr/>
          <p:nvPr/>
        </p:nvGrpSpPr>
        <p:grpSpPr>
          <a:xfrm>
            <a:off x="526186" y="5248031"/>
            <a:ext cx="2192020" cy="777240"/>
            <a:chOff x="526186" y="5248031"/>
            <a:chExt cx="2192020" cy="777240"/>
          </a:xfrm>
        </p:grpSpPr>
        <p:sp>
          <p:nvSpPr>
            <p:cNvPr id="107" name="object 107" descr=""/>
            <p:cNvSpPr/>
            <p:nvPr/>
          </p:nvSpPr>
          <p:spPr>
            <a:xfrm>
              <a:off x="1991727" y="525279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77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991727" y="553712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0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99840" y="5631904"/>
              <a:ext cx="0" cy="379730"/>
            </a:xfrm>
            <a:custGeom>
              <a:avLst/>
              <a:gdLst/>
              <a:ahLst/>
              <a:cxnLst/>
              <a:rect l="l" t="t" r="r" b="b"/>
              <a:pathLst>
                <a:path w="0" h="379729">
                  <a:moveTo>
                    <a:pt x="0" y="379110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95332" y="56271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48982" y="6011014"/>
              <a:ext cx="451484" cy="0"/>
            </a:xfrm>
            <a:custGeom>
              <a:avLst/>
              <a:gdLst/>
              <a:ahLst/>
              <a:cxnLst/>
              <a:rect l="l" t="t" r="r" b="b"/>
              <a:pathLst>
                <a:path w="451484" h="0">
                  <a:moveTo>
                    <a:pt x="450857" y="0"/>
                  </a:moveTo>
                  <a:lnTo>
                    <a:pt x="0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544474" y="600627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530948" y="599205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4" h="28575">
                  <a:moveTo>
                    <a:pt x="21037" y="28433"/>
                  </a:moveTo>
                  <a:lnTo>
                    <a:pt x="6014" y="28433"/>
                  </a:lnTo>
                  <a:lnTo>
                    <a:pt x="0" y="22111"/>
                  </a:lnTo>
                  <a:lnTo>
                    <a:pt x="0" y="14216"/>
                  </a:lnTo>
                  <a:lnTo>
                    <a:pt x="0" y="6321"/>
                  </a:lnTo>
                  <a:lnTo>
                    <a:pt x="6014" y="0"/>
                  </a:lnTo>
                  <a:lnTo>
                    <a:pt x="21037" y="0"/>
                  </a:lnTo>
                  <a:lnTo>
                    <a:pt x="27051" y="6321"/>
                  </a:lnTo>
                  <a:lnTo>
                    <a:pt x="27051" y="22111"/>
                  </a:lnTo>
                  <a:lnTo>
                    <a:pt x="21037" y="2843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530948" y="599205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4" h="28575">
                  <a:moveTo>
                    <a:pt x="0" y="14216"/>
                  </a:moveTo>
                  <a:lnTo>
                    <a:pt x="0" y="6321"/>
                  </a:lnTo>
                  <a:lnTo>
                    <a:pt x="6014" y="0"/>
                  </a:lnTo>
                  <a:lnTo>
                    <a:pt x="13525" y="0"/>
                  </a:lnTo>
                  <a:lnTo>
                    <a:pt x="21037" y="0"/>
                  </a:lnTo>
                  <a:lnTo>
                    <a:pt x="27051" y="6321"/>
                  </a:lnTo>
                  <a:lnTo>
                    <a:pt x="27051" y="14216"/>
                  </a:lnTo>
                  <a:lnTo>
                    <a:pt x="27051" y="22111"/>
                  </a:lnTo>
                  <a:lnTo>
                    <a:pt x="21037" y="28433"/>
                  </a:lnTo>
                  <a:lnTo>
                    <a:pt x="13525" y="28433"/>
                  </a:lnTo>
                  <a:lnTo>
                    <a:pt x="6014" y="28433"/>
                  </a:lnTo>
                  <a:lnTo>
                    <a:pt x="0" y="22111"/>
                  </a:lnTo>
                  <a:lnTo>
                    <a:pt x="0" y="14216"/>
                  </a:lnTo>
                  <a:close/>
                </a:path>
              </a:pathLst>
            </a:custGeom>
            <a:ln w="923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991727" y="5252795"/>
              <a:ext cx="721995" cy="0"/>
            </a:xfrm>
            <a:custGeom>
              <a:avLst/>
              <a:gdLst/>
              <a:ahLst/>
              <a:cxnLst/>
              <a:rect l="l" t="t" r="r" b="b"/>
              <a:pathLst>
                <a:path w="721994" h="0">
                  <a:moveTo>
                    <a:pt x="721372" y="0"/>
                  </a:moveTo>
                  <a:lnTo>
                    <a:pt x="0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987218" y="524805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548982" y="5252795"/>
              <a:ext cx="451484" cy="0"/>
            </a:xfrm>
            <a:custGeom>
              <a:avLst/>
              <a:gdLst/>
              <a:ahLst/>
              <a:cxnLst/>
              <a:rect l="l" t="t" r="r" b="b"/>
              <a:pathLst>
                <a:path w="451484" h="0">
                  <a:moveTo>
                    <a:pt x="450857" y="0"/>
                  </a:moveTo>
                  <a:lnTo>
                    <a:pt x="0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544474" y="524805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324458" y="5508695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4" h="19050">
                  <a:moveTo>
                    <a:pt x="36068" y="18955"/>
                  </a:moveTo>
                  <a:lnTo>
                    <a:pt x="0" y="0"/>
                  </a:lnTo>
                </a:path>
              </a:pathLst>
            </a:custGeom>
            <a:ln w="9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319949" y="550395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324458" y="5480262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0" y="28433"/>
                  </a:moveTo>
                  <a:lnTo>
                    <a:pt x="72137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392086" y="547552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324458" y="5451829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72137" y="28433"/>
                  </a:moveTo>
                  <a:lnTo>
                    <a:pt x="0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319949" y="544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324458" y="5423396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0" y="28433"/>
                  </a:moveTo>
                  <a:lnTo>
                    <a:pt x="72137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392086" y="541865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324458" y="5394963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72137" y="28433"/>
                  </a:moveTo>
                  <a:lnTo>
                    <a:pt x="0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319949" y="539022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324458" y="5366530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0" y="28433"/>
                  </a:moveTo>
                  <a:lnTo>
                    <a:pt x="72137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392086" y="536179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1360526" y="5347575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4" h="19050">
                  <a:moveTo>
                    <a:pt x="36068" y="18955"/>
                  </a:moveTo>
                  <a:lnTo>
                    <a:pt x="0" y="0"/>
                  </a:lnTo>
                </a:path>
              </a:pathLst>
            </a:custGeom>
            <a:ln w="9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1356018" y="534283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360526" y="552765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77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356018" y="552291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" name="object 135" descr=""/>
          <p:cNvSpPr txBox="1"/>
          <p:nvPr/>
        </p:nvSpPr>
        <p:spPr>
          <a:xfrm>
            <a:off x="1437998" y="5334876"/>
            <a:ext cx="13398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hie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36" name="object 136" descr=""/>
          <p:cNvGrpSpPr/>
          <p:nvPr/>
        </p:nvGrpSpPr>
        <p:grpSpPr>
          <a:xfrm>
            <a:off x="1319695" y="5248037"/>
            <a:ext cx="81915" cy="673100"/>
            <a:chOff x="1319695" y="5248037"/>
            <a:chExt cx="81915" cy="673100"/>
          </a:xfrm>
        </p:grpSpPr>
        <p:sp>
          <p:nvSpPr>
            <p:cNvPr id="137" name="object 137" descr=""/>
            <p:cNvSpPr/>
            <p:nvPr/>
          </p:nvSpPr>
          <p:spPr>
            <a:xfrm>
              <a:off x="1360526" y="525279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77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360526" y="553713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0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324458" y="5887809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4" h="19050">
                  <a:moveTo>
                    <a:pt x="36068" y="18955"/>
                  </a:moveTo>
                  <a:lnTo>
                    <a:pt x="0" y="0"/>
                  </a:lnTo>
                </a:path>
              </a:pathLst>
            </a:custGeom>
            <a:ln w="9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319949" y="588307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324458" y="5859376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0" y="28433"/>
                  </a:moveTo>
                  <a:lnTo>
                    <a:pt x="72137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392086" y="585463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1324458" y="5830943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72137" y="28433"/>
                  </a:moveTo>
                  <a:lnTo>
                    <a:pt x="0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319949" y="582620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324458" y="5802510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0" y="28433"/>
                  </a:moveTo>
                  <a:lnTo>
                    <a:pt x="72137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1392086" y="579777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1324458" y="5774077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72137" y="28433"/>
                  </a:moveTo>
                  <a:lnTo>
                    <a:pt x="0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319949" y="576933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324458" y="5745644"/>
              <a:ext cx="72390" cy="28575"/>
            </a:xfrm>
            <a:custGeom>
              <a:avLst/>
              <a:gdLst/>
              <a:ahLst/>
              <a:cxnLst/>
              <a:rect l="l" t="t" r="r" b="b"/>
              <a:pathLst>
                <a:path w="72390" h="28575">
                  <a:moveTo>
                    <a:pt x="0" y="28433"/>
                  </a:moveTo>
                  <a:lnTo>
                    <a:pt x="72137" y="0"/>
                  </a:lnTo>
                </a:path>
              </a:pathLst>
            </a:custGeom>
            <a:ln w="94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1392086" y="574090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360526" y="5726689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4" h="19050">
                  <a:moveTo>
                    <a:pt x="36068" y="18955"/>
                  </a:moveTo>
                  <a:lnTo>
                    <a:pt x="0" y="0"/>
                  </a:lnTo>
                </a:path>
              </a:pathLst>
            </a:custGeom>
            <a:ln w="93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356018" y="57219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360526" y="590676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77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356018" y="590202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5" name="object 155" descr=""/>
          <p:cNvSpPr txBox="1"/>
          <p:nvPr/>
        </p:nvSpPr>
        <p:spPr>
          <a:xfrm>
            <a:off x="1437998" y="5713990"/>
            <a:ext cx="17907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RLL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56" name="object 156" descr=""/>
          <p:cNvGrpSpPr/>
          <p:nvPr/>
        </p:nvGrpSpPr>
        <p:grpSpPr>
          <a:xfrm>
            <a:off x="977182" y="5229224"/>
            <a:ext cx="1830705" cy="1165860"/>
            <a:chOff x="977182" y="5229224"/>
            <a:chExt cx="1830705" cy="1165860"/>
          </a:xfrm>
        </p:grpSpPr>
        <p:sp>
          <p:nvSpPr>
            <p:cNvPr id="157" name="object 157" descr=""/>
            <p:cNvSpPr/>
            <p:nvPr/>
          </p:nvSpPr>
          <p:spPr>
            <a:xfrm>
              <a:off x="1360526" y="563191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77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1360526" y="591624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0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999840" y="5252803"/>
              <a:ext cx="360680" cy="0"/>
            </a:xfrm>
            <a:custGeom>
              <a:avLst/>
              <a:gdLst/>
              <a:ahLst/>
              <a:cxnLst/>
              <a:rect l="l" t="t" r="r" b="b"/>
              <a:pathLst>
                <a:path w="360680" h="0">
                  <a:moveTo>
                    <a:pt x="0" y="0"/>
                  </a:moveTo>
                  <a:lnTo>
                    <a:pt x="360686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356018" y="524806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981806" y="5233847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1037" y="28433"/>
                  </a:moveTo>
                  <a:lnTo>
                    <a:pt x="6014" y="28433"/>
                  </a:lnTo>
                  <a:lnTo>
                    <a:pt x="0" y="22111"/>
                  </a:lnTo>
                  <a:lnTo>
                    <a:pt x="0" y="14216"/>
                  </a:lnTo>
                  <a:lnTo>
                    <a:pt x="0" y="6321"/>
                  </a:lnTo>
                  <a:lnTo>
                    <a:pt x="6014" y="0"/>
                  </a:lnTo>
                  <a:lnTo>
                    <a:pt x="21037" y="0"/>
                  </a:lnTo>
                  <a:lnTo>
                    <a:pt x="27051" y="6321"/>
                  </a:lnTo>
                  <a:lnTo>
                    <a:pt x="27051" y="22111"/>
                  </a:lnTo>
                  <a:lnTo>
                    <a:pt x="21037" y="2843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981806" y="5233847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0" y="14216"/>
                  </a:moveTo>
                  <a:lnTo>
                    <a:pt x="0" y="6321"/>
                  </a:lnTo>
                  <a:lnTo>
                    <a:pt x="6014" y="0"/>
                  </a:lnTo>
                  <a:lnTo>
                    <a:pt x="13525" y="0"/>
                  </a:lnTo>
                  <a:lnTo>
                    <a:pt x="21037" y="0"/>
                  </a:lnTo>
                  <a:lnTo>
                    <a:pt x="27051" y="6321"/>
                  </a:lnTo>
                  <a:lnTo>
                    <a:pt x="27051" y="14216"/>
                  </a:lnTo>
                  <a:lnTo>
                    <a:pt x="27051" y="22111"/>
                  </a:lnTo>
                  <a:lnTo>
                    <a:pt x="21037" y="28433"/>
                  </a:lnTo>
                  <a:lnTo>
                    <a:pt x="13525" y="28433"/>
                  </a:lnTo>
                  <a:lnTo>
                    <a:pt x="6014" y="28433"/>
                  </a:lnTo>
                  <a:lnTo>
                    <a:pt x="0" y="22111"/>
                  </a:lnTo>
                  <a:lnTo>
                    <a:pt x="0" y="14216"/>
                  </a:lnTo>
                  <a:close/>
                </a:path>
              </a:pathLst>
            </a:custGeom>
            <a:ln w="923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999840" y="6011023"/>
              <a:ext cx="360680" cy="0"/>
            </a:xfrm>
            <a:custGeom>
              <a:avLst/>
              <a:gdLst/>
              <a:ahLst/>
              <a:cxnLst/>
              <a:rect l="l" t="t" r="r" b="b"/>
              <a:pathLst>
                <a:path w="360680" h="0">
                  <a:moveTo>
                    <a:pt x="0" y="0"/>
                  </a:moveTo>
                  <a:lnTo>
                    <a:pt x="360686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1356018" y="600628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981806" y="599206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1037" y="28433"/>
                  </a:moveTo>
                  <a:lnTo>
                    <a:pt x="6014" y="28433"/>
                  </a:lnTo>
                  <a:lnTo>
                    <a:pt x="0" y="22111"/>
                  </a:lnTo>
                  <a:lnTo>
                    <a:pt x="0" y="14216"/>
                  </a:lnTo>
                  <a:lnTo>
                    <a:pt x="0" y="6321"/>
                  </a:lnTo>
                  <a:lnTo>
                    <a:pt x="6014" y="0"/>
                  </a:lnTo>
                  <a:lnTo>
                    <a:pt x="21037" y="0"/>
                  </a:lnTo>
                  <a:lnTo>
                    <a:pt x="27051" y="6321"/>
                  </a:lnTo>
                  <a:lnTo>
                    <a:pt x="27051" y="22111"/>
                  </a:lnTo>
                  <a:lnTo>
                    <a:pt x="21037" y="2843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981806" y="599206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0" y="14216"/>
                  </a:moveTo>
                  <a:lnTo>
                    <a:pt x="0" y="6321"/>
                  </a:lnTo>
                  <a:lnTo>
                    <a:pt x="6014" y="0"/>
                  </a:lnTo>
                  <a:lnTo>
                    <a:pt x="13525" y="0"/>
                  </a:lnTo>
                  <a:lnTo>
                    <a:pt x="21037" y="0"/>
                  </a:lnTo>
                  <a:lnTo>
                    <a:pt x="27051" y="6321"/>
                  </a:lnTo>
                  <a:lnTo>
                    <a:pt x="27051" y="14216"/>
                  </a:lnTo>
                  <a:lnTo>
                    <a:pt x="27051" y="22111"/>
                  </a:lnTo>
                  <a:lnTo>
                    <a:pt x="21037" y="28433"/>
                  </a:lnTo>
                  <a:lnTo>
                    <a:pt x="13525" y="28433"/>
                  </a:lnTo>
                  <a:lnTo>
                    <a:pt x="6014" y="28433"/>
                  </a:lnTo>
                  <a:lnTo>
                    <a:pt x="0" y="22111"/>
                  </a:lnTo>
                  <a:lnTo>
                    <a:pt x="0" y="14216"/>
                  </a:lnTo>
                  <a:close/>
                </a:path>
              </a:pathLst>
            </a:custGeom>
            <a:ln w="923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1360526" y="5631914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 h="0">
                  <a:moveTo>
                    <a:pt x="180343" y="0"/>
                  </a:moveTo>
                  <a:lnTo>
                    <a:pt x="0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356018" y="562717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1342492" y="561295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1037" y="28433"/>
                  </a:moveTo>
                  <a:lnTo>
                    <a:pt x="6014" y="28433"/>
                  </a:lnTo>
                  <a:lnTo>
                    <a:pt x="0" y="22111"/>
                  </a:lnTo>
                  <a:lnTo>
                    <a:pt x="0" y="14216"/>
                  </a:lnTo>
                  <a:lnTo>
                    <a:pt x="0" y="6321"/>
                  </a:lnTo>
                  <a:lnTo>
                    <a:pt x="6014" y="0"/>
                  </a:lnTo>
                  <a:lnTo>
                    <a:pt x="21037" y="0"/>
                  </a:lnTo>
                  <a:lnTo>
                    <a:pt x="27051" y="6321"/>
                  </a:lnTo>
                  <a:lnTo>
                    <a:pt x="27051" y="22111"/>
                  </a:lnTo>
                  <a:lnTo>
                    <a:pt x="21037" y="2843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1342492" y="561295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0" y="14216"/>
                  </a:moveTo>
                  <a:lnTo>
                    <a:pt x="0" y="6321"/>
                  </a:lnTo>
                  <a:lnTo>
                    <a:pt x="6014" y="0"/>
                  </a:lnTo>
                  <a:lnTo>
                    <a:pt x="13525" y="0"/>
                  </a:lnTo>
                  <a:lnTo>
                    <a:pt x="21037" y="0"/>
                  </a:lnTo>
                  <a:lnTo>
                    <a:pt x="27051" y="6321"/>
                  </a:lnTo>
                  <a:lnTo>
                    <a:pt x="27051" y="14216"/>
                  </a:lnTo>
                  <a:lnTo>
                    <a:pt x="27051" y="22111"/>
                  </a:lnTo>
                  <a:lnTo>
                    <a:pt x="21037" y="28433"/>
                  </a:lnTo>
                  <a:lnTo>
                    <a:pt x="13525" y="28433"/>
                  </a:lnTo>
                  <a:lnTo>
                    <a:pt x="6014" y="28433"/>
                  </a:lnTo>
                  <a:lnTo>
                    <a:pt x="0" y="22111"/>
                  </a:lnTo>
                  <a:lnTo>
                    <a:pt x="0" y="14216"/>
                  </a:lnTo>
                  <a:close/>
                </a:path>
              </a:pathLst>
            </a:custGeom>
            <a:ln w="923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540869" y="5631914"/>
              <a:ext cx="451484" cy="0"/>
            </a:xfrm>
            <a:custGeom>
              <a:avLst/>
              <a:gdLst/>
              <a:ahLst/>
              <a:cxnLst/>
              <a:rect l="l" t="t" r="r" b="b"/>
              <a:pathLst>
                <a:path w="451485" h="0">
                  <a:moveTo>
                    <a:pt x="450857" y="0"/>
                  </a:moveTo>
                  <a:lnTo>
                    <a:pt x="0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536361" y="562717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1522835" y="561295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1037" y="28433"/>
                  </a:moveTo>
                  <a:lnTo>
                    <a:pt x="6014" y="28433"/>
                  </a:lnTo>
                  <a:lnTo>
                    <a:pt x="0" y="22111"/>
                  </a:lnTo>
                  <a:lnTo>
                    <a:pt x="0" y="14216"/>
                  </a:lnTo>
                  <a:lnTo>
                    <a:pt x="0" y="6321"/>
                  </a:lnTo>
                  <a:lnTo>
                    <a:pt x="6014" y="0"/>
                  </a:lnTo>
                  <a:lnTo>
                    <a:pt x="21037" y="0"/>
                  </a:lnTo>
                  <a:lnTo>
                    <a:pt x="27051" y="6321"/>
                  </a:lnTo>
                  <a:lnTo>
                    <a:pt x="27051" y="22111"/>
                  </a:lnTo>
                  <a:lnTo>
                    <a:pt x="21037" y="2843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1522835" y="561295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0" y="14216"/>
                  </a:moveTo>
                  <a:lnTo>
                    <a:pt x="0" y="6321"/>
                  </a:lnTo>
                  <a:lnTo>
                    <a:pt x="6014" y="0"/>
                  </a:lnTo>
                  <a:lnTo>
                    <a:pt x="13525" y="0"/>
                  </a:lnTo>
                  <a:lnTo>
                    <a:pt x="21037" y="0"/>
                  </a:lnTo>
                  <a:lnTo>
                    <a:pt x="27051" y="6321"/>
                  </a:lnTo>
                  <a:lnTo>
                    <a:pt x="27051" y="14216"/>
                  </a:lnTo>
                  <a:lnTo>
                    <a:pt x="27051" y="22111"/>
                  </a:lnTo>
                  <a:lnTo>
                    <a:pt x="21037" y="28433"/>
                  </a:lnTo>
                  <a:lnTo>
                    <a:pt x="13525" y="28433"/>
                  </a:lnTo>
                  <a:lnTo>
                    <a:pt x="6014" y="28433"/>
                  </a:lnTo>
                  <a:lnTo>
                    <a:pt x="0" y="22111"/>
                  </a:lnTo>
                  <a:lnTo>
                    <a:pt x="0" y="14216"/>
                  </a:lnTo>
                  <a:close/>
                </a:path>
              </a:pathLst>
            </a:custGeom>
            <a:ln w="923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5" name="object 17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3287" y="6290619"/>
              <a:ext cx="234538" cy="104256"/>
            </a:xfrm>
            <a:prstGeom prst="rect">
              <a:avLst/>
            </a:prstGeom>
          </p:spPr>
        </p:pic>
        <p:sp>
          <p:nvSpPr>
            <p:cNvPr id="176" name="object 176" descr=""/>
            <p:cNvSpPr/>
            <p:nvPr/>
          </p:nvSpPr>
          <p:spPr>
            <a:xfrm>
              <a:off x="2713099" y="5252806"/>
              <a:ext cx="0" cy="1042669"/>
            </a:xfrm>
            <a:custGeom>
              <a:avLst/>
              <a:gdLst/>
              <a:ahLst/>
              <a:cxnLst/>
              <a:rect l="l" t="t" r="r" b="b"/>
              <a:pathLst>
                <a:path w="0" h="1042670">
                  <a:moveTo>
                    <a:pt x="0" y="1042552"/>
                  </a:moveTo>
                  <a:lnTo>
                    <a:pt x="0" y="0"/>
                  </a:lnTo>
                </a:path>
              </a:pathLst>
            </a:custGeom>
            <a:ln w="90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2708590" y="524806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20" y="8089"/>
                  </a:lnTo>
                  <a:lnTo>
                    <a:pt x="4508" y="9477"/>
                  </a:lnTo>
                  <a:lnTo>
                    <a:pt x="7696" y="8089"/>
                  </a:lnTo>
                  <a:lnTo>
                    <a:pt x="9017" y="4738"/>
                  </a:lnTo>
                  <a:lnTo>
                    <a:pt x="7696" y="1387"/>
                  </a:lnTo>
                  <a:lnTo>
                    <a:pt x="4508" y="0"/>
                  </a:lnTo>
                  <a:lnTo>
                    <a:pt x="1320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8" name="object 178" descr=""/>
          <p:cNvSpPr txBox="1"/>
          <p:nvPr/>
        </p:nvSpPr>
        <p:spPr>
          <a:xfrm>
            <a:off x="232619" y="2840283"/>
            <a:ext cx="5287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Necesitamos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relacionar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</a:t>
            </a:r>
            <a:r>
              <a:rPr dirty="0" baseline="-24305" sz="1200">
                <a:latin typeface="Verdana"/>
                <a:cs typeface="Verdana"/>
              </a:rPr>
              <a:t>b</a:t>
            </a:r>
            <a:r>
              <a:rPr dirty="0" baseline="-24305" sz="1200" spc="15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baseline="-24305" sz="1200" spc="-2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corriente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9" name="object 179" descr=""/>
          <p:cNvSpPr txBox="1"/>
          <p:nvPr/>
        </p:nvSpPr>
        <p:spPr>
          <a:xfrm>
            <a:off x="232619" y="4604669"/>
            <a:ext cx="8477250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38100" marR="304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impedancia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entrada,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sustituimos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excitación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(fuente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baseline="-24305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resistencia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sz="1200">
                <a:latin typeface="Verdana"/>
                <a:cs typeface="Verdana"/>
              </a:rPr>
              <a:t>)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prueba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(v</a:t>
            </a:r>
            <a:r>
              <a:rPr dirty="0" baseline="-24305" sz="1200">
                <a:latin typeface="Verdana"/>
                <a:cs typeface="Verdana"/>
              </a:rPr>
              <a:t>test</a:t>
            </a:r>
            <a:r>
              <a:rPr dirty="0" sz="1200">
                <a:latin typeface="Verdana"/>
                <a:cs typeface="Verdana"/>
              </a:rPr>
              <a:t>)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calculamos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relación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dicha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genera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(i</a:t>
            </a:r>
            <a:r>
              <a:rPr dirty="0" baseline="-24305" sz="1200">
                <a:latin typeface="Verdana"/>
                <a:cs typeface="Verdana"/>
              </a:rPr>
              <a:t>test</a:t>
            </a:r>
            <a:r>
              <a:rPr dirty="0" sz="1200">
                <a:latin typeface="Verdana"/>
                <a:cs typeface="Verdana"/>
              </a:rPr>
              <a:t>),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ver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inferior.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0" name="object 180" descr=""/>
          <p:cNvSpPr txBox="1"/>
          <p:nvPr/>
        </p:nvSpPr>
        <p:spPr>
          <a:xfrm>
            <a:off x="233940" y="6535831"/>
            <a:ext cx="2079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infiere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que: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2180" y="800424"/>
            <a:ext cx="2443480" cy="70612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6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4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(Continuación).</a:t>
            </a:r>
            <a:endParaRPr sz="1200">
              <a:latin typeface="Verdana"/>
              <a:cs typeface="Verdana"/>
            </a:endParaRPr>
          </a:p>
          <a:p>
            <a:pPr marL="69850">
              <a:lnSpc>
                <a:spcPct val="100000"/>
              </a:lnSpc>
              <a:spcBef>
                <a:spcPts val="1115"/>
              </a:spcBef>
            </a:pPr>
            <a:r>
              <a:rPr dirty="0" sz="1300" i="1">
                <a:latin typeface="Times New Roman"/>
                <a:cs typeface="Times New Roman"/>
              </a:rPr>
              <a:t>v</a:t>
            </a:r>
            <a:r>
              <a:rPr dirty="0" baseline="-22222" sz="1125" i="1">
                <a:latin typeface="Times New Roman"/>
                <a:cs typeface="Times New Roman"/>
              </a:rPr>
              <a:t>test</a:t>
            </a:r>
            <a:r>
              <a:rPr dirty="0" baseline="-22222" sz="1125" spc="540" i="1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v</a:t>
            </a:r>
            <a:r>
              <a:rPr dirty="0" baseline="-22222" sz="1125" i="1">
                <a:latin typeface="Times New Roman"/>
                <a:cs typeface="Times New Roman"/>
              </a:rPr>
              <a:t>b</a:t>
            </a:r>
            <a:r>
              <a:rPr dirty="0" baseline="-22222" sz="1125" spc="494" i="1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i</a:t>
            </a:r>
            <a:r>
              <a:rPr dirty="0" baseline="-22222" sz="1125" i="1">
                <a:latin typeface="Times New Roman"/>
                <a:cs typeface="Times New Roman"/>
              </a:rPr>
              <a:t>b </a:t>
            </a:r>
            <a:r>
              <a:rPr dirty="0" sz="1700" spc="-10">
                <a:latin typeface="Symbol"/>
                <a:cs typeface="Symbol"/>
              </a:rPr>
              <a:t></a:t>
            </a:r>
            <a:r>
              <a:rPr dirty="0" sz="1300" spc="-10" i="1">
                <a:latin typeface="Times New Roman"/>
                <a:cs typeface="Times New Roman"/>
              </a:rPr>
              <a:t>h</a:t>
            </a:r>
            <a:r>
              <a:rPr dirty="0" baseline="-22222" sz="1125" spc="-15" i="1">
                <a:latin typeface="Times New Roman"/>
                <a:cs typeface="Times New Roman"/>
              </a:rPr>
              <a:t>ie</a:t>
            </a:r>
            <a:r>
              <a:rPr dirty="0" baseline="-22222" sz="1125" spc="367" i="1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7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</a:t>
            </a:r>
            <a:r>
              <a:rPr dirty="0" sz="1350" i="1">
                <a:latin typeface="Symbol"/>
                <a:cs typeface="Symbol"/>
              </a:rPr>
              <a:t></a:t>
            </a:r>
            <a:r>
              <a:rPr dirty="0" sz="1350" spc="85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18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1)</a:t>
            </a:r>
            <a:r>
              <a:rPr dirty="0" sz="1300" i="1">
                <a:latin typeface="Times New Roman"/>
                <a:cs typeface="Times New Roman"/>
              </a:rPr>
              <a:t>R</a:t>
            </a:r>
            <a:r>
              <a:rPr dirty="0" baseline="-22222" sz="1125" i="1">
                <a:latin typeface="Times New Roman"/>
                <a:cs typeface="Times New Roman"/>
              </a:rPr>
              <a:t>LL</a:t>
            </a:r>
            <a:r>
              <a:rPr dirty="0" baseline="-22222" sz="1125" spc="82" i="1">
                <a:latin typeface="Times New Roman"/>
                <a:cs typeface="Times New Roman"/>
              </a:rPr>
              <a:t> </a:t>
            </a:r>
            <a:r>
              <a:rPr dirty="0" sz="1700" spc="-50">
                <a:latin typeface="Symbol"/>
                <a:cs typeface="Symbol"/>
              </a:rPr>
              <a:t>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65246" y="1770964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 h="0">
                <a:moveTo>
                  <a:pt x="0" y="0"/>
                </a:moveTo>
                <a:lnTo>
                  <a:pt x="2133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40394" y="1770964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 h="0">
                <a:moveTo>
                  <a:pt x="0" y="0"/>
                </a:moveTo>
                <a:lnTo>
                  <a:pt x="2133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026514" y="2276022"/>
            <a:ext cx="100965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25" i="1">
                <a:latin typeface="Times New Roman"/>
                <a:cs typeface="Times New Roman"/>
              </a:rPr>
              <a:t>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52127" y="2405434"/>
            <a:ext cx="1305560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4650" algn="l"/>
                <a:tab pos="1183640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p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25" i="1">
                <a:latin typeface="Times New Roman"/>
                <a:cs typeface="Times New Roman"/>
              </a:rPr>
              <a:t>ie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25" i="1">
                <a:latin typeface="Times New Roman"/>
                <a:cs typeface="Times New Roman"/>
              </a:rPr>
              <a:t>LL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830071" y="2146127"/>
            <a:ext cx="1149350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8440" algn="l"/>
                <a:tab pos="1028065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p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25" i="1">
                <a:latin typeface="Times New Roman"/>
                <a:cs typeface="Times New Roman"/>
              </a:rPr>
              <a:t>ie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25" i="1">
                <a:latin typeface="Times New Roman"/>
                <a:cs typeface="Times New Roman"/>
              </a:rPr>
              <a:t>LL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66668" y="2405434"/>
            <a:ext cx="160020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20" i="1">
                <a:latin typeface="Times New Roman"/>
                <a:cs typeface="Times New Roman"/>
              </a:rPr>
              <a:t>test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96821" y="2165940"/>
            <a:ext cx="3741420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55295" algn="l"/>
                <a:tab pos="822325" algn="l"/>
                <a:tab pos="1631950" algn="l"/>
                <a:tab pos="2048510" algn="l"/>
                <a:tab pos="2235835" algn="l"/>
                <a:tab pos="3728085" algn="l"/>
              </a:tabLst>
            </a:pPr>
            <a:r>
              <a:rPr dirty="0" u="sng" sz="750" spc="5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test</a:t>
            </a:r>
            <a:r>
              <a:rPr dirty="0" u="sng" sz="750" spc="11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750" i="1">
                <a:latin typeface="Times New Roman"/>
                <a:cs typeface="Times New Roman"/>
              </a:rPr>
              <a:t>	</a:t>
            </a:r>
            <a:r>
              <a:rPr dirty="0" u="sng" sz="7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750" spc="-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ie</a:t>
            </a:r>
            <a:r>
              <a:rPr dirty="0" u="sng" sz="7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750" spc="-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LL</a:t>
            </a:r>
            <a:r>
              <a:rPr dirty="0" u="sng" sz="7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750" i="1">
                <a:latin typeface="Times New Roman"/>
                <a:cs typeface="Times New Roman"/>
              </a:rPr>
              <a:t>	</a:t>
            </a:r>
            <a:r>
              <a:rPr dirty="0" u="sng" sz="7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92924" y="1744264"/>
            <a:ext cx="74295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50" i="1">
                <a:latin typeface="Times New Roman"/>
                <a:cs typeface="Times New Roman"/>
              </a:rPr>
              <a:t>b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84738" y="1873675"/>
            <a:ext cx="749300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87705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p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50" i="1">
                <a:latin typeface="Times New Roman"/>
                <a:cs typeface="Times New Roman"/>
              </a:rPr>
              <a:t>p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34293" y="1744167"/>
            <a:ext cx="457834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95605" algn="l"/>
              </a:tabLst>
            </a:pPr>
            <a:r>
              <a:rPr dirty="0" sz="750" spc="-20" i="1">
                <a:latin typeface="Times New Roman"/>
                <a:cs typeface="Times New Roman"/>
              </a:rPr>
              <a:t>test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50" i="1">
                <a:latin typeface="Times New Roman"/>
                <a:cs typeface="Times New Roman"/>
              </a:rPr>
              <a:t>b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30013" y="2422707"/>
            <a:ext cx="22542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4957" sz="1950" spc="-37" i="1">
                <a:latin typeface="Times New Roman"/>
                <a:cs typeface="Times New Roman"/>
              </a:rPr>
              <a:t>h</a:t>
            </a:r>
            <a:r>
              <a:rPr dirty="0" sz="750" spc="-25" i="1">
                <a:latin typeface="Times New Roman"/>
                <a:cs typeface="Times New Roman"/>
              </a:rPr>
              <a:t>ie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55634" y="2510688"/>
            <a:ext cx="240029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00" spc="25" i="1">
                <a:latin typeface="Times New Roman"/>
                <a:cs typeface="Times New Roman"/>
              </a:rPr>
              <a:t>R</a:t>
            </a:r>
            <a:r>
              <a:rPr dirty="0" baseline="-25925" sz="1125" spc="37" i="1">
                <a:latin typeface="Times New Roman"/>
                <a:cs typeface="Times New Roman"/>
              </a:rPr>
              <a:t>p</a:t>
            </a:r>
            <a:endParaRPr baseline="-25925" sz="1125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19433" y="2294969"/>
            <a:ext cx="7175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50" i="1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544703" y="1763458"/>
            <a:ext cx="12700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50" i="1"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69474" y="1763458"/>
            <a:ext cx="12700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50" i="1"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483010" y="2165570"/>
            <a:ext cx="116839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50">
                <a:latin typeface="Symbol"/>
                <a:cs typeface="Symbol"/>
              </a:rPr>
              <a:t>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02952" y="2165570"/>
            <a:ext cx="116839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50">
                <a:latin typeface="Symbol"/>
                <a:cs typeface="Symbol"/>
              </a:rPr>
              <a:t>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61700" y="2055557"/>
            <a:ext cx="36893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36324" sz="1950">
                <a:latin typeface="Symbol"/>
                <a:cs typeface="Symbol"/>
              </a:rPr>
              <a:t></a:t>
            </a:r>
            <a:r>
              <a:rPr dirty="0" baseline="-36324" sz="1950" spc="157">
                <a:latin typeface="Times New Roman"/>
                <a:cs typeface="Times New Roman"/>
              </a:rPr>
              <a:t> </a:t>
            </a:r>
            <a:r>
              <a:rPr dirty="0" sz="1300" spc="-60" i="1">
                <a:latin typeface="Times New Roman"/>
                <a:cs typeface="Times New Roman"/>
              </a:rPr>
              <a:t>v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15767" y="1634060"/>
            <a:ext cx="20193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50" i="1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85127" y="1524046"/>
            <a:ext cx="104838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725805" algn="l"/>
              </a:tabLst>
            </a:pPr>
            <a:r>
              <a:rPr dirty="0" baseline="-36324" sz="1950">
                <a:latin typeface="Symbol"/>
                <a:cs typeface="Symbol"/>
              </a:rPr>
              <a:t></a:t>
            </a:r>
            <a:r>
              <a:rPr dirty="0" baseline="-36324" sz="1950" spc="345">
                <a:latin typeface="Times New Roman"/>
                <a:cs typeface="Times New Roman"/>
              </a:rPr>
              <a:t> </a:t>
            </a:r>
            <a:r>
              <a:rPr dirty="0" sz="1300" spc="-35" i="1">
                <a:latin typeface="Times New Roman"/>
                <a:cs typeface="Times New Roman"/>
              </a:rPr>
              <a:t>v</a:t>
            </a:r>
            <a:r>
              <a:rPr dirty="0" baseline="-22222" sz="1125" spc="-52" i="1">
                <a:latin typeface="Times New Roman"/>
                <a:cs typeface="Times New Roman"/>
              </a:rPr>
              <a:t>b</a:t>
            </a:r>
            <a:r>
              <a:rPr dirty="0" baseline="-22222" sz="1125" i="1">
                <a:latin typeface="Times New Roman"/>
                <a:cs typeface="Times New Roman"/>
              </a:rPr>
              <a:t>	</a:t>
            </a:r>
            <a:r>
              <a:rPr dirty="0" baseline="-36324" sz="1950">
                <a:latin typeface="Symbol"/>
                <a:cs typeface="Symbol"/>
              </a:rPr>
              <a:t></a:t>
            </a:r>
            <a:r>
              <a:rPr dirty="0" baseline="-36324" sz="1950" spc="509">
                <a:latin typeface="Times New Roman"/>
                <a:cs typeface="Times New Roman"/>
              </a:rPr>
              <a:t> </a:t>
            </a:r>
            <a:r>
              <a:rPr dirty="0" sz="1300" spc="-25" i="1">
                <a:latin typeface="Times New Roman"/>
                <a:cs typeface="Times New Roman"/>
              </a:rPr>
              <a:t>i</a:t>
            </a:r>
            <a:r>
              <a:rPr dirty="0" baseline="-22222" sz="1125" spc="-37" i="1">
                <a:latin typeface="Times New Roman"/>
                <a:cs typeface="Times New Roman"/>
              </a:rPr>
              <a:t>b</a:t>
            </a:r>
            <a:endParaRPr baseline="-22222" sz="1125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86933" y="1634060"/>
            <a:ext cx="45529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6065" algn="l"/>
              </a:tabLst>
            </a:pPr>
            <a:r>
              <a:rPr dirty="0" sz="1300" spc="-50" i="1">
                <a:latin typeface="Times New Roman"/>
                <a:cs typeface="Times New Roman"/>
              </a:rPr>
              <a:t>i</a:t>
            </a:r>
            <a:r>
              <a:rPr dirty="0" sz="1300" i="1">
                <a:latin typeface="Times New Roman"/>
                <a:cs typeface="Times New Roman"/>
              </a:rPr>
              <a:t>	</a:t>
            </a: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50" i="1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09553" y="2223840"/>
            <a:ext cx="499109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34188" sz="1950">
                <a:latin typeface="Symbol"/>
                <a:cs typeface="Symbol"/>
              </a:rPr>
              <a:t></a:t>
            </a:r>
            <a:r>
              <a:rPr dirty="0" baseline="-34188" sz="1950" spc="-60">
                <a:latin typeface="Times New Roman"/>
                <a:cs typeface="Times New Roman"/>
              </a:rPr>
              <a:t> </a:t>
            </a:r>
            <a:r>
              <a:rPr dirty="0" u="sng" sz="1300" spc="1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1300" spc="1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300" spc="-125">
                <a:latin typeface="Times New Roman"/>
                <a:cs typeface="Times New Roman"/>
              </a:rPr>
              <a:t> </a:t>
            </a:r>
            <a:r>
              <a:rPr dirty="0" u="none" baseline="-26143" sz="2550" spc="-75">
                <a:latin typeface="Symbol"/>
                <a:cs typeface="Symbol"/>
              </a:rPr>
              <a:t></a:t>
            </a:r>
            <a:endParaRPr baseline="-26143" sz="2550">
              <a:latin typeface="Symbol"/>
              <a:cs typeface="Symbo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33411" y="2381290"/>
            <a:ext cx="10858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5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137123" y="2112501"/>
            <a:ext cx="1926589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 spc="50" i="1">
                <a:latin typeface="Times New Roman"/>
                <a:cs typeface="Times New Roman"/>
              </a:rPr>
              <a:t>R</a:t>
            </a:r>
            <a:r>
              <a:rPr dirty="0" baseline="-25925" sz="1125" spc="75" i="1">
                <a:latin typeface="Times New Roman"/>
                <a:cs typeface="Times New Roman"/>
              </a:rPr>
              <a:t>p</a:t>
            </a:r>
            <a:r>
              <a:rPr dirty="0" baseline="-25925" sz="1125" spc="284" i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//</a:t>
            </a:r>
            <a:r>
              <a:rPr dirty="0" sz="1700">
                <a:latin typeface="Symbol"/>
                <a:cs typeface="Symbol"/>
              </a:rPr>
              <a:t></a:t>
            </a:r>
            <a:r>
              <a:rPr dirty="0" sz="1300" i="1">
                <a:latin typeface="Times New Roman"/>
                <a:cs typeface="Times New Roman"/>
              </a:rPr>
              <a:t>h</a:t>
            </a:r>
            <a:r>
              <a:rPr dirty="0" baseline="-25925" sz="1125" i="1">
                <a:latin typeface="Times New Roman"/>
                <a:cs typeface="Times New Roman"/>
              </a:rPr>
              <a:t>ie</a:t>
            </a:r>
            <a:r>
              <a:rPr dirty="0" baseline="-25925" sz="1125" spc="359" i="1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</a:t>
            </a:r>
            <a:r>
              <a:rPr dirty="0" sz="1350" i="1">
                <a:latin typeface="Symbol"/>
                <a:cs typeface="Symbol"/>
              </a:rPr>
              <a:t></a:t>
            </a:r>
            <a:r>
              <a:rPr dirty="0" sz="1350" spc="75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19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1)</a:t>
            </a:r>
            <a:r>
              <a:rPr dirty="0" sz="1300" i="1">
                <a:latin typeface="Times New Roman"/>
                <a:cs typeface="Times New Roman"/>
              </a:rPr>
              <a:t>R</a:t>
            </a:r>
            <a:r>
              <a:rPr dirty="0" baseline="-25925" sz="1125" i="1">
                <a:latin typeface="Times New Roman"/>
                <a:cs typeface="Times New Roman"/>
              </a:rPr>
              <a:t>LL</a:t>
            </a:r>
            <a:r>
              <a:rPr dirty="0" baseline="-25925" sz="1125" spc="75" i="1">
                <a:latin typeface="Times New Roman"/>
                <a:cs typeface="Times New Roman"/>
              </a:rPr>
              <a:t> </a:t>
            </a:r>
            <a:r>
              <a:rPr dirty="0" sz="1700" spc="-135">
                <a:latin typeface="Symbol"/>
                <a:cs typeface="Symbol"/>
              </a:rPr>
              <a:t></a:t>
            </a:r>
            <a:r>
              <a:rPr dirty="0" sz="1700" spc="-185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0" i="1">
                <a:latin typeface="Times New Roman"/>
                <a:cs typeface="Times New Roman"/>
              </a:rPr>
              <a:t>Z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636735" y="2241899"/>
            <a:ext cx="150685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38910" algn="l"/>
              </a:tabLst>
            </a:pPr>
            <a:r>
              <a:rPr dirty="0" sz="1300" i="1">
                <a:latin typeface="Times New Roman"/>
                <a:cs typeface="Times New Roman"/>
              </a:rPr>
              <a:t>R</a:t>
            </a:r>
            <a:r>
              <a:rPr dirty="0" sz="1300" spc="120" i="1">
                <a:latin typeface="Times New Roman"/>
                <a:cs typeface="Times New Roman"/>
              </a:rPr>
              <a:t> 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80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</a:t>
            </a:r>
            <a:r>
              <a:rPr dirty="0" sz="1300" i="1">
                <a:latin typeface="Times New Roman"/>
                <a:cs typeface="Times New Roman"/>
              </a:rPr>
              <a:t>h</a:t>
            </a:r>
            <a:r>
              <a:rPr dirty="0" sz="1300" spc="135" i="1">
                <a:latin typeface="Times New Roman"/>
                <a:cs typeface="Times New Roman"/>
              </a:rPr>
              <a:t> 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</a:t>
            </a:r>
            <a:r>
              <a:rPr dirty="0" sz="1350" i="1">
                <a:latin typeface="Symbol"/>
                <a:cs typeface="Symbol"/>
              </a:rPr>
              <a:t></a:t>
            </a:r>
            <a:r>
              <a:rPr dirty="0" sz="1350" spc="70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190">
                <a:latin typeface="Times New Roman"/>
                <a:cs typeface="Times New Roman"/>
              </a:rPr>
              <a:t> </a:t>
            </a:r>
            <a:r>
              <a:rPr dirty="0" sz="1300" spc="-25">
                <a:latin typeface="Times New Roman"/>
                <a:cs typeface="Times New Roman"/>
              </a:rPr>
              <a:t>1)</a:t>
            </a:r>
            <a:r>
              <a:rPr dirty="0" sz="1300" spc="-25" i="1">
                <a:latin typeface="Times New Roman"/>
                <a:cs typeface="Times New Roman"/>
              </a:rPr>
              <a:t>R</a:t>
            </a:r>
            <a:r>
              <a:rPr dirty="0" sz="1300" i="1">
                <a:latin typeface="Times New Roman"/>
                <a:cs typeface="Times New Roman"/>
              </a:rPr>
              <a:t>	</a:t>
            </a:r>
            <a:r>
              <a:rPr dirty="0" sz="1700" spc="-85">
                <a:latin typeface="Symbol"/>
                <a:cs typeface="Symbol"/>
              </a:rPr>
              <a:t>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714678" y="1982606"/>
            <a:ext cx="135128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83335" algn="l"/>
              </a:tabLst>
            </a:pPr>
            <a:r>
              <a:rPr dirty="0" sz="1300" i="1">
                <a:latin typeface="Times New Roman"/>
                <a:cs typeface="Times New Roman"/>
              </a:rPr>
              <a:t>R</a:t>
            </a:r>
            <a:r>
              <a:rPr dirty="0" sz="1300" spc="320" i="1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</a:t>
            </a:r>
            <a:r>
              <a:rPr dirty="0" sz="1300" i="1">
                <a:latin typeface="Times New Roman"/>
                <a:cs typeface="Times New Roman"/>
              </a:rPr>
              <a:t>h</a:t>
            </a:r>
            <a:r>
              <a:rPr dirty="0" sz="1300" spc="130" i="1">
                <a:latin typeface="Times New Roman"/>
                <a:cs typeface="Times New Roman"/>
              </a:rPr>
              <a:t> 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</a:t>
            </a:r>
            <a:r>
              <a:rPr dirty="0" sz="1350" i="1">
                <a:latin typeface="Symbol"/>
                <a:cs typeface="Symbol"/>
              </a:rPr>
              <a:t></a:t>
            </a:r>
            <a:r>
              <a:rPr dirty="0" sz="1350" spc="70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190">
                <a:latin typeface="Times New Roman"/>
                <a:cs typeface="Times New Roman"/>
              </a:rPr>
              <a:t> </a:t>
            </a:r>
            <a:r>
              <a:rPr dirty="0" sz="1300" spc="-25">
                <a:latin typeface="Times New Roman"/>
                <a:cs typeface="Times New Roman"/>
              </a:rPr>
              <a:t>1)</a:t>
            </a:r>
            <a:r>
              <a:rPr dirty="0" sz="1300" spc="-25" i="1">
                <a:latin typeface="Times New Roman"/>
                <a:cs typeface="Times New Roman"/>
              </a:rPr>
              <a:t>R</a:t>
            </a:r>
            <a:r>
              <a:rPr dirty="0" sz="1300" i="1">
                <a:latin typeface="Times New Roman"/>
                <a:cs typeface="Times New Roman"/>
              </a:rPr>
              <a:t>	</a:t>
            </a:r>
            <a:r>
              <a:rPr dirty="0" sz="1700" spc="-85">
                <a:latin typeface="Symbol"/>
                <a:cs typeface="Symbol"/>
              </a:rPr>
              <a:t>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523554" y="2328220"/>
            <a:ext cx="96583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6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</a:t>
            </a:r>
            <a:r>
              <a:rPr dirty="0" sz="1350" i="1">
                <a:latin typeface="Symbol"/>
                <a:cs typeface="Symbol"/>
              </a:rPr>
              <a:t></a:t>
            </a:r>
            <a:r>
              <a:rPr dirty="0" sz="1350" spc="105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18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1)</a:t>
            </a:r>
            <a:r>
              <a:rPr dirty="0" sz="1300" i="1">
                <a:latin typeface="Times New Roman"/>
                <a:cs typeface="Times New Roman"/>
              </a:rPr>
              <a:t>R</a:t>
            </a:r>
            <a:r>
              <a:rPr dirty="0" baseline="-25925" sz="1125" i="1">
                <a:latin typeface="Times New Roman"/>
                <a:cs typeface="Times New Roman"/>
              </a:rPr>
              <a:t>LL</a:t>
            </a:r>
            <a:r>
              <a:rPr dirty="0" baseline="-25925" sz="1125" spc="97" i="1">
                <a:latin typeface="Times New Roman"/>
                <a:cs typeface="Times New Roman"/>
              </a:rPr>
              <a:t> </a:t>
            </a:r>
            <a:r>
              <a:rPr dirty="0" sz="1700" spc="-50">
                <a:latin typeface="Symbol"/>
                <a:cs typeface="Symbol"/>
              </a:rPr>
              <a:t>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75432" y="2002488"/>
            <a:ext cx="116078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92835" algn="l"/>
              </a:tabLst>
            </a:pPr>
            <a:r>
              <a:rPr dirty="0" sz="1700">
                <a:latin typeface="Symbol"/>
                <a:cs typeface="Symbol"/>
              </a:rPr>
              <a:t></a:t>
            </a:r>
            <a:r>
              <a:rPr dirty="0" sz="1300" i="1">
                <a:latin typeface="Times New Roman"/>
                <a:cs typeface="Times New Roman"/>
              </a:rPr>
              <a:t>h</a:t>
            </a:r>
            <a:r>
              <a:rPr dirty="0" sz="1300" spc="114" i="1">
                <a:latin typeface="Times New Roman"/>
                <a:cs typeface="Times New Roman"/>
              </a:rPr>
              <a:t> 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8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</a:t>
            </a:r>
            <a:r>
              <a:rPr dirty="0" sz="1350" i="1">
                <a:latin typeface="Symbol"/>
                <a:cs typeface="Symbol"/>
              </a:rPr>
              <a:t></a:t>
            </a:r>
            <a:r>
              <a:rPr dirty="0" sz="1350" spc="60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190">
                <a:latin typeface="Times New Roman"/>
                <a:cs typeface="Times New Roman"/>
              </a:rPr>
              <a:t> </a:t>
            </a:r>
            <a:r>
              <a:rPr dirty="0" sz="1300" spc="-25">
                <a:latin typeface="Times New Roman"/>
                <a:cs typeface="Times New Roman"/>
              </a:rPr>
              <a:t>1)</a:t>
            </a:r>
            <a:r>
              <a:rPr dirty="0" sz="1300" spc="-25" i="1">
                <a:latin typeface="Times New Roman"/>
                <a:cs typeface="Times New Roman"/>
              </a:rPr>
              <a:t>R</a:t>
            </a:r>
            <a:r>
              <a:rPr dirty="0" sz="1300" i="1">
                <a:latin typeface="Times New Roman"/>
                <a:cs typeface="Times New Roman"/>
              </a:rPr>
              <a:t>	</a:t>
            </a:r>
            <a:r>
              <a:rPr dirty="0" sz="1700" spc="-85">
                <a:latin typeface="Symbol"/>
                <a:cs typeface="Symbol"/>
              </a:rPr>
              <a:t>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741194" y="1580990"/>
            <a:ext cx="121158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700" spc="-20">
                <a:latin typeface="Symbol"/>
                <a:cs typeface="Symbol"/>
              </a:rPr>
              <a:t></a:t>
            </a:r>
            <a:r>
              <a:rPr dirty="0" sz="1300" spc="-20" i="1">
                <a:latin typeface="Times New Roman"/>
                <a:cs typeface="Times New Roman"/>
              </a:rPr>
              <a:t>h</a:t>
            </a:r>
            <a:r>
              <a:rPr dirty="0" baseline="-22222" sz="1125" spc="-30" i="1">
                <a:latin typeface="Times New Roman"/>
                <a:cs typeface="Times New Roman"/>
              </a:rPr>
              <a:t>ie</a:t>
            </a:r>
            <a:r>
              <a:rPr dirty="0" baseline="-22222" sz="1125" spc="330" i="1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8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</a:t>
            </a:r>
            <a:r>
              <a:rPr dirty="0" sz="1350" i="1">
                <a:latin typeface="Symbol"/>
                <a:cs typeface="Symbol"/>
              </a:rPr>
              <a:t></a:t>
            </a:r>
            <a:r>
              <a:rPr dirty="0" sz="1350" spc="70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19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1)</a:t>
            </a:r>
            <a:r>
              <a:rPr dirty="0" sz="1300" i="1">
                <a:latin typeface="Times New Roman"/>
                <a:cs typeface="Times New Roman"/>
              </a:rPr>
              <a:t>R</a:t>
            </a:r>
            <a:r>
              <a:rPr dirty="0" baseline="-22222" sz="1125" i="1">
                <a:latin typeface="Times New Roman"/>
                <a:cs typeface="Times New Roman"/>
              </a:rPr>
              <a:t>LL</a:t>
            </a:r>
            <a:r>
              <a:rPr dirty="0" baseline="-22222" sz="1125" spc="67" i="1">
                <a:latin typeface="Times New Roman"/>
                <a:cs typeface="Times New Roman"/>
              </a:rPr>
              <a:t> </a:t>
            </a:r>
            <a:r>
              <a:rPr dirty="0" sz="1700" spc="-50">
                <a:latin typeface="Symbol"/>
                <a:cs typeface="Symbol"/>
              </a:rPr>
              <a:t></a:t>
            </a:r>
            <a:endParaRPr sz="1700">
              <a:latin typeface="Symbol"/>
              <a:cs typeface="Symbol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383315" y="3519962"/>
            <a:ext cx="85725" cy="199390"/>
            <a:chOff x="383315" y="3519962"/>
            <a:chExt cx="85725" cy="199390"/>
          </a:xfrm>
        </p:grpSpPr>
        <p:sp>
          <p:nvSpPr>
            <p:cNvPr id="40" name="object 40" descr=""/>
            <p:cNvSpPr/>
            <p:nvPr/>
          </p:nvSpPr>
          <p:spPr>
            <a:xfrm>
              <a:off x="388078" y="368584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3" y="18955"/>
                  </a:moveTo>
                  <a:lnTo>
                    <a:pt x="0" y="0"/>
                  </a:lnTo>
                </a:path>
              </a:pathLst>
            </a:custGeom>
            <a:ln w="9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83332" y="368110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88078" y="365741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3"/>
                  </a:moveTo>
                  <a:lnTo>
                    <a:pt x="7592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59259" y="365267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88078" y="3628980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6" y="28433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83332" y="362424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88078" y="3600546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3"/>
                  </a:moveTo>
                  <a:lnTo>
                    <a:pt x="7592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59259" y="359580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88078" y="357211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6" y="28433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83332" y="356737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88078" y="3543680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3"/>
                  </a:moveTo>
                  <a:lnTo>
                    <a:pt x="7592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59259" y="353894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26041" y="3524724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3" y="18955"/>
                  </a:moveTo>
                  <a:lnTo>
                    <a:pt x="0" y="0"/>
                  </a:lnTo>
                </a:path>
              </a:pathLst>
            </a:custGeom>
            <a:ln w="9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21295" y="351998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26041" y="3704802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21295" y="370006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223525" y="3606802"/>
            <a:ext cx="14414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R//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278934" y="3330431"/>
            <a:ext cx="2524760" cy="1146810"/>
            <a:chOff x="278934" y="3330431"/>
            <a:chExt cx="2524760" cy="1146810"/>
          </a:xfrm>
        </p:grpSpPr>
        <p:sp>
          <p:nvSpPr>
            <p:cNvPr id="58" name="object 58" descr=""/>
            <p:cNvSpPr/>
            <p:nvPr/>
          </p:nvSpPr>
          <p:spPr>
            <a:xfrm>
              <a:off x="426041" y="342994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26041" y="371427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934" y="4372978"/>
              <a:ext cx="246759" cy="104265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426041" y="4093389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w="0" h="284479">
                  <a:moveTo>
                    <a:pt x="0" y="284332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21295" y="40886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07059" y="40744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2" y="28433"/>
                  </a:moveTo>
                  <a:lnTo>
                    <a:pt x="6330" y="28433"/>
                  </a:lnTo>
                  <a:lnTo>
                    <a:pt x="0" y="22111"/>
                  </a:lnTo>
                  <a:lnTo>
                    <a:pt x="0" y="14216"/>
                  </a:lnTo>
                  <a:lnTo>
                    <a:pt x="0" y="6321"/>
                  </a:lnTo>
                  <a:lnTo>
                    <a:pt x="6330" y="0"/>
                  </a:lnTo>
                  <a:lnTo>
                    <a:pt x="22142" y="0"/>
                  </a:lnTo>
                  <a:lnTo>
                    <a:pt x="28472" y="6321"/>
                  </a:lnTo>
                  <a:lnTo>
                    <a:pt x="28472" y="22111"/>
                  </a:lnTo>
                  <a:lnTo>
                    <a:pt x="22142" y="2843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07059" y="40744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16"/>
                  </a:moveTo>
                  <a:lnTo>
                    <a:pt x="0" y="6321"/>
                  </a:lnTo>
                  <a:lnTo>
                    <a:pt x="6330" y="0"/>
                  </a:lnTo>
                  <a:lnTo>
                    <a:pt x="14236" y="0"/>
                  </a:lnTo>
                  <a:lnTo>
                    <a:pt x="22142" y="0"/>
                  </a:lnTo>
                  <a:lnTo>
                    <a:pt x="28472" y="6321"/>
                  </a:lnTo>
                  <a:lnTo>
                    <a:pt x="28472" y="14216"/>
                  </a:lnTo>
                  <a:lnTo>
                    <a:pt x="28472" y="22111"/>
                  </a:lnTo>
                  <a:lnTo>
                    <a:pt x="22142" y="28433"/>
                  </a:lnTo>
                  <a:lnTo>
                    <a:pt x="14236" y="28433"/>
                  </a:lnTo>
                  <a:lnTo>
                    <a:pt x="6330" y="28433"/>
                  </a:lnTo>
                  <a:lnTo>
                    <a:pt x="0" y="22111"/>
                  </a:lnTo>
                  <a:lnTo>
                    <a:pt x="0" y="14216"/>
                  </a:lnTo>
                  <a:close/>
                </a:path>
              </a:pathLst>
            </a:custGeom>
            <a:ln w="948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754753" y="347733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750008" y="356737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707299" y="3524724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54" y="47388"/>
                  </a:moveTo>
                  <a:lnTo>
                    <a:pt x="0" y="0"/>
                  </a:lnTo>
                </a:path>
              </a:pathLst>
            </a:custGeom>
            <a:ln w="948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702554" y="351998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754753" y="3524724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47388"/>
                  </a:moveTo>
                  <a:lnTo>
                    <a:pt x="47454" y="0"/>
                  </a:lnTo>
                </a:path>
              </a:pathLst>
            </a:custGeom>
            <a:ln w="948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797462" y="351998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659845" y="3429947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0" y="90038"/>
                  </a:moveTo>
                  <a:lnTo>
                    <a:pt x="7043" y="54866"/>
                  </a:lnTo>
                  <a:lnTo>
                    <a:pt x="26296" y="26260"/>
                  </a:lnTo>
                  <a:lnTo>
                    <a:pt x="54941" y="7033"/>
                  </a:lnTo>
                  <a:lnTo>
                    <a:pt x="90162" y="0"/>
                  </a:lnTo>
                  <a:lnTo>
                    <a:pt x="125383" y="7033"/>
                  </a:lnTo>
                  <a:lnTo>
                    <a:pt x="154028" y="26260"/>
                  </a:lnTo>
                  <a:lnTo>
                    <a:pt x="173281" y="54866"/>
                  </a:lnTo>
                  <a:lnTo>
                    <a:pt x="180325" y="90038"/>
                  </a:lnTo>
                  <a:lnTo>
                    <a:pt x="173281" y="125210"/>
                  </a:lnTo>
                  <a:lnTo>
                    <a:pt x="154028" y="153816"/>
                  </a:lnTo>
                  <a:lnTo>
                    <a:pt x="125383" y="173043"/>
                  </a:lnTo>
                  <a:lnTo>
                    <a:pt x="90162" y="180077"/>
                  </a:lnTo>
                  <a:lnTo>
                    <a:pt x="54941" y="173043"/>
                  </a:lnTo>
                  <a:lnTo>
                    <a:pt x="26296" y="153816"/>
                  </a:lnTo>
                  <a:lnTo>
                    <a:pt x="7043" y="125210"/>
                  </a:lnTo>
                  <a:lnTo>
                    <a:pt x="0" y="90038"/>
                  </a:lnTo>
                  <a:close/>
                </a:path>
              </a:pathLst>
            </a:custGeom>
            <a:ln w="948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745263" y="3591069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81" y="0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759499" y="358633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745262" y="344890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81" y="0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759499" y="344416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754753" y="3439424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955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750008" y="345364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754753" y="333517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754753" y="361950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754753" y="3335170"/>
              <a:ext cx="949325" cy="0"/>
            </a:xfrm>
            <a:custGeom>
              <a:avLst/>
              <a:gdLst/>
              <a:ahLst/>
              <a:cxnLst/>
              <a:rect l="l" t="t" r="r" b="b"/>
              <a:pathLst>
                <a:path w="949325" h="0">
                  <a:moveTo>
                    <a:pt x="949080" y="0"/>
                  </a:moveTo>
                  <a:lnTo>
                    <a:pt x="0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750008" y="33304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242250" y="359106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3" y="18955"/>
                  </a:moveTo>
                  <a:lnTo>
                    <a:pt x="0" y="0"/>
                  </a:lnTo>
                </a:path>
              </a:pathLst>
            </a:custGeom>
            <a:ln w="9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237504" y="358633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242250" y="3562636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3"/>
                  </a:moveTo>
                  <a:lnTo>
                    <a:pt x="7592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313431" y="355789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242250" y="3534202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6" y="28433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237504" y="352946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242249" y="3505769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3"/>
                  </a:moveTo>
                  <a:lnTo>
                    <a:pt x="7592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313430" y="350103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242249" y="3477336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6" y="28433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237504" y="347259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242249" y="344890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3"/>
                  </a:moveTo>
                  <a:lnTo>
                    <a:pt x="7592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313430" y="344416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280213" y="3429947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3" y="18955"/>
                  </a:moveTo>
                  <a:lnTo>
                    <a:pt x="0" y="0"/>
                  </a:lnTo>
                </a:path>
              </a:pathLst>
            </a:custGeom>
            <a:ln w="9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275467" y="342520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280213" y="3610024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275467" y="360528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280213" y="333517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280213" y="361950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242249" y="397017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3" y="18955"/>
                  </a:moveTo>
                  <a:lnTo>
                    <a:pt x="0" y="0"/>
                  </a:lnTo>
                </a:path>
              </a:pathLst>
            </a:custGeom>
            <a:ln w="9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237504" y="396544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242249" y="3941746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3"/>
                  </a:moveTo>
                  <a:lnTo>
                    <a:pt x="7592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313430" y="393700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242249" y="3913312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6" y="28433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237504" y="390857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242249" y="3884879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3"/>
                  </a:moveTo>
                  <a:lnTo>
                    <a:pt x="7592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313430" y="388014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242249" y="3856446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26" y="28433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237504" y="385170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242249" y="382801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3"/>
                  </a:moveTo>
                  <a:lnTo>
                    <a:pt x="7592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313430" y="382327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280213" y="3809057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63" y="18955"/>
                  </a:moveTo>
                  <a:lnTo>
                    <a:pt x="0" y="0"/>
                  </a:lnTo>
                </a:path>
              </a:pathLst>
            </a:custGeom>
            <a:ln w="9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275467" y="380431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280213" y="3989134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275467" y="398439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280212" y="371428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280212" y="399861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280212" y="4093390"/>
              <a:ext cx="759460" cy="0"/>
            </a:xfrm>
            <a:custGeom>
              <a:avLst/>
              <a:gdLst/>
              <a:ahLst/>
              <a:cxnLst/>
              <a:rect l="l" t="t" r="r" b="b"/>
              <a:pathLst>
                <a:path w="759460" h="0">
                  <a:moveTo>
                    <a:pt x="759264" y="0"/>
                  </a:moveTo>
                  <a:lnTo>
                    <a:pt x="0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275467" y="40886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261231" y="40744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2" y="28433"/>
                  </a:moveTo>
                  <a:lnTo>
                    <a:pt x="6330" y="28433"/>
                  </a:lnTo>
                  <a:lnTo>
                    <a:pt x="0" y="22111"/>
                  </a:lnTo>
                  <a:lnTo>
                    <a:pt x="0" y="14216"/>
                  </a:lnTo>
                  <a:lnTo>
                    <a:pt x="0" y="6321"/>
                  </a:lnTo>
                  <a:lnTo>
                    <a:pt x="6330" y="0"/>
                  </a:lnTo>
                  <a:lnTo>
                    <a:pt x="22142" y="0"/>
                  </a:lnTo>
                  <a:lnTo>
                    <a:pt x="28472" y="6321"/>
                  </a:lnTo>
                  <a:lnTo>
                    <a:pt x="28472" y="22111"/>
                  </a:lnTo>
                  <a:lnTo>
                    <a:pt x="22142" y="2843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261231" y="407443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16"/>
                  </a:moveTo>
                  <a:lnTo>
                    <a:pt x="0" y="6321"/>
                  </a:lnTo>
                  <a:lnTo>
                    <a:pt x="6330" y="0"/>
                  </a:lnTo>
                  <a:lnTo>
                    <a:pt x="14236" y="0"/>
                  </a:lnTo>
                  <a:lnTo>
                    <a:pt x="22142" y="0"/>
                  </a:lnTo>
                  <a:lnTo>
                    <a:pt x="28472" y="6321"/>
                  </a:lnTo>
                  <a:lnTo>
                    <a:pt x="28472" y="14216"/>
                  </a:lnTo>
                  <a:lnTo>
                    <a:pt x="28472" y="22111"/>
                  </a:lnTo>
                  <a:lnTo>
                    <a:pt x="22142" y="28433"/>
                  </a:lnTo>
                  <a:lnTo>
                    <a:pt x="14236" y="28433"/>
                  </a:lnTo>
                  <a:lnTo>
                    <a:pt x="6330" y="28433"/>
                  </a:lnTo>
                  <a:lnTo>
                    <a:pt x="0" y="22111"/>
                  </a:lnTo>
                  <a:lnTo>
                    <a:pt x="0" y="14216"/>
                  </a:lnTo>
                  <a:close/>
                </a:path>
              </a:pathLst>
            </a:custGeom>
            <a:ln w="948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6727" y="4372978"/>
              <a:ext cx="246759" cy="104265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2703833" y="3335170"/>
              <a:ext cx="0" cy="1042669"/>
            </a:xfrm>
            <a:custGeom>
              <a:avLst/>
              <a:gdLst/>
              <a:ahLst/>
              <a:cxnLst/>
              <a:rect l="l" t="t" r="r" b="b"/>
              <a:pathLst>
                <a:path w="0" h="1042670">
                  <a:moveTo>
                    <a:pt x="0" y="1042552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699088" y="33304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754753" y="3714280"/>
              <a:ext cx="285115" cy="0"/>
            </a:xfrm>
            <a:custGeom>
              <a:avLst/>
              <a:gdLst/>
              <a:ahLst/>
              <a:cxnLst/>
              <a:rect l="l" t="t" r="r" b="b"/>
              <a:pathLst>
                <a:path w="285114" h="0">
                  <a:moveTo>
                    <a:pt x="284724" y="0"/>
                  </a:moveTo>
                  <a:lnTo>
                    <a:pt x="0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750007" y="370954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735771" y="36953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2" y="28433"/>
                  </a:moveTo>
                  <a:lnTo>
                    <a:pt x="6330" y="28433"/>
                  </a:lnTo>
                  <a:lnTo>
                    <a:pt x="0" y="22111"/>
                  </a:lnTo>
                  <a:lnTo>
                    <a:pt x="0" y="14216"/>
                  </a:lnTo>
                  <a:lnTo>
                    <a:pt x="0" y="6321"/>
                  </a:lnTo>
                  <a:lnTo>
                    <a:pt x="6330" y="0"/>
                  </a:lnTo>
                  <a:lnTo>
                    <a:pt x="22142" y="0"/>
                  </a:lnTo>
                  <a:lnTo>
                    <a:pt x="28472" y="6321"/>
                  </a:lnTo>
                  <a:lnTo>
                    <a:pt x="28472" y="22111"/>
                  </a:lnTo>
                  <a:lnTo>
                    <a:pt x="22142" y="2843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735771" y="36953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16"/>
                  </a:moveTo>
                  <a:lnTo>
                    <a:pt x="0" y="6321"/>
                  </a:lnTo>
                  <a:lnTo>
                    <a:pt x="6330" y="0"/>
                  </a:lnTo>
                  <a:lnTo>
                    <a:pt x="14236" y="0"/>
                  </a:lnTo>
                  <a:lnTo>
                    <a:pt x="22142" y="0"/>
                  </a:lnTo>
                  <a:lnTo>
                    <a:pt x="28472" y="6321"/>
                  </a:lnTo>
                  <a:lnTo>
                    <a:pt x="28472" y="14216"/>
                  </a:lnTo>
                  <a:lnTo>
                    <a:pt x="28472" y="22111"/>
                  </a:lnTo>
                  <a:lnTo>
                    <a:pt x="22142" y="28433"/>
                  </a:lnTo>
                  <a:lnTo>
                    <a:pt x="14236" y="28433"/>
                  </a:lnTo>
                  <a:lnTo>
                    <a:pt x="6330" y="28433"/>
                  </a:lnTo>
                  <a:lnTo>
                    <a:pt x="0" y="22111"/>
                  </a:lnTo>
                  <a:lnTo>
                    <a:pt x="0" y="14216"/>
                  </a:lnTo>
                  <a:close/>
                </a:path>
              </a:pathLst>
            </a:custGeom>
            <a:ln w="948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426040" y="3809057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w="0" h="284479">
                  <a:moveTo>
                    <a:pt x="0" y="284332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421294" y="380431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426040" y="3335170"/>
              <a:ext cx="854710" cy="0"/>
            </a:xfrm>
            <a:custGeom>
              <a:avLst/>
              <a:gdLst/>
              <a:ahLst/>
              <a:cxnLst/>
              <a:rect l="l" t="t" r="r" b="b"/>
              <a:pathLst>
                <a:path w="854710" h="0">
                  <a:moveTo>
                    <a:pt x="0" y="0"/>
                  </a:moveTo>
                  <a:lnTo>
                    <a:pt x="854172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1275467" y="33304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426040" y="333517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49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421294" y="342520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982533" y="3875403"/>
              <a:ext cx="47625" cy="28575"/>
            </a:xfrm>
            <a:custGeom>
              <a:avLst/>
              <a:gdLst/>
              <a:ahLst/>
              <a:cxnLst/>
              <a:rect l="l" t="t" r="r" b="b"/>
              <a:pathLst>
                <a:path w="47625" h="28575">
                  <a:moveTo>
                    <a:pt x="47216" y="27077"/>
                  </a:moveTo>
                  <a:lnTo>
                    <a:pt x="47368" y="25969"/>
                  </a:lnTo>
                  <a:lnTo>
                    <a:pt x="47454" y="24841"/>
                  </a:lnTo>
                  <a:lnTo>
                    <a:pt x="47454" y="23694"/>
                  </a:lnTo>
                  <a:lnTo>
                    <a:pt x="45600" y="14438"/>
                  </a:lnTo>
                  <a:lnTo>
                    <a:pt x="40534" y="6910"/>
                  </a:lnTo>
                  <a:lnTo>
                    <a:pt x="32995" y="1850"/>
                  </a:lnTo>
                  <a:lnTo>
                    <a:pt x="23727" y="0"/>
                  </a:lnTo>
                  <a:lnTo>
                    <a:pt x="14458" y="1850"/>
                  </a:lnTo>
                  <a:lnTo>
                    <a:pt x="6919" y="6910"/>
                  </a:lnTo>
                  <a:lnTo>
                    <a:pt x="1853" y="14438"/>
                  </a:lnTo>
                  <a:lnTo>
                    <a:pt x="0" y="23694"/>
                  </a:lnTo>
                  <a:lnTo>
                    <a:pt x="0" y="25286"/>
                  </a:lnTo>
                  <a:lnTo>
                    <a:pt x="151" y="26840"/>
                  </a:lnTo>
                  <a:lnTo>
                    <a:pt x="446" y="28347"/>
                  </a:lnTo>
                </a:path>
              </a:pathLst>
            </a:custGeom>
            <a:ln w="94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039927" y="390244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1307"/>
                  </a:moveTo>
                  <a:lnTo>
                    <a:pt x="2912" y="8885"/>
                  </a:lnTo>
                  <a:lnTo>
                    <a:pt x="8099" y="14919"/>
                  </a:lnTo>
                  <a:lnTo>
                    <a:pt x="15056" y="18907"/>
                  </a:lnTo>
                  <a:lnTo>
                    <a:pt x="23280" y="20348"/>
                  </a:lnTo>
                  <a:lnTo>
                    <a:pt x="31801" y="18795"/>
                  </a:lnTo>
                  <a:lnTo>
                    <a:pt x="38933" y="14510"/>
                  </a:lnTo>
                  <a:lnTo>
                    <a:pt x="44112" y="8057"/>
                  </a:lnTo>
                  <a:lnTo>
                    <a:pt x="4677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944569" y="3809057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0" y="90038"/>
                  </a:moveTo>
                  <a:lnTo>
                    <a:pt x="7043" y="54866"/>
                  </a:lnTo>
                  <a:lnTo>
                    <a:pt x="26296" y="26260"/>
                  </a:lnTo>
                  <a:lnTo>
                    <a:pt x="54941" y="7033"/>
                  </a:lnTo>
                  <a:lnTo>
                    <a:pt x="90162" y="0"/>
                  </a:lnTo>
                  <a:lnTo>
                    <a:pt x="125383" y="7033"/>
                  </a:lnTo>
                  <a:lnTo>
                    <a:pt x="154028" y="26260"/>
                  </a:lnTo>
                  <a:lnTo>
                    <a:pt x="173281" y="54866"/>
                  </a:lnTo>
                  <a:lnTo>
                    <a:pt x="180325" y="90038"/>
                  </a:lnTo>
                  <a:lnTo>
                    <a:pt x="173281" y="125210"/>
                  </a:lnTo>
                  <a:lnTo>
                    <a:pt x="154028" y="153816"/>
                  </a:lnTo>
                  <a:lnTo>
                    <a:pt x="125383" y="173043"/>
                  </a:lnTo>
                  <a:lnTo>
                    <a:pt x="90162" y="180077"/>
                  </a:lnTo>
                  <a:lnTo>
                    <a:pt x="54941" y="173043"/>
                  </a:lnTo>
                  <a:lnTo>
                    <a:pt x="26296" y="153816"/>
                  </a:lnTo>
                  <a:lnTo>
                    <a:pt x="7043" y="125210"/>
                  </a:lnTo>
                  <a:lnTo>
                    <a:pt x="0" y="90038"/>
                  </a:lnTo>
                  <a:close/>
                </a:path>
              </a:pathLst>
            </a:custGeom>
            <a:ln w="948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2029986" y="3970179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81" y="0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2044222" y="396544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2039477" y="381853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955"/>
                  </a:lnTo>
                </a:path>
              </a:pathLst>
            </a:custGeom>
            <a:ln w="94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2034731" y="383275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2029986" y="3828013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81" y="0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2044222" y="382327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2039477" y="371428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77"/>
                  </a:moveTo>
                  <a:lnTo>
                    <a:pt x="0" y="0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2039477" y="399861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77"/>
                  </a:lnTo>
                </a:path>
              </a:pathLst>
            </a:custGeom>
            <a:ln w="94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426039" y="4093390"/>
              <a:ext cx="854710" cy="0"/>
            </a:xfrm>
            <a:custGeom>
              <a:avLst/>
              <a:gdLst/>
              <a:ahLst/>
              <a:cxnLst/>
              <a:rect l="l" t="t" r="r" b="b"/>
              <a:pathLst>
                <a:path w="854710" h="0">
                  <a:moveTo>
                    <a:pt x="854172" y="0"/>
                  </a:moveTo>
                  <a:lnTo>
                    <a:pt x="0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421294" y="40886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280212" y="3714280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80" h="0">
                  <a:moveTo>
                    <a:pt x="474540" y="0"/>
                  </a:moveTo>
                  <a:lnTo>
                    <a:pt x="0" y="0"/>
                  </a:lnTo>
                </a:path>
              </a:pathLst>
            </a:custGeom>
            <a:ln w="947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275467" y="370954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8"/>
                  </a:moveTo>
                  <a:lnTo>
                    <a:pt x="1389" y="8089"/>
                  </a:lnTo>
                  <a:lnTo>
                    <a:pt x="4745" y="9477"/>
                  </a:lnTo>
                  <a:lnTo>
                    <a:pt x="8100" y="8089"/>
                  </a:lnTo>
                  <a:lnTo>
                    <a:pt x="9490" y="4738"/>
                  </a:lnTo>
                  <a:lnTo>
                    <a:pt x="8100" y="1387"/>
                  </a:lnTo>
                  <a:lnTo>
                    <a:pt x="4745" y="0"/>
                  </a:lnTo>
                  <a:lnTo>
                    <a:pt x="1389" y="1387"/>
                  </a:lnTo>
                  <a:lnTo>
                    <a:pt x="0" y="4738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1261230" y="36953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2" y="28433"/>
                  </a:moveTo>
                  <a:lnTo>
                    <a:pt x="6330" y="28433"/>
                  </a:lnTo>
                  <a:lnTo>
                    <a:pt x="0" y="22111"/>
                  </a:lnTo>
                  <a:lnTo>
                    <a:pt x="0" y="14216"/>
                  </a:lnTo>
                  <a:lnTo>
                    <a:pt x="0" y="6321"/>
                  </a:lnTo>
                  <a:lnTo>
                    <a:pt x="6330" y="0"/>
                  </a:lnTo>
                  <a:lnTo>
                    <a:pt x="22142" y="0"/>
                  </a:lnTo>
                  <a:lnTo>
                    <a:pt x="28472" y="6321"/>
                  </a:lnTo>
                  <a:lnTo>
                    <a:pt x="28472" y="22111"/>
                  </a:lnTo>
                  <a:lnTo>
                    <a:pt x="22142" y="2843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261230" y="369532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16"/>
                  </a:moveTo>
                  <a:lnTo>
                    <a:pt x="0" y="6321"/>
                  </a:lnTo>
                  <a:lnTo>
                    <a:pt x="6330" y="0"/>
                  </a:lnTo>
                  <a:lnTo>
                    <a:pt x="14236" y="0"/>
                  </a:lnTo>
                  <a:lnTo>
                    <a:pt x="22142" y="0"/>
                  </a:lnTo>
                  <a:lnTo>
                    <a:pt x="28472" y="6321"/>
                  </a:lnTo>
                  <a:lnTo>
                    <a:pt x="28472" y="14216"/>
                  </a:lnTo>
                  <a:lnTo>
                    <a:pt x="28472" y="22111"/>
                  </a:lnTo>
                  <a:lnTo>
                    <a:pt x="22142" y="28433"/>
                  </a:lnTo>
                  <a:lnTo>
                    <a:pt x="14236" y="28433"/>
                  </a:lnTo>
                  <a:lnTo>
                    <a:pt x="6330" y="28433"/>
                  </a:lnTo>
                  <a:lnTo>
                    <a:pt x="0" y="22111"/>
                  </a:lnTo>
                  <a:lnTo>
                    <a:pt x="0" y="14216"/>
                  </a:lnTo>
                  <a:close/>
                </a:path>
              </a:pathLst>
            </a:custGeom>
            <a:ln w="948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2" name="object 152" descr=""/>
          <p:cNvSpPr txBox="1"/>
          <p:nvPr/>
        </p:nvSpPr>
        <p:spPr>
          <a:xfrm>
            <a:off x="1893906" y="3417247"/>
            <a:ext cx="1492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Bib</a:t>
            </a:r>
            <a:endParaRPr sz="650">
              <a:latin typeface="Arial"/>
              <a:cs typeface="Arial"/>
            </a:endParaRPr>
          </a:p>
        </p:txBody>
      </p:sp>
      <p:sp>
        <p:nvSpPr>
          <p:cNvPr id="153" name="object 153" descr=""/>
          <p:cNvSpPr txBox="1"/>
          <p:nvPr/>
        </p:nvSpPr>
        <p:spPr>
          <a:xfrm>
            <a:off x="1362420" y="3417248"/>
            <a:ext cx="1397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hie</a:t>
            </a:r>
            <a:endParaRPr sz="650">
              <a:latin typeface="Arial"/>
              <a:cs typeface="Arial"/>
            </a:endParaRPr>
          </a:p>
        </p:txBody>
      </p:sp>
      <p:sp>
        <p:nvSpPr>
          <p:cNvPr id="154" name="object 154" descr=""/>
          <p:cNvSpPr txBox="1"/>
          <p:nvPr/>
        </p:nvSpPr>
        <p:spPr>
          <a:xfrm>
            <a:off x="1362420" y="3796357"/>
            <a:ext cx="15367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650">
              <a:latin typeface="Arial"/>
              <a:cs typeface="Arial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2216593" y="3796357"/>
            <a:ext cx="22987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>
                <a:solidFill>
                  <a:srgbClr val="000080"/>
                </a:solidFill>
                <a:latin typeface="Arial"/>
                <a:cs typeface="Arial"/>
              </a:rPr>
              <a:t>v</a:t>
            </a:r>
            <a:r>
              <a:rPr dirty="0" sz="650" spc="-65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650" spc="-20">
                <a:solidFill>
                  <a:srgbClr val="000080"/>
                </a:solidFill>
                <a:latin typeface="Arial"/>
                <a:cs typeface="Arial"/>
              </a:rPr>
              <a:t>test</a:t>
            </a:r>
            <a:endParaRPr sz="650">
              <a:latin typeface="Arial"/>
              <a:cs typeface="Arial"/>
            </a:endParaRPr>
          </a:p>
        </p:txBody>
      </p:sp>
      <p:sp>
        <p:nvSpPr>
          <p:cNvPr id="156" name="object 156" descr=""/>
          <p:cNvSpPr txBox="1"/>
          <p:nvPr/>
        </p:nvSpPr>
        <p:spPr>
          <a:xfrm>
            <a:off x="683312" y="4263976"/>
            <a:ext cx="1111885" cy="2184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sz="1200" i="1">
                <a:latin typeface="Times New Roman"/>
                <a:cs typeface="Times New Roman"/>
              </a:rPr>
              <a:t>i</a:t>
            </a:r>
            <a:r>
              <a:rPr dirty="0" baseline="-23809" sz="1050" i="1">
                <a:latin typeface="Times New Roman"/>
                <a:cs typeface="Times New Roman"/>
              </a:rPr>
              <a:t>test</a:t>
            </a:r>
            <a:r>
              <a:rPr dirty="0" baseline="-23809" sz="1050" spc="375" i="1">
                <a:latin typeface="Times New Roman"/>
                <a:cs typeface="Times New Roman"/>
              </a:rPr>
              <a:t> </a:t>
            </a:r>
            <a:r>
              <a:rPr dirty="0" sz="1200">
                <a:latin typeface="Symbol"/>
                <a:cs typeface="Symbol"/>
              </a:rPr>
              <a:t>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50" i="1">
                <a:latin typeface="Symbol"/>
                <a:cs typeface="Symbol"/>
              </a:rPr>
              <a:t></a:t>
            </a:r>
            <a:r>
              <a:rPr dirty="0" sz="1200" i="1">
                <a:latin typeface="Times New Roman"/>
                <a:cs typeface="Times New Roman"/>
              </a:rPr>
              <a:t>i</a:t>
            </a:r>
            <a:r>
              <a:rPr dirty="0" baseline="-23809" sz="1050" i="1">
                <a:latin typeface="Times New Roman"/>
                <a:cs typeface="Times New Roman"/>
              </a:rPr>
              <a:t>b</a:t>
            </a:r>
            <a:r>
              <a:rPr dirty="0" baseline="-23809" sz="1050" spc="337" i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Symbol"/>
                <a:cs typeface="Symbol"/>
              </a:rPr>
              <a:t>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i</a:t>
            </a:r>
            <a:r>
              <a:rPr dirty="0" baseline="-23809" sz="1050" i="1">
                <a:latin typeface="Times New Roman"/>
                <a:cs typeface="Times New Roman"/>
              </a:rPr>
              <a:t>b</a:t>
            </a:r>
            <a:r>
              <a:rPr dirty="0" baseline="-23809" sz="1050" spc="450" i="1">
                <a:latin typeface="Times New Roman"/>
                <a:cs typeface="Times New Roman"/>
              </a:rPr>
              <a:t> </a:t>
            </a:r>
            <a:r>
              <a:rPr dirty="0" sz="1200">
                <a:latin typeface="Symbol"/>
                <a:cs typeface="Symbol"/>
              </a:rPr>
              <a:t>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 i="1">
                <a:latin typeface="Times New Roman"/>
                <a:cs typeface="Times New Roman"/>
              </a:rPr>
              <a:t>i</a:t>
            </a:r>
            <a:r>
              <a:rPr dirty="0" baseline="-23809" sz="1050" spc="-37" i="1">
                <a:latin typeface="Times New Roman"/>
                <a:cs typeface="Times New Roman"/>
              </a:rPr>
              <a:t>e</a:t>
            </a:r>
            <a:endParaRPr baseline="-23809" sz="1050">
              <a:latin typeface="Times New Roman"/>
              <a:cs typeface="Times New Roman"/>
            </a:endParaRPr>
          </a:p>
        </p:txBody>
      </p:sp>
      <p:sp>
        <p:nvSpPr>
          <p:cNvPr id="157" name="object 157" descr=""/>
          <p:cNvSpPr/>
          <p:nvPr/>
        </p:nvSpPr>
        <p:spPr>
          <a:xfrm>
            <a:off x="4921738" y="5246313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 h="0">
                <a:moveTo>
                  <a:pt x="0" y="0"/>
                </a:moveTo>
                <a:lnTo>
                  <a:pt x="2927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 descr=""/>
          <p:cNvSpPr txBox="1"/>
          <p:nvPr/>
        </p:nvSpPr>
        <p:spPr>
          <a:xfrm>
            <a:off x="5071255" y="5378403"/>
            <a:ext cx="9334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0" i="1">
                <a:latin typeface="Times New Roman"/>
                <a:cs typeface="Times New Roman"/>
              </a:rPr>
              <a:t>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59" name="object 159" descr=""/>
          <p:cNvSpPr txBox="1"/>
          <p:nvPr/>
        </p:nvSpPr>
        <p:spPr>
          <a:xfrm>
            <a:off x="5007001" y="5078516"/>
            <a:ext cx="17907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i="1">
                <a:latin typeface="Times New Roman"/>
                <a:cs typeface="Times New Roman"/>
              </a:rPr>
              <a:t>test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4626682" y="5216236"/>
            <a:ext cx="7493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0" i="1">
                <a:latin typeface="Times New Roman"/>
                <a:cs typeface="Times New Roman"/>
              </a:rPr>
              <a:t>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1" name="object 161" descr=""/>
          <p:cNvSpPr txBox="1"/>
          <p:nvPr/>
        </p:nvSpPr>
        <p:spPr>
          <a:xfrm>
            <a:off x="4625131" y="4600247"/>
            <a:ext cx="8128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0" i="1">
                <a:latin typeface="Times New Roman"/>
                <a:cs typeface="Times New Roman"/>
              </a:rPr>
              <a:t>b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2" name="object 162" descr=""/>
          <p:cNvSpPr txBox="1"/>
          <p:nvPr/>
        </p:nvSpPr>
        <p:spPr>
          <a:xfrm>
            <a:off x="4950085" y="5240096"/>
            <a:ext cx="141605" cy="274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50" i="1">
                <a:latin typeface="Times New Roman"/>
                <a:cs typeface="Times New Roman"/>
              </a:rPr>
              <a:t>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3" name="object 163" descr=""/>
          <p:cNvSpPr txBox="1"/>
          <p:nvPr/>
        </p:nvSpPr>
        <p:spPr>
          <a:xfrm>
            <a:off x="4918939" y="4940315"/>
            <a:ext cx="109855" cy="274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50" i="1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4" name="object 164" descr=""/>
          <p:cNvSpPr txBox="1"/>
          <p:nvPr/>
        </p:nvSpPr>
        <p:spPr>
          <a:xfrm>
            <a:off x="4571208" y="5078069"/>
            <a:ext cx="310515" cy="274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93040" algn="l"/>
              </a:tabLst>
            </a:pPr>
            <a:r>
              <a:rPr dirty="0" sz="1600" spc="-50" i="1">
                <a:latin typeface="Times New Roman"/>
                <a:cs typeface="Times New Roman"/>
              </a:rPr>
              <a:t>i</a:t>
            </a:r>
            <a:r>
              <a:rPr dirty="0" sz="1600" i="1">
                <a:latin typeface="Times New Roman"/>
                <a:cs typeface="Times New Roman"/>
              </a:rPr>
              <a:t>	</a:t>
            </a:r>
            <a:r>
              <a:rPr dirty="0" sz="1600" spc="-5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65" name="object 165" descr=""/>
          <p:cNvSpPr txBox="1"/>
          <p:nvPr/>
        </p:nvSpPr>
        <p:spPr>
          <a:xfrm>
            <a:off x="4933182" y="4624144"/>
            <a:ext cx="515620" cy="274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62890" algn="l"/>
              </a:tabLst>
            </a:pPr>
            <a:r>
              <a:rPr dirty="0" sz="1600" spc="-50" i="1">
                <a:latin typeface="Times New Roman"/>
                <a:cs typeface="Times New Roman"/>
              </a:rPr>
              <a:t>R</a:t>
            </a:r>
            <a:r>
              <a:rPr dirty="0" sz="1600" i="1">
                <a:latin typeface="Times New Roman"/>
                <a:cs typeface="Times New Roman"/>
              </a:rPr>
              <a:t>	</a:t>
            </a:r>
            <a:r>
              <a:rPr dirty="0" sz="1600" spc="-70">
                <a:latin typeface="Symbol"/>
                <a:cs typeface="Symbol"/>
              </a:rPr>
              <a:t>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 spc="-60" i="1"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6" name="object 166" descr=""/>
          <p:cNvSpPr txBox="1"/>
          <p:nvPr/>
        </p:nvSpPr>
        <p:spPr>
          <a:xfrm>
            <a:off x="5019783" y="4324363"/>
            <a:ext cx="249554" cy="274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70">
                <a:latin typeface="Symbol"/>
                <a:cs typeface="Symbol"/>
              </a:rPr>
              <a:t></a:t>
            </a:r>
            <a:r>
              <a:rPr dirty="0" sz="1600" spc="-120">
                <a:latin typeface="Times New Roman"/>
                <a:cs typeface="Times New Roman"/>
              </a:rPr>
              <a:t> </a:t>
            </a:r>
            <a:r>
              <a:rPr dirty="0" sz="1600" spc="-50" i="1">
                <a:latin typeface="Times New Roman"/>
                <a:cs typeface="Times New Roman"/>
              </a:rPr>
              <a:t>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7" name="object 167" descr=""/>
          <p:cNvSpPr txBox="1"/>
          <p:nvPr/>
        </p:nvSpPr>
        <p:spPr>
          <a:xfrm>
            <a:off x="4731733" y="4376085"/>
            <a:ext cx="854710" cy="274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527685" algn="l"/>
                <a:tab pos="815975" algn="l"/>
              </a:tabLst>
            </a:pPr>
            <a:r>
              <a:rPr dirty="0" baseline="-24305" sz="2400">
                <a:latin typeface="Symbol"/>
                <a:cs typeface="Symbol"/>
              </a:rPr>
              <a:t></a:t>
            </a:r>
            <a:r>
              <a:rPr dirty="0" baseline="-24305" sz="2400">
                <a:latin typeface="Times New Roman"/>
                <a:cs typeface="Times New Roman"/>
              </a:rPr>
              <a:t> </a:t>
            </a:r>
            <a:r>
              <a:rPr dirty="0" u="sng" sz="9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950" spc="-2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test</a:t>
            </a:r>
            <a:r>
              <a:rPr dirty="0" u="sng" sz="9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8" name="object 168" descr=""/>
          <p:cNvSpPr txBox="1"/>
          <p:nvPr/>
        </p:nvSpPr>
        <p:spPr>
          <a:xfrm>
            <a:off x="5052953" y="4762501"/>
            <a:ext cx="47180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9095" algn="l"/>
              </a:tabLst>
            </a:pPr>
            <a:r>
              <a:rPr dirty="0" sz="950" spc="-25">
                <a:latin typeface="Times New Roman"/>
                <a:cs typeface="Times New Roman"/>
              </a:rPr>
              <a:t>//</a:t>
            </a:r>
            <a:r>
              <a:rPr dirty="0" sz="950">
                <a:latin typeface="Times New Roman"/>
                <a:cs typeface="Times New Roman"/>
              </a:rPr>
              <a:t>	</a:t>
            </a:r>
            <a:r>
              <a:rPr dirty="0" sz="950" spc="-25" i="1">
                <a:latin typeface="Times New Roman"/>
                <a:cs typeface="Times New Roman"/>
              </a:rPr>
              <a:t>ie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9" name="object 169" descr=""/>
          <p:cNvSpPr txBox="1"/>
          <p:nvPr/>
        </p:nvSpPr>
        <p:spPr>
          <a:xfrm>
            <a:off x="4571208" y="4462117"/>
            <a:ext cx="78740" cy="274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50" i="1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0" name="object 170" descr=""/>
          <p:cNvSpPr/>
          <p:nvPr/>
        </p:nvSpPr>
        <p:spPr>
          <a:xfrm>
            <a:off x="5219012" y="5789571"/>
            <a:ext cx="584835" cy="0"/>
          </a:xfrm>
          <a:custGeom>
            <a:avLst/>
            <a:gdLst/>
            <a:ahLst/>
            <a:cxnLst/>
            <a:rect l="l" t="t" r="r" b="b"/>
            <a:pathLst>
              <a:path w="584835" h="0">
                <a:moveTo>
                  <a:pt x="0" y="0"/>
                </a:moveTo>
                <a:lnTo>
                  <a:pt x="5843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6004180" y="5789571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 h="0">
                <a:moveTo>
                  <a:pt x="0" y="0"/>
                </a:moveTo>
                <a:lnTo>
                  <a:pt x="275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4330181" y="6320922"/>
            <a:ext cx="275590" cy="0"/>
          </a:xfrm>
          <a:custGeom>
            <a:avLst/>
            <a:gdLst/>
            <a:ahLst/>
            <a:cxnLst/>
            <a:rect l="l" t="t" r="r" b="b"/>
            <a:pathLst>
              <a:path w="275589" h="0">
                <a:moveTo>
                  <a:pt x="0" y="0"/>
                </a:moveTo>
                <a:lnTo>
                  <a:pt x="275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4821085" y="6553970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 h="0">
                <a:moveTo>
                  <a:pt x="0" y="0"/>
                </a:moveTo>
                <a:lnTo>
                  <a:pt x="2342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5236681" y="6553970"/>
            <a:ext cx="688975" cy="0"/>
          </a:xfrm>
          <a:custGeom>
            <a:avLst/>
            <a:gdLst/>
            <a:ahLst/>
            <a:cxnLst/>
            <a:rect l="l" t="t" r="r" b="b"/>
            <a:pathLst>
              <a:path w="688975" h="0">
                <a:moveTo>
                  <a:pt x="0" y="0"/>
                </a:moveTo>
                <a:lnTo>
                  <a:pt x="6889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4806212" y="6320921"/>
            <a:ext cx="1134745" cy="0"/>
          </a:xfrm>
          <a:custGeom>
            <a:avLst/>
            <a:gdLst/>
            <a:ahLst/>
            <a:cxnLst/>
            <a:rect l="l" t="t" r="r" b="b"/>
            <a:pathLst>
              <a:path w="1134745" h="0">
                <a:moveTo>
                  <a:pt x="0" y="0"/>
                </a:moveTo>
                <a:lnTo>
                  <a:pt x="11342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 txBox="1"/>
          <p:nvPr/>
        </p:nvSpPr>
        <p:spPr>
          <a:xfrm>
            <a:off x="6243913" y="6293307"/>
            <a:ext cx="15875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 i="1">
                <a:latin typeface="Times New Roman"/>
                <a:cs typeface="Times New Roman"/>
              </a:rPr>
              <a:t>out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7" name="object 177" descr=""/>
          <p:cNvSpPr txBox="1"/>
          <p:nvPr/>
        </p:nvSpPr>
        <p:spPr>
          <a:xfrm>
            <a:off x="4315802" y="6358559"/>
            <a:ext cx="27178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13888" sz="2100" spc="-15" i="1">
                <a:latin typeface="Times New Roman"/>
                <a:cs typeface="Times New Roman"/>
              </a:rPr>
              <a:t>i</a:t>
            </a:r>
            <a:r>
              <a:rPr dirty="0" sz="800" spc="-10" i="1">
                <a:latin typeface="Times New Roman"/>
                <a:cs typeface="Times New Roman"/>
              </a:rPr>
              <a:t>test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8" name="object 178" descr=""/>
          <p:cNvSpPr txBox="1"/>
          <p:nvPr/>
        </p:nvSpPr>
        <p:spPr>
          <a:xfrm>
            <a:off x="4301393" y="6099876"/>
            <a:ext cx="30353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13888" sz="2100" spc="-15" i="1">
                <a:latin typeface="Times New Roman"/>
                <a:cs typeface="Times New Roman"/>
              </a:rPr>
              <a:t>v</a:t>
            </a:r>
            <a:r>
              <a:rPr dirty="0" sz="800" spc="-10" i="1">
                <a:latin typeface="Times New Roman"/>
                <a:cs typeface="Times New Roman"/>
              </a:rPr>
              <a:t>test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9" name="object 179" descr=""/>
          <p:cNvSpPr txBox="1"/>
          <p:nvPr/>
        </p:nvSpPr>
        <p:spPr>
          <a:xfrm>
            <a:off x="4360260" y="5761955"/>
            <a:ext cx="169545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0" i="1">
                <a:latin typeface="Times New Roman"/>
                <a:cs typeface="Times New Roman"/>
              </a:rPr>
              <a:t>test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0" name="object 180" descr=""/>
          <p:cNvSpPr txBox="1"/>
          <p:nvPr/>
        </p:nvSpPr>
        <p:spPr>
          <a:xfrm>
            <a:off x="5980808" y="6173984"/>
            <a:ext cx="27305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Z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1" name="object 181" descr=""/>
          <p:cNvSpPr txBox="1"/>
          <p:nvPr/>
        </p:nvSpPr>
        <p:spPr>
          <a:xfrm>
            <a:off x="5223996" y="5782463"/>
            <a:ext cx="94043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17880" algn="l"/>
              </a:tabLst>
            </a:pPr>
            <a:r>
              <a:rPr dirty="0" sz="1400" i="1">
                <a:latin typeface="Times New Roman"/>
                <a:cs typeface="Times New Roman"/>
              </a:rPr>
              <a:t>R</a:t>
            </a:r>
            <a:r>
              <a:rPr dirty="0" sz="1400" spc="150" i="1">
                <a:latin typeface="Times New Roman"/>
                <a:cs typeface="Times New Roman"/>
              </a:rPr>
              <a:t> 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h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50" i="1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2" name="object 182" descr=""/>
          <p:cNvSpPr txBox="1"/>
          <p:nvPr/>
        </p:nvSpPr>
        <p:spPr>
          <a:xfrm>
            <a:off x="5280419" y="5568524"/>
            <a:ext cx="998219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575310" algn="l"/>
              </a:tabLst>
            </a:pPr>
            <a:r>
              <a:rPr dirty="0" baseline="13888" sz="2100">
                <a:latin typeface="Symbol"/>
                <a:cs typeface="Symbol"/>
              </a:rPr>
              <a:t></a:t>
            </a:r>
            <a:r>
              <a:rPr dirty="0" baseline="13888" sz="2100" spc="-127">
                <a:latin typeface="Times New Roman"/>
                <a:cs typeface="Times New Roman"/>
              </a:rPr>
              <a:t> </a:t>
            </a:r>
            <a:r>
              <a:rPr dirty="0" baseline="13888" sz="2100" spc="-15" i="1">
                <a:latin typeface="Times New Roman"/>
                <a:cs typeface="Times New Roman"/>
              </a:rPr>
              <a:t>v</a:t>
            </a:r>
            <a:r>
              <a:rPr dirty="0" sz="800" spc="-10" i="1">
                <a:latin typeface="Times New Roman"/>
                <a:cs typeface="Times New Roman"/>
              </a:rPr>
              <a:t>test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baseline="-23809" sz="2100">
                <a:latin typeface="Symbol"/>
                <a:cs typeface="Symbol"/>
              </a:rPr>
              <a:t></a:t>
            </a:r>
            <a:r>
              <a:rPr dirty="0" baseline="-23809" sz="2100" spc="179">
                <a:latin typeface="Times New Roman"/>
                <a:cs typeface="Times New Roman"/>
              </a:rPr>
              <a:t> </a:t>
            </a:r>
            <a:r>
              <a:rPr dirty="0" baseline="13888" sz="2100" spc="-15" i="1">
                <a:latin typeface="Times New Roman"/>
                <a:cs typeface="Times New Roman"/>
              </a:rPr>
              <a:t>v</a:t>
            </a:r>
            <a:r>
              <a:rPr dirty="0" sz="800" spc="-10" i="1">
                <a:latin typeface="Times New Roman"/>
                <a:cs typeface="Times New Roman"/>
              </a:rPr>
              <a:t>test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3" name="object 183" descr=""/>
          <p:cNvSpPr txBox="1"/>
          <p:nvPr/>
        </p:nvSpPr>
        <p:spPr>
          <a:xfrm>
            <a:off x="5336968" y="5901783"/>
            <a:ext cx="896619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57505" algn="l"/>
                <a:tab pos="819150" algn="l"/>
              </a:tabLst>
            </a:pPr>
            <a:r>
              <a:rPr dirty="0" sz="800" spc="-25">
                <a:latin typeface="Times New Roman"/>
                <a:cs typeface="Times New Roman"/>
              </a:rPr>
              <a:t>//</a:t>
            </a:r>
            <a:r>
              <a:rPr dirty="0" sz="800">
                <a:latin typeface="Times New Roman"/>
                <a:cs typeface="Times New Roman"/>
              </a:rPr>
              <a:t>	</a:t>
            </a:r>
            <a:r>
              <a:rPr dirty="0" sz="800" spc="-25" i="1">
                <a:latin typeface="Times New Roman"/>
                <a:cs typeface="Times New Roman"/>
              </a:rPr>
              <a:t>ie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50" i="1"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4" name="object 184" descr=""/>
          <p:cNvSpPr txBox="1"/>
          <p:nvPr/>
        </p:nvSpPr>
        <p:spPr>
          <a:xfrm>
            <a:off x="4309131" y="5633002"/>
            <a:ext cx="89598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3685" algn="l"/>
              </a:tabLst>
            </a:pPr>
            <a:r>
              <a:rPr dirty="0" sz="1400" spc="-50" i="1">
                <a:latin typeface="Times New Roman"/>
                <a:cs typeface="Times New Roman"/>
              </a:rPr>
              <a:t>i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50" i="1">
                <a:latin typeface="Symbol"/>
                <a:cs typeface="Symbol"/>
              </a:rPr>
              <a:t></a:t>
            </a:r>
            <a:r>
              <a:rPr dirty="0" sz="145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19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1)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5" name="object 185" descr=""/>
          <p:cNvSpPr txBox="1"/>
          <p:nvPr/>
        </p:nvSpPr>
        <p:spPr>
          <a:xfrm>
            <a:off x="5084538" y="6407033"/>
            <a:ext cx="12382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>
                <a:latin typeface="Symbol"/>
                <a:cs typeface="Symbol"/>
              </a:rPr>
              <a:t>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86" name="object 186" descr=""/>
          <p:cNvSpPr txBox="1"/>
          <p:nvPr/>
        </p:nvSpPr>
        <p:spPr>
          <a:xfrm>
            <a:off x="4800663" y="6489532"/>
            <a:ext cx="1169035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444500" algn="l"/>
              </a:tabLst>
            </a:pPr>
            <a:r>
              <a:rPr dirty="0" sz="140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 i="1">
                <a:latin typeface="Times New Roman"/>
                <a:cs typeface="Times New Roman"/>
              </a:rPr>
              <a:t>E</a:t>
            </a:r>
            <a:r>
              <a:rPr dirty="0" baseline="-24305" sz="1200" i="1">
                <a:latin typeface="Times New Roman"/>
                <a:cs typeface="Times New Roman"/>
              </a:rPr>
              <a:t>	</a:t>
            </a:r>
            <a:r>
              <a:rPr dirty="0" sz="1850" spc="-10">
                <a:latin typeface="Symbol"/>
                <a:cs typeface="Symbol"/>
              </a:rPr>
              <a:t></a:t>
            </a:r>
            <a:r>
              <a:rPr dirty="0" sz="1400" spc="-10" i="1">
                <a:latin typeface="Times New Roman"/>
                <a:cs typeface="Times New Roman"/>
              </a:rPr>
              <a:t>h</a:t>
            </a:r>
            <a:r>
              <a:rPr dirty="0" baseline="-24305" sz="1200" spc="-15" i="1">
                <a:latin typeface="Times New Roman"/>
                <a:cs typeface="Times New Roman"/>
              </a:rPr>
              <a:t>ie</a:t>
            </a:r>
            <a:r>
              <a:rPr dirty="0" baseline="-24305" sz="1200" spc="337" i="1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</a:t>
            </a:r>
            <a:r>
              <a:rPr dirty="0" baseline="-24305" sz="1200">
                <a:latin typeface="Times New Roman"/>
                <a:cs typeface="Times New Roman"/>
              </a:rPr>
              <a:t>//</a:t>
            </a:r>
            <a:r>
              <a:rPr dirty="0" baseline="-24305" sz="1200" spc="89">
                <a:latin typeface="Times New Roman"/>
                <a:cs typeface="Times New Roman"/>
              </a:rPr>
              <a:t> </a:t>
            </a:r>
            <a:r>
              <a:rPr dirty="0" sz="1850" spc="-50">
                <a:latin typeface="Symbol"/>
                <a:cs typeface="Symbol"/>
              </a:rPr>
              <a:t>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87" name="object 187" descr=""/>
          <p:cNvSpPr txBox="1"/>
          <p:nvPr/>
        </p:nvSpPr>
        <p:spPr>
          <a:xfrm>
            <a:off x="4645702" y="6173984"/>
            <a:ext cx="12382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88" name="object 188" descr=""/>
          <p:cNvSpPr txBox="1"/>
          <p:nvPr/>
        </p:nvSpPr>
        <p:spPr>
          <a:xfrm>
            <a:off x="5316051" y="6061189"/>
            <a:ext cx="11493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9" name="object 189" descr=""/>
          <p:cNvSpPr txBox="1"/>
          <p:nvPr/>
        </p:nvSpPr>
        <p:spPr>
          <a:xfrm>
            <a:off x="4880931" y="6284606"/>
            <a:ext cx="90551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29590" algn="l"/>
              </a:tabLst>
            </a:pPr>
            <a:r>
              <a:rPr dirty="0" sz="1400" spc="-50">
                <a:latin typeface="Times New Roman"/>
                <a:cs typeface="Times New Roman"/>
              </a:rPr>
              <a:t>1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50" i="1">
                <a:latin typeface="Symbol"/>
                <a:cs typeface="Symbol"/>
              </a:rPr>
              <a:t></a:t>
            </a:r>
            <a:r>
              <a:rPr dirty="0" sz="145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200">
                <a:latin typeface="Times New Roman"/>
                <a:cs typeface="Times New Roman"/>
              </a:rPr>
              <a:t> </a:t>
            </a:r>
            <a:r>
              <a:rPr dirty="0" sz="1400" spc="-6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0" name="object 190" descr=""/>
          <p:cNvSpPr txBox="1"/>
          <p:nvPr/>
        </p:nvSpPr>
        <p:spPr>
          <a:xfrm>
            <a:off x="258019" y="2687006"/>
            <a:ext cx="7851140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calcular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impedancia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salida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cortocircuita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independiente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coloca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salida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la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prueba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(en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lugar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resistencia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carga),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ver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inferior.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1" name="object 191" descr=""/>
          <p:cNvSpPr txBox="1"/>
          <p:nvPr/>
        </p:nvSpPr>
        <p:spPr>
          <a:xfrm>
            <a:off x="3418694" y="3502803"/>
            <a:ext cx="453580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Donde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//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//R</a:t>
            </a:r>
            <a:r>
              <a:rPr dirty="0" baseline="-24305" sz="1200" spc="-30">
                <a:latin typeface="Verdana"/>
                <a:cs typeface="Verdana"/>
              </a:rPr>
              <a:t>p</a:t>
            </a:r>
            <a:endParaRPr baseline="-24305" sz="1200">
              <a:latin typeface="Verdana"/>
              <a:cs typeface="Verdana"/>
            </a:endParaRPr>
          </a:p>
          <a:p>
            <a:pPr marL="38100" marR="30480">
              <a:lnSpc>
                <a:spcPct val="99600"/>
              </a:lnSpc>
              <a:spcBef>
                <a:spcPts val="15"/>
              </a:spcBef>
            </a:pPr>
            <a:r>
              <a:rPr dirty="0" sz="1200">
                <a:latin typeface="Verdana"/>
                <a:cs typeface="Verdana"/>
              </a:rPr>
              <a:t>Llamando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</a:t>
            </a:r>
            <a:r>
              <a:rPr dirty="0" baseline="-24305" sz="1200">
                <a:latin typeface="Verdana"/>
                <a:cs typeface="Verdana"/>
              </a:rPr>
              <a:t>b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pasa por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baseline="-24305" sz="1200">
                <a:latin typeface="Verdana"/>
                <a:cs typeface="Verdana"/>
              </a:rPr>
              <a:t>ie</a:t>
            </a:r>
            <a:r>
              <a:rPr dirty="0" baseline="-24305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</a:t>
            </a:r>
            <a:r>
              <a:rPr dirty="0" baseline="-24305" sz="1200">
                <a:latin typeface="Verdana"/>
                <a:cs typeface="Verdana"/>
              </a:rPr>
              <a:t>E</a:t>
            </a:r>
            <a:r>
              <a:rPr dirty="0" baseline="-24305" sz="1200" spc="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la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pasa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nudo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donde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confluyen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las </a:t>
            </a:r>
            <a:r>
              <a:rPr dirty="0" sz="1200">
                <a:latin typeface="Verdana"/>
                <a:cs typeface="Verdana"/>
              </a:rPr>
              <a:t>corrientes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queda: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2" name="object 192" descr=""/>
          <p:cNvSpPr txBox="1"/>
          <p:nvPr/>
        </p:nvSpPr>
        <p:spPr>
          <a:xfrm>
            <a:off x="258088" y="4726347"/>
            <a:ext cx="2287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Aplicando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ley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Ohm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3" name="object 193" descr=""/>
          <p:cNvSpPr txBox="1"/>
          <p:nvPr/>
        </p:nvSpPr>
        <p:spPr>
          <a:xfrm>
            <a:off x="2521159" y="4820860"/>
            <a:ext cx="901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Verdana"/>
                <a:cs typeface="Verdana"/>
              </a:rPr>
              <a:t>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94" name="object 194" descr=""/>
          <p:cNvSpPr txBox="1"/>
          <p:nvPr/>
        </p:nvSpPr>
        <p:spPr>
          <a:xfrm>
            <a:off x="3120091" y="4820860"/>
            <a:ext cx="4921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350" algn="l"/>
              </a:tabLst>
            </a:pPr>
            <a:r>
              <a:rPr dirty="0" sz="800" spc="-25">
                <a:latin typeface="Verdana"/>
                <a:cs typeface="Verdana"/>
              </a:rPr>
              <a:t>ie</a:t>
            </a:r>
            <a:r>
              <a:rPr dirty="0" sz="800">
                <a:latin typeface="Verdana"/>
                <a:cs typeface="Verdana"/>
              </a:rPr>
              <a:t>	</a:t>
            </a:r>
            <a:r>
              <a:rPr dirty="0" sz="800" spc="-25">
                <a:latin typeface="Verdana"/>
                <a:cs typeface="Verdana"/>
              </a:rPr>
              <a:t>//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95" name="object 195" descr=""/>
          <p:cNvSpPr txBox="1"/>
          <p:nvPr/>
        </p:nvSpPr>
        <p:spPr>
          <a:xfrm>
            <a:off x="2636983" y="4726371"/>
            <a:ext cx="15671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810" algn="l"/>
                <a:tab pos="1016635" algn="l"/>
              </a:tabLst>
            </a:pPr>
            <a:r>
              <a:rPr dirty="0" sz="1200">
                <a:latin typeface="Verdana"/>
                <a:cs typeface="Verdana"/>
              </a:rPr>
              <a:t>y en </a:t>
            </a:r>
            <a:r>
              <a:rPr dirty="0" sz="1200" spc="-50">
                <a:latin typeface="Verdana"/>
                <a:cs typeface="Verdana"/>
              </a:rPr>
              <a:t>h</a:t>
            </a:r>
            <a:r>
              <a:rPr dirty="0" sz="1200">
                <a:latin typeface="Verdana"/>
                <a:cs typeface="Verdana"/>
              </a:rPr>
              <a:t>	</a:t>
            </a:r>
            <a:r>
              <a:rPr dirty="0" sz="1200" spc="-25">
                <a:latin typeface="Verdana"/>
                <a:cs typeface="Verdana"/>
              </a:rPr>
              <a:t>+R</a:t>
            </a:r>
            <a:r>
              <a:rPr dirty="0" sz="1200">
                <a:latin typeface="Verdana"/>
                <a:cs typeface="Verdana"/>
              </a:rPr>
              <a:t>	</a:t>
            </a:r>
            <a:r>
              <a:rPr dirty="0" sz="1200" spc="-10">
                <a:latin typeface="Verdana"/>
                <a:cs typeface="Verdana"/>
              </a:rPr>
              <a:t>queda: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6" name="object 196" descr=""/>
          <p:cNvSpPr txBox="1"/>
          <p:nvPr/>
        </p:nvSpPr>
        <p:spPr>
          <a:xfrm>
            <a:off x="258019" y="5660278"/>
            <a:ext cx="3571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Sustituyendo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ecuación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corrientes: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461993" y="2493404"/>
            <a:ext cx="20129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latin typeface="Arial"/>
                <a:cs typeface="Arial"/>
              </a:rPr>
              <a:t>Vout</a:t>
            </a:r>
            <a:endParaRPr sz="65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691" y="1932129"/>
            <a:ext cx="3228155" cy="199200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04505" y="2967650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70426" y="2588224"/>
            <a:ext cx="1397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Q1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80575" y="2683073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97869" y="2474348"/>
            <a:ext cx="121285" cy="7302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650" spc="-5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97869" y="2844268"/>
            <a:ext cx="121285" cy="7302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650" spc="-5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79935" y="3062466"/>
            <a:ext cx="1397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79935" y="2303645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Rd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35707" y="2967595"/>
            <a:ext cx="1492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04507" y="2303626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081651" y="2683019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1707" y="2588143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C1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04507" y="1810357"/>
            <a:ext cx="1778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latin typeface="Arial"/>
                <a:cs typeface="Arial"/>
              </a:rPr>
              <a:t>Vdd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40622" y="2559671"/>
            <a:ext cx="15875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Rin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07822" y="2588117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C1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558680" y="2303552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C1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747569" y="4685789"/>
            <a:ext cx="20129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latin typeface="Arial"/>
                <a:cs typeface="Arial"/>
              </a:rPr>
              <a:t>Vout</a:t>
            </a:r>
            <a:endParaRPr sz="650">
              <a:latin typeface="Arial"/>
              <a:cs typeface="Arial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696" y="4599069"/>
            <a:ext cx="3513713" cy="1325459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514372" y="5064489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465313" y="5348513"/>
            <a:ext cx="1492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67192" y="5064489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465313" y="4969813"/>
            <a:ext cx="15875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Rin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94749" y="5159164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511347" y="4449102"/>
            <a:ext cx="22034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>
                <a:solidFill>
                  <a:srgbClr val="000080"/>
                </a:solidFill>
                <a:latin typeface="Arial"/>
                <a:cs typeface="Arial"/>
              </a:rPr>
              <a:t>gv</a:t>
            </a:r>
            <a:r>
              <a:rPr dirty="0" sz="650" spc="-55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gs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226064" y="4969813"/>
            <a:ext cx="1397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Rs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655500" y="4591114"/>
            <a:ext cx="7683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Courier New"/>
                <a:cs typeface="Courier New"/>
              </a:rPr>
              <a:t>S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796592" y="4496449"/>
            <a:ext cx="7683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Courier New"/>
                <a:cs typeface="Courier New"/>
              </a:rPr>
              <a:t>D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94744" y="4591114"/>
            <a:ext cx="7683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Courier New"/>
                <a:cs typeface="Courier New"/>
              </a:rPr>
              <a:t>G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701535" y="5253839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Rd</a:t>
            </a:r>
            <a:endParaRPr sz="6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42980" y="1203420"/>
            <a:ext cx="8430895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38100" marR="30480">
              <a:lnSpc>
                <a:spcPts val="1430"/>
              </a:lnSpc>
              <a:spcBef>
                <a:spcPts val="155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5.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amplificador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puerta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común.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Dibujad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pequeña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calcular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ganancias en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tensión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</a:t>
            </a:r>
            <a:r>
              <a:rPr dirty="0" baseline="-24305" sz="1200">
                <a:latin typeface="Verdana"/>
                <a:cs typeface="Verdana"/>
              </a:rPr>
              <a:t>out</a:t>
            </a:r>
            <a:r>
              <a:rPr dirty="0" sz="1200">
                <a:latin typeface="Verdana"/>
                <a:cs typeface="Verdana"/>
              </a:rPr>
              <a:t>/v</a:t>
            </a:r>
            <a:r>
              <a:rPr dirty="0" baseline="-24305" sz="1200">
                <a:latin typeface="Verdana"/>
                <a:cs typeface="Verdana"/>
              </a:rPr>
              <a:t>s</a:t>
            </a:r>
            <a:r>
              <a:rPr dirty="0" baseline="-24305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baseline="-24305" sz="1200" spc="-15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/i</a:t>
            </a:r>
            <a:r>
              <a:rPr dirty="0" baseline="-24305" sz="1200" spc="-15">
                <a:latin typeface="Verdana"/>
                <a:cs typeface="Verdana"/>
              </a:rPr>
              <a:t>i</a:t>
            </a:r>
            <a:endParaRPr baseline="-24305" sz="1200">
              <a:latin typeface="Verdana"/>
              <a:cs typeface="Verdan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68380" y="4116546"/>
            <a:ext cx="8316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Solución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inferior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dibujado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(frecuencias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medias)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2980" y="971510"/>
            <a:ext cx="7486015" cy="1986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5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(Continuación).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200">
              <a:latin typeface="Verdana"/>
              <a:cs typeface="Verdana"/>
            </a:endParaRPr>
          </a:p>
          <a:p>
            <a:pPr marL="170180" marR="5588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resistencias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1</a:t>
            </a:r>
            <a:r>
              <a:rPr dirty="0" baseline="-24305" sz="1200" spc="17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2</a:t>
            </a:r>
            <a:r>
              <a:rPr dirty="0" baseline="-24305" sz="1200" spc="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están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cortocircuitadas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condensador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baseline="-24305" sz="1200">
                <a:latin typeface="Verdana"/>
                <a:cs typeface="Verdana"/>
              </a:rPr>
              <a:t>1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Llamaremos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LL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=R</a:t>
            </a:r>
            <a:r>
              <a:rPr dirty="0" baseline="-24305" sz="1200" spc="-1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//R</a:t>
            </a:r>
            <a:r>
              <a:rPr dirty="0" baseline="-24305" sz="1200" spc="-15">
                <a:latin typeface="Verdana"/>
                <a:cs typeface="Verdana"/>
              </a:rPr>
              <a:t>L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deduce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que: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Verdana"/>
              <a:cs typeface="Verdana"/>
            </a:endParaRPr>
          </a:p>
          <a:p>
            <a:pPr marL="104139">
              <a:lnSpc>
                <a:spcPct val="100000"/>
              </a:lnSpc>
            </a:pPr>
            <a:r>
              <a:rPr dirty="0" baseline="13409" sz="2175" i="1">
                <a:latin typeface="Times New Roman"/>
                <a:cs typeface="Times New Roman"/>
              </a:rPr>
              <a:t>v</a:t>
            </a:r>
            <a:r>
              <a:rPr dirty="0" sz="850" i="1">
                <a:latin typeface="Times New Roman"/>
                <a:cs typeface="Times New Roman"/>
              </a:rPr>
              <a:t>out</a:t>
            </a:r>
            <a:r>
              <a:rPr dirty="0" sz="850" spc="150" i="1">
                <a:latin typeface="Times New Roman"/>
                <a:cs typeface="Times New Roman"/>
              </a:rPr>
              <a:t>  </a:t>
            </a:r>
            <a:r>
              <a:rPr dirty="0" baseline="13409" sz="2175">
                <a:latin typeface="Symbol"/>
                <a:cs typeface="Symbol"/>
              </a:rPr>
              <a:t></a:t>
            </a:r>
            <a:r>
              <a:rPr dirty="0" baseline="13409" sz="2175" spc="127">
                <a:latin typeface="Times New Roman"/>
                <a:cs typeface="Times New Roman"/>
              </a:rPr>
              <a:t> </a:t>
            </a:r>
            <a:r>
              <a:rPr dirty="0" baseline="13409" sz="2175">
                <a:latin typeface="Symbol"/>
                <a:cs typeface="Symbol"/>
              </a:rPr>
              <a:t></a:t>
            </a:r>
            <a:r>
              <a:rPr dirty="0" baseline="13409" sz="2175" i="1">
                <a:latin typeface="Times New Roman"/>
                <a:cs typeface="Times New Roman"/>
              </a:rPr>
              <a:t>gv</a:t>
            </a:r>
            <a:r>
              <a:rPr dirty="0" sz="850" i="1">
                <a:latin typeface="Times New Roman"/>
                <a:cs typeface="Times New Roman"/>
              </a:rPr>
              <a:t>gs</a:t>
            </a:r>
            <a:r>
              <a:rPr dirty="0" sz="850" spc="10" i="1">
                <a:latin typeface="Times New Roman"/>
                <a:cs typeface="Times New Roman"/>
              </a:rPr>
              <a:t> </a:t>
            </a:r>
            <a:r>
              <a:rPr dirty="0" baseline="13409" sz="2175" spc="-37" i="1">
                <a:latin typeface="Times New Roman"/>
                <a:cs typeface="Times New Roman"/>
              </a:rPr>
              <a:t>R</a:t>
            </a:r>
            <a:r>
              <a:rPr dirty="0" sz="850" spc="-25" i="1">
                <a:latin typeface="Times New Roman"/>
                <a:cs typeface="Times New Roman"/>
              </a:rPr>
              <a:t>LL</a:t>
            </a:r>
            <a:endParaRPr sz="85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285"/>
              </a:spcBef>
            </a:pPr>
            <a:r>
              <a:rPr dirty="0" sz="1450" i="1">
                <a:latin typeface="Times New Roman"/>
                <a:cs typeface="Times New Roman"/>
              </a:rPr>
              <a:t>v</a:t>
            </a:r>
            <a:r>
              <a:rPr dirty="0" baseline="-22875" sz="1275" i="1">
                <a:latin typeface="Times New Roman"/>
                <a:cs typeface="Times New Roman"/>
              </a:rPr>
              <a:t>gs</a:t>
            </a:r>
            <a:r>
              <a:rPr dirty="0" baseline="-22875" sz="1275" spc="652" i="1">
                <a:latin typeface="Times New Roman"/>
                <a:cs typeface="Times New Roman"/>
              </a:rPr>
              <a:t> </a:t>
            </a:r>
            <a:r>
              <a:rPr dirty="0" sz="1450">
                <a:latin typeface="Symbol"/>
                <a:cs typeface="Symbol"/>
              </a:rPr>
              <a:t></a:t>
            </a:r>
            <a:r>
              <a:rPr dirty="0" sz="1450" spc="25">
                <a:latin typeface="Times New Roman"/>
                <a:cs typeface="Times New Roman"/>
              </a:rPr>
              <a:t> </a:t>
            </a:r>
            <a:r>
              <a:rPr dirty="0" sz="1450" i="1">
                <a:latin typeface="Times New Roman"/>
                <a:cs typeface="Times New Roman"/>
              </a:rPr>
              <a:t>v</a:t>
            </a:r>
            <a:r>
              <a:rPr dirty="0" baseline="-22875" sz="1275" i="1">
                <a:latin typeface="Times New Roman"/>
                <a:cs typeface="Times New Roman"/>
              </a:rPr>
              <a:t>g</a:t>
            </a:r>
            <a:r>
              <a:rPr dirty="0" baseline="-22875" sz="1275" spc="577" i="1">
                <a:latin typeface="Times New Roman"/>
                <a:cs typeface="Times New Roman"/>
              </a:rPr>
              <a:t> </a:t>
            </a:r>
            <a:r>
              <a:rPr dirty="0" sz="1450" spc="-10">
                <a:latin typeface="Symbol"/>
                <a:cs typeface="Symbol"/>
              </a:rPr>
              <a:t></a:t>
            </a:r>
            <a:r>
              <a:rPr dirty="0" sz="1450" spc="-70">
                <a:latin typeface="Times New Roman"/>
                <a:cs typeface="Times New Roman"/>
              </a:rPr>
              <a:t> </a:t>
            </a:r>
            <a:r>
              <a:rPr dirty="0" sz="1450" i="1">
                <a:latin typeface="Times New Roman"/>
                <a:cs typeface="Times New Roman"/>
              </a:rPr>
              <a:t>v</a:t>
            </a:r>
            <a:r>
              <a:rPr dirty="0" baseline="-22875" sz="1275" i="1">
                <a:latin typeface="Times New Roman"/>
                <a:cs typeface="Times New Roman"/>
              </a:rPr>
              <a:t>s</a:t>
            </a:r>
            <a:r>
              <a:rPr dirty="0" baseline="-22875" sz="1275" spc="660" i="1">
                <a:latin typeface="Times New Roman"/>
                <a:cs typeface="Times New Roman"/>
              </a:rPr>
              <a:t> </a:t>
            </a:r>
            <a:r>
              <a:rPr dirty="0" sz="1450">
                <a:latin typeface="Symbol"/>
                <a:cs typeface="Symbol"/>
              </a:rPr>
              <a:t></a:t>
            </a:r>
            <a:r>
              <a:rPr dirty="0" sz="1450" spc="45">
                <a:latin typeface="Times New Roman"/>
                <a:cs typeface="Times New Roman"/>
              </a:rPr>
              <a:t> </a:t>
            </a:r>
            <a:r>
              <a:rPr dirty="0" sz="1450" spc="-25">
                <a:latin typeface="Symbol"/>
                <a:cs typeface="Symbol"/>
              </a:rPr>
              <a:t></a:t>
            </a:r>
            <a:r>
              <a:rPr dirty="0" sz="1450" spc="-25" i="1">
                <a:latin typeface="Times New Roman"/>
                <a:cs typeface="Times New Roman"/>
              </a:rPr>
              <a:t>v</a:t>
            </a:r>
            <a:r>
              <a:rPr dirty="0" baseline="-22875" sz="1275" spc="-37" i="1">
                <a:latin typeface="Times New Roman"/>
                <a:cs typeface="Times New Roman"/>
              </a:rPr>
              <a:t>s</a:t>
            </a:r>
            <a:endParaRPr baseline="-22875" sz="1275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650"/>
              </a:spcBef>
            </a:pPr>
            <a:r>
              <a:rPr dirty="0" sz="1450">
                <a:latin typeface="Symbol"/>
                <a:cs typeface="Symbol"/>
              </a:rPr>
              <a:t></a:t>
            </a:r>
            <a:r>
              <a:rPr dirty="0" sz="1450" spc="15">
                <a:latin typeface="Times New Roman"/>
                <a:cs typeface="Times New Roman"/>
              </a:rPr>
              <a:t> </a:t>
            </a:r>
            <a:r>
              <a:rPr dirty="0" sz="1450" i="1">
                <a:latin typeface="Times New Roman"/>
                <a:cs typeface="Times New Roman"/>
              </a:rPr>
              <a:t>v</a:t>
            </a:r>
            <a:r>
              <a:rPr dirty="0" baseline="-22875" sz="1275" i="1">
                <a:latin typeface="Times New Roman"/>
                <a:cs typeface="Times New Roman"/>
              </a:rPr>
              <a:t>out</a:t>
            </a:r>
            <a:r>
              <a:rPr dirty="0" baseline="-22875" sz="1275" spc="667" i="1">
                <a:latin typeface="Times New Roman"/>
                <a:cs typeface="Times New Roman"/>
              </a:rPr>
              <a:t> </a:t>
            </a:r>
            <a:r>
              <a:rPr dirty="0" sz="1450">
                <a:latin typeface="Symbol"/>
                <a:cs typeface="Symbol"/>
              </a:rPr>
              <a:t></a:t>
            </a:r>
            <a:r>
              <a:rPr dirty="0" sz="1450" spc="110">
                <a:latin typeface="Times New Roman"/>
                <a:cs typeface="Times New Roman"/>
              </a:rPr>
              <a:t> </a:t>
            </a:r>
            <a:r>
              <a:rPr dirty="0" sz="1450" i="1">
                <a:latin typeface="Times New Roman"/>
                <a:cs typeface="Times New Roman"/>
              </a:rPr>
              <a:t>gv</a:t>
            </a:r>
            <a:r>
              <a:rPr dirty="0" baseline="-22875" sz="1275" i="1">
                <a:latin typeface="Times New Roman"/>
                <a:cs typeface="Times New Roman"/>
              </a:rPr>
              <a:t>s</a:t>
            </a:r>
            <a:r>
              <a:rPr dirty="0" baseline="-22875" sz="1275" spc="-15" i="1">
                <a:latin typeface="Times New Roman"/>
                <a:cs typeface="Times New Roman"/>
              </a:rPr>
              <a:t> </a:t>
            </a:r>
            <a:r>
              <a:rPr dirty="0" sz="1450" spc="-25" i="1">
                <a:latin typeface="Times New Roman"/>
                <a:cs typeface="Times New Roman"/>
              </a:rPr>
              <a:t>R</a:t>
            </a:r>
            <a:r>
              <a:rPr dirty="0" baseline="-22875" sz="1275" spc="-37" i="1">
                <a:latin typeface="Times New Roman"/>
                <a:cs typeface="Times New Roman"/>
              </a:rPr>
              <a:t>LL</a:t>
            </a:r>
            <a:endParaRPr baseline="-22875" sz="1275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69148" y="3266442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 h="0">
                <a:moveTo>
                  <a:pt x="0" y="0"/>
                </a:moveTo>
                <a:lnTo>
                  <a:pt x="2740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553734" y="3238347"/>
            <a:ext cx="14541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25" i="1">
                <a:latin typeface="Times New Roman"/>
                <a:cs typeface="Times New Roman"/>
              </a:rPr>
              <a:t>LL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03781" y="3382615"/>
            <a:ext cx="6731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50" i="1">
                <a:latin typeface="Times New Roman"/>
                <a:cs typeface="Times New Roman"/>
              </a:rPr>
              <a:t>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52935" y="3115628"/>
            <a:ext cx="16319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25" i="1">
                <a:latin typeface="Times New Roman"/>
                <a:cs typeface="Times New Roman"/>
              </a:rPr>
              <a:t>out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80997" y="3238239"/>
            <a:ext cx="7366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50" i="1">
                <a:latin typeface="Times New Roman"/>
                <a:cs typeface="Times New Roman"/>
              </a:rPr>
              <a:t>v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85244" y="3115220"/>
            <a:ext cx="388620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>
                <a:latin typeface="Symbol"/>
                <a:cs typeface="Symbol"/>
              </a:rPr>
              <a:t></a:t>
            </a:r>
            <a:r>
              <a:rPr dirty="0" sz="1450" spc="75">
                <a:latin typeface="Times New Roman"/>
                <a:cs typeface="Times New Roman"/>
              </a:rPr>
              <a:t> </a:t>
            </a:r>
            <a:r>
              <a:rPr dirty="0" sz="1450" spc="-25" i="1">
                <a:latin typeface="Times New Roman"/>
                <a:cs typeface="Times New Roman"/>
              </a:rPr>
              <a:t>gR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13616" y="3259473"/>
            <a:ext cx="107314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50" i="1">
                <a:latin typeface="Times New Roman"/>
                <a:cs typeface="Times New Roman"/>
              </a:rPr>
              <a:t>v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66072" y="2992578"/>
            <a:ext cx="107314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50" i="1">
                <a:latin typeface="Times New Roman"/>
                <a:cs typeface="Times New Roman"/>
              </a:rPr>
              <a:t>v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1597" y="3115220"/>
            <a:ext cx="599440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>
                <a:latin typeface="Symbol"/>
                <a:cs typeface="Symbol"/>
              </a:rPr>
              <a:t></a:t>
            </a:r>
            <a:r>
              <a:rPr dirty="0" sz="1450" spc="125">
                <a:latin typeface="Times New Roman"/>
                <a:cs typeface="Times New Roman"/>
              </a:rPr>
              <a:t> </a:t>
            </a:r>
            <a:r>
              <a:rPr dirty="0" sz="1450" i="1">
                <a:latin typeface="Times New Roman"/>
                <a:cs typeface="Times New Roman"/>
              </a:rPr>
              <a:t>A</a:t>
            </a:r>
            <a:r>
              <a:rPr dirty="0" sz="1450" spc="85" i="1">
                <a:latin typeface="Times New Roman"/>
                <a:cs typeface="Times New Roman"/>
              </a:rPr>
              <a:t>  </a:t>
            </a:r>
            <a:r>
              <a:rPr dirty="0" sz="1450" spc="-50">
                <a:latin typeface="Symbol"/>
                <a:cs typeface="Symbol"/>
              </a:rPr>
              <a:t>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654710" y="4243114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 h="0">
                <a:moveTo>
                  <a:pt x="0" y="0"/>
                </a:moveTo>
                <a:lnTo>
                  <a:pt x="2658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384633" y="4773412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 h="0">
                <a:moveTo>
                  <a:pt x="0" y="0"/>
                </a:moveTo>
                <a:lnTo>
                  <a:pt x="2071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719256" y="4773411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 h="0">
                <a:moveTo>
                  <a:pt x="0" y="0"/>
                </a:moveTo>
                <a:lnTo>
                  <a:pt x="2071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53018" y="5487005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 h="0">
                <a:moveTo>
                  <a:pt x="0" y="0"/>
                </a:moveTo>
                <a:lnTo>
                  <a:pt x="2313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1285479" y="5093595"/>
            <a:ext cx="844550" cy="393700"/>
            <a:chOff x="1285479" y="5093595"/>
            <a:chExt cx="844550" cy="393700"/>
          </a:xfrm>
        </p:grpSpPr>
        <p:sp>
          <p:nvSpPr>
            <p:cNvPr id="24" name="object 24" descr=""/>
            <p:cNvSpPr/>
            <p:nvPr/>
          </p:nvSpPr>
          <p:spPr>
            <a:xfrm>
              <a:off x="1554545" y="5093828"/>
              <a:ext cx="259715" cy="365760"/>
            </a:xfrm>
            <a:custGeom>
              <a:avLst/>
              <a:gdLst/>
              <a:ahLst/>
              <a:cxnLst/>
              <a:rect l="l" t="t" r="r" b="b"/>
              <a:pathLst>
                <a:path w="259714" h="365760">
                  <a:moveTo>
                    <a:pt x="259290" y="0"/>
                  </a:moveTo>
                  <a:lnTo>
                    <a:pt x="0" y="3651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285479" y="5487003"/>
              <a:ext cx="844550" cy="0"/>
            </a:xfrm>
            <a:custGeom>
              <a:avLst/>
              <a:gdLst/>
              <a:ahLst/>
              <a:cxnLst/>
              <a:rect l="l" t="t" r="r" b="b"/>
              <a:pathLst>
                <a:path w="844550" h="0">
                  <a:moveTo>
                    <a:pt x="0" y="0"/>
                  </a:moveTo>
                  <a:lnTo>
                    <a:pt x="843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/>
          <p:nvPr/>
        </p:nvSpPr>
        <p:spPr>
          <a:xfrm>
            <a:off x="1823611" y="5760781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 h="0">
                <a:moveTo>
                  <a:pt x="0" y="0"/>
                </a:moveTo>
                <a:lnTo>
                  <a:pt x="2071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2330554" y="5486769"/>
            <a:ext cx="1107440" cy="635"/>
            <a:chOff x="2330554" y="5486769"/>
            <a:chExt cx="1107440" cy="635"/>
          </a:xfrm>
        </p:grpSpPr>
        <p:sp>
          <p:nvSpPr>
            <p:cNvPr id="28" name="object 28" descr=""/>
            <p:cNvSpPr/>
            <p:nvPr/>
          </p:nvSpPr>
          <p:spPr>
            <a:xfrm>
              <a:off x="2330554" y="5487003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 h="0">
                  <a:moveTo>
                    <a:pt x="0" y="0"/>
                  </a:moveTo>
                  <a:lnTo>
                    <a:pt x="1778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541896" y="5487002"/>
              <a:ext cx="895985" cy="0"/>
            </a:xfrm>
            <a:custGeom>
              <a:avLst/>
              <a:gdLst/>
              <a:ahLst/>
              <a:cxnLst/>
              <a:rect l="l" t="t" r="r" b="b"/>
              <a:pathLst>
                <a:path w="895985" h="0">
                  <a:moveTo>
                    <a:pt x="0" y="0"/>
                  </a:moveTo>
                  <a:lnTo>
                    <a:pt x="8956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/>
          <p:nvPr/>
        </p:nvSpPr>
        <p:spPr>
          <a:xfrm>
            <a:off x="3131700" y="5760780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1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4228447" y="576077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 h="0">
                <a:moveTo>
                  <a:pt x="0" y="0"/>
                </a:moveTo>
                <a:lnTo>
                  <a:pt x="2071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3638643" y="5487001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 h="0">
                <a:moveTo>
                  <a:pt x="0" y="0"/>
                </a:moveTo>
                <a:lnTo>
                  <a:pt x="8956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2508602" y="5613792"/>
            <a:ext cx="2094230" cy="4273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0800">
              <a:lnSpc>
                <a:spcPts val="1575"/>
              </a:lnSpc>
              <a:spcBef>
                <a:spcPts val="110"/>
              </a:spcBef>
              <a:tabLst>
                <a:tab pos="852169" algn="l"/>
                <a:tab pos="1147445" algn="l"/>
                <a:tab pos="1948814" algn="l"/>
              </a:tabLst>
            </a:pPr>
            <a:r>
              <a:rPr dirty="0" sz="140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L</a:t>
            </a:r>
            <a:r>
              <a:rPr dirty="0" baseline="-24305" sz="1200" spc="7" i="1">
                <a:latin typeface="Times New Roman"/>
                <a:cs typeface="Times New Roman"/>
              </a:rPr>
              <a:t> </a:t>
            </a:r>
            <a:r>
              <a:rPr dirty="0" baseline="3968" sz="2100">
                <a:latin typeface="Symbol"/>
                <a:cs typeface="Symbol"/>
              </a:rPr>
              <a:t></a:t>
            </a:r>
            <a:r>
              <a:rPr dirty="0" baseline="3968" sz="2100" spc="-16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</a:t>
            </a:r>
            <a:r>
              <a:rPr dirty="0" sz="1400" spc="45" i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Symbol"/>
                <a:cs typeface="Symbol"/>
              </a:rPr>
              <a:t>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baseline="3968" sz="2100" spc="-75">
                <a:latin typeface="Symbol"/>
                <a:cs typeface="Symbol"/>
              </a:rPr>
              <a:t></a:t>
            </a:r>
            <a:r>
              <a:rPr dirty="0" baseline="3968" sz="2100">
                <a:latin typeface="Times New Roman"/>
                <a:cs typeface="Times New Roman"/>
              </a:rPr>
              <a:t>	</a:t>
            </a:r>
            <a:r>
              <a:rPr dirty="0" sz="140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L</a:t>
            </a:r>
            <a:r>
              <a:rPr dirty="0" baseline="-24305" sz="1200" spc="7" i="1">
                <a:latin typeface="Times New Roman"/>
                <a:cs typeface="Times New Roman"/>
              </a:rPr>
              <a:t> </a:t>
            </a:r>
            <a:r>
              <a:rPr dirty="0" baseline="3968" sz="2100">
                <a:latin typeface="Symbol"/>
                <a:cs typeface="Symbol"/>
              </a:rPr>
              <a:t></a:t>
            </a:r>
            <a:r>
              <a:rPr dirty="0" baseline="3968" sz="2100" spc="-16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</a:t>
            </a:r>
            <a:r>
              <a:rPr dirty="0" sz="1400" spc="45" i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Symbol"/>
                <a:cs typeface="Symbol"/>
              </a:rPr>
              <a:t>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baseline="3968" sz="2100" spc="-75">
                <a:latin typeface="Symbol"/>
                <a:cs typeface="Symbol"/>
              </a:rPr>
              <a:t></a:t>
            </a:r>
            <a:endParaRPr baseline="3968" sz="2100">
              <a:latin typeface="Symbol"/>
              <a:cs typeface="Symbol"/>
            </a:endParaRPr>
          </a:p>
          <a:p>
            <a:pPr marL="248285">
              <a:lnSpc>
                <a:spcPts val="1575"/>
              </a:lnSpc>
              <a:tabLst>
                <a:tab pos="640080" algn="l"/>
                <a:tab pos="1344930" algn="l"/>
                <a:tab pos="1737360" algn="l"/>
              </a:tabLst>
            </a:pPr>
            <a:r>
              <a:rPr dirty="0" sz="1400" spc="-50">
                <a:latin typeface="Symbol"/>
                <a:cs typeface="Symbol"/>
              </a:rPr>
              <a:t>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baseline="13888" sz="2100" i="1">
                <a:latin typeface="Times New Roman"/>
                <a:cs typeface="Times New Roman"/>
              </a:rPr>
              <a:t>R</a:t>
            </a:r>
            <a:r>
              <a:rPr dirty="0" sz="800" i="1">
                <a:latin typeface="Times New Roman"/>
                <a:cs typeface="Times New Roman"/>
              </a:rPr>
              <a:t>s</a:t>
            </a:r>
            <a:r>
              <a:rPr dirty="0" sz="800" spc="295" i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Symbol"/>
                <a:cs typeface="Symbol"/>
              </a:rPr>
              <a:t>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Symbol"/>
                <a:cs typeface="Symbol"/>
              </a:rPr>
              <a:t>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baseline="13888" sz="2100" i="1">
                <a:latin typeface="Times New Roman"/>
                <a:cs typeface="Times New Roman"/>
              </a:rPr>
              <a:t>R</a:t>
            </a:r>
            <a:r>
              <a:rPr dirty="0" sz="800" i="1">
                <a:latin typeface="Times New Roman"/>
                <a:cs typeface="Times New Roman"/>
              </a:rPr>
              <a:t>s</a:t>
            </a:r>
            <a:r>
              <a:rPr dirty="0" sz="800" spc="295" i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Symbol"/>
                <a:cs typeface="Symbol"/>
              </a:rPr>
              <a:t>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841411" y="5488227"/>
            <a:ext cx="69786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45770" algn="l"/>
              </a:tabLst>
            </a:pPr>
            <a:r>
              <a:rPr dirty="0" sz="1400" spc="-50">
                <a:latin typeface="Symbol"/>
                <a:cs typeface="Symbol"/>
              </a:rPr>
              <a:t>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baseline="-3968" sz="2100">
                <a:latin typeface="Times New Roman"/>
                <a:cs typeface="Times New Roman"/>
              </a:rPr>
              <a:t>1</a:t>
            </a:r>
            <a:r>
              <a:rPr dirty="0" baseline="-3968" sz="2100" spc="434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Symbol"/>
                <a:cs typeface="Symbol"/>
              </a:rPr>
              <a:t>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477821" y="5339755"/>
            <a:ext cx="12382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744562" y="5487869"/>
            <a:ext cx="69786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45770" algn="l"/>
              </a:tabLst>
            </a:pPr>
            <a:r>
              <a:rPr dirty="0" sz="1400" spc="-50">
                <a:latin typeface="Symbol"/>
                <a:cs typeface="Symbol"/>
              </a:rPr>
              <a:t>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baseline="-3968" sz="2100">
                <a:latin typeface="Times New Roman"/>
                <a:cs typeface="Times New Roman"/>
              </a:rPr>
              <a:t>1</a:t>
            </a:r>
            <a:r>
              <a:rPr dirty="0" baseline="-3968" sz="2100" spc="427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Symbol"/>
                <a:cs typeface="Symbol"/>
              </a:rPr>
              <a:t>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243901" y="5613971"/>
            <a:ext cx="928369" cy="426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43180">
              <a:lnSpc>
                <a:spcPts val="1575"/>
              </a:lnSpc>
              <a:spcBef>
                <a:spcPts val="110"/>
              </a:spcBef>
              <a:tabLst>
                <a:tab pos="757555" algn="l"/>
              </a:tabLst>
            </a:pPr>
            <a:r>
              <a:rPr dirty="0" sz="1400" i="1">
                <a:latin typeface="Times New Roman"/>
                <a:cs typeface="Times New Roman"/>
              </a:rPr>
              <a:t>v</a:t>
            </a:r>
            <a:r>
              <a:rPr dirty="0" baseline="-24305" sz="1200" i="1">
                <a:latin typeface="Times New Roman"/>
                <a:cs typeface="Times New Roman"/>
              </a:rPr>
              <a:t>s</a:t>
            </a:r>
            <a:r>
              <a:rPr dirty="0" baseline="-24305" sz="1200" spc="30" i="1">
                <a:latin typeface="Times New Roman"/>
                <a:cs typeface="Times New Roman"/>
              </a:rPr>
              <a:t> </a:t>
            </a:r>
            <a:r>
              <a:rPr dirty="0" baseline="3968" sz="2100">
                <a:latin typeface="Symbol"/>
                <a:cs typeface="Symbol"/>
              </a:rPr>
              <a:t></a:t>
            </a:r>
            <a:r>
              <a:rPr dirty="0" baseline="3968" sz="2100" spc="-157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</a:t>
            </a:r>
            <a:r>
              <a:rPr dirty="0" sz="1400" spc="50" i="1">
                <a:latin typeface="Times New Roman"/>
                <a:cs typeface="Times New Roman"/>
              </a:rPr>
              <a:t> </a:t>
            </a:r>
            <a:r>
              <a:rPr dirty="0" sz="1400" spc="-60">
                <a:latin typeface="Symbol"/>
                <a:cs typeface="Symbol"/>
              </a:rPr>
              <a:t>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baseline="3968" sz="2100" spc="-75">
                <a:latin typeface="Symbol"/>
                <a:cs typeface="Symbol"/>
              </a:rPr>
              <a:t></a:t>
            </a:r>
            <a:endParaRPr baseline="3968" sz="2100">
              <a:latin typeface="Symbol"/>
              <a:cs typeface="Symbol"/>
            </a:endParaRPr>
          </a:p>
          <a:p>
            <a:pPr algn="r" marR="43180">
              <a:lnSpc>
                <a:spcPts val="1575"/>
              </a:lnSpc>
              <a:tabLst>
                <a:tab pos="391795" algn="l"/>
              </a:tabLst>
            </a:pPr>
            <a:r>
              <a:rPr dirty="0" sz="1400" spc="-50">
                <a:latin typeface="Symbol"/>
                <a:cs typeface="Symbol"/>
              </a:rPr>
              <a:t>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baseline="13888" sz="2100" i="1">
                <a:latin typeface="Times New Roman"/>
                <a:cs typeface="Times New Roman"/>
              </a:rPr>
              <a:t>R</a:t>
            </a:r>
            <a:r>
              <a:rPr dirty="0" sz="800" i="1">
                <a:latin typeface="Times New Roman"/>
                <a:cs typeface="Times New Roman"/>
              </a:rPr>
              <a:t>s</a:t>
            </a:r>
            <a:r>
              <a:rPr dirty="0" sz="800" spc="295" i="1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Symbol"/>
                <a:cs typeface="Symbol"/>
              </a:rPr>
              <a:t>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436245" y="5487511"/>
            <a:ext cx="69786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45770" algn="l"/>
              </a:tabLst>
            </a:pPr>
            <a:r>
              <a:rPr dirty="0" sz="1400" spc="-50">
                <a:latin typeface="Symbol"/>
                <a:cs typeface="Symbol"/>
              </a:rPr>
              <a:t>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baseline="-3968" sz="2100">
                <a:latin typeface="Times New Roman"/>
                <a:cs typeface="Times New Roman"/>
              </a:rPr>
              <a:t>1</a:t>
            </a:r>
            <a:r>
              <a:rPr dirty="0" baseline="-3968" sz="2100" spc="427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Symbol"/>
                <a:cs typeface="Symbol"/>
              </a:rPr>
              <a:t>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124315" y="5339038"/>
            <a:ext cx="12382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198125" y="4507862"/>
            <a:ext cx="37909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37698" sz="2100">
                <a:latin typeface="Symbol"/>
                <a:cs typeface="Symbol"/>
              </a:rPr>
              <a:t></a:t>
            </a:r>
            <a:r>
              <a:rPr dirty="0" baseline="-37698" sz="2100" spc="382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v</a:t>
            </a:r>
            <a:r>
              <a:rPr dirty="0" baseline="-24305" sz="1200" spc="-37" i="1">
                <a:latin typeface="Times New Roman"/>
                <a:cs typeface="Times New Roman"/>
              </a:rPr>
              <a:t>s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881101" y="5222463"/>
            <a:ext cx="39687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400" spc="-20" i="1">
                <a:latin typeface="Times New Roman"/>
                <a:cs typeface="Times New Roman"/>
              </a:rPr>
              <a:t>gR</a:t>
            </a:r>
            <a:r>
              <a:rPr dirty="0" baseline="-24305" sz="1200" spc="-30" i="1">
                <a:latin typeface="Times New Roman"/>
                <a:cs typeface="Times New Roman"/>
              </a:rPr>
              <a:t>LL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416964" y="5599347"/>
            <a:ext cx="6604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50" i="1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26775" y="5599347"/>
            <a:ext cx="10668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 i="1"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74431" y="5459352"/>
            <a:ext cx="60325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50" i="1"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30533" y="5340309"/>
            <a:ext cx="37274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>
                <a:latin typeface="Symbol"/>
                <a:cs typeface="Symbol"/>
              </a:rPr>
              <a:t>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837295" y="4885685"/>
            <a:ext cx="6604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50" i="1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943036" y="4745794"/>
            <a:ext cx="410845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56870" algn="l"/>
              </a:tabLst>
            </a:pPr>
            <a:r>
              <a:rPr dirty="0" sz="800" spc="-50" i="1">
                <a:latin typeface="Times New Roman"/>
                <a:cs typeface="Times New Roman"/>
              </a:rPr>
              <a:t>s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50" i="1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057223" y="4745690"/>
            <a:ext cx="11811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 i="1">
                <a:latin typeface="Times New Roman"/>
                <a:cs typeface="Times New Roman"/>
              </a:rPr>
              <a:t>gs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282149" y="4745690"/>
            <a:ext cx="41529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61315" algn="l"/>
              </a:tabLst>
            </a:pPr>
            <a:r>
              <a:rPr dirty="0" sz="800" spc="-25" i="1">
                <a:latin typeface="Times New Roman"/>
                <a:cs typeface="Times New Roman"/>
              </a:rPr>
              <a:t>in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00" spc="-50" i="1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31093" y="4626783"/>
            <a:ext cx="84074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6535" algn="l"/>
              </a:tabLst>
            </a:pPr>
            <a:r>
              <a:rPr dirty="0" sz="1400" spc="-50" i="1">
                <a:latin typeface="Times New Roman"/>
                <a:cs typeface="Times New Roman"/>
              </a:rPr>
              <a:t>i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</a:t>
            </a:r>
            <a:r>
              <a:rPr dirty="0" sz="1400" spc="80" i="1">
                <a:latin typeface="Times New Roman"/>
                <a:cs typeface="Times New Roman"/>
              </a:rPr>
              <a:t>  </a:t>
            </a:r>
            <a:r>
              <a:rPr dirty="0" sz="1400">
                <a:latin typeface="Symbol"/>
                <a:cs typeface="Symbol"/>
              </a:rPr>
              <a:t>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35" i="1">
                <a:latin typeface="Times New Roman"/>
                <a:cs typeface="Times New Roman"/>
              </a:rPr>
              <a:t>gv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794659" y="4355270"/>
            <a:ext cx="8382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50" i="1"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283505" y="4215275"/>
            <a:ext cx="15875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25" i="1">
                <a:latin typeface="Times New Roman"/>
                <a:cs typeface="Times New Roman"/>
              </a:rPr>
              <a:t>out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329334" y="5480006"/>
            <a:ext cx="10477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 i="1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75509" y="5480185"/>
            <a:ext cx="7556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 i="1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66503" y="5265836"/>
            <a:ext cx="41719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23809" sz="2100">
                <a:latin typeface="Symbol"/>
                <a:cs typeface="Symbol"/>
              </a:rPr>
              <a:t></a:t>
            </a:r>
            <a:r>
              <a:rPr dirty="0" baseline="-23809" sz="2100" spc="150">
                <a:latin typeface="Times New Roman"/>
                <a:cs typeface="Times New Roman"/>
              </a:rPr>
              <a:t> </a:t>
            </a:r>
            <a:r>
              <a:rPr dirty="0" baseline="13888" sz="2100" spc="-30" i="1">
                <a:latin typeface="Times New Roman"/>
                <a:cs typeface="Times New Roman"/>
              </a:rPr>
              <a:t>i</a:t>
            </a:r>
            <a:r>
              <a:rPr dirty="0" sz="800" spc="-20" i="1">
                <a:latin typeface="Times New Roman"/>
                <a:cs typeface="Times New Roman"/>
              </a:rPr>
              <a:t>out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724207" y="4766659"/>
            <a:ext cx="13462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 i="1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595142" y="4626783"/>
            <a:ext cx="143764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gv</a:t>
            </a:r>
            <a:r>
              <a:rPr dirty="0" sz="1400" spc="140" i="1">
                <a:latin typeface="Times New Roman"/>
                <a:cs typeface="Times New Roman"/>
              </a:rPr>
              <a:t>  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v</a:t>
            </a:r>
            <a:r>
              <a:rPr dirty="0" sz="1400" spc="285" i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00" i="1">
                <a:latin typeface="Times New Roman"/>
                <a:cs typeface="Times New Roman"/>
              </a:rPr>
              <a:t>g</a:t>
            </a:r>
            <a:r>
              <a:rPr dirty="0" sz="1400" spc="30" i="1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baseline="35714" sz="2100">
                <a:latin typeface="Times New Roman"/>
                <a:cs typeface="Times New Roman"/>
              </a:rPr>
              <a:t>1</a:t>
            </a:r>
            <a:r>
              <a:rPr dirty="0" baseline="35714" sz="2100" spc="292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389613" y="4766659"/>
            <a:ext cx="13462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 i="1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649321" y="5222642"/>
            <a:ext cx="87820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532765" algn="l"/>
              </a:tabLst>
            </a:pPr>
            <a:r>
              <a:rPr dirty="0" sz="140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 i="1">
                <a:latin typeface="Times New Roman"/>
                <a:cs typeface="Times New Roman"/>
              </a:rPr>
              <a:t>L</a:t>
            </a:r>
            <a:r>
              <a:rPr dirty="0" baseline="-24305" sz="1200" i="1">
                <a:latin typeface="Times New Roman"/>
                <a:cs typeface="Times New Roman"/>
              </a:rPr>
              <a:t>	</a:t>
            </a:r>
            <a:r>
              <a:rPr dirty="0" baseline="-35714" sz="2100">
                <a:latin typeface="Symbol"/>
                <a:cs typeface="Symbol"/>
              </a:rPr>
              <a:t></a:t>
            </a:r>
            <a:r>
              <a:rPr dirty="0" baseline="-35714" sz="2100" spc="179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v</a:t>
            </a:r>
            <a:r>
              <a:rPr dirty="0" baseline="-24305" sz="1200" spc="-37">
                <a:latin typeface="Times New Roman"/>
                <a:cs typeface="Times New Roman"/>
              </a:rPr>
              <a:t>0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477284" y="4869135"/>
            <a:ext cx="213995" cy="41084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dirty="0" sz="800" spc="-50" i="1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  <a:p>
            <a:pPr marL="38735">
              <a:lnSpc>
                <a:spcPct val="100000"/>
              </a:lnSpc>
              <a:spcBef>
                <a:spcPts val="240"/>
              </a:spcBef>
            </a:pPr>
            <a:r>
              <a:rPr dirty="0" sz="1400" spc="-25" i="1">
                <a:latin typeface="Times New Roman"/>
                <a:cs typeface="Times New Roman"/>
              </a:rPr>
              <a:t>v</a:t>
            </a:r>
            <a:r>
              <a:rPr dirty="0" baseline="-24305" sz="1200" spc="-37">
                <a:latin typeface="Times New Roman"/>
                <a:cs typeface="Times New Roman"/>
              </a:rPr>
              <a:t>0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680308" y="4236349"/>
            <a:ext cx="13462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 i="1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68263" y="4021760"/>
            <a:ext cx="451484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23809" sz="2100">
                <a:latin typeface="Symbol"/>
                <a:cs typeface="Symbol"/>
              </a:rPr>
              <a:t></a:t>
            </a:r>
            <a:r>
              <a:rPr dirty="0" baseline="-23809" sz="2100" spc="187">
                <a:latin typeface="Times New Roman"/>
                <a:cs typeface="Times New Roman"/>
              </a:rPr>
              <a:t> </a:t>
            </a:r>
            <a:r>
              <a:rPr dirty="0" baseline="13888" sz="2100" spc="-30" i="1">
                <a:latin typeface="Times New Roman"/>
                <a:cs typeface="Times New Roman"/>
              </a:rPr>
              <a:t>v</a:t>
            </a:r>
            <a:r>
              <a:rPr dirty="0" sz="800" spc="-20" i="1">
                <a:latin typeface="Times New Roman"/>
                <a:cs typeface="Times New Roman"/>
              </a:rPr>
              <a:t>out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231093" y="4096474"/>
            <a:ext cx="7556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 i="1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2932637" y="5227477"/>
            <a:ext cx="114935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 spc="-5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00990" y="3524427"/>
            <a:ext cx="6149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relacionamos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cada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voltaje: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070" y="2087883"/>
            <a:ext cx="2280708" cy="162033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229514" y="2534718"/>
            <a:ext cx="121285" cy="7302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650" spc="-5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29514" y="3093780"/>
            <a:ext cx="121285" cy="7302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650" spc="-5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26383" y="2364200"/>
            <a:ext cx="1397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Rc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21413" y="1985171"/>
            <a:ext cx="17272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latin typeface="Arial"/>
                <a:cs typeface="Arial"/>
              </a:rPr>
              <a:t>Vcc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6085" y="2837968"/>
            <a:ext cx="1492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6264" y="2648451"/>
            <a:ext cx="244475" cy="2228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765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Cin</a:t>
            </a:r>
            <a:endParaRPr sz="650">
              <a:latin typeface="Arial"/>
              <a:cs typeface="Arial"/>
            </a:endParaRPr>
          </a:p>
          <a:p>
            <a:pPr algn="r" marR="5080">
              <a:lnSpc>
                <a:spcPts val="765"/>
              </a:lnSpc>
            </a:pPr>
            <a:r>
              <a:rPr dirty="0" sz="650" spc="-5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6265" y="2364169"/>
            <a:ext cx="1447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46265" y="3216969"/>
            <a:ext cx="524510" cy="2228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765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650">
              <a:latin typeface="Arial"/>
              <a:cs typeface="Arial"/>
            </a:endParaRPr>
          </a:p>
          <a:p>
            <a:pPr marL="392430">
              <a:lnSpc>
                <a:spcPts val="765"/>
              </a:lnSpc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91596" y="2458906"/>
            <a:ext cx="21082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000080"/>
                </a:solidFill>
                <a:latin typeface="Arial"/>
                <a:cs typeface="Arial"/>
              </a:rPr>
              <a:t>Cout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646866" y="2553660"/>
            <a:ext cx="2540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0">
                <a:latin typeface="Arial"/>
                <a:cs typeface="Arial"/>
              </a:rPr>
              <a:t>Vout2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646866" y="2932681"/>
            <a:ext cx="2540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10">
                <a:latin typeface="Arial"/>
                <a:cs typeface="Arial"/>
              </a:rPr>
              <a:t>Vout1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791597" y="2837921"/>
            <a:ext cx="21082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000080"/>
                </a:solidFill>
                <a:latin typeface="Arial"/>
                <a:cs typeface="Arial"/>
              </a:rPr>
              <a:t>Cout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897315" y="500544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421"/>
                </a:lnTo>
              </a:path>
            </a:pathLst>
          </a:custGeom>
          <a:ln w="9426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1515481" y="5067116"/>
            <a:ext cx="434340" cy="323215"/>
            <a:chOff x="1515481" y="5067116"/>
            <a:chExt cx="434340" cy="323215"/>
          </a:xfrm>
        </p:grpSpPr>
        <p:sp>
          <p:nvSpPr>
            <p:cNvPr id="24" name="object 24" descr=""/>
            <p:cNvSpPr/>
            <p:nvPr/>
          </p:nvSpPr>
          <p:spPr>
            <a:xfrm>
              <a:off x="1614511" y="5195265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5" h="0">
                  <a:moveTo>
                    <a:pt x="0" y="0"/>
                  </a:moveTo>
                  <a:lnTo>
                    <a:pt x="179109" y="0"/>
                  </a:lnTo>
                </a:path>
              </a:pathLst>
            </a:custGeom>
            <a:ln w="949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788906" y="519051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793620" y="5100352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0"/>
                  </a:moveTo>
                  <a:lnTo>
                    <a:pt x="0" y="189825"/>
                  </a:lnTo>
                </a:path>
              </a:pathLst>
            </a:custGeom>
            <a:ln w="94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788896" y="5086121"/>
              <a:ext cx="113664" cy="208915"/>
            </a:xfrm>
            <a:custGeom>
              <a:avLst/>
              <a:gdLst/>
              <a:ahLst/>
              <a:cxnLst/>
              <a:rect l="l" t="t" r="r" b="b"/>
              <a:pathLst>
                <a:path w="113664" h="208914">
                  <a:moveTo>
                    <a:pt x="9436" y="204063"/>
                  </a:moveTo>
                  <a:lnTo>
                    <a:pt x="8051" y="200710"/>
                  </a:lnTo>
                  <a:lnTo>
                    <a:pt x="4711" y="199313"/>
                  </a:lnTo>
                  <a:lnTo>
                    <a:pt x="1384" y="200710"/>
                  </a:lnTo>
                  <a:lnTo>
                    <a:pt x="0" y="204063"/>
                  </a:lnTo>
                  <a:lnTo>
                    <a:pt x="1384" y="207416"/>
                  </a:lnTo>
                  <a:lnTo>
                    <a:pt x="4711" y="208813"/>
                  </a:lnTo>
                  <a:lnTo>
                    <a:pt x="8051" y="207416"/>
                  </a:lnTo>
                  <a:lnTo>
                    <a:pt x="9436" y="204063"/>
                  </a:lnTo>
                  <a:close/>
                </a:path>
                <a:path w="113664" h="208914">
                  <a:moveTo>
                    <a:pt x="113131" y="4749"/>
                  </a:moveTo>
                  <a:lnTo>
                    <a:pt x="111747" y="1397"/>
                  </a:lnTo>
                  <a:lnTo>
                    <a:pt x="108407" y="0"/>
                  </a:lnTo>
                  <a:lnTo>
                    <a:pt x="105079" y="1397"/>
                  </a:lnTo>
                  <a:lnTo>
                    <a:pt x="103695" y="4749"/>
                  </a:lnTo>
                  <a:lnTo>
                    <a:pt x="105079" y="8102"/>
                  </a:lnTo>
                  <a:lnTo>
                    <a:pt x="108407" y="9486"/>
                  </a:lnTo>
                  <a:lnTo>
                    <a:pt x="111747" y="8102"/>
                  </a:lnTo>
                  <a:lnTo>
                    <a:pt x="113131" y="474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793620" y="5090861"/>
              <a:ext cx="104139" cy="66675"/>
            </a:xfrm>
            <a:custGeom>
              <a:avLst/>
              <a:gdLst/>
              <a:ahLst/>
              <a:cxnLst/>
              <a:rect l="l" t="t" r="r" b="b"/>
              <a:pathLst>
                <a:path w="104139" h="66675">
                  <a:moveTo>
                    <a:pt x="103694" y="0"/>
                  </a:moveTo>
                  <a:lnTo>
                    <a:pt x="0" y="66438"/>
                  </a:lnTo>
                </a:path>
              </a:pathLst>
            </a:custGeom>
            <a:ln w="94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788907" y="51525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793621" y="5233230"/>
              <a:ext cx="104139" cy="66675"/>
            </a:xfrm>
            <a:custGeom>
              <a:avLst/>
              <a:gdLst/>
              <a:ahLst/>
              <a:cxnLst/>
              <a:rect l="l" t="t" r="r" b="b"/>
              <a:pathLst>
                <a:path w="104139" h="66675">
                  <a:moveTo>
                    <a:pt x="0" y="0"/>
                  </a:moveTo>
                  <a:lnTo>
                    <a:pt x="103694" y="66438"/>
                  </a:lnTo>
                </a:path>
              </a:pathLst>
            </a:custGeom>
            <a:ln w="94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892592" y="5294934"/>
              <a:ext cx="9525" cy="95250"/>
            </a:xfrm>
            <a:custGeom>
              <a:avLst/>
              <a:gdLst/>
              <a:ahLst/>
              <a:cxnLst/>
              <a:rect l="l" t="t" r="r" b="b"/>
              <a:pathLst>
                <a:path w="9525" h="95250">
                  <a:moveTo>
                    <a:pt x="9436" y="90157"/>
                  </a:moveTo>
                  <a:lnTo>
                    <a:pt x="8051" y="86804"/>
                  </a:lnTo>
                  <a:lnTo>
                    <a:pt x="4711" y="85420"/>
                  </a:lnTo>
                  <a:lnTo>
                    <a:pt x="1384" y="86804"/>
                  </a:lnTo>
                  <a:lnTo>
                    <a:pt x="0" y="90157"/>
                  </a:lnTo>
                  <a:lnTo>
                    <a:pt x="1384" y="93522"/>
                  </a:lnTo>
                  <a:lnTo>
                    <a:pt x="4711" y="94907"/>
                  </a:lnTo>
                  <a:lnTo>
                    <a:pt x="8051" y="93522"/>
                  </a:lnTo>
                  <a:lnTo>
                    <a:pt x="9436" y="90157"/>
                  </a:lnTo>
                  <a:close/>
                </a:path>
                <a:path w="9525" h="95250">
                  <a:moveTo>
                    <a:pt x="9436" y="4737"/>
                  </a:moveTo>
                  <a:lnTo>
                    <a:pt x="8051" y="1384"/>
                  </a:lnTo>
                  <a:lnTo>
                    <a:pt x="4711" y="0"/>
                  </a:lnTo>
                  <a:lnTo>
                    <a:pt x="1384" y="1384"/>
                  </a:lnTo>
                  <a:lnTo>
                    <a:pt x="0" y="4737"/>
                  </a:lnTo>
                  <a:lnTo>
                    <a:pt x="1384" y="8102"/>
                  </a:lnTo>
                  <a:lnTo>
                    <a:pt x="4711" y="9486"/>
                  </a:lnTo>
                  <a:lnTo>
                    <a:pt x="8051" y="8102"/>
                  </a:lnTo>
                  <a:lnTo>
                    <a:pt x="9436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708780" y="5071878"/>
              <a:ext cx="236220" cy="237490"/>
            </a:xfrm>
            <a:custGeom>
              <a:avLst/>
              <a:gdLst/>
              <a:ahLst/>
              <a:cxnLst/>
              <a:rect l="l" t="t" r="r" b="b"/>
              <a:pathLst>
                <a:path w="236219" h="237489">
                  <a:moveTo>
                    <a:pt x="0" y="118640"/>
                  </a:moveTo>
                  <a:lnTo>
                    <a:pt x="9206" y="72298"/>
                  </a:lnTo>
                  <a:lnTo>
                    <a:pt x="34370" y="34605"/>
                  </a:lnTo>
                  <a:lnTo>
                    <a:pt x="71807" y="9269"/>
                  </a:lnTo>
                  <a:lnTo>
                    <a:pt x="117835" y="0"/>
                  </a:lnTo>
                  <a:lnTo>
                    <a:pt x="163862" y="9269"/>
                  </a:lnTo>
                  <a:lnTo>
                    <a:pt x="201299" y="34605"/>
                  </a:lnTo>
                  <a:lnTo>
                    <a:pt x="226463" y="72298"/>
                  </a:lnTo>
                  <a:lnTo>
                    <a:pt x="235670" y="118640"/>
                  </a:lnTo>
                  <a:lnTo>
                    <a:pt x="226463" y="164983"/>
                  </a:lnTo>
                  <a:lnTo>
                    <a:pt x="201299" y="202676"/>
                  </a:lnTo>
                  <a:lnTo>
                    <a:pt x="163862" y="228012"/>
                  </a:lnTo>
                  <a:lnTo>
                    <a:pt x="117835" y="237281"/>
                  </a:lnTo>
                  <a:lnTo>
                    <a:pt x="71807" y="228012"/>
                  </a:lnTo>
                  <a:lnTo>
                    <a:pt x="34370" y="202676"/>
                  </a:lnTo>
                  <a:lnTo>
                    <a:pt x="9206" y="164983"/>
                  </a:lnTo>
                  <a:lnTo>
                    <a:pt x="0" y="118640"/>
                  </a:lnTo>
                  <a:close/>
                </a:path>
              </a:pathLst>
            </a:custGeom>
            <a:ln w="94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840755" y="5252212"/>
              <a:ext cx="57150" cy="47625"/>
            </a:xfrm>
            <a:custGeom>
              <a:avLst/>
              <a:gdLst/>
              <a:ahLst/>
              <a:cxnLst/>
              <a:rect l="l" t="t" r="r" b="b"/>
              <a:pathLst>
                <a:path w="57150" h="47625">
                  <a:moveTo>
                    <a:pt x="56560" y="47456"/>
                  </a:moveTo>
                  <a:lnTo>
                    <a:pt x="0" y="28473"/>
                  </a:lnTo>
                  <a:lnTo>
                    <a:pt x="18853" y="0"/>
                  </a:lnTo>
                  <a:lnTo>
                    <a:pt x="56560" y="4745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840755" y="5252212"/>
              <a:ext cx="57150" cy="47625"/>
            </a:xfrm>
            <a:custGeom>
              <a:avLst/>
              <a:gdLst/>
              <a:ahLst/>
              <a:cxnLst/>
              <a:rect l="l" t="t" r="r" b="b"/>
              <a:pathLst>
                <a:path w="57150" h="47625">
                  <a:moveTo>
                    <a:pt x="56560" y="47456"/>
                  </a:moveTo>
                  <a:lnTo>
                    <a:pt x="18853" y="0"/>
                  </a:lnTo>
                  <a:lnTo>
                    <a:pt x="0" y="28473"/>
                  </a:lnTo>
                  <a:lnTo>
                    <a:pt x="56560" y="47456"/>
                  </a:lnTo>
                  <a:close/>
                </a:path>
              </a:pathLst>
            </a:custGeom>
            <a:ln w="946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520244" y="5195265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5" h="0">
                  <a:moveTo>
                    <a:pt x="94268" y="0"/>
                  </a:moveTo>
                  <a:lnTo>
                    <a:pt x="0" y="0"/>
                  </a:lnTo>
                </a:path>
              </a:pathLst>
            </a:custGeom>
            <a:ln w="94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 descr=""/>
          <p:cNvGrpSpPr/>
          <p:nvPr/>
        </p:nvGrpSpPr>
        <p:grpSpPr>
          <a:xfrm>
            <a:off x="1892553" y="5294907"/>
            <a:ext cx="9525" cy="189865"/>
            <a:chOff x="1892553" y="5294907"/>
            <a:chExt cx="9525" cy="189865"/>
          </a:xfrm>
        </p:grpSpPr>
        <p:sp>
          <p:nvSpPr>
            <p:cNvPr id="37" name="object 37" descr=""/>
            <p:cNvSpPr/>
            <p:nvPr/>
          </p:nvSpPr>
          <p:spPr>
            <a:xfrm>
              <a:off x="1897316" y="5299669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w="0" h="85725">
                  <a:moveTo>
                    <a:pt x="0" y="0"/>
                  </a:moveTo>
                  <a:lnTo>
                    <a:pt x="0" y="85421"/>
                  </a:lnTo>
                </a:path>
              </a:pathLst>
            </a:custGeom>
            <a:ln w="94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897317" y="538509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912"/>
                  </a:lnTo>
                </a:path>
              </a:pathLst>
            </a:custGeom>
            <a:ln w="94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1488691" y="5087651"/>
            <a:ext cx="730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1897316" y="4910527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94912"/>
                </a:moveTo>
                <a:lnTo>
                  <a:pt x="0" y="0"/>
                </a:lnTo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1798386" y="4878793"/>
            <a:ext cx="120650" cy="7302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650" spc="-5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798386" y="5438778"/>
            <a:ext cx="120650" cy="7302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650" spc="-5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978887" y="5562216"/>
            <a:ext cx="15303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6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319013" y="5562216"/>
            <a:ext cx="14351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650">
              <a:latin typeface="Arial"/>
              <a:cs typeface="Arial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1520249" y="5385091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94912"/>
                </a:moveTo>
                <a:lnTo>
                  <a:pt x="0" y="0"/>
                </a:lnTo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1319015" y="4708001"/>
            <a:ext cx="14351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650">
              <a:latin typeface="Arial"/>
              <a:cs typeface="Arial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1520251" y="4625789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94912"/>
                </a:moveTo>
                <a:lnTo>
                  <a:pt x="0" y="0"/>
                </a:lnTo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1892606" y="5385091"/>
            <a:ext cx="9525" cy="189865"/>
            <a:chOff x="1892606" y="5385091"/>
            <a:chExt cx="9525" cy="189865"/>
          </a:xfrm>
        </p:grpSpPr>
        <p:sp>
          <p:nvSpPr>
            <p:cNvPr id="49" name="object 49" descr=""/>
            <p:cNvSpPr/>
            <p:nvPr/>
          </p:nvSpPr>
          <p:spPr>
            <a:xfrm>
              <a:off x="1897319" y="548000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912"/>
                  </a:moveTo>
                  <a:lnTo>
                    <a:pt x="0" y="0"/>
                  </a:lnTo>
                </a:path>
              </a:pathLst>
            </a:custGeom>
            <a:ln w="94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897325" y="538509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912"/>
                  </a:moveTo>
                  <a:lnTo>
                    <a:pt x="0" y="0"/>
                  </a:lnTo>
                </a:path>
              </a:pathLst>
            </a:custGeom>
            <a:ln w="942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 descr=""/>
          <p:cNvGrpSpPr/>
          <p:nvPr/>
        </p:nvGrpSpPr>
        <p:grpSpPr>
          <a:xfrm>
            <a:off x="1477799" y="5456291"/>
            <a:ext cx="462280" cy="503555"/>
            <a:chOff x="1477799" y="5456291"/>
            <a:chExt cx="462280" cy="503555"/>
          </a:xfrm>
        </p:grpSpPr>
        <p:sp>
          <p:nvSpPr>
            <p:cNvPr id="52" name="object 52" descr=""/>
            <p:cNvSpPr/>
            <p:nvPr/>
          </p:nvSpPr>
          <p:spPr>
            <a:xfrm>
              <a:off x="1859610" y="573626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707" y="18982"/>
                  </a:moveTo>
                  <a:lnTo>
                    <a:pt x="0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854897" y="573152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859610" y="5707794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4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930311" y="570304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859610" y="5679320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4" h="28575">
                  <a:moveTo>
                    <a:pt x="75414" y="28473"/>
                  </a:moveTo>
                  <a:lnTo>
                    <a:pt x="0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854897" y="567457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859611" y="5650846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4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930312" y="564610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859611" y="5622372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4" h="28575">
                  <a:moveTo>
                    <a:pt x="75414" y="28473"/>
                  </a:moveTo>
                  <a:lnTo>
                    <a:pt x="0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854898" y="561762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859611" y="5593899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4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930312" y="558915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897318" y="557491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707" y="18982"/>
                  </a:moveTo>
                  <a:lnTo>
                    <a:pt x="0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892605" y="557017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897319" y="575525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91"/>
                  </a:moveTo>
                  <a:lnTo>
                    <a:pt x="0" y="0"/>
                  </a:lnTo>
                </a:path>
              </a:pathLst>
            </a:custGeom>
            <a:ln w="94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892605" y="575050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897319" y="576474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912"/>
                  </a:lnTo>
                </a:path>
              </a:pathLst>
            </a:custGeom>
            <a:ln w="94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897319" y="585965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912"/>
                  </a:moveTo>
                  <a:lnTo>
                    <a:pt x="0" y="0"/>
                  </a:lnTo>
                </a:path>
              </a:pathLst>
            </a:custGeom>
            <a:ln w="942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892606" y="585490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482540" y="564135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707" y="18982"/>
                  </a:moveTo>
                  <a:lnTo>
                    <a:pt x="0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477827" y="563660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482540" y="5612881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5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553242" y="560813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482541" y="5584407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5" h="28575">
                  <a:moveTo>
                    <a:pt x="75414" y="28473"/>
                  </a:moveTo>
                  <a:lnTo>
                    <a:pt x="0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477827" y="557966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482541" y="5555933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5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553242" y="555118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482541" y="5527460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5" h="28575">
                  <a:moveTo>
                    <a:pt x="75414" y="28473"/>
                  </a:moveTo>
                  <a:lnTo>
                    <a:pt x="0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477828" y="552271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482541" y="5498986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5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553242" y="549424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520249" y="548000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707" y="18982"/>
                  </a:moveTo>
                  <a:lnTo>
                    <a:pt x="0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515535" y="547525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520249" y="566033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91"/>
                  </a:moveTo>
                  <a:lnTo>
                    <a:pt x="0" y="0"/>
                  </a:lnTo>
                </a:path>
              </a:pathLst>
            </a:custGeom>
            <a:ln w="94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515535" y="565559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520249" y="566982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912"/>
                  </a:lnTo>
                </a:path>
              </a:pathLst>
            </a:custGeom>
            <a:ln w="94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520252" y="5954567"/>
              <a:ext cx="377190" cy="0"/>
            </a:xfrm>
            <a:custGeom>
              <a:avLst/>
              <a:gdLst/>
              <a:ahLst/>
              <a:cxnLst/>
              <a:rect l="l" t="t" r="r" b="b"/>
              <a:pathLst>
                <a:path w="377189" h="0">
                  <a:moveTo>
                    <a:pt x="377072" y="0"/>
                  </a:moveTo>
                  <a:lnTo>
                    <a:pt x="0" y="0"/>
                  </a:lnTo>
                </a:path>
              </a:pathLst>
            </a:custGeom>
            <a:ln w="949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515538" y="59498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520252" y="5764741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189825"/>
                  </a:moveTo>
                  <a:lnTo>
                    <a:pt x="0" y="0"/>
                  </a:lnTo>
                </a:path>
              </a:pathLst>
            </a:custGeom>
            <a:ln w="942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515539" y="575999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878471" y="546102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992" y="28473"/>
                  </a:moveTo>
                  <a:lnTo>
                    <a:pt x="6287" y="28473"/>
                  </a:lnTo>
                  <a:lnTo>
                    <a:pt x="0" y="22143"/>
                  </a:lnTo>
                  <a:lnTo>
                    <a:pt x="0" y="14236"/>
                  </a:lnTo>
                  <a:lnTo>
                    <a:pt x="0" y="6330"/>
                  </a:lnTo>
                  <a:lnTo>
                    <a:pt x="6287" y="0"/>
                  </a:lnTo>
                  <a:lnTo>
                    <a:pt x="21992" y="0"/>
                  </a:lnTo>
                  <a:lnTo>
                    <a:pt x="28280" y="6330"/>
                  </a:lnTo>
                  <a:lnTo>
                    <a:pt x="28280" y="22143"/>
                  </a:lnTo>
                  <a:lnTo>
                    <a:pt x="21992" y="2847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878471" y="546102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6"/>
                  </a:moveTo>
                  <a:lnTo>
                    <a:pt x="0" y="6330"/>
                  </a:lnTo>
                  <a:lnTo>
                    <a:pt x="6287" y="0"/>
                  </a:lnTo>
                  <a:lnTo>
                    <a:pt x="14140" y="0"/>
                  </a:lnTo>
                  <a:lnTo>
                    <a:pt x="21992" y="0"/>
                  </a:lnTo>
                  <a:lnTo>
                    <a:pt x="28280" y="6330"/>
                  </a:lnTo>
                  <a:lnTo>
                    <a:pt x="28280" y="14236"/>
                  </a:lnTo>
                  <a:lnTo>
                    <a:pt x="28280" y="22143"/>
                  </a:lnTo>
                  <a:lnTo>
                    <a:pt x="21992" y="28473"/>
                  </a:lnTo>
                  <a:lnTo>
                    <a:pt x="14140" y="28473"/>
                  </a:lnTo>
                  <a:lnTo>
                    <a:pt x="6287" y="28473"/>
                  </a:lnTo>
                  <a:lnTo>
                    <a:pt x="0" y="22143"/>
                  </a:lnTo>
                  <a:lnTo>
                    <a:pt x="0" y="14236"/>
                  </a:lnTo>
                  <a:close/>
                </a:path>
              </a:pathLst>
            </a:custGeom>
            <a:ln w="945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 txBox="1"/>
          <p:nvPr/>
        </p:nvSpPr>
        <p:spPr>
          <a:xfrm>
            <a:off x="2073164" y="4802913"/>
            <a:ext cx="1574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RC</a:t>
            </a:r>
            <a:endParaRPr sz="650">
              <a:latin typeface="Arial"/>
              <a:cs typeface="Arial"/>
            </a:endParaRPr>
          </a:p>
        </p:txBody>
      </p:sp>
      <p:sp>
        <p:nvSpPr>
          <p:cNvPr id="95" name="object 95" descr=""/>
          <p:cNvSpPr/>
          <p:nvPr/>
        </p:nvSpPr>
        <p:spPr>
          <a:xfrm>
            <a:off x="1897327" y="4625789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94912"/>
                </a:moveTo>
                <a:lnTo>
                  <a:pt x="0" y="0"/>
                </a:lnTo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6" name="object 96" descr=""/>
          <p:cNvGrpSpPr/>
          <p:nvPr/>
        </p:nvGrpSpPr>
        <p:grpSpPr>
          <a:xfrm>
            <a:off x="1477801" y="4715956"/>
            <a:ext cx="462280" cy="674370"/>
            <a:chOff x="1477801" y="4715956"/>
            <a:chExt cx="462280" cy="674370"/>
          </a:xfrm>
        </p:grpSpPr>
        <p:sp>
          <p:nvSpPr>
            <p:cNvPr id="97" name="object 97" descr=""/>
            <p:cNvSpPr/>
            <p:nvPr/>
          </p:nvSpPr>
          <p:spPr>
            <a:xfrm>
              <a:off x="1482542" y="488205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707" y="18982"/>
                  </a:moveTo>
                  <a:lnTo>
                    <a:pt x="0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477829" y="487730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482542" y="4853580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5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553244" y="484883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482543" y="4825106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5" h="28575">
                  <a:moveTo>
                    <a:pt x="75414" y="28473"/>
                  </a:moveTo>
                  <a:lnTo>
                    <a:pt x="0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477829" y="482036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482543" y="4796632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5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553244" y="479188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482543" y="4768158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5" h="28575">
                  <a:moveTo>
                    <a:pt x="75414" y="28473"/>
                  </a:moveTo>
                  <a:lnTo>
                    <a:pt x="0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477830" y="476341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482543" y="4739684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5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553244" y="473493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520251" y="472070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707" y="18982"/>
                  </a:moveTo>
                  <a:lnTo>
                    <a:pt x="0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515537" y="471595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520251" y="4901036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91"/>
                  </a:moveTo>
                  <a:lnTo>
                    <a:pt x="0" y="0"/>
                  </a:lnTo>
                </a:path>
              </a:pathLst>
            </a:custGeom>
            <a:ln w="94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515538" y="48962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520251" y="491052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912"/>
                  </a:lnTo>
                </a:path>
              </a:pathLst>
            </a:custGeom>
            <a:ln w="94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520252" y="5195265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189825"/>
                  </a:moveTo>
                  <a:lnTo>
                    <a:pt x="0" y="0"/>
                  </a:lnTo>
                </a:path>
              </a:pathLst>
            </a:custGeom>
            <a:ln w="942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515539" y="519052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520252" y="5195265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5" h="0">
                  <a:moveTo>
                    <a:pt x="94268" y="0"/>
                  </a:moveTo>
                  <a:lnTo>
                    <a:pt x="0" y="0"/>
                  </a:lnTo>
                </a:path>
              </a:pathLst>
            </a:custGeom>
            <a:ln w="949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515539" y="519052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501399" y="517628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992" y="28473"/>
                  </a:moveTo>
                  <a:lnTo>
                    <a:pt x="6287" y="28473"/>
                  </a:lnTo>
                  <a:lnTo>
                    <a:pt x="0" y="22143"/>
                  </a:lnTo>
                  <a:lnTo>
                    <a:pt x="0" y="14236"/>
                  </a:lnTo>
                  <a:lnTo>
                    <a:pt x="0" y="6330"/>
                  </a:lnTo>
                  <a:lnTo>
                    <a:pt x="6287" y="0"/>
                  </a:lnTo>
                  <a:lnTo>
                    <a:pt x="21992" y="0"/>
                  </a:lnTo>
                  <a:lnTo>
                    <a:pt x="28280" y="6330"/>
                  </a:lnTo>
                  <a:lnTo>
                    <a:pt x="28280" y="22143"/>
                  </a:lnTo>
                  <a:lnTo>
                    <a:pt x="21992" y="2847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501399" y="517628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6"/>
                  </a:moveTo>
                  <a:lnTo>
                    <a:pt x="0" y="6330"/>
                  </a:lnTo>
                  <a:lnTo>
                    <a:pt x="6287" y="0"/>
                  </a:lnTo>
                  <a:lnTo>
                    <a:pt x="14140" y="0"/>
                  </a:lnTo>
                  <a:lnTo>
                    <a:pt x="21992" y="0"/>
                  </a:lnTo>
                  <a:lnTo>
                    <a:pt x="28280" y="6330"/>
                  </a:lnTo>
                  <a:lnTo>
                    <a:pt x="28280" y="14236"/>
                  </a:lnTo>
                  <a:lnTo>
                    <a:pt x="28280" y="22143"/>
                  </a:lnTo>
                  <a:lnTo>
                    <a:pt x="21992" y="28473"/>
                  </a:lnTo>
                  <a:lnTo>
                    <a:pt x="14140" y="28473"/>
                  </a:lnTo>
                  <a:lnTo>
                    <a:pt x="6287" y="28473"/>
                  </a:lnTo>
                  <a:lnTo>
                    <a:pt x="0" y="22143"/>
                  </a:lnTo>
                  <a:lnTo>
                    <a:pt x="0" y="14236"/>
                  </a:lnTo>
                  <a:close/>
                </a:path>
              </a:pathLst>
            </a:custGeom>
            <a:ln w="945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892611" y="538034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897325" y="491052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912"/>
                  </a:moveTo>
                  <a:lnTo>
                    <a:pt x="0" y="0"/>
                  </a:lnTo>
                </a:path>
              </a:pathLst>
            </a:custGeom>
            <a:ln w="942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892612" y="490578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520253" y="5005440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189825"/>
                  </a:moveTo>
                  <a:lnTo>
                    <a:pt x="0" y="0"/>
                  </a:lnTo>
                </a:path>
              </a:pathLst>
            </a:custGeom>
            <a:ln w="942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515540" y="500069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859618" y="488205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707" y="18982"/>
                  </a:moveTo>
                  <a:lnTo>
                    <a:pt x="0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854905" y="487730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859618" y="4853580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4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930320" y="484883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859619" y="4825106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4" h="28575">
                  <a:moveTo>
                    <a:pt x="75414" y="28473"/>
                  </a:moveTo>
                  <a:lnTo>
                    <a:pt x="0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854905" y="482036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1859619" y="4796632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4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1930320" y="479188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859619" y="4768158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4" h="28575">
                  <a:moveTo>
                    <a:pt x="75414" y="28473"/>
                  </a:moveTo>
                  <a:lnTo>
                    <a:pt x="0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854906" y="476341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859619" y="4739684"/>
              <a:ext cx="75565" cy="28575"/>
            </a:xfrm>
            <a:custGeom>
              <a:avLst/>
              <a:gdLst/>
              <a:ahLst/>
              <a:cxnLst/>
              <a:rect l="l" t="t" r="r" b="b"/>
              <a:pathLst>
                <a:path w="75564" h="28575">
                  <a:moveTo>
                    <a:pt x="0" y="28473"/>
                  </a:moveTo>
                  <a:lnTo>
                    <a:pt x="75414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930320" y="473493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897327" y="472070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707" y="18982"/>
                  </a:moveTo>
                  <a:lnTo>
                    <a:pt x="0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892613" y="471595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897327" y="4901036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91"/>
                  </a:moveTo>
                  <a:lnTo>
                    <a:pt x="0" y="0"/>
                  </a:lnTo>
                </a:path>
              </a:pathLst>
            </a:custGeom>
            <a:ln w="94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892613" y="48962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897327" y="491052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912"/>
                  </a:lnTo>
                </a:path>
              </a:pathLst>
            </a:custGeom>
            <a:ln w="94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2" name="object 142" descr=""/>
          <p:cNvGrpSpPr/>
          <p:nvPr/>
        </p:nvGrpSpPr>
        <p:grpSpPr>
          <a:xfrm>
            <a:off x="1515538" y="4431234"/>
            <a:ext cx="405765" cy="199390"/>
            <a:chOff x="1515538" y="4431234"/>
            <a:chExt cx="405765" cy="199390"/>
          </a:xfrm>
        </p:grpSpPr>
        <p:sp>
          <p:nvSpPr>
            <p:cNvPr id="143" name="object 143" descr=""/>
            <p:cNvSpPr/>
            <p:nvPr/>
          </p:nvSpPr>
          <p:spPr>
            <a:xfrm>
              <a:off x="1897317" y="4492912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965"/>
                  </a:lnTo>
                </a:path>
              </a:pathLst>
            </a:custGeom>
            <a:ln w="94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892604" y="45261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869037" y="4435964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23728"/>
                  </a:moveTo>
                  <a:lnTo>
                    <a:pt x="1841" y="14458"/>
                  </a:lnTo>
                  <a:lnTo>
                    <a:pt x="6873" y="6920"/>
                  </a:lnTo>
                  <a:lnTo>
                    <a:pt x="14360" y="1853"/>
                  </a:lnTo>
                  <a:lnTo>
                    <a:pt x="23567" y="0"/>
                  </a:lnTo>
                  <a:lnTo>
                    <a:pt x="32773" y="1853"/>
                  </a:lnTo>
                  <a:lnTo>
                    <a:pt x="40260" y="6920"/>
                  </a:lnTo>
                  <a:lnTo>
                    <a:pt x="45292" y="14458"/>
                  </a:lnTo>
                  <a:lnTo>
                    <a:pt x="47134" y="23728"/>
                  </a:lnTo>
                  <a:lnTo>
                    <a:pt x="45292" y="32997"/>
                  </a:lnTo>
                  <a:lnTo>
                    <a:pt x="40260" y="40536"/>
                  </a:lnTo>
                  <a:lnTo>
                    <a:pt x="32773" y="45602"/>
                  </a:lnTo>
                  <a:lnTo>
                    <a:pt x="23567" y="47456"/>
                  </a:lnTo>
                  <a:lnTo>
                    <a:pt x="14360" y="45602"/>
                  </a:lnTo>
                  <a:lnTo>
                    <a:pt x="6873" y="40536"/>
                  </a:lnTo>
                  <a:lnTo>
                    <a:pt x="1841" y="32997"/>
                  </a:lnTo>
                  <a:lnTo>
                    <a:pt x="0" y="23728"/>
                  </a:lnTo>
                  <a:close/>
                </a:path>
              </a:pathLst>
            </a:custGeom>
            <a:ln w="94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1520251" y="4530877"/>
              <a:ext cx="377190" cy="0"/>
            </a:xfrm>
            <a:custGeom>
              <a:avLst/>
              <a:gdLst/>
              <a:ahLst/>
              <a:cxnLst/>
              <a:rect l="l" t="t" r="r" b="b"/>
              <a:pathLst>
                <a:path w="377189" h="0">
                  <a:moveTo>
                    <a:pt x="377072" y="0"/>
                  </a:moveTo>
                  <a:lnTo>
                    <a:pt x="0" y="0"/>
                  </a:lnTo>
                </a:path>
              </a:pathLst>
            </a:custGeom>
            <a:ln w="949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1515538" y="45261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878470" y="451189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992" y="28473"/>
                  </a:moveTo>
                  <a:lnTo>
                    <a:pt x="6287" y="28473"/>
                  </a:lnTo>
                  <a:lnTo>
                    <a:pt x="0" y="22143"/>
                  </a:lnTo>
                  <a:lnTo>
                    <a:pt x="0" y="14236"/>
                  </a:lnTo>
                  <a:lnTo>
                    <a:pt x="0" y="6330"/>
                  </a:lnTo>
                  <a:lnTo>
                    <a:pt x="6287" y="0"/>
                  </a:lnTo>
                  <a:lnTo>
                    <a:pt x="21992" y="0"/>
                  </a:lnTo>
                  <a:lnTo>
                    <a:pt x="28280" y="6330"/>
                  </a:lnTo>
                  <a:lnTo>
                    <a:pt x="28280" y="22143"/>
                  </a:lnTo>
                  <a:lnTo>
                    <a:pt x="21992" y="28473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878470" y="451189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36"/>
                  </a:moveTo>
                  <a:lnTo>
                    <a:pt x="0" y="6330"/>
                  </a:lnTo>
                  <a:lnTo>
                    <a:pt x="6287" y="0"/>
                  </a:lnTo>
                  <a:lnTo>
                    <a:pt x="14140" y="0"/>
                  </a:lnTo>
                  <a:lnTo>
                    <a:pt x="21992" y="0"/>
                  </a:lnTo>
                  <a:lnTo>
                    <a:pt x="28280" y="6330"/>
                  </a:lnTo>
                  <a:lnTo>
                    <a:pt x="28280" y="14236"/>
                  </a:lnTo>
                  <a:lnTo>
                    <a:pt x="28280" y="22143"/>
                  </a:lnTo>
                  <a:lnTo>
                    <a:pt x="21992" y="28473"/>
                  </a:lnTo>
                  <a:lnTo>
                    <a:pt x="14140" y="28473"/>
                  </a:lnTo>
                  <a:lnTo>
                    <a:pt x="6287" y="28473"/>
                  </a:lnTo>
                  <a:lnTo>
                    <a:pt x="0" y="22143"/>
                  </a:lnTo>
                  <a:lnTo>
                    <a:pt x="0" y="14236"/>
                  </a:lnTo>
                  <a:close/>
                </a:path>
              </a:pathLst>
            </a:custGeom>
            <a:ln w="945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1897328" y="453087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912"/>
                  </a:lnTo>
                </a:path>
              </a:pathLst>
            </a:custGeom>
            <a:ln w="942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892614" y="462104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520256" y="453087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912"/>
                  </a:lnTo>
                </a:path>
              </a:pathLst>
            </a:custGeom>
            <a:ln w="9426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515542" y="462104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45"/>
                  </a:moveTo>
                  <a:lnTo>
                    <a:pt x="1380" y="8101"/>
                  </a:lnTo>
                  <a:lnTo>
                    <a:pt x="4713" y="9491"/>
                  </a:lnTo>
                  <a:lnTo>
                    <a:pt x="8046" y="8101"/>
                  </a:lnTo>
                  <a:lnTo>
                    <a:pt x="9426" y="4745"/>
                  </a:lnTo>
                  <a:lnTo>
                    <a:pt x="8046" y="1389"/>
                  </a:lnTo>
                  <a:lnTo>
                    <a:pt x="4713" y="0"/>
                  </a:lnTo>
                  <a:lnTo>
                    <a:pt x="1380" y="1389"/>
                  </a:lnTo>
                  <a:lnTo>
                    <a:pt x="0" y="4745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4" name="object 154" descr=""/>
          <p:cNvGrpSpPr/>
          <p:nvPr/>
        </p:nvGrpSpPr>
        <p:grpSpPr>
          <a:xfrm>
            <a:off x="4899631" y="4905911"/>
            <a:ext cx="483870" cy="318135"/>
            <a:chOff x="4899631" y="4905911"/>
            <a:chExt cx="483870" cy="318135"/>
          </a:xfrm>
        </p:grpSpPr>
        <p:sp>
          <p:nvSpPr>
            <p:cNvPr id="155" name="object 155" descr=""/>
            <p:cNvSpPr/>
            <p:nvPr/>
          </p:nvSpPr>
          <p:spPr>
            <a:xfrm>
              <a:off x="4951813" y="5100244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87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5041946" y="509550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904375" y="5128683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4" h="0">
                  <a:moveTo>
                    <a:pt x="189752" y="0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899631" y="512394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4951813" y="5166601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87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041946" y="516186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4999252" y="5024408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w="0" h="47625">
                  <a:moveTo>
                    <a:pt x="0" y="0"/>
                  </a:moveTo>
                  <a:lnTo>
                    <a:pt x="0" y="47397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4994508" y="506706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999252" y="5166601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0" h="57150">
                  <a:moveTo>
                    <a:pt x="0" y="56877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4994508" y="516186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4904375" y="5071805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4" h="0">
                  <a:moveTo>
                    <a:pt x="0" y="0"/>
                  </a:moveTo>
                  <a:lnTo>
                    <a:pt x="189752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5089384" y="506706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4999252" y="493909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95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4994508" y="493435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4932838" y="5014928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959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4928094" y="502914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4923351" y="5024408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75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4937582" y="501966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923351" y="5204519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75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937582" y="519977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4994508" y="493435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094128" y="491065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38"/>
                  </a:moveTo>
                  <a:lnTo>
                    <a:pt x="28462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5117848" y="490591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5122591" y="491065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25" y="56877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5174773" y="496279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5179517" y="491065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56877"/>
                  </a:moveTo>
                  <a:lnTo>
                    <a:pt x="56925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5231699" y="490591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5236443" y="491065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25" y="56877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288625" y="496279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5293369" y="491065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56877"/>
                  </a:moveTo>
                  <a:lnTo>
                    <a:pt x="56925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5345551" y="490591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5350295" y="491065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462" y="28438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374014" y="493435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999252" y="4939092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876" y="0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9" name="object 189" descr=""/>
          <p:cNvSpPr txBox="1"/>
          <p:nvPr/>
        </p:nvSpPr>
        <p:spPr>
          <a:xfrm>
            <a:off x="4701923" y="5021187"/>
            <a:ext cx="15875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Vth</a:t>
            </a:r>
            <a:endParaRPr sz="650">
              <a:latin typeface="Arial"/>
              <a:cs typeface="Arial"/>
            </a:endParaRPr>
          </a:p>
        </p:txBody>
      </p:sp>
      <p:sp>
        <p:nvSpPr>
          <p:cNvPr id="190" name="object 190" descr=""/>
          <p:cNvSpPr/>
          <p:nvPr/>
        </p:nvSpPr>
        <p:spPr>
          <a:xfrm>
            <a:off x="4999252" y="522347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4795"/>
                </a:lnTo>
              </a:path>
            </a:pathLst>
          </a:custGeom>
          <a:ln w="94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1" name="object 191" descr=""/>
          <p:cNvGrpSpPr/>
          <p:nvPr/>
        </p:nvGrpSpPr>
        <p:grpSpPr>
          <a:xfrm>
            <a:off x="5568510" y="4811116"/>
            <a:ext cx="337185" cy="247015"/>
            <a:chOff x="5568510" y="4811116"/>
            <a:chExt cx="337185" cy="247015"/>
          </a:xfrm>
        </p:grpSpPr>
        <p:sp>
          <p:nvSpPr>
            <p:cNvPr id="192" name="object 192" descr=""/>
            <p:cNvSpPr/>
            <p:nvPr/>
          </p:nvSpPr>
          <p:spPr>
            <a:xfrm>
              <a:off x="5568510" y="4939092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39" h="0">
                  <a:moveTo>
                    <a:pt x="0" y="0"/>
                  </a:moveTo>
                  <a:lnTo>
                    <a:pt x="180265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5744032" y="493435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5748776" y="4844297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0"/>
                  </a:moveTo>
                  <a:lnTo>
                    <a:pt x="0" y="18959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5744019" y="4830089"/>
              <a:ext cx="114300" cy="208915"/>
            </a:xfrm>
            <a:custGeom>
              <a:avLst/>
              <a:gdLst/>
              <a:ahLst/>
              <a:cxnLst/>
              <a:rect l="l" t="t" r="r" b="b"/>
              <a:pathLst>
                <a:path w="114300" h="208914">
                  <a:moveTo>
                    <a:pt x="9499" y="203809"/>
                  </a:moveTo>
                  <a:lnTo>
                    <a:pt x="8102" y="200456"/>
                  </a:lnTo>
                  <a:lnTo>
                    <a:pt x="4749" y="199059"/>
                  </a:lnTo>
                  <a:lnTo>
                    <a:pt x="1397" y="200456"/>
                  </a:lnTo>
                  <a:lnTo>
                    <a:pt x="0" y="203809"/>
                  </a:lnTo>
                  <a:lnTo>
                    <a:pt x="1397" y="207162"/>
                  </a:lnTo>
                  <a:lnTo>
                    <a:pt x="4749" y="208546"/>
                  </a:lnTo>
                  <a:lnTo>
                    <a:pt x="8102" y="207162"/>
                  </a:lnTo>
                  <a:lnTo>
                    <a:pt x="9499" y="203809"/>
                  </a:lnTo>
                  <a:close/>
                </a:path>
                <a:path w="114300" h="208914">
                  <a:moveTo>
                    <a:pt x="113855" y="4737"/>
                  </a:moveTo>
                  <a:lnTo>
                    <a:pt x="112471" y="1384"/>
                  </a:lnTo>
                  <a:lnTo>
                    <a:pt x="109118" y="0"/>
                  </a:lnTo>
                  <a:lnTo>
                    <a:pt x="105765" y="1384"/>
                  </a:lnTo>
                  <a:lnTo>
                    <a:pt x="104368" y="4737"/>
                  </a:lnTo>
                  <a:lnTo>
                    <a:pt x="105765" y="8089"/>
                  </a:lnTo>
                  <a:lnTo>
                    <a:pt x="109118" y="9474"/>
                  </a:lnTo>
                  <a:lnTo>
                    <a:pt x="112471" y="8089"/>
                  </a:lnTo>
                  <a:lnTo>
                    <a:pt x="113855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748776" y="4834817"/>
              <a:ext cx="104775" cy="66675"/>
            </a:xfrm>
            <a:custGeom>
              <a:avLst/>
              <a:gdLst/>
              <a:ahLst/>
              <a:cxnLst/>
              <a:rect l="l" t="t" r="r" b="b"/>
              <a:pathLst>
                <a:path w="104775" h="66675">
                  <a:moveTo>
                    <a:pt x="104364" y="0"/>
                  </a:moveTo>
                  <a:lnTo>
                    <a:pt x="0" y="66356"/>
                  </a:lnTo>
                </a:path>
              </a:pathLst>
            </a:custGeom>
            <a:ln w="94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5744032" y="489643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5748776" y="4977010"/>
              <a:ext cx="104775" cy="66675"/>
            </a:xfrm>
            <a:custGeom>
              <a:avLst/>
              <a:gdLst/>
              <a:ahLst/>
              <a:cxnLst/>
              <a:rect l="l" t="t" r="r" b="b"/>
              <a:pathLst>
                <a:path w="104775" h="66675">
                  <a:moveTo>
                    <a:pt x="0" y="0"/>
                  </a:moveTo>
                  <a:lnTo>
                    <a:pt x="104364" y="66356"/>
                  </a:lnTo>
                </a:path>
              </a:pathLst>
            </a:custGeom>
            <a:ln w="94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5848396" y="503862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5663387" y="4815858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89" h="237489">
                  <a:moveTo>
                    <a:pt x="0" y="118494"/>
                  </a:moveTo>
                  <a:lnTo>
                    <a:pt x="9265" y="72209"/>
                  </a:lnTo>
                  <a:lnTo>
                    <a:pt x="34591" y="34562"/>
                  </a:lnTo>
                  <a:lnTo>
                    <a:pt x="72270" y="9257"/>
                  </a:lnTo>
                  <a:lnTo>
                    <a:pt x="118595" y="0"/>
                  </a:lnTo>
                  <a:lnTo>
                    <a:pt x="164920" y="9257"/>
                  </a:lnTo>
                  <a:lnTo>
                    <a:pt x="202599" y="34562"/>
                  </a:lnTo>
                  <a:lnTo>
                    <a:pt x="227925" y="72209"/>
                  </a:lnTo>
                  <a:lnTo>
                    <a:pt x="237190" y="118494"/>
                  </a:lnTo>
                  <a:lnTo>
                    <a:pt x="227925" y="164779"/>
                  </a:lnTo>
                  <a:lnTo>
                    <a:pt x="202599" y="202425"/>
                  </a:lnTo>
                  <a:lnTo>
                    <a:pt x="164920" y="227730"/>
                  </a:lnTo>
                  <a:lnTo>
                    <a:pt x="118595" y="236988"/>
                  </a:lnTo>
                  <a:lnTo>
                    <a:pt x="72270" y="227730"/>
                  </a:lnTo>
                  <a:lnTo>
                    <a:pt x="34591" y="202425"/>
                  </a:lnTo>
                  <a:lnTo>
                    <a:pt x="9265" y="164779"/>
                  </a:lnTo>
                  <a:lnTo>
                    <a:pt x="0" y="118494"/>
                  </a:lnTo>
                  <a:close/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5796214" y="4995969"/>
              <a:ext cx="57150" cy="47625"/>
            </a:xfrm>
            <a:custGeom>
              <a:avLst/>
              <a:gdLst/>
              <a:ahLst/>
              <a:cxnLst/>
              <a:rect l="l" t="t" r="r" b="b"/>
              <a:pathLst>
                <a:path w="57150" h="47625">
                  <a:moveTo>
                    <a:pt x="56925" y="47397"/>
                  </a:moveTo>
                  <a:lnTo>
                    <a:pt x="0" y="28438"/>
                  </a:lnTo>
                  <a:lnTo>
                    <a:pt x="18975" y="0"/>
                  </a:lnTo>
                  <a:lnTo>
                    <a:pt x="56925" y="4739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5796214" y="4995969"/>
              <a:ext cx="57150" cy="47625"/>
            </a:xfrm>
            <a:custGeom>
              <a:avLst/>
              <a:gdLst/>
              <a:ahLst/>
              <a:cxnLst/>
              <a:rect l="l" t="t" r="r" b="b"/>
              <a:pathLst>
                <a:path w="57150" h="47625">
                  <a:moveTo>
                    <a:pt x="56925" y="47397"/>
                  </a:moveTo>
                  <a:lnTo>
                    <a:pt x="18975" y="0"/>
                  </a:lnTo>
                  <a:lnTo>
                    <a:pt x="0" y="28438"/>
                  </a:lnTo>
                  <a:lnTo>
                    <a:pt x="56925" y="47397"/>
                  </a:lnTo>
                  <a:close/>
                </a:path>
              </a:pathLst>
            </a:custGeom>
            <a:ln w="94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3" name="object 203" descr=""/>
          <p:cNvSpPr/>
          <p:nvPr/>
        </p:nvSpPr>
        <p:spPr>
          <a:xfrm>
            <a:off x="5853140" y="4749501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315"/>
                </a:lnTo>
              </a:path>
            </a:pathLst>
          </a:custGeom>
          <a:ln w="948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 descr=""/>
          <p:cNvSpPr/>
          <p:nvPr/>
        </p:nvSpPr>
        <p:spPr>
          <a:xfrm>
            <a:off x="5853140" y="5043367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315"/>
                </a:lnTo>
              </a:path>
            </a:pathLst>
          </a:custGeom>
          <a:ln w="948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 descr=""/>
          <p:cNvSpPr txBox="1"/>
          <p:nvPr/>
        </p:nvSpPr>
        <p:spPr>
          <a:xfrm>
            <a:off x="5176304" y="4736801"/>
            <a:ext cx="405130" cy="2228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765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Rth</a:t>
            </a:r>
            <a:endParaRPr sz="650">
              <a:latin typeface="Arial"/>
              <a:cs typeface="Arial"/>
            </a:endParaRPr>
          </a:p>
          <a:p>
            <a:pPr marL="201930">
              <a:lnSpc>
                <a:spcPts val="765"/>
              </a:lnSpc>
            </a:pPr>
            <a:r>
              <a:rPr dirty="0" u="sng" sz="650" spc="39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5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65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650">
              <a:latin typeface="Arial"/>
              <a:cs typeface="Arial"/>
            </a:endParaRPr>
          </a:p>
        </p:txBody>
      </p:sp>
      <p:sp>
        <p:nvSpPr>
          <p:cNvPr id="206" name="object 206" descr=""/>
          <p:cNvSpPr/>
          <p:nvPr/>
        </p:nvSpPr>
        <p:spPr>
          <a:xfrm>
            <a:off x="5853140" y="4654706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94795"/>
                </a:moveTo>
                <a:lnTo>
                  <a:pt x="0" y="0"/>
                </a:lnTo>
              </a:path>
            </a:pathLst>
          </a:custGeom>
          <a:ln w="94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 txBox="1"/>
          <p:nvPr/>
        </p:nvSpPr>
        <p:spPr>
          <a:xfrm>
            <a:off x="5753652" y="4622995"/>
            <a:ext cx="121285" cy="7302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650" spc="-5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208" name="object 208" descr=""/>
          <p:cNvSpPr txBox="1"/>
          <p:nvPr/>
        </p:nvSpPr>
        <p:spPr>
          <a:xfrm>
            <a:off x="5753652" y="5115982"/>
            <a:ext cx="121285" cy="21526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u="sng" sz="650" spc="39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5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</a:t>
            </a:r>
            <a:r>
              <a:rPr dirty="0" u="sng" sz="65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209" name="object 209" descr=""/>
          <p:cNvGrpSpPr/>
          <p:nvPr/>
        </p:nvGrpSpPr>
        <p:grpSpPr>
          <a:xfrm>
            <a:off x="4904376" y="4621525"/>
            <a:ext cx="1997710" cy="1071245"/>
            <a:chOff x="4904376" y="4621525"/>
            <a:chExt cx="1997710" cy="1071245"/>
          </a:xfrm>
        </p:grpSpPr>
        <p:sp>
          <p:nvSpPr>
            <p:cNvPr id="210" name="object 210" descr=""/>
            <p:cNvSpPr/>
            <p:nvPr/>
          </p:nvSpPr>
          <p:spPr>
            <a:xfrm>
              <a:off x="5948016" y="46262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38"/>
                  </a:moveTo>
                  <a:lnTo>
                    <a:pt x="28462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5971735" y="462152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5976479" y="462626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25" y="56877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6028661" y="467840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6033405" y="462626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56877"/>
                  </a:moveTo>
                  <a:lnTo>
                    <a:pt x="56925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6085587" y="462152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6090331" y="462626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56925" y="56877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6142513" y="467840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6147257" y="462626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56877"/>
                  </a:moveTo>
                  <a:lnTo>
                    <a:pt x="56925" y="0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6199439" y="462152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6204183" y="46262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462" y="28438"/>
                  </a:lnTo>
                </a:path>
              </a:pathLst>
            </a:custGeom>
            <a:ln w="94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6227902" y="46499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5853140" y="4654705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876" y="0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6232645" y="4654705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876" y="0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6754466" y="5005448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87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6844598" y="500070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6707027" y="5033887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 h="0">
                  <a:moveTo>
                    <a:pt x="189752" y="0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6702283" y="502914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6754466" y="5071805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876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6844598" y="50670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6801904" y="4929612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w="0" h="47625">
                  <a:moveTo>
                    <a:pt x="0" y="0"/>
                  </a:moveTo>
                  <a:lnTo>
                    <a:pt x="0" y="47397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6797160" y="497227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6801904" y="5071805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0" h="57150">
                  <a:moveTo>
                    <a:pt x="0" y="56877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6797160" y="50670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6707027" y="4977009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 h="0">
                  <a:moveTo>
                    <a:pt x="0" y="0"/>
                  </a:moveTo>
                  <a:lnTo>
                    <a:pt x="189752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6892036" y="497227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6801904" y="484429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95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6797160" y="483955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6735490" y="4920132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959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6730746" y="4934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6726003" y="492961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75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6740234" y="492487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6726003" y="5109723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75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6740234" y="51049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6797159" y="483955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6801903" y="512868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95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6327521" y="4654705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79" h="0">
                  <a:moveTo>
                    <a:pt x="0" y="0"/>
                  </a:moveTo>
                  <a:lnTo>
                    <a:pt x="474381" y="0"/>
                  </a:lnTo>
                </a:path>
              </a:pathLst>
            </a:custGeom>
            <a:ln w="947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6797159" y="46499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6801903" y="4654705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0"/>
                  </a:moveTo>
                  <a:lnTo>
                    <a:pt x="0" y="18959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6797159" y="483955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4999252" y="5318273"/>
              <a:ext cx="0" cy="284480"/>
            </a:xfrm>
            <a:custGeom>
              <a:avLst/>
              <a:gdLst/>
              <a:ahLst/>
              <a:cxnLst/>
              <a:rect l="l" t="t" r="r" b="b"/>
              <a:pathLst>
                <a:path w="0" h="284479">
                  <a:moveTo>
                    <a:pt x="0" y="0"/>
                  </a:moveTo>
                  <a:lnTo>
                    <a:pt x="0" y="284386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994508" y="559791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5853140" y="5602659"/>
              <a:ext cx="949325" cy="0"/>
            </a:xfrm>
            <a:custGeom>
              <a:avLst/>
              <a:gdLst/>
              <a:ahLst/>
              <a:cxnLst/>
              <a:rect l="l" t="t" r="r" b="b"/>
              <a:pathLst>
                <a:path w="949325" h="0">
                  <a:moveTo>
                    <a:pt x="948763" y="0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5848396" y="559791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5834164" y="55837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34" y="28438"/>
                  </a:moveTo>
                  <a:lnTo>
                    <a:pt x="6328" y="28438"/>
                  </a:lnTo>
                  <a:lnTo>
                    <a:pt x="0" y="22115"/>
                  </a:lnTo>
                  <a:lnTo>
                    <a:pt x="0" y="14219"/>
                  </a:lnTo>
                  <a:lnTo>
                    <a:pt x="0" y="6322"/>
                  </a:lnTo>
                  <a:lnTo>
                    <a:pt x="6328" y="0"/>
                  </a:lnTo>
                  <a:lnTo>
                    <a:pt x="22134" y="0"/>
                  </a:lnTo>
                  <a:lnTo>
                    <a:pt x="28462" y="6322"/>
                  </a:lnTo>
                  <a:lnTo>
                    <a:pt x="28462" y="22115"/>
                  </a:lnTo>
                  <a:lnTo>
                    <a:pt x="22134" y="28438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5834164" y="55837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19"/>
                  </a:moveTo>
                  <a:lnTo>
                    <a:pt x="0" y="6322"/>
                  </a:lnTo>
                  <a:lnTo>
                    <a:pt x="6328" y="0"/>
                  </a:lnTo>
                  <a:lnTo>
                    <a:pt x="14231" y="0"/>
                  </a:lnTo>
                  <a:lnTo>
                    <a:pt x="22134" y="0"/>
                  </a:lnTo>
                  <a:lnTo>
                    <a:pt x="28462" y="6322"/>
                  </a:lnTo>
                  <a:lnTo>
                    <a:pt x="28462" y="14219"/>
                  </a:lnTo>
                  <a:lnTo>
                    <a:pt x="28462" y="22115"/>
                  </a:lnTo>
                  <a:lnTo>
                    <a:pt x="22134" y="28438"/>
                  </a:lnTo>
                  <a:lnTo>
                    <a:pt x="14231" y="28438"/>
                  </a:lnTo>
                  <a:lnTo>
                    <a:pt x="6328" y="28438"/>
                  </a:lnTo>
                  <a:lnTo>
                    <a:pt x="0" y="22115"/>
                  </a:lnTo>
                  <a:lnTo>
                    <a:pt x="0" y="14219"/>
                  </a:lnTo>
                  <a:close/>
                </a:path>
              </a:pathLst>
            </a:custGeom>
            <a:ln w="948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6801903" y="5223477"/>
              <a:ext cx="0" cy="379730"/>
            </a:xfrm>
            <a:custGeom>
              <a:avLst/>
              <a:gdLst/>
              <a:ahLst/>
              <a:cxnLst/>
              <a:rect l="l" t="t" r="r" b="b"/>
              <a:pathLst>
                <a:path w="0" h="379729">
                  <a:moveTo>
                    <a:pt x="0" y="379181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6797159" y="521873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5815189" y="547942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50" y="18959"/>
                  </a:moveTo>
                  <a:lnTo>
                    <a:pt x="0" y="0"/>
                  </a:lnTo>
                </a:path>
              </a:pathLst>
            </a:custGeom>
            <a:ln w="94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5810445" y="547468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5815189" y="5450986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8"/>
                  </a:moveTo>
                  <a:lnTo>
                    <a:pt x="75901" y="0"/>
                  </a:lnTo>
                </a:path>
              </a:pathLst>
            </a:custGeom>
            <a:ln w="9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5886346" y="544624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5815189" y="5422548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01" y="28438"/>
                  </a:moveTo>
                  <a:lnTo>
                    <a:pt x="0" y="0"/>
                  </a:lnTo>
                </a:path>
              </a:pathLst>
            </a:custGeom>
            <a:ln w="9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5810445" y="541780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5815189" y="5394109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8"/>
                  </a:moveTo>
                  <a:lnTo>
                    <a:pt x="75901" y="0"/>
                  </a:lnTo>
                </a:path>
              </a:pathLst>
            </a:custGeom>
            <a:ln w="9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5886346" y="538936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5815189" y="5365670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901" y="28438"/>
                  </a:moveTo>
                  <a:lnTo>
                    <a:pt x="0" y="0"/>
                  </a:lnTo>
                </a:path>
              </a:pathLst>
            </a:custGeom>
            <a:ln w="9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5810445" y="53609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5815189" y="5337232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38"/>
                  </a:moveTo>
                  <a:lnTo>
                    <a:pt x="75901" y="0"/>
                  </a:lnTo>
                </a:path>
              </a:pathLst>
            </a:custGeom>
            <a:ln w="9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5886346" y="533249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5853140" y="531827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50" y="18959"/>
                  </a:moveTo>
                  <a:lnTo>
                    <a:pt x="0" y="0"/>
                  </a:lnTo>
                </a:path>
              </a:pathLst>
            </a:custGeom>
            <a:ln w="94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5848396" y="53135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5853140" y="5498384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79"/>
                  </a:moveTo>
                  <a:lnTo>
                    <a:pt x="0" y="0"/>
                  </a:lnTo>
                </a:path>
              </a:pathLst>
            </a:custGeom>
            <a:ln w="94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5848396" y="549364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9"/>
                  </a:moveTo>
                  <a:lnTo>
                    <a:pt x="1389" y="8091"/>
                  </a:lnTo>
                  <a:lnTo>
                    <a:pt x="4743" y="9479"/>
                  </a:lnTo>
                  <a:lnTo>
                    <a:pt x="8098" y="8091"/>
                  </a:lnTo>
                  <a:lnTo>
                    <a:pt x="9487" y="4739"/>
                  </a:lnTo>
                  <a:lnTo>
                    <a:pt x="8098" y="1388"/>
                  </a:lnTo>
                  <a:lnTo>
                    <a:pt x="4743" y="0"/>
                  </a:lnTo>
                  <a:lnTo>
                    <a:pt x="1389" y="1388"/>
                  </a:lnTo>
                  <a:lnTo>
                    <a:pt x="0" y="473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5853140" y="550786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95"/>
                  </a:lnTo>
                </a:path>
              </a:pathLst>
            </a:custGeom>
            <a:ln w="9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4999253" y="5602659"/>
              <a:ext cx="854075" cy="0"/>
            </a:xfrm>
            <a:custGeom>
              <a:avLst/>
              <a:gdLst/>
              <a:ahLst/>
              <a:cxnLst/>
              <a:rect l="l" t="t" r="r" b="b"/>
              <a:pathLst>
                <a:path w="854075" h="0">
                  <a:moveTo>
                    <a:pt x="853887" y="0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6" name="object 27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4376" y="5597919"/>
              <a:ext cx="194496" cy="94795"/>
            </a:xfrm>
            <a:prstGeom prst="rect">
              <a:avLst/>
            </a:prstGeom>
          </p:spPr>
        </p:pic>
      </p:grpSp>
      <p:sp>
        <p:nvSpPr>
          <p:cNvPr id="277" name="object 277" descr=""/>
          <p:cNvSpPr txBox="1"/>
          <p:nvPr/>
        </p:nvSpPr>
        <p:spPr>
          <a:xfrm>
            <a:off x="6978954" y="4926391"/>
            <a:ext cx="17272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Vcc</a:t>
            </a:r>
            <a:endParaRPr sz="650">
              <a:latin typeface="Arial"/>
              <a:cs typeface="Arial"/>
            </a:endParaRPr>
          </a:p>
        </p:txBody>
      </p:sp>
      <p:sp>
        <p:nvSpPr>
          <p:cNvPr id="278" name="object 278" descr=""/>
          <p:cNvSpPr txBox="1"/>
          <p:nvPr/>
        </p:nvSpPr>
        <p:spPr>
          <a:xfrm>
            <a:off x="5935315" y="5305572"/>
            <a:ext cx="15367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650">
              <a:latin typeface="Arial"/>
              <a:cs typeface="Arial"/>
            </a:endParaRPr>
          </a:p>
        </p:txBody>
      </p:sp>
      <p:sp>
        <p:nvSpPr>
          <p:cNvPr id="279" name="object 279" descr=""/>
          <p:cNvSpPr/>
          <p:nvPr/>
        </p:nvSpPr>
        <p:spPr>
          <a:xfrm>
            <a:off x="5685862" y="605134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 h="0">
                <a:moveTo>
                  <a:pt x="0" y="0"/>
                </a:moveTo>
                <a:lnTo>
                  <a:pt x="6022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 descr=""/>
          <p:cNvSpPr txBox="1"/>
          <p:nvPr/>
        </p:nvSpPr>
        <p:spPr>
          <a:xfrm>
            <a:off x="4976745" y="6335594"/>
            <a:ext cx="156146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500" i="1">
                <a:latin typeface="Times New Roman"/>
                <a:cs typeface="Times New Roman"/>
              </a:rPr>
              <a:t>R</a:t>
            </a:r>
            <a:r>
              <a:rPr dirty="0" baseline="-26143" sz="1275" i="1">
                <a:latin typeface="Times New Roman"/>
                <a:cs typeface="Times New Roman"/>
              </a:rPr>
              <a:t>th</a:t>
            </a:r>
            <a:r>
              <a:rPr dirty="0" baseline="-26143" sz="1275" spc="600" i="1">
                <a:latin typeface="Times New Roman"/>
                <a:cs typeface="Times New Roman"/>
              </a:rPr>
              <a:t> </a:t>
            </a:r>
            <a:r>
              <a:rPr dirty="0" sz="1500">
                <a:latin typeface="Symbol"/>
                <a:cs typeface="Symbol"/>
              </a:rPr>
              <a:t></a:t>
            </a:r>
            <a:r>
              <a:rPr dirty="0" sz="1500" spc="75">
                <a:latin typeface="Times New Roman"/>
                <a:cs typeface="Times New Roman"/>
              </a:rPr>
              <a:t> </a:t>
            </a:r>
            <a:r>
              <a:rPr dirty="0" sz="1500" i="1">
                <a:latin typeface="Times New Roman"/>
                <a:cs typeface="Times New Roman"/>
              </a:rPr>
              <a:t>R</a:t>
            </a:r>
            <a:r>
              <a:rPr dirty="0" baseline="-26143" sz="1275">
                <a:latin typeface="Times New Roman"/>
                <a:cs typeface="Times New Roman"/>
              </a:rPr>
              <a:t>1</a:t>
            </a:r>
            <a:r>
              <a:rPr dirty="0" baseline="-26143" sz="1275" spc="217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//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 i="1">
                <a:latin typeface="Times New Roman"/>
                <a:cs typeface="Times New Roman"/>
              </a:rPr>
              <a:t>R</a:t>
            </a:r>
            <a:r>
              <a:rPr dirty="0" baseline="-26143" sz="1275">
                <a:latin typeface="Times New Roman"/>
                <a:cs typeface="Times New Roman"/>
              </a:rPr>
              <a:t>2</a:t>
            </a:r>
            <a:r>
              <a:rPr dirty="0" baseline="-26143" sz="1275" spc="577">
                <a:latin typeface="Times New Roman"/>
                <a:cs typeface="Times New Roman"/>
              </a:rPr>
              <a:t> </a:t>
            </a:r>
            <a:r>
              <a:rPr dirty="0" sz="1500">
                <a:latin typeface="Symbol"/>
                <a:cs typeface="Symbol"/>
              </a:rPr>
              <a:t></a:t>
            </a:r>
            <a:r>
              <a:rPr dirty="0" sz="1500" spc="-25">
                <a:latin typeface="Times New Roman"/>
                <a:cs typeface="Times New Roman"/>
              </a:rPr>
              <a:t> 50</a:t>
            </a:r>
            <a:r>
              <a:rPr dirty="0" sz="1500" spc="-25" i="1">
                <a:latin typeface="Times New Roman"/>
                <a:cs typeface="Times New Roman"/>
              </a:rPr>
              <a:t>k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81" name="object 281" descr=""/>
          <p:cNvSpPr txBox="1"/>
          <p:nvPr/>
        </p:nvSpPr>
        <p:spPr>
          <a:xfrm>
            <a:off x="6332654" y="5894649"/>
            <a:ext cx="51562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>
                <a:latin typeface="Symbol"/>
                <a:cs typeface="Symbol"/>
              </a:rPr>
              <a:t>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 spc="-25">
                <a:latin typeface="Times New Roman"/>
                <a:cs typeface="Times New Roman"/>
              </a:rPr>
              <a:t>7,5</a:t>
            </a:r>
            <a:r>
              <a:rPr dirty="0" sz="1500" spc="-25" i="1">
                <a:latin typeface="Times New Roman"/>
                <a:cs typeface="Times New Roman"/>
              </a:rPr>
              <a:t>V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82" name="object 282" descr=""/>
          <p:cNvSpPr txBox="1"/>
          <p:nvPr/>
        </p:nvSpPr>
        <p:spPr>
          <a:xfrm>
            <a:off x="5491479" y="5942610"/>
            <a:ext cx="36957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850" i="1">
                <a:latin typeface="Times New Roman"/>
                <a:cs typeface="Times New Roman"/>
              </a:rPr>
              <a:t>cc</a:t>
            </a:r>
            <a:r>
              <a:rPr dirty="0" sz="850" spc="405" i="1">
                <a:latin typeface="Times New Roman"/>
                <a:cs typeface="Times New Roman"/>
              </a:rPr>
              <a:t> </a:t>
            </a:r>
            <a:r>
              <a:rPr dirty="0" baseline="-29629" sz="2250" spc="-75" i="1">
                <a:latin typeface="Times New Roman"/>
                <a:cs typeface="Times New Roman"/>
              </a:rPr>
              <a:t>R</a:t>
            </a:r>
            <a:endParaRPr baseline="-29629" sz="2250">
              <a:latin typeface="Times New Roman"/>
              <a:cs typeface="Times New Roman"/>
            </a:endParaRPr>
          </a:p>
        </p:txBody>
      </p:sp>
      <p:sp>
        <p:nvSpPr>
          <p:cNvPr id="283" name="object 283" descr=""/>
          <p:cNvSpPr txBox="1"/>
          <p:nvPr/>
        </p:nvSpPr>
        <p:spPr>
          <a:xfrm>
            <a:off x="5863539" y="5768719"/>
            <a:ext cx="24066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500" spc="-25" i="1">
                <a:latin typeface="Times New Roman"/>
                <a:cs typeface="Times New Roman"/>
              </a:rPr>
              <a:t>R</a:t>
            </a:r>
            <a:r>
              <a:rPr dirty="0" baseline="-26143" sz="1275" spc="-37">
                <a:latin typeface="Times New Roman"/>
                <a:cs typeface="Times New Roman"/>
              </a:rPr>
              <a:t>1</a:t>
            </a:r>
            <a:endParaRPr baseline="-26143" sz="1275">
              <a:latin typeface="Times New Roman"/>
              <a:cs typeface="Times New Roman"/>
            </a:endParaRPr>
          </a:p>
        </p:txBody>
      </p:sp>
      <p:sp>
        <p:nvSpPr>
          <p:cNvPr id="284" name="object 284" descr=""/>
          <p:cNvSpPr txBox="1"/>
          <p:nvPr/>
        </p:nvSpPr>
        <p:spPr>
          <a:xfrm>
            <a:off x="5094983" y="6022596"/>
            <a:ext cx="113030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spc="-25" i="1">
                <a:latin typeface="Times New Roman"/>
                <a:cs typeface="Times New Roman"/>
              </a:rPr>
              <a:t>th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85" name="object 285" descr=""/>
          <p:cNvSpPr txBox="1"/>
          <p:nvPr/>
        </p:nvSpPr>
        <p:spPr>
          <a:xfrm>
            <a:off x="5799840" y="6172648"/>
            <a:ext cx="46672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96875" algn="l"/>
              </a:tabLst>
            </a:pPr>
            <a:r>
              <a:rPr dirty="0" sz="850" spc="-50">
                <a:latin typeface="Times New Roman"/>
                <a:cs typeface="Times New Roman"/>
              </a:rPr>
              <a:t>1</a:t>
            </a:r>
            <a:r>
              <a:rPr dirty="0" sz="850">
                <a:latin typeface="Times New Roman"/>
                <a:cs typeface="Times New Roman"/>
              </a:rPr>
              <a:t>	</a:t>
            </a:r>
            <a:r>
              <a:rPr dirty="0" sz="850" spc="-5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86" name="object 286" descr=""/>
          <p:cNvSpPr txBox="1"/>
          <p:nvPr/>
        </p:nvSpPr>
        <p:spPr>
          <a:xfrm>
            <a:off x="5911287" y="6044574"/>
            <a:ext cx="29654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>
                <a:latin typeface="Symbol"/>
                <a:cs typeface="Symbol"/>
              </a:rPr>
              <a:t>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 spc="-60" i="1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87" name="object 287" descr=""/>
          <p:cNvSpPr txBox="1"/>
          <p:nvPr/>
        </p:nvSpPr>
        <p:spPr>
          <a:xfrm>
            <a:off x="4978094" y="5894649"/>
            <a:ext cx="56388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4640" algn="l"/>
              </a:tabLst>
            </a:pPr>
            <a:r>
              <a:rPr dirty="0" sz="1500" spc="-50" i="1">
                <a:latin typeface="Times New Roman"/>
                <a:cs typeface="Times New Roman"/>
              </a:rPr>
              <a:t>V</a:t>
            </a:r>
            <a:r>
              <a:rPr dirty="0" sz="1500" i="1">
                <a:latin typeface="Times New Roman"/>
                <a:cs typeface="Times New Roman"/>
              </a:rPr>
              <a:t>	</a:t>
            </a:r>
            <a:r>
              <a:rPr dirty="0" sz="1500">
                <a:latin typeface="Symbol"/>
                <a:cs typeface="Symbol"/>
              </a:rPr>
              <a:t></a:t>
            </a:r>
            <a:r>
              <a:rPr dirty="0" sz="1500" spc="-120">
                <a:latin typeface="Times New Roman"/>
                <a:cs typeface="Times New Roman"/>
              </a:rPr>
              <a:t> </a:t>
            </a:r>
            <a:r>
              <a:rPr dirty="0" sz="1500" spc="-50" i="1">
                <a:latin typeface="Times New Roman"/>
                <a:cs typeface="Times New Roman"/>
              </a:rPr>
              <a:t>V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88" name="object 288" descr=""/>
          <p:cNvSpPr txBox="1"/>
          <p:nvPr/>
        </p:nvSpPr>
        <p:spPr>
          <a:xfrm>
            <a:off x="219919" y="1103852"/>
            <a:ext cx="8325484" cy="9385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50800" marR="89535">
              <a:lnSpc>
                <a:spcPts val="1430"/>
              </a:lnSpc>
              <a:spcBef>
                <a:spcPts val="155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6.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transistor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esta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polarizado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zona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activa.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Suponiendo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Symbol"/>
                <a:cs typeface="Symbol"/>
              </a:rPr>
              <a:t>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es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muy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grande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polarización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I</a:t>
            </a:r>
            <a:r>
              <a:rPr dirty="0" baseline="-24305" sz="1200" spc="-37">
                <a:latin typeface="Verdana"/>
                <a:cs typeface="Verdana"/>
              </a:rPr>
              <a:t>c</a:t>
            </a:r>
            <a:r>
              <a:rPr dirty="0" sz="1200" spc="-25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 marL="50800" marR="43180">
              <a:lnSpc>
                <a:spcPts val="1430"/>
              </a:lnSpc>
              <a:spcBef>
                <a:spcPts val="20"/>
              </a:spcBef>
            </a:pP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ganancias 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salidas.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Si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Terminal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</a:t>
            </a:r>
            <a:r>
              <a:rPr dirty="0" baseline="-24305" sz="1200">
                <a:latin typeface="Verdana"/>
                <a:cs typeface="Verdana"/>
              </a:rPr>
              <a:t>out1</a:t>
            </a:r>
            <a:r>
              <a:rPr dirty="0" baseline="-24305" sz="1200" spc="17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conecta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tierra,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la </a:t>
            </a:r>
            <a:r>
              <a:rPr dirty="0" sz="1200">
                <a:latin typeface="Verdana"/>
                <a:cs typeface="Verdana"/>
              </a:rPr>
              <a:t>nueva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voltaje.</a:t>
            </a:r>
            <a:endParaRPr sz="1200">
              <a:latin typeface="Verdana"/>
              <a:cs typeface="Verdana"/>
            </a:endParaRPr>
          </a:p>
          <a:p>
            <a:pPr marL="50800">
              <a:lnSpc>
                <a:spcPts val="1390"/>
              </a:lnSpc>
            </a:pPr>
            <a:r>
              <a:rPr dirty="0" sz="1200">
                <a:latin typeface="Verdana"/>
                <a:cs typeface="Verdana"/>
              </a:rPr>
              <a:t>V</a:t>
            </a:r>
            <a:r>
              <a:rPr dirty="0" baseline="-24305" sz="1200">
                <a:latin typeface="Verdana"/>
                <a:cs typeface="Verdana"/>
              </a:rPr>
              <a:t>cc</a:t>
            </a:r>
            <a:r>
              <a:rPr dirty="0" baseline="-24305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=15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1</a:t>
            </a:r>
            <a:r>
              <a:rPr dirty="0" baseline="-24305" sz="1200" spc="20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2</a:t>
            </a:r>
            <a:r>
              <a:rPr dirty="0" baseline="-24305" sz="1200" spc="20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 100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k</a:t>
            </a:r>
            <a:r>
              <a:rPr dirty="0" sz="1200">
                <a:latin typeface="Symbol"/>
                <a:cs typeface="Symbol"/>
              </a:rPr>
              <a:t>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c</a:t>
            </a:r>
            <a:r>
              <a:rPr dirty="0" baseline="-24305" sz="1200" spc="17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4.3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k</a:t>
            </a:r>
            <a:r>
              <a:rPr dirty="0" sz="1200">
                <a:latin typeface="Symbol"/>
                <a:cs typeface="Symbol"/>
              </a:rPr>
              <a:t>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E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 6.8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k</a:t>
            </a:r>
            <a:r>
              <a:rPr dirty="0" sz="1200" spc="-25">
                <a:latin typeface="Symbol"/>
                <a:cs typeface="Symbol"/>
              </a:rPr>
              <a:t>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89" name="object 289" descr=""/>
          <p:cNvSpPr txBox="1"/>
          <p:nvPr/>
        </p:nvSpPr>
        <p:spPr>
          <a:xfrm>
            <a:off x="258019" y="3682460"/>
            <a:ext cx="8246745" cy="897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dirty="0" sz="1200" b="1">
                <a:latin typeface="Verdana"/>
                <a:cs typeface="Verdana"/>
              </a:rPr>
              <a:t>Solución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punto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operación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realizamos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estudio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continua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(condensadores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externos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en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abierto).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base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emisor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realizamos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Thévenin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simplificar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malla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entrada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resultando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derecha</a:t>
            </a:r>
            <a:endParaRPr sz="1200">
              <a:latin typeface="Verdana"/>
              <a:cs typeface="Verdana"/>
            </a:endParaRPr>
          </a:p>
          <a:p>
            <a:pPr marL="1544955">
              <a:lnSpc>
                <a:spcPct val="100000"/>
              </a:lnSpc>
              <a:spcBef>
                <a:spcPts val="800"/>
              </a:spcBef>
            </a:pPr>
            <a:r>
              <a:rPr dirty="0" sz="650" spc="-25">
                <a:latin typeface="Arial"/>
                <a:cs typeface="Arial"/>
              </a:rPr>
              <a:t>Vcc</a:t>
            </a:r>
            <a:endParaRPr sz="650">
              <a:latin typeface="Arial"/>
              <a:cs typeface="Arial"/>
            </a:endParaRPr>
          </a:p>
          <a:p>
            <a:pPr marL="5784850">
              <a:lnSpc>
                <a:spcPct val="100000"/>
              </a:lnSpc>
              <a:spcBef>
                <a:spcPts val="195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Rc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57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2980" y="971510"/>
            <a:ext cx="2893695" cy="530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6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(Continuación).</a:t>
            </a:r>
            <a:endParaRPr sz="1200">
              <a:latin typeface="Verdana"/>
              <a:cs typeface="Verdana"/>
            </a:endParaRPr>
          </a:p>
          <a:p>
            <a:pPr marL="51435">
              <a:lnSpc>
                <a:spcPct val="100000"/>
              </a:lnSpc>
              <a:spcBef>
                <a:spcPts val="1095"/>
              </a:spcBef>
            </a:pP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malla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entrada obtenemos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i</a:t>
            </a:r>
            <a:r>
              <a:rPr dirty="0" baseline="-24305" sz="1200" spc="-37">
                <a:latin typeface="Verdana"/>
                <a:cs typeface="Verdana"/>
              </a:rPr>
              <a:t>b</a:t>
            </a:r>
            <a:endParaRPr baseline="-24305" sz="120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53318" y="2016303"/>
            <a:ext cx="1198880" cy="0"/>
          </a:xfrm>
          <a:custGeom>
            <a:avLst/>
            <a:gdLst/>
            <a:ahLst/>
            <a:cxnLst/>
            <a:rect l="l" t="t" r="r" b="b"/>
            <a:pathLst>
              <a:path w="1198880" h="0">
                <a:moveTo>
                  <a:pt x="0" y="0"/>
                </a:moveTo>
                <a:lnTo>
                  <a:pt x="11988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970223" y="2016303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6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574944" y="2016303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4" h="0">
                <a:moveTo>
                  <a:pt x="0" y="0"/>
                </a:moveTo>
                <a:lnTo>
                  <a:pt x="1564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78710" y="1778442"/>
            <a:ext cx="281940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4814" sz="2250" spc="-37" i="1">
                <a:latin typeface="Times New Roman"/>
                <a:cs typeface="Times New Roman"/>
              </a:rPr>
              <a:t>V</a:t>
            </a:r>
            <a:r>
              <a:rPr dirty="0" sz="850" spc="-25" i="1">
                <a:latin typeface="Times New Roman"/>
                <a:cs typeface="Times New Roman"/>
              </a:rPr>
              <a:t>th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45324" y="1987490"/>
            <a:ext cx="8255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i="1">
                <a:latin typeface="Times New Roman"/>
                <a:cs typeface="Times New Roman"/>
              </a:rPr>
              <a:t>b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1700" y="2120918"/>
            <a:ext cx="1078865" cy="44132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537845">
              <a:lnSpc>
                <a:spcPct val="100000"/>
              </a:lnSpc>
              <a:spcBef>
                <a:spcPts val="275"/>
              </a:spcBef>
              <a:tabLst>
                <a:tab pos="970915" algn="l"/>
              </a:tabLst>
            </a:pPr>
            <a:r>
              <a:rPr dirty="0" sz="850" spc="-25" i="1">
                <a:latin typeface="Times New Roman"/>
                <a:cs typeface="Times New Roman"/>
              </a:rPr>
              <a:t>th</a:t>
            </a:r>
            <a:r>
              <a:rPr dirty="0" sz="850" i="1">
                <a:latin typeface="Times New Roman"/>
                <a:cs typeface="Times New Roman"/>
              </a:rPr>
              <a:t>	</a:t>
            </a:r>
            <a:r>
              <a:rPr dirty="0" sz="850" spc="-50" i="1">
                <a:latin typeface="Times New Roman"/>
                <a:cs typeface="Times New Roman"/>
              </a:rPr>
              <a:t>E</a:t>
            </a:r>
            <a:endParaRPr sz="8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70"/>
              </a:spcBef>
            </a:pPr>
            <a:r>
              <a:rPr dirty="0" sz="1500" i="1">
                <a:latin typeface="Times New Roman"/>
                <a:cs typeface="Times New Roman"/>
              </a:rPr>
              <a:t>i</a:t>
            </a:r>
            <a:r>
              <a:rPr dirty="0" baseline="-26143" sz="1275" i="1">
                <a:latin typeface="Times New Roman"/>
                <a:cs typeface="Times New Roman"/>
              </a:rPr>
              <a:t>c</a:t>
            </a:r>
            <a:r>
              <a:rPr dirty="0" baseline="-26143" sz="1275" spc="667" i="1">
                <a:latin typeface="Times New Roman"/>
                <a:cs typeface="Times New Roman"/>
              </a:rPr>
              <a:t> </a:t>
            </a:r>
            <a:r>
              <a:rPr dirty="0" sz="1500">
                <a:latin typeface="Symbol"/>
                <a:cs typeface="Symbol"/>
              </a:rPr>
              <a:t></a:t>
            </a:r>
            <a:r>
              <a:rPr dirty="0" sz="1500" spc="-120">
                <a:latin typeface="Times New Roman"/>
                <a:cs typeface="Times New Roman"/>
              </a:rPr>
              <a:t> </a:t>
            </a:r>
            <a:r>
              <a:rPr dirty="0" sz="1500" spc="-25">
                <a:latin typeface="Times New Roman"/>
                <a:cs typeface="Times New Roman"/>
              </a:rPr>
              <a:t>1</a:t>
            </a:r>
            <a:r>
              <a:rPr dirty="0" sz="1500" spc="-25" i="1">
                <a:latin typeface="Times New Roman"/>
                <a:cs typeface="Times New Roman"/>
              </a:rPr>
              <a:t>mA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797004" y="1858535"/>
            <a:ext cx="132080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00" spc="-50">
                <a:latin typeface="Symbol"/>
                <a:cs typeface="Symbol"/>
              </a:rPr>
              <a:t>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50784" y="1736634"/>
            <a:ext cx="1701800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998855" algn="l"/>
                <a:tab pos="1363345" algn="l"/>
              </a:tabLst>
            </a:pPr>
            <a:r>
              <a:rPr dirty="0" baseline="1851" sz="2250">
                <a:latin typeface="Symbol"/>
                <a:cs typeface="Symbol"/>
              </a:rPr>
              <a:t></a:t>
            </a:r>
            <a:r>
              <a:rPr dirty="0" baseline="1851" sz="2250" spc="-135">
                <a:latin typeface="Times New Roman"/>
                <a:cs typeface="Times New Roman"/>
              </a:rPr>
              <a:t> </a:t>
            </a:r>
            <a:r>
              <a:rPr dirty="0" baseline="1851" sz="2250" spc="-37">
                <a:latin typeface="Times New Roman"/>
                <a:cs typeface="Times New Roman"/>
              </a:rPr>
              <a:t>0.7</a:t>
            </a:r>
            <a:r>
              <a:rPr dirty="0" baseline="1851" sz="2250">
                <a:latin typeface="Times New Roman"/>
                <a:cs typeface="Times New Roman"/>
              </a:rPr>
              <a:t>	</a:t>
            </a:r>
            <a:r>
              <a:rPr dirty="0" sz="1500" spc="-25">
                <a:latin typeface="Times New Roman"/>
                <a:cs typeface="Times New Roman"/>
              </a:rPr>
              <a:t>6,8</a:t>
            </a:r>
            <a:r>
              <a:rPr dirty="0" sz="1500">
                <a:latin typeface="Times New Roman"/>
                <a:cs typeface="Times New Roman"/>
              </a:rPr>
              <a:t>	</a:t>
            </a:r>
            <a:r>
              <a:rPr dirty="0" baseline="-35185" sz="2250">
                <a:latin typeface="Symbol"/>
                <a:cs typeface="Symbol"/>
              </a:rPr>
              <a:t></a:t>
            </a:r>
            <a:r>
              <a:rPr dirty="0" baseline="-35185" sz="2250" spc="434">
                <a:latin typeface="Times New Roman"/>
                <a:cs typeface="Times New Roman"/>
              </a:rPr>
              <a:t> </a:t>
            </a:r>
            <a:r>
              <a:rPr dirty="0" sz="1500" spc="-5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89800" y="1858534"/>
            <a:ext cx="322580" cy="2578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02565" algn="l"/>
              </a:tabLst>
            </a:pPr>
            <a:r>
              <a:rPr dirty="0" sz="1500" spc="-50" i="1">
                <a:latin typeface="Times New Roman"/>
                <a:cs typeface="Times New Roman"/>
              </a:rPr>
              <a:t>i</a:t>
            </a:r>
            <a:r>
              <a:rPr dirty="0" sz="1500" i="1">
                <a:latin typeface="Times New Roman"/>
                <a:cs typeface="Times New Roman"/>
              </a:rPr>
              <a:t>	</a:t>
            </a:r>
            <a:r>
              <a:rPr dirty="0" sz="1500" spc="-5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59799" y="1999147"/>
            <a:ext cx="215074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4480" algn="l"/>
                <a:tab pos="1419860" algn="l"/>
                <a:tab pos="2030730" algn="l"/>
              </a:tabLst>
            </a:pPr>
            <a:r>
              <a:rPr dirty="0" sz="1500" spc="-50" i="1">
                <a:latin typeface="Times New Roman"/>
                <a:cs typeface="Times New Roman"/>
              </a:rPr>
              <a:t>R</a:t>
            </a:r>
            <a:r>
              <a:rPr dirty="0" sz="1500" i="1">
                <a:latin typeface="Times New Roman"/>
                <a:cs typeface="Times New Roman"/>
              </a:rPr>
              <a:t>	</a:t>
            </a:r>
            <a:r>
              <a:rPr dirty="0" sz="1500">
                <a:latin typeface="Symbol"/>
                <a:cs typeface="Symbol"/>
              </a:rPr>
              <a:t></a:t>
            </a:r>
            <a:r>
              <a:rPr dirty="0" sz="1500" spc="10">
                <a:latin typeface="Times New Roman"/>
                <a:cs typeface="Times New Roman"/>
              </a:rPr>
              <a:t> </a:t>
            </a:r>
            <a:r>
              <a:rPr dirty="0" sz="1500" i="1">
                <a:latin typeface="Times New Roman"/>
                <a:cs typeface="Times New Roman"/>
              </a:rPr>
              <a:t>R</a:t>
            </a:r>
            <a:r>
              <a:rPr dirty="0" sz="1500" spc="65" i="1">
                <a:latin typeface="Times New Roman"/>
                <a:cs typeface="Times New Roman"/>
              </a:rPr>
              <a:t>  </a:t>
            </a:r>
            <a:r>
              <a:rPr dirty="0" sz="1500">
                <a:latin typeface="Times New Roman"/>
                <a:cs typeface="Times New Roman"/>
              </a:rPr>
              <a:t>(</a:t>
            </a:r>
            <a:r>
              <a:rPr dirty="0" sz="1600" i="1">
                <a:latin typeface="Symbol"/>
                <a:cs typeface="Symbol"/>
              </a:rPr>
              <a:t></a:t>
            </a:r>
            <a:r>
              <a:rPr dirty="0" sz="1600" spc="114">
                <a:latin typeface="Times New Roman"/>
                <a:cs typeface="Times New Roman"/>
              </a:rPr>
              <a:t> </a:t>
            </a:r>
            <a:r>
              <a:rPr dirty="0" sz="1500">
                <a:latin typeface="Symbol"/>
                <a:cs typeface="Symbol"/>
              </a:rPr>
              <a:t></a:t>
            </a:r>
            <a:r>
              <a:rPr dirty="0" sz="1500" spc="-210">
                <a:latin typeface="Times New Roman"/>
                <a:cs typeface="Times New Roman"/>
              </a:rPr>
              <a:t> </a:t>
            </a:r>
            <a:r>
              <a:rPr dirty="0" sz="1500" spc="-25">
                <a:latin typeface="Times New Roman"/>
                <a:cs typeface="Times New Roman"/>
              </a:rPr>
              <a:t>1)</a:t>
            </a:r>
            <a:r>
              <a:rPr dirty="0" sz="1500">
                <a:latin typeface="Times New Roman"/>
                <a:cs typeface="Times New Roman"/>
              </a:rPr>
              <a:t>	</a:t>
            </a:r>
            <a:r>
              <a:rPr dirty="0" sz="1500" spc="-20">
                <a:latin typeface="Times New Roman"/>
                <a:cs typeface="Times New Roman"/>
              </a:rPr>
              <a:t>6,8</a:t>
            </a:r>
            <a:r>
              <a:rPr dirty="0" sz="1600" spc="-20" i="1">
                <a:latin typeface="Symbol"/>
                <a:cs typeface="Symbol"/>
              </a:rPr>
              <a:t>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50" i="1">
                <a:latin typeface="Symbol"/>
                <a:cs typeface="Symbol"/>
              </a:rPr>
              <a:t></a:t>
            </a:r>
            <a:endParaRPr sz="1600">
              <a:latin typeface="Symbol"/>
              <a:cs typeface="Symbo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642" y="3369436"/>
            <a:ext cx="2423606" cy="1077719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575344" y="3767973"/>
            <a:ext cx="144780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Rp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0124" y="3767973"/>
            <a:ext cx="149225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335697" y="4051574"/>
            <a:ext cx="154305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17579" y="2652604"/>
            <a:ext cx="8790305" cy="1148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Con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</a:t>
            </a:r>
            <a:r>
              <a:rPr dirty="0" baseline="-24305" sz="1200">
                <a:latin typeface="Verdana"/>
                <a:cs typeface="Verdana"/>
              </a:rPr>
              <a:t>b</a:t>
            </a:r>
            <a:r>
              <a:rPr dirty="0" baseline="-24305" sz="1200" spc="17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obtenemos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expresión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baseline="-24305" sz="1200">
                <a:latin typeface="Verdana"/>
                <a:cs typeface="Verdana"/>
              </a:rPr>
              <a:t>ie</a:t>
            </a:r>
            <a:r>
              <a:rPr dirty="0" baseline="-24305" sz="1200" spc="20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0.026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0">
                <a:latin typeface="Symbol"/>
                <a:cs typeface="Symbol"/>
              </a:rPr>
              <a:t></a:t>
            </a:r>
            <a:endParaRPr sz="1200">
              <a:latin typeface="Symbol"/>
              <a:cs typeface="Symbol"/>
            </a:endParaRPr>
          </a:p>
          <a:p>
            <a:pPr marL="63500" marR="55880">
              <a:lnSpc>
                <a:spcPts val="1430"/>
              </a:lnSpc>
              <a:spcBef>
                <a:spcPts val="65"/>
              </a:spcBef>
            </a:pPr>
            <a:r>
              <a:rPr dirty="0" sz="1200">
                <a:latin typeface="Verdana"/>
                <a:cs typeface="Verdana"/>
              </a:rPr>
              <a:t>Una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vez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obtenido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punto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trabajo,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realizamos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estudio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señal.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 inferior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muestra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el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frecuencias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medias.</a:t>
            </a:r>
            <a:endParaRPr sz="1200">
              <a:latin typeface="Verdana"/>
              <a:cs typeface="Verdana"/>
            </a:endParaRPr>
          </a:p>
          <a:p>
            <a:pPr marL="2656205">
              <a:lnSpc>
                <a:spcPct val="100000"/>
              </a:lnSpc>
              <a:spcBef>
                <a:spcPts val="715"/>
              </a:spcBef>
            </a:pPr>
            <a:r>
              <a:rPr dirty="0" sz="650" spc="-10">
                <a:latin typeface="Arial"/>
                <a:cs typeface="Arial"/>
              </a:rPr>
              <a:t>Vout2</a:t>
            </a:r>
            <a:endParaRPr sz="650">
              <a:latin typeface="Arial"/>
              <a:cs typeface="Arial"/>
            </a:endParaRPr>
          </a:p>
          <a:p>
            <a:pPr marL="1230630">
              <a:lnSpc>
                <a:spcPct val="100000"/>
              </a:lnSpc>
              <a:spcBef>
                <a:spcPts val="710"/>
              </a:spcBef>
              <a:tabLst>
                <a:tab pos="1952625" algn="l"/>
              </a:tabLst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hie</a:t>
            </a:r>
            <a:r>
              <a:rPr dirty="0" sz="65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Bib</a:t>
            </a:r>
            <a:endParaRPr sz="650">
              <a:latin typeface="Arial"/>
              <a:cs typeface="Arial"/>
            </a:endParaRPr>
          </a:p>
          <a:p>
            <a:pPr marL="2085975">
              <a:lnSpc>
                <a:spcPct val="100000"/>
              </a:lnSpc>
              <a:spcBef>
                <a:spcPts val="705"/>
              </a:spcBef>
            </a:pPr>
            <a:r>
              <a:rPr dirty="0" sz="650" spc="-10">
                <a:latin typeface="Arial"/>
                <a:cs typeface="Arial"/>
              </a:rPr>
              <a:t>Vout1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761357" y="3862505"/>
            <a:ext cx="158750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RC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374690" y="5940661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 h="0">
                <a:moveTo>
                  <a:pt x="0" y="0"/>
                </a:moveTo>
                <a:lnTo>
                  <a:pt x="3037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878189" y="5940661"/>
            <a:ext cx="1063625" cy="0"/>
          </a:xfrm>
          <a:custGeom>
            <a:avLst/>
            <a:gdLst/>
            <a:ahLst/>
            <a:cxnLst/>
            <a:rect l="l" t="t" r="r" b="b"/>
            <a:pathLst>
              <a:path w="1063625" h="0">
                <a:moveTo>
                  <a:pt x="0" y="0"/>
                </a:moveTo>
                <a:lnTo>
                  <a:pt x="10634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374690" y="6469107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 h="0">
                <a:moveTo>
                  <a:pt x="0" y="0"/>
                </a:moveTo>
                <a:lnTo>
                  <a:pt x="3231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897607" y="6469107"/>
            <a:ext cx="1063625" cy="0"/>
          </a:xfrm>
          <a:custGeom>
            <a:avLst/>
            <a:gdLst/>
            <a:ahLst/>
            <a:cxnLst/>
            <a:rect l="l" t="t" r="r" b="b"/>
            <a:pathLst>
              <a:path w="1063625" h="0">
                <a:moveTo>
                  <a:pt x="0" y="0"/>
                </a:moveTo>
                <a:lnTo>
                  <a:pt x="10634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282808" y="6469107"/>
            <a:ext cx="233045" cy="0"/>
          </a:xfrm>
          <a:custGeom>
            <a:avLst/>
            <a:gdLst/>
            <a:ahLst/>
            <a:cxnLst/>
            <a:rect l="l" t="t" r="r" b="b"/>
            <a:pathLst>
              <a:path w="233044" h="0">
                <a:moveTo>
                  <a:pt x="0" y="0"/>
                </a:moveTo>
                <a:lnTo>
                  <a:pt x="2330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1962917" y="6322907"/>
            <a:ext cx="1096010" cy="378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1390"/>
              </a:lnSpc>
              <a:spcBef>
                <a:spcPts val="100"/>
              </a:spcBef>
            </a:pPr>
            <a:r>
              <a:rPr dirty="0" sz="1400">
                <a:latin typeface="Symbol"/>
                <a:cs typeface="Symbol"/>
              </a:rPr>
              <a:t>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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baseline="37698" sz="2100" i="1">
                <a:latin typeface="Times New Roman"/>
                <a:cs typeface="Times New Roman"/>
              </a:rPr>
              <a:t>R</a:t>
            </a:r>
            <a:r>
              <a:rPr dirty="0" baseline="41666" sz="1200" i="1">
                <a:latin typeface="Times New Roman"/>
                <a:cs typeface="Times New Roman"/>
              </a:rPr>
              <a:t>c</a:t>
            </a:r>
            <a:r>
              <a:rPr dirty="0" baseline="41666" sz="1200" spc="292" i="1">
                <a:latin typeface="Times New Roman"/>
                <a:cs typeface="Times New Roman"/>
              </a:rPr>
              <a:t>  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0.63</a:t>
            </a:r>
            <a:endParaRPr sz="1400">
              <a:latin typeface="Times New Roman"/>
              <a:cs typeface="Times New Roman"/>
            </a:endParaRPr>
          </a:p>
          <a:p>
            <a:pPr marL="337185">
              <a:lnSpc>
                <a:spcPts val="1390"/>
              </a:lnSpc>
            </a:pPr>
            <a:r>
              <a:rPr dirty="0" sz="140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 i="1">
                <a:latin typeface="Times New Roman"/>
                <a:cs typeface="Times New Roman"/>
              </a:rPr>
              <a:t>E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81597" y="5794459"/>
            <a:ext cx="2393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Symbol"/>
                <a:cs typeface="Symbol"/>
              </a:rPr>
              <a:t></a:t>
            </a:r>
            <a:r>
              <a:rPr dirty="0" sz="1400" spc="-13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11887" y="5920454"/>
            <a:ext cx="774700" cy="56832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 marL="29209">
              <a:lnSpc>
                <a:spcPct val="100000"/>
              </a:lnSpc>
              <a:spcBef>
                <a:spcPts val="555"/>
              </a:spcBef>
            </a:pPr>
            <a:r>
              <a:rPr dirty="0" baseline="13888" sz="2100" spc="-37" i="1">
                <a:latin typeface="Times New Roman"/>
                <a:cs typeface="Times New Roman"/>
              </a:rPr>
              <a:t>v</a:t>
            </a:r>
            <a:r>
              <a:rPr dirty="0" sz="800" spc="-25" i="1"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baseline="-23809" sz="2100">
                <a:latin typeface="Symbol"/>
                <a:cs typeface="Symbol"/>
              </a:rPr>
              <a:t></a:t>
            </a:r>
            <a:r>
              <a:rPr dirty="0" baseline="-23809" sz="2100" spc="179">
                <a:latin typeface="Times New Roman"/>
                <a:cs typeface="Times New Roman"/>
              </a:rPr>
              <a:t> </a:t>
            </a:r>
            <a:r>
              <a:rPr dirty="0" baseline="13888" sz="2100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out</a:t>
            </a:r>
            <a:r>
              <a:rPr dirty="0" sz="800" spc="-90" i="1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480">
                <a:latin typeface="Times New Roman"/>
                <a:cs typeface="Times New Roman"/>
              </a:rPr>
              <a:t> </a:t>
            </a:r>
            <a:r>
              <a:rPr dirty="0" baseline="-23809" sz="2100" spc="-75">
                <a:latin typeface="Symbol"/>
                <a:cs typeface="Symbol"/>
              </a:rPr>
              <a:t></a:t>
            </a:r>
            <a:endParaRPr baseline="-23809" sz="2100">
              <a:latin typeface="Symbol"/>
              <a:cs typeface="Symbo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11885" y="5720757"/>
            <a:ext cx="7550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3809" sz="2100">
                <a:latin typeface="Symbol"/>
                <a:cs typeface="Symbol"/>
              </a:rPr>
              <a:t></a:t>
            </a:r>
            <a:r>
              <a:rPr dirty="0" baseline="-23809" sz="2100" spc="195">
                <a:latin typeface="Times New Roman"/>
                <a:cs typeface="Times New Roman"/>
              </a:rPr>
              <a:t> </a:t>
            </a:r>
            <a:r>
              <a:rPr dirty="0" baseline="13888" sz="2100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out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425">
                <a:latin typeface="Times New Roman"/>
                <a:cs typeface="Times New Roman"/>
              </a:rPr>
              <a:t> </a:t>
            </a:r>
            <a:r>
              <a:rPr dirty="0" baseline="-23809" sz="2100" spc="-75">
                <a:latin typeface="Symbol"/>
                <a:cs typeface="Symbol"/>
              </a:rPr>
              <a:t></a:t>
            </a:r>
            <a:endParaRPr baseline="-23809" sz="2100">
              <a:latin typeface="Symbol"/>
              <a:cs typeface="Symbo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71524" y="6162949"/>
            <a:ext cx="1089660" cy="5403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380"/>
              </a:spcBef>
            </a:pPr>
            <a:r>
              <a:rPr dirty="0" sz="1400">
                <a:latin typeface="Symbol"/>
                <a:cs typeface="Symbol"/>
              </a:rPr>
              <a:t>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50" spc="-25" i="1">
                <a:latin typeface="Symbol"/>
                <a:cs typeface="Symbol"/>
              </a:rPr>
              <a:t></a:t>
            </a:r>
            <a:r>
              <a:rPr dirty="0" sz="140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 i="1">
                <a:latin typeface="Times New Roman"/>
                <a:cs typeface="Times New Roman"/>
              </a:rPr>
              <a:t>c</a:t>
            </a:r>
            <a:endParaRPr baseline="-24305"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1400" i="1">
                <a:latin typeface="Times New Roman"/>
                <a:cs typeface="Times New Roman"/>
              </a:rPr>
              <a:t>h</a:t>
            </a:r>
            <a:r>
              <a:rPr dirty="0" baseline="-24305" sz="1200" i="1">
                <a:latin typeface="Times New Roman"/>
                <a:cs typeface="Times New Roman"/>
              </a:rPr>
              <a:t>ie</a:t>
            </a:r>
            <a:r>
              <a:rPr dirty="0" baseline="-24305" sz="1200" spc="397" i="1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50" i="1">
                <a:latin typeface="Symbol"/>
                <a:cs typeface="Symbol"/>
              </a:rPr>
              <a:t></a:t>
            </a:r>
            <a:r>
              <a:rPr dirty="0" sz="145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20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1)</a:t>
            </a:r>
            <a:r>
              <a:rPr dirty="0" sz="1400" spc="-20" i="1">
                <a:latin typeface="Times New Roman"/>
                <a:cs typeface="Times New Roman"/>
              </a:rPr>
              <a:t>R</a:t>
            </a:r>
            <a:r>
              <a:rPr dirty="0" baseline="-24305" sz="1200" spc="-30" i="1">
                <a:latin typeface="Times New Roman"/>
                <a:cs typeface="Times New Roman"/>
              </a:rPr>
              <a:t>E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52106" y="5637289"/>
            <a:ext cx="1089660" cy="53721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ctr" marL="35560">
              <a:lnSpc>
                <a:spcPct val="100000"/>
              </a:lnSpc>
              <a:spcBef>
                <a:spcPts val="370"/>
              </a:spcBef>
            </a:pPr>
            <a:r>
              <a:rPr dirty="0" sz="140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E</a:t>
            </a:r>
            <a:r>
              <a:rPr dirty="0" baseline="-24305" sz="1200" spc="97" i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50" i="1">
                <a:latin typeface="Symbol"/>
                <a:cs typeface="Symbol"/>
              </a:rPr>
              <a:t></a:t>
            </a:r>
            <a:r>
              <a:rPr dirty="0" sz="145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19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1)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 sz="1400" i="1">
                <a:latin typeface="Times New Roman"/>
                <a:cs typeface="Times New Roman"/>
              </a:rPr>
              <a:t>h</a:t>
            </a:r>
            <a:r>
              <a:rPr dirty="0" baseline="-24305" sz="1200" i="1">
                <a:latin typeface="Times New Roman"/>
                <a:cs typeface="Times New Roman"/>
              </a:rPr>
              <a:t>ie</a:t>
            </a:r>
            <a:r>
              <a:rPr dirty="0" baseline="-24305" sz="1200" spc="397" i="1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50" i="1">
                <a:latin typeface="Symbol"/>
                <a:cs typeface="Symbol"/>
              </a:rPr>
              <a:t></a:t>
            </a:r>
            <a:r>
              <a:rPr dirty="0" sz="145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20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1)</a:t>
            </a:r>
            <a:r>
              <a:rPr dirty="0" sz="1400" spc="-20" i="1">
                <a:latin typeface="Times New Roman"/>
                <a:cs typeface="Times New Roman"/>
              </a:rPr>
              <a:t>R</a:t>
            </a:r>
            <a:r>
              <a:rPr dirty="0" baseline="-24305" sz="1200" spc="-30" i="1">
                <a:latin typeface="Times New Roman"/>
                <a:cs typeface="Times New Roman"/>
              </a:rPr>
              <a:t>E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14658" y="4530934"/>
            <a:ext cx="2158365" cy="1115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infiere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que:</a:t>
            </a:r>
            <a:endParaRPr sz="1200">
              <a:latin typeface="Verdana"/>
              <a:cs typeface="Verdana"/>
            </a:endParaRPr>
          </a:p>
          <a:p>
            <a:pPr marL="38100" marR="846455">
              <a:lnSpc>
                <a:spcPct val="102600"/>
              </a:lnSpc>
              <a:spcBef>
                <a:spcPts val="1430"/>
              </a:spcBef>
            </a:pPr>
            <a:r>
              <a:rPr dirty="0" baseline="13888" sz="2100" i="1">
                <a:latin typeface="Times New Roman"/>
                <a:cs typeface="Times New Roman"/>
              </a:rPr>
              <a:t>v</a:t>
            </a:r>
            <a:r>
              <a:rPr dirty="0" sz="800" i="1">
                <a:latin typeface="Times New Roman"/>
                <a:cs typeface="Times New Roman"/>
              </a:rPr>
              <a:t>out</a:t>
            </a:r>
            <a:r>
              <a:rPr dirty="0" sz="800" spc="-80" i="1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395">
                <a:latin typeface="Times New Roman"/>
                <a:cs typeface="Times New Roman"/>
              </a:rPr>
              <a:t> </a:t>
            </a:r>
            <a:r>
              <a:rPr dirty="0" baseline="13888" sz="2100">
                <a:latin typeface="Symbol"/>
                <a:cs typeface="Symbol"/>
              </a:rPr>
              <a:t></a:t>
            </a:r>
            <a:r>
              <a:rPr dirty="0" baseline="13888" sz="2100" spc="82">
                <a:latin typeface="Times New Roman"/>
                <a:cs typeface="Times New Roman"/>
              </a:rPr>
              <a:t> </a:t>
            </a:r>
            <a:r>
              <a:rPr dirty="0" baseline="13888" sz="2100">
                <a:latin typeface="Symbol"/>
                <a:cs typeface="Symbol"/>
              </a:rPr>
              <a:t></a:t>
            </a:r>
            <a:r>
              <a:rPr dirty="0" baseline="13409" sz="2175" i="1">
                <a:latin typeface="Symbol"/>
                <a:cs typeface="Symbol"/>
              </a:rPr>
              <a:t></a:t>
            </a:r>
            <a:r>
              <a:rPr dirty="0" baseline="13888" sz="2100" i="1">
                <a:latin typeface="Times New Roman"/>
                <a:cs typeface="Times New Roman"/>
              </a:rPr>
              <a:t>i</a:t>
            </a:r>
            <a:r>
              <a:rPr dirty="0" sz="800" i="1">
                <a:latin typeface="Times New Roman"/>
                <a:cs typeface="Times New Roman"/>
              </a:rPr>
              <a:t>b</a:t>
            </a:r>
            <a:r>
              <a:rPr dirty="0" sz="800" spc="-15" i="1">
                <a:latin typeface="Times New Roman"/>
                <a:cs typeface="Times New Roman"/>
              </a:rPr>
              <a:t> </a:t>
            </a:r>
            <a:r>
              <a:rPr dirty="0" baseline="13888" sz="2100" spc="-37" i="1">
                <a:latin typeface="Times New Roman"/>
                <a:cs typeface="Times New Roman"/>
              </a:rPr>
              <a:t>R</a:t>
            </a:r>
            <a:r>
              <a:rPr dirty="0" sz="800" spc="-25" i="1">
                <a:latin typeface="Times New Roman"/>
                <a:cs typeface="Times New Roman"/>
              </a:rPr>
              <a:t>c</a:t>
            </a:r>
            <a:r>
              <a:rPr dirty="0" sz="800" spc="5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v</a:t>
            </a:r>
            <a:r>
              <a:rPr dirty="0" baseline="-24305" sz="1200" i="1">
                <a:latin typeface="Times New Roman"/>
                <a:cs typeface="Times New Roman"/>
              </a:rPr>
              <a:t>out</a:t>
            </a:r>
            <a:r>
              <a:rPr dirty="0" baseline="-24305" sz="1200">
                <a:latin typeface="Times New Roman"/>
                <a:cs typeface="Times New Roman"/>
              </a:rPr>
              <a:t>1</a:t>
            </a:r>
            <a:r>
              <a:rPr dirty="0" baseline="-24305" sz="1200" spc="480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E</a:t>
            </a:r>
            <a:r>
              <a:rPr dirty="0" baseline="-24305" sz="1200" spc="97" i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50" i="1">
                <a:latin typeface="Symbol"/>
                <a:cs typeface="Symbol"/>
              </a:rPr>
              <a:t></a:t>
            </a:r>
            <a:r>
              <a:rPr dirty="0" sz="145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19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1)</a:t>
            </a:r>
            <a:r>
              <a:rPr dirty="0" sz="1400" spc="-25" i="1">
                <a:latin typeface="Times New Roman"/>
                <a:cs typeface="Times New Roman"/>
              </a:rPr>
              <a:t>i</a:t>
            </a:r>
            <a:r>
              <a:rPr dirty="0" baseline="-24305" sz="1200" spc="-37" i="1">
                <a:latin typeface="Times New Roman"/>
                <a:cs typeface="Times New Roman"/>
              </a:rPr>
              <a:t>b</a:t>
            </a:r>
            <a:endParaRPr baseline="-24305"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dirty="0" sz="1400" i="1">
                <a:latin typeface="Times New Roman"/>
                <a:cs typeface="Times New Roman"/>
              </a:rPr>
              <a:t>v</a:t>
            </a:r>
            <a:r>
              <a:rPr dirty="0" baseline="-24305" sz="1200" i="1">
                <a:latin typeface="Times New Roman"/>
                <a:cs typeface="Times New Roman"/>
              </a:rPr>
              <a:t>in</a:t>
            </a:r>
            <a:r>
              <a:rPr dirty="0" baseline="-24305" sz="1200" spc="555" i="1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</a:t>
            </a:r>
            <a:r>
              <a:rPr dirty="0" baseline="-24305" sz="1200" i="1">
                <a:latin typeface="Times New Roman"/>
                <a:cs typeface="Times New Roman"/>
              </a:rPr>
              <a:t>b</a:t>
            </a:r>
            <a:r>
              <a:rPr dirty="0" baseline="-24305" sz="1200" spc="-112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h</a:t>
            </a:r>
            <a:r>
              <a:rPr dirty="0" baseline="-24305" sz="1200" i="1">
                <a:latin typeface="Times New Roman"/>
                <a:cs typeface="Times New Roman"/>
              </a:rPr>
              <a:t>ie</a:t>
            </a:r>
            <a:r>
              <a:rPr dirty="0" baseline="-24305" sz="1200" spc="419" i="1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9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</a:t>
            </a:r>
            <a:r>
              <a:rPr dirty="0" baseline="-24305" sz="1200" i="1">
                <a:latin typeface="Times New Roman"/>
                <a:cs typeface="Times New Roman"/>
              </a:rPr>
              <a:t>b</a:t>
            </a:r>
            <a:r>
              <a:rPr dirty="0" baseline="-24305" sz="1200" spc="15" i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50" i="1">
                <a:latin typeface="Symbol"/>
                <a:cs typeface="Symbol"/>
              </a:rPr>
              <a:t></a:t>
            </a:r>
            <a:r>
              <a:rPr dirty="0" sz="145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20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1)</a:t>
            </a:r>
            <a:r>
              <a:rPr dirty="0" sz="1400" spc="-20" i="1">
                <a:latin typeface="Times New Roman"/>
                <a:cs typeface="Times New Roman"/>
              </a:rPr>
              <a:t>R</a:t>
            </a:r>
            <a:r>
              <a:rPr dirty="0" baseline="-24305" sz="1200" spc="-30" i="1">
                <a:latin typeface="Times New Roman"/>
                <a:cs typeface="Times New Roman"/>
              </a:rPr>
              <a:t>E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04089" y="6506474"/>
            <a:ext cx="2393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-37" i="1">
                <a:latin typeface="Times New Roman"/>
                <a:cs typeface="Times New Roman"/>
              </a:rPr>
              <a:t>v</a:t>
            </a:r>
            <a:r>
              <a:rPr dirty="0" sz="800" spc="-25" i="1"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58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0280" y="971510"/>
            <a:ext cx="9012555" cy="891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6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(Continuación).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2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última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parte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del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problema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nos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piden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 v</a:t>
            </a:r>
            <a:r>
              <a:rPr dirty="0" baseline="-24305" sz="1200">
                <a:latin typeface="Verdana"/>
                <a:cs typeface="Verdana"/>
              </a:rPr>
              <a:t>out2</a:t>
            </a:r>
            <a:r>
              <a:rPr dirty="0" sz="1200">
                <a:latin typeface="Verdana"/>
                <a:cs typeface="Verdana"/>
              </a:rPr>
              <a:t>/v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baseline="-24305" sz="1200" spc="2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cuando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terminal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</a:t>
            </a:r>
            <a:r>
              <a:rPr dirty="0" baseline="-24305" sz="1200">
                <a:latin typeface="Verdana"/>
                <a:cs typeface="Verdana"/>
              </a:rPr>
              <a:t>out1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conecta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tierra.</a:t>
            </a:r>
            <a:endParaRPr sz="12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Si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conecta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tierra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dicho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terminal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resistencia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E,</a:t>
            </a:r>
            <a:r>
              <a:rPr dirty="0" baseline="-24305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queda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cortocircuitada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quedando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0">
                <a:latin typeface="Verdana"/>
                <a:cs typeface="Verdana"/>
              </a:rPr>
              <a:t> inferior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57576" y="2228924"/>
            <a:ext cx="28130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latin typeface="Arial"/>
                <a:cs typeface="Arial"/>
              </a:rPr>
              <a:t>Vout2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268" y="2310509"/>
            <a:ext cx="2714234" cy="120834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09429" y="2758888"/>
            <a:ext cx="20637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Rp1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7223" y="2758888"/>
            <a:ext cx="16383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69912" y="2652895"/>
            <a:ext cx="21717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0">
                <a:solidFill>
                  <a:srgbClr val="000080"/>
                </a:solidFill>
                <a:latin typeface="Arial"/>
                <a:cs typeface="Arial"/>
              </a:rPr>
              <a:t>Bib1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60959" y="2652895"/>
            <a:ext cx="20637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0">
                <a:solidFill>
                  <a:srgbClr val="000080"/>
                </a:solidFill>
                <a:latin typeface="Arial"/>
                <a:cs typeface="Arial"/>
              </a:rPr>
              <a:t>hie1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157576" y="2864879"/>
            <a:ext cx="17462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5">
                <a:solidFill>
                  <a:srgbClr val="000080"/>
                </a:solidFill>
                <a:latin typeface="Arial"/>
                <a:cs typeface="Arial"/>
              </a:rPr>
              <a:t>RC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031612" y="4799670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 h="0">
                <a:moveTo>
                  <a:pt x="0" y="0"/>
                </a:moveTo>
                <a:lnTo>
                  <a:pt x="339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581573" y="4799670"/>
            <a:ext cx="477520" cy="0"/>
          </a:xfrm>
          <a:custGeom>
            <a:avLst/>
            <a:gdLst/>
            <a:ahLst/>
            <a:cxnLst/>
            <a:rect l="l" t="t" r="r" b="b"/>
            <a:pathLst>
              <a:path w="477519" h="0">
                <a:moveTo>
                  <a:pt x="0" y="0"/>
                </a:moveTo>
                <a:lnTo>
                  <a:pt x="4775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269147" y="4799671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4" h="0">
                <a:moveTo>
                  <a:pt x="0" y="0"/>
                </a:moveTo>
                <a:lnTo>
                  <a:pt x="5708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3050083" y="4799671"/>
            <a:ext cx="436880" cy="0"/>
          </a:xfrm>
          <a:custGeom>
            <a:avLst/>
            <a:gdLst/>
            <a:ahLst/>
            <a:cxnLst/>
            <a:rect l="l" t="t" r="r" b="b"/>
            <a:pathLst>
              <a:path w="436879" h="0">
                <a:moveTo>
                  <a:pt x="0" y="0"/>
                </a:moveTo>
                <a:lnTo>
                  <a:pt x="4366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529575" y="4646395"/>
            <a:ext cx="559435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latin typeface="Symbol"/>
                <a:cs typeface="Symbol"/>
              </a:rPr>
              <a:t></a:t>
            </a:r>
            <a:r>
              <a:rPr dirty="0" sz="1450" spc="20">
                <a:latin typeface="Times New Roman"/>
                <a:cs typeface="Times New Roman"/>
              </a:rPr>
              <a:t> </a:t>
            </a:r>
            <a:r>
              <a:rPr dirty="0" sz="1450" spc="-20">
                <a:latin typeface="Symbol"/>
                <a:cs typeface="Symbol"/>
              </a:rPr>
              <a:t></a:t>
            </a:r>
            <a:r>
              <a:rPr dirty="0" sz="1450" spc="-20">
                <a:latin typeface="Times New Roman"/>
                <a:cs typeface="Times New Roman"/>
              </a:rPr>
              <a:t>165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047057" y="4792783"/>
            <a:ext cx="44577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-10">
                <a:latin typeface="Times New Roman"/>
                <a:cs typeface="Times New Roman"/>
              </a:rPr>
              <a:t>0.026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33494" y="4568785"/>
            <a:ext cx="942975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22988" sz="2175">
                <a:latin typeface="Symbol"/>
                <a:cs typeface="Symbol"/>
              </a:rPr>
              <a:t></a:t>
            </a:r>
            <a:r>
              <a:rPr dirty="0" baseline="-22988" sz="2175" spc="232">
                <a:latin typeface="Times New Roman"/>
                <a:cs typeface="Times New Roman"/>
              </a:rPr>
              <a:t> </a:t>
            </a:r>
            <a:r>
              <a:rPr dirty="0" baseline="-22988" sz="2175" i="1">
                <a:latin typeface="Times New Roman"/>
                <a:cs typeface="Times New Roman"/>
              </a:rPr>
              <a:t>A </a:t>
            </a:r>
            <a:r>
              <a:rPr dirty="0" baseline="-22988" sz="2175">
                <a:latin typeface="Symbol"/>
                <a:cs typeface="Symbol"/>
              </a:rPr>
              <a:t></a:t>
            </a:r>
            <a:r>
              <a:rPr dirty="0" baseline="-22988" sz="2175" spc="217">
                <a:latin typeface="Times New Roman"/>
                <a:cs typeface="Times New Roman"/>
              </a:rPr>
              <a:t> </a:t>
            </a:r>
            <a:r>
              <a:rPr dirty="0" baseline="13409" sz="2175" i="1">
                <a:latin typeface="Times New Roman"/>
                <a:cs typeface="Times New Roman"/>
              </a:rPr>
              <a:t>v</a:t>
            </a:r>
            <a:r>
              <a:rPr dirty="0" sz="850" i="1">
                <a:latin typeface="Times New Roman"/>
                <a:cs typeface="Times New Roman"/>
              </a:rPr>
              <a:t>out</a:t>
            </a:r>
            <a:r>
              <a:rPr dirty="0" sz="850" spc="-90" i="1">
                <a:latin typeface="Times New Roman"/>
                <a:cs typeface="Times New Roman"/>
              </a:rPr>
              <a:t> </a:t>
            </a:r>
            <a:r>
              <a:rPr dirty="0" sz="850" spc="-5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882762" y="4646395"/>
            <a:ext cx="12827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-50">
                <a:latin typeface="Symbol"/>
                <a:cs typeface="Symbol"/>
              </a:rPr>
              <a:t>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228076" y="4478028"/>
            <a:ext cx="1234440" cy="56769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370"/>
              </a:spcBef>
              <a:tabLst>
                <a:tab pos="873760" algn="l"/>
              </a:tabLst>
            </a:pPr>
            <a:r>
              <a:rPr dirty="0" sz="1450">
                <a:latin typeface="Symbol"/>
                <a:cs typeface="Symbol"/>
              </a:rPr>
              <a:t></a:t>
            </a:r>
            <a:r>
              <a:rPr dirty="0" sz="1450" spc="-20">
                <a:latin typeface="Times New Roman"/>
                <a:cs typeface="Times New Roman"/>
              </a:rPr>
              <a:t> </a:t>
            </a:r>
            <a:r>
              <a:rPr dirty="0" sz="1450" i="1">
                <a:latin typeface="Times New Roman"/>
                <a:cs typeface="Times New Roman"/>
              </a:rPr>
              <a:t>R</a:t>
            </a:r>
            <a:r>
              <a:rPr dirty="0" baseline="-22875" sz="1275" i="1">
                <a:latin typeface="Times New Roman"/>
                <a:cs typeface="Times New Roman"/>
              </a:rPr>
              <a:t>c</a:t>
            </a:r>
            <a:r>
              <a:rPr dirty="0" baseline="-22875" sz="1275" spc="-67" i="1">
                <a:latin typeface="Times New Roman"/>
                <a:cs typeface="Times New Roman"/>
              </a:rPr>
              <a:t> </a:t>
            </a:r>
            <a:r>
              <a:rPr dirty="0" sz="1550" spc="-50" i="1">
                <a:latin typeface="Symbol"/>
                <a:cs typeface="Symbol"/>
              </a:rPr>
              <a:t></a:t>
            </a:r>
            <a:r>
              <a:rPr dirty="0" sz="1550">
                <a:latin typeface="Times New Roman"/>
                <a:cs typeface="Times New Roman"/>
              </a:rPr>
              <a:t>	</a:t>
            </a:r>
            <a:r>
              <a:rPr dirty="0" sz="1450">
                <a:latin typeface="Symbol"/>
                <a:cs typeface="Symbol"/>
              </a:rPr>
              <a:t></a:t>
            </a:r>
            <a:r>
              <a:rPr dirty="0" sz="1450" spc="-25">
                <a:latin typeface="Times New Roman"/>
                <a:cs typeface="Times New Roman"/>
              </a:rPr>
              <a:t> </a:t>
            </a:r>
            <a:r>
              <a:rPr dirty="0" sz="1450" spc="-25" i="1">
                <a:latin typeface="Times New Roman"/>
                <a:cs typeface="Times New Roman"/>
              </a:rPr>
              <a:t>R</a:t>
            </a:r>
            <a:r>
              <a:rPr dirty="0" baseline="-22875" sz="1275" spc="-37" i="1">
                <a:latin typeface="Times New Roman"/>
                <a:cs typeface="Times New Roman"/>
              </a:rPr>
              <a:t>c</a:t>
            </a:r>
            <a:endParaRPr baseline="-22875" sz="1275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75"/>
              </a:spcBef>
            </a:pPr>
            <a:r>
              <a:rPr dirty="0" sz="1450" spc="-10">
                <a:latin typeface="Times New Roman"/>
                <a:cs typeface="Times New Roman"/>
              </a:rPr>
              <a:t>0.026</a:t>
            </a:r>
            <a:r>
              <a:rPr dirty="0" sz="1550" spc="-10" i="1">
                <a:latin typeface="Symbol"/>
                <a:cs typeface="Symbol"/>
              </a:rPr>
              <a:t>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388962" y="4511873"/>
            <a:ext cx="866775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38314" sz="2175">
                <a:latin typeface="Symbol"/>
                <a:cs typeface="Symbol"/>
              </a:rPr>
              <a:t></a:t>
            </a:r>
            <a:r>
              <a:rPr dirty="0" baseline="-38314" sz="2175" spc="195">
                <a:latin typeface="Times New Roman"/>
                <a:cs typeface="Times New Roman"/>
              </a:rPr>
              <a:t> </a:t>
            </a:r>
            <a:r>
              <a:rPr dirty="0" sz="1450">
                <a:latin typeface="Symbol"/>
                <a:cs typeface="Symbol"/>
              </a:rPr>
              <a:t></a:t>
            </a:r>
            <a:r>
              <a:rPr dirty="0" sz="1450" spc="-30">
                <a:latin typeface="Times New Roman"/>
                <a:cs typeface="Times New Roman"/>
              </a:rPr>
              <a:t> </a:t>
            </a:r>
            <a:r>
              <a:rPr dirty="0" sz="1450" i="1">
                <a:latin typeface="Times New Roman"/>
                <a:cs typeface="Times New Roman"/>
              </a:rPr>
              <a:t>R</a:t>
            </a:r>
            <a:r>
              <a:rPr dirty="0" baseline="-22875" sz="1275" i="1">
                <a:latin typeface="Times New Roman"/>
                <a:cs typeface="Times New Roman"/>
              </a:rPr>
              <a:t>c</a:t>
            </a:r>
            <a:r>
              <a:rPr dirty="0" baseline="-22875" sz="1275" spc="-82" i="1">
                <a:latin typeface="Times New Roman"/>
                <a:cs typeface="Times New Roman"/>
              </a:rPr>
              <a:t> </a:t>
            </a:r>
            <a:r>
              <a:rPr dirty="0" sz="1550" i="1">
                <a:latin typeface="Symbol"/>
                <a:cs typeface="Symbol"/>
              </a:rPr>
              <a:t></a:t>
            </a:r>
            <a:r>
              <a:rPr dirty="0" sz="1550" spc="285">
                <a:latin typeface="Times New Roman"/>
                <a:cs typeface="Times New Roman"/>
              </a:rPr>
              <a:t> </a:t>
            </a:r>
            <a:r>
              <a:rPr dirty="0" baseline="-38314" sz="2175" spc="-75">
                <a:latin typeface="Symbol"/>
                <a:cs typeface="Symbol"/>
              </a:rPr>
              <a:t></a:t>
            </a:r>
            <a:endParaRPr baseline="-38314" sz="2175">
              <a:latin typeface="Symbol"/>
              <a:cs typeface="Symbo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36476" y="3829632"/>
            <a:ext cx="1111250" cy="704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dirty="0" sz="1450" i="1">
                <a:latin typeface="Times New Roman"/>
                <a:cs typeface="Times New Roman"/>
              </a:rPr>
              <a:t>v</a:t>
            </a:r>
            <a:r>
              <a:rPr dirty="0" baseline="-22875" sz="1275" i="1">
                <a:latin typeface="Times New Roman"/>
                <a:cs typeface="Times New Roman"/>
              </a:rPr>
              <a:t>out</a:t>
            </a:r>
            <a:r>
              <a:rPr dirty="0" baseline="-22875" sz="1275" spc="-127" i="1">
                <a:latin typeface="Times New Roman"/>
                <a:cs typeface="Times New Roman"/>
              </a:rPr>
              <a:t> </a:t>
            </a:r>
            <a:r>
              <a:rPr dirty="0" baseline="-22875" sz="1275">
                <a:latin typeface="Times New Roman"/>
                <a:cs typeface="Times New Roman"/>
              </a:rPr>
              <a:t>2</a:t>
            </a:r>
            <a:r>
              <a:rPr dirty="0" baseline="-22875" sz="1275" spc="652">
                <a:latin typeface="Times New Roman"/>
                <a:cs typeface="Times New Roman"/>
              </a:rPr>
              <a:t> </a:t>
            </a:r>
            <a:r>
              <a:rPr dirty="0" sz="1450">
                <a:latin typeface="Symbol"/>
                <a:cs typeface="Symbol"/>
              </a:rPr>
              <a:t></a:t>
            </a:r>
            <a:r>
              <a:rPr dirty="0" sz="1450" spc="65">
                <a:latin typeface="Times New Roman"/>
                <a:cs typeface="Times New Roman"/>
              </a:rPr>
              <a:t> </a:t>
            </a:r>
            <a:r>
              <a:rPr dirty="0" sz="1450">
                <a:latin typeface="Symbol"/>
                <a:cs typeface="Symbol"/>
              </a:rPr>
              <a:t></a:t>
            </a:r>
            <a:r>
              <a:rPr dirty="0" sz="1450" i="1">
                <a:latin typeface="Times New Roman"/>
                <a:cs typeface="Times New Roman"/>
              </a:rPr>
              <a:t>R</a:t>
            </a:r>
            <a:r>
              <a:rPr dirty="0" baseline="-22875" sz="1275" i="1">
                <a:latin typeface="Times New Roman"/>
                <a:cs typeface="Times New Roman"/>
              </a:rPr>
              <a:t>c</a:t>
            </a:r>
            <a:r>
              <a:rPr dirty="0" baseline="-22875" sz="1275" spc="-44" i="1">
                <a:latin typeface="Times New Roman"/>
                <a:cs typeface="Times New Roman"/>
              </a:rPr>
              <a:t> </a:t>
            </a:r>
            <a:r>
              <a:rPr dirty="0" sz="1550" spc="-25" i="1">
                <a:latin typeface="Symbol"/>
                <a:cs typeface="Symbol"/>
              </a:rPr>
              <a:t></a:t>
            </a:r>
            <a:r>
              <a:rPr dirty="0" sz="1450" spc="-25" i="1">
                <a:latin typeface="Times New Roman"/>
                <a:cs typeface="Times New Roman"/>
              </a:rPr>
              <a:t>i</a:t>
            </a:r>
            <a:r>
              <a:rPr dirty="0" baseline="-22875" sz="1275" spc="-37" i="1">
                <a:latin typeface="Times New Roman"/>
                <a:cs typeface="Times New Roman"/>
              </a:rPr>
              <a:t>b</a:t>
            </a:r>
            <a:endParaRPr baseline="-22875" sz="1275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860"/>
              </a:spcBef>
            </a:pPr>
            <a:r>
              <a:rPr dirty="0" baseline="13409" sz="2175" i="1">
                <a:latin typeface="Times New Roman"/>
                <a:cs typeface="Times New Roman"/>
              </a:rPr>
              <a:t>v</a:t>
            </a:r>
            <a:r>
              <a:rPr dirty="0" sz="850" i="1">
                <a:latin typeface="Times New Roman"/>
                <a:cs typeface="Times New Roman"/>
              </a:rPr>
              <a:t>in</a:t>
            </a:r>
            <a:r>
              <a:rPr dirty="0" sz="850" spc="405" i="1">
                <a:latin typeface="Times New Roman"/>
                <a:cs typeface="Times New Roman"/>
              </a:rPr>
              <a:t> </a:t>
            </a:r>
            <a:r>
              <a:rPr dirty="0" baseline="13409" sz="2175">
                <a:latin typeface="Symbol"/>
                <a:cs typeface="Symbol"/>
              </a:rPr>
              <a:t></a:t>
            </a:r>
            <a:r>
              <a:rPr dirty="0" baseline="13409" sz="2175" spc="44">
                <a:latin typeface="Times New Roman"/>
                <a:cs typeface="Times New Roman"/>
              </a:rPr>
              <a:t> </a:t>
            </a:r>
            <a:r>
              <a:rPr dirty="0" baseline="13409" sz="2175" spc="-15" i="1">
                <a:latin typeface="Times New Roman"/>
                <a:cs typeface="Times New Roman"/>
              </a:rPr>
              <a:t>h</a:t>
            </a:r>
            <a:r>
              <a:rPr dirty="0" sz="850" spc="-10" i="1">
                <a:latin typeface="Times New Roman"/>
                <a:cs typeface="Times New Roman"/>
              </a:rPr>
              <a:t>ie</a:t>
            </a:r>
            <a:r>
              <a:rPr dirty="0" sz="850" spc="-125" i="1">
                <a:latin typeface="Times New Roman"/>
                <a:cs typeface="Times New Roman"/>
              </a:rPr>
              <a:t> </a:t>
            </a:r>
            <a:r>
              <a:rPr dirty="0" baseline="13409" sz="2175" spc="-37" i="1">
                <a:latin typeface="Times New Roman"/>
                <a:cs typeface="Times New Roman"/>
              </a:rPr>
              <a:t>i</a:t>
            </a:r>
            <a:r>
              <a:rPr dirty="0" sz="850" spc="-25" i="1">
                <a:latin typeface="Times New Roman"/>
                <a:cs typeface="Times New Roman"/>
              </a:rPr>
              <a:t>b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686968" y="4839725"/>
            <a:ext cx="244475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3409" sz="2175" spc="-37" i="1">
                <a:latin typeface="Times New Roman"/>
                <a:cs typeface="Times New Roman"/>
              </a:rPr>
              <a:t>h</a:t>
            </a:r>
            <a:r>
              <a:rPr dirty="0" sz="850" spc="-25" i="1">
                <a:latin typeface="Times New Roman"/>
                <a:cs typeface="Times New Roman"/>
              </a:rPr>
              <a:t>ie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64616" y="4839725"/>
            <a:ext cx="24765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3409" sz="2175" spc="-37" i="1">
                <a:latin typeface="Times New Roman"/>
                <a:cs typeface="Times New Roman"/>
              </a:rPr>
              <a:t>v</a:t>
            </a:r>
            <a:r>
              <a:rPr dirty="0" sz="850" spc="-25" i="1">
                <a:latin typeface="Times New Roman"/>
                <a:cs typeface="Times New Roman"/>
              </a:rPr>
              <a:t>in</a:t>
            </a:r>
            <a:endParaRPr sz="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1371" y="2500942"/>
            <a:ext cx="3256201" cy="284534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978818" y="2912703"/>
            <a:ext cx="174625" cy="1003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78818" y="3791633"/>
            <a:ext cx="174625" cy="1003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0"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400" y="1043664"/>
            <a:ext cx="795147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7.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seguidor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inicialización.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Obtener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punto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trabajo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5">
                <a:latin typeface="Verdana"/>
                <a:cs typeface="Verdana"/>
              </a:rPr>
              <a:t> los </a:t>
            </a:r>
            <a:r>
              <a:rPr dirty="0" sz="1200">
                <a:latin typeface="Verdana"/>
                <a:cs typeface="Verdana"/>
              </a:rPr>
              <a:t>parámetros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señal.</a:t>
            </a:r>
            <a:endParaRPr sz="1200">
              <a:latin typeface="Verdana"/>
              <a:cs typeface="Verdana"/>
            </a:endParaRPr>
          </a:p>
          <a:p>
            <a:pPr marL="50800" marR="5043805">
              <a:lnSpc>
                <a:spcPct val="149200"/>
              </a:lnSpc>
              <a:spcBef>
                <a:spcPts val="10"/>
              </a:spcBef>
            </a:pPr>
            <a:r>
              <a:rPr dirty="0" sz="1200">
                <a:latin typeface="Verdana"/>
                <a:cs typeface="Verdana"/>
              </a:rPr>
              <a:t>Obtener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ganancia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tensión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v</a:t>
            </a:r>
            <a:r>
              <a:rPr dirty="0" baseline="-24305" sz="1200" spc="-15">
                <a:latin typeface="Verdana"/>
                <a:cs typeface="Verdana"/>
              </a:rPr>
              <a:t>0</a:t>
            </a:r>
            <a:r>
              <a:rPr dirty="0" sz="1200" spc="-10">
                <a:latin typeface="Verdana"/>
                <a:cs typeface="Verdana"/>
              </a:rPr>
              <a:t>/v</a:t>
            </a:r>
            <a:r>
              <a:rPr dirty="0" baseline="-24305" sz="1200" spc="-15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. </a:t>
            </a:r>
            <a:r>
              <a:rPr dirty="0" sz="1200">
                <a:latin typeface="Verdana"/>
                <a:cs typeface="Verdana"/>
              </a:rPr>
              <a:t>Obtener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resistencia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entrada.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200">
              <a:latin typeface="Verdana"/>
              <a:cs typeface="Verdana"/>
            </a:endParaRPr>
          </a:p>
          <a:p>
            <a:pPr marL="4940935">
              <a:lnSpc>
                <a:spcPct val="100000"/>
              </a:lnSpc>
            </a:pPr>
            <a:r>
              <a:rPr dirty="0" sz="1050" spc="-10">
                <a:latin typeface="Arial"/>
                <a:cs typeface="Arial"/>
              </a:rPr>
              <a:t>Vcc=9V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62214" y="4879213"/>
            <a:ext cx="4400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000080"/>
                </a:solidFill>
                <a:latin typeface="Arial"/>
                <a:cs typeface="Arial"/>
              </a:rPr>
              <a:t>Re=2K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486129" y="4730255"/>
            <a:ext cx="5137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000080"/>
                </a:solidFill>
                <a:latin typeface="Arial"/>
                <a:cs typeface="Arial"/>
              </a:rPr>
              <a:t>R2=20K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598088" y="3091587"/>
            <a:ext cx="2408555" cy="12293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78180">
              <a:lnSpc>
                <a:spcPts val="1215"/>
              </a:lnSpc>
              <a:spcBef>
                <a:spcPts val="105"/>
              </a:spcBef>
            </a:pPr>
            <a:r>
              <a:rPr dirty="0" sz="1050" spc="-10">
                <a:solidFill>
                  <a:srgbClr val="000080"/>
                </a:solidFill>
                <a:latin typeface="Arial"/>
                <a:cs typeface="Arial"/>
              </a:rPr>
              <a:t>Rin=10K</a:t>
            </a:r>
            <a:endParaRPr sz="1050">
              <a:latin typeface="Arial"/>
              <a:cs typeface="Arial"/>
            </a:endParaRPr>
          </a:p>
          <a:p>
            <a:pPr marL="1906905">
              <a:lnSpc>
                <a:spcPts val="1175"/>
              </a:lnSpc>
            </a:pPr>
            <a:r>
              <a:rPr dirty="0" sz="1050" spc="-5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15"/>
              </a:lnSpc>
            </a:pPr>
            <a:r>
              <a:rPr dirty="0" sz="1050" spc="-20">
                <a:solidFill>
                  <a:srgbClr val="000080"/>
                </a:solidFill>
                <a:latin typeface="Arial"/>
                <a:cs typeface="Arial"/>
              </a:rPr>
              <a:t>Vin1</a:t>
            </a:r>
            <a:endParaRPr sz="1050">
              <a:latin typeface="Arial"/>
              <a:cs typeface="Arial"/>
            </a:endParaRPr>
          </a:p>
          <a:p>
            <a:pPr algn="ctr" marR="125095">
              <a:lnSpc>
                <a:spcPts val="1215"/>
              </a:lnSpc>
              <a:spcBef>
                <a:spcPts val="1085"/>
              </a:spcBef>
            </a:pPr>
            <a:r>
              <a:rPr dirty="0" sz="1050" spc="-10">
                <a:latin typeface="Arial"/>
                <a:cs typeface="Arial"/>
              </a:rPr>
              <a:t>Vcc=9V</a:t>
            </a:r>
            <a:endParaRPr sz="1050">
              <a:latin typeface="Arial"/>
              <a:cs typeface="Arial"/>
            </a:endParaRPr>
          </a:p>
          <a:p>
            <a:pPr marL="1936750">
              <a:lnSpc>
                <a:spcPts val="1215"/>
              </a:lnSpc>
            </a:pPr>
            <a:r>
              <a:rPr dirty="0" sz="1050" spc="-10">
                <a:solidFill>
                  <a:srgbClr val="000080"/>
                </a:solidFill>
                <a:latin typeface="Arial"/>
                <a:cs typeface="Arial"/>
              </a:rPr>
              <a:t>Rt=10K</a:t>
            </a:r>
            <a:endParaRPr sz="1050">
              <a:latin typeface="Arial"/>
              <a:cs typeface="Arial"/>
            </a:endParaRPr>
          </a:p>
          <a:p>
            <a:pPr marL="752475">
              <a:lnSpc>
                <a:spcPct val="100000"/>
              </a:lnSpc>
              <a:spcBef>
                <a:spcPts val="1085"/>
              </a:spcBef>
            </a:pPr>
            <a:r>
              <a:rPr dirty="0" sz="1050" spc="-10">
                <a:solidFill>
                  <a:srgbClr val="000080"/>
                </a:solidFill>
                <a:latin typeface="Arial"/>
                <a:cs typeface="Arial"/>
              </a:rPr>
              <a:t>R1=20K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150255" y="4283349"/>
            <a:ext cx="2997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0">
                <a:latin typeface="Arial"/>
                <a:cs typeface="Arial"/>
              </a:rPr>
              <a:t>Vout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712624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7874" y="859044"/>
            <a:ext cx="6499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Problema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3.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Hallar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función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transferencia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circuito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(vout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vs.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vin).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98831" y="2103763"/>
            <a:ext cx="2402840" cy="1461770"/>
            <a:chOff x="698831" y="2103763"/>
            <a:chExt cx="2402840" cy="1461770"/>
          </a:xfrm>
        </p:grpSpPr>
        <p:sp>
          <p:nvSpPr>
            <p:cNvPr id="8" name="object 8" descr=""/>
            <p:cNvSpPr/>
            <p:nvPr/>
          </p:nvSpPr>
          <p:spPr>
            <a:xfrm>
              <a:off x="2604187" y="3447702"/>
              <a:ext cx="55880" cy="111760"/>
            </a:xfrm>
            <a:custGeom>
              <a:avLst/>
              <a:gdLst/>
              <a:ahLst/>
              <a:cxnLst/>
              <a:rect l="l" t="t" r="r" b="b"/>
              <a:pathLst>
                <a:path w="55880" h="111760">
                  <a:moveTo>
                    <a:pt x="0" y="111518"/>
                  </a:moveTo>
                  <a:lnTo>
                    <a:pt x="55871" y="0"/>
                  </a:lnTo>
                </a:path>
              </a:pathLst>
            </a:custGeom>
            <a:ln w="1116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60059" y="3447702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19" h="0">
                  <a:moveTo>
                    <a:pt x="0" y="0"/>
                  </a:moveTo>
                  <a:lnTo>
                    <a:pt x="223487" y="0"/>
                  </a:lnTo>
                </a:path>
              </a:pathLst>
            </a:custGeom>
            <a:ln w="111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27675" y="3447702"/>
              <a:ext cx="55880" cy="111760"/>
            </a:xfrm>
            <a:custGeom>
              <a:avLst/>
              <a:gdLst/>
              <a:ahLst/>
              <a:cxnLst/>
              <a:rect l="l" t="t" r="r" b="b"/>
              <a:pathLst>
                <a:path w="55880" h="111760">
                  <a:moveTo>
                    <a:pt x="55871" y="0"/>
                  </a:moveTo>
                  <a:lnTo>
                    <a:pt x="0" y="111518"/>
                  </a:lnTo>
                </a:path>
              </a:pathLst>
            </a:custGeom>
            <a:ln w="1116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15930" y="3447702"/>
              <a:ext cx="55880" cy="111760"/>
            </a:xfrm>
            <a:custGeom>
              <a:avLst/>
              <a:gdLst/>
              <a:ahLst/>
              <a:cxnLst/>
              <a:rect l="l" t="t" r="r" b="b"/>
              <a:pathLst>
                <a:path w="55880" h="111760">
                  <a:moveTo>
                    <a:pt x="0" y="111518"/>
                  </a:moveTo>
                  <a:lnTo>
                    <a:pt x="55871" y="0"/>
                  </a:lnTo>
                </a:path>
              </a:pathLst>
            </a:custGeom>
            <a:ln w="1116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995290" y="2332515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 h="0">
                  <a:moveTo>
                    <a:pt x="44697" y="0"/>
                  </a:moveTo>
                  <a:lnTo>
                    <a:pt x="0" y="0"/>
                  </a:lnTo>
                </a:path>
              </a:pathLst>
            </a:custGeom>
            <a:ln w="111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039988" y="229906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0" y="27879"/>
                  </a:moveTo>
                  <a:lnTo>
                    <a:pt x="2182" y="16988"/>
                  </a:lnTo>
                  <a:lnTo>
                    <a:pt x="8147" y="8131"/>
                  </a:lnTo>
                  <a:lnTo>
                    <a:pt x="17022" y="2177"/>
                  </a:lnTo>
                  <a:lnTo>
                    <a:pt x="27935" y="0"/>
                  </a:lnTo>
                  <a:lnTo>
                    <a:pt x="38848" y="2177"/>
                  </a:lnTo>
                  <a:lnTo>
                    <a:pt x="47724" y="8131"/>
                  </a:lnTo>
                  <a:lnTo>
                    <a:pt x="53689" y="16988"/>
                  </a:lnTo>
                  <a:lnTo>
                    <a:pt x="55871" y="27879"/>
                  </a:lnTo>
                  <a:lnTo>
                    <a:pt x="53689" y="38770"/>
                  </a:lnTo>
                  <a:lnTo>
                    <a:pt x="47724" y="47628"/>
                  </a:lnTo>
                  <a:lnTo>
                    <a:pt x="38848" y="53581"/>
                  </a:lnTo>
                  <a:lnTo>
                    <a:pt x="27935" y="55759"/>
                  </a:lnTo>
                  <a:lnTo>
                    <a:pt x="17022" y="53581"/>
                  </a:lnTo>
                  <a:lnTo>
                    <a:pt x="8147" y="47628"/>
                  </a:lnTo>
                  <a:lnTo>
                    <a:pt x="2182" y="38770"/>
                  </a:lnTo>
                  <a:lnTo>
                    <a:pt x="0" y="27879"/>
                  </a:lnTo>
                  <a:close/>
                </a:path>
              </a:pathLst>
            </a:custGeom>
            <a:ln w="1116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04546" y="3336183"/>
              <a:ext cx="55880" cy="111760"/>
            </a:xfrm>
            <a:custGeom>
              <a:avLst/>
              <a:gdLst/>
              <a:ahLst/>
              <a:cxnLst/>
              <a:rect l="l" t="t" r="r" b="b"/>
              <a:pathLst>
                <a:path w="55879" h="111760">
                  <a:moveTo>
                    <a:pt x="0" y="111518"/>
                  </a:moveTo>
                  <a:lnTo>
                    <a:pt x="55871" y="0"/>
                  </a:lnTo>
                </a:path>
              </a:pathLst>
            </a:custGeom>
            <a:ln w="1116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60418" y="3336183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19" h="0">
                  <a:moveTo>
                    <a:pt x="0" y="0"/>
                  </a:moveTo>
                  <a:lnTo>
                    <a:pt x="223487" y="0"/>
                  </a:lnTo>
                </a:path>
              </a:pathLst>
            </a:custGeom>
            <a:ln w="111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28034" y="3336183"/>
              <a:ext cx="55880" cy="111760"/>
            </a:xfrm>
            <a:custGeom>
              <a:avLst/>
              <a:gdLst/>
              <a:ahLst/>
              <a:cxnLst/>
              <a:rect l="l" t="t" r="r" b="b"/>
              <a:pathLst>
                <a:path w="55880" h="111760">
                  <a:moveTo>
                    <a:pt x="55871" y="0"/>
                  </a:moveTo>
                  <a:lnTo>
                    <a:pt x="0" y="111518"/>
                  </a:lnTo>
                </a:path>
              </a:pathLst>
            </a:custGeom>
            <a:ln w="1116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16290" y="3336183"/>
              <a:ext cx="55880" cy="111760"/>
            </a:xfrm>
            <a:custGeom>
              <a:avLst/>
              <a:gdLst/>
              <a:ahLst/>
              <a:cxnLst/>
              <a:rect l="l" t="t" r="r" b="b"/>
              <a:pathLst>
                <a:path w="55880" h="111760">
                  <a:moveTo>
                    <a:pt x="0" y="111518"/>
                  </a:moveTo>
                  <a:lnTo>
                    <a:pt x="55871" y="0"/>
                  </a:lnTo>
                </a:path>
              </a:pathLst>
            </a:custGeom>
            <a:ln w="1116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60418" y="2555552"/>
              <a:ext cx="212725" cy="212090"/>
            </a:xfrm>
            <a:custGeom>
              <a:avLst/>
              <a:gdLst/>
              <a:ahLst/>
              <a:cxnLst/>
              <a:rect l="l" t="t" r="r" b="b"/>
              <a:pathLst>
                <a:path w="212725" h="212089">
                  <a:moveTo>
                    <a:pt x="0" y="105942"/>
                  </a:moveTo>
                  <a:lnTo>
                    <a:pt x="8293" y="64557"/>
                  </a:lnTo>
                  <a:lnTo>
                    <a:pt x="30961" y="30899"/>
                  </a:lnTo>
                  <a:lnTo>
                    <a:pt x="64688" y="8276"/>
                  </a:lnTo>
                  <a:lnTo>
                    <a:pt x="106156" y="0"/>
                  </a:lnTo>
                  <a:lnTo>
                    <a:pt x="147624" y="8276"/>
                  </a:lnTo>
                  <a:lnTo>
                    <a:pt x="181351" y="30899"/>
                  </a:lnTo>
                  <a:lnTo>
                    <a:pt x="204019" y="64557"/>
                  </a:lnTo>
                  <a:lnTo>
                    <a:pt x="212312" y="105942"/>
                  </a:lnTo>
                  <a:lnTo>
                    <a:pt x="204019" y="147327"/>
                  </a:lnTo>
                  <a:lnTo>
                    <a:pt x="181351" y="180986"/>
                  </a:lnTo>
                  <a:lnTo>
                    <a:pt x="147624" y="203608"/>
                  </a:lnTo>
                  <a:lnTo>
                    <a:pt x="106156" y="211885"/>
                  </a:lnTo>
                  <a:lnTo>
                    <a:pt x="64688" y="203608"/>
                  </a:lnTo>
                  <a:lnTo>
                    <a:pt x="30961" y="180986"/>
                  </a:lnTo>
                  <a:lnTo>
                    <a:pt x="8293" y="147327"/>
                  </a:lnTo>
                  <a:lnTo>
                    <a:pt x="0" y="105942"/>
                  </a:lnTo>
                  <a:close/>
                </a:path>
              </a:pathLst>
            </a:custGeom>
            <a:ln w="1116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49813" y="2722830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 h="0">
                  <a:moveTo>
                    <a:pt x="0" y="0"/>
                  </a:moveTo>
                  <a:lnTo>
                    <a:pt x="44697" y="0"/>
                  </a:lnTo>
                </a:path>
              </a:pathLst>
            </a:custGeom>
            <a:ln w="111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72162" y="2589008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w="0" h="45085">
                  <a:moveTo>
                    <a:pt x="0" y="0"/>
                  </a:moveTo>
                  <a:lnTo>
                    <a:pt x="0" y="44607"/>
                  </a:lnTo>
                </a:path>
              </a:pathLst>
            </a:custGeom>
            <a:ln w="111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49813" y="2611312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 h="0">
                  <a:moveTo>
                    <a:pt x="0" y="0"/>
                  </a:moveTo>
                  <a:lnTo>
                    <a:pt x="44697" y="0"/>
                  </a:lnTo>
                </a:path>
              </a:pathLst>
            </a:custGeom>
            <a:ln w="1115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72162" y="2444034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w="0" h="111760">
                  <a:moveTo>
                    <a:pt x="0" y="0"/>
                  </a:moveTo>
                  <a:lnTo>
                    <a:pt x="0" y="111518"/>
                  </a:lnTo>
                </a:path>
              </a:pathLst>
            </a:custGeom>
            <a:ln w="111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72162" y="2778590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w="0" h="111760">
                  <a:moveTo>
                    <a:pt x="0" y="111518"/>
                  </a:moveTo>
                  <a:lnTo>
                    <a:pt x="0" y="0"/>
                  </a:lnTo>
                </a:path>
              </a:pathLst>
            </a:custGeom>
            <a:ln w="111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766111" y="2109478"/>
              <a:ext cx="0" cy="446405"/>
            </a:xfrm>
            <a:custGeom>
              <a:avLst/>
              <a:gdLst/>
              <a:ahLst/>
              <a:cxnLst/>
              <a:rect l="l" t="t" r="r" b="b"/>
              <a:pathLst>
                <a:path w="0" h="446405">
                  <a:moveTo>
                    <a:pt x="0" y="0"/>
                  </a:moveTo>
                  <a:lnTo>
                    <a:pt x="0" y="446074"/>
                  </a:lnTo>
                </a:path>
              </a:pathLst>
            </a:custGeom>
            <a:ln w="111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766111" y="2332515"/>
              <a:ext cx="447040" cy="223520"/>
            </a:xfrm>
            <a:custGeom>
              <a:avLst/>
              <a:gdLst/>
              <a:ahLst/>
              <a:cxnLst/>
              <a:rect l="l" t="t" r="r" b="b"/>
              <a:pathLst>
                <a:path w="447039" h="223519">
                  <a:moveTo>
                    <a:pt x="0" y="223037"/>
                  </a:moveTo>
                  <a:lnTo>
                    <a:pt x="446974" y="0"/>
                  </a:lnTo>
                </a:path>
              </a:pathLst>
            </a:custGeom>
            <a:ln w="11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766111" y="2109478"/>
              <a:ext cx="447040" cy="223520"/>
            </a:xfrm>
            <a:custGeom>
              <a:avLst/>
              <a:gdLst/>
              <a:ahLst/>
              <a:cxnLst/>
              <a:rect l="l" t="t" r="r" b="b"/>
              <a:pathLst>
                <a:path w="447039" h="223519">
                  <a:moveTo>
                    <a:pt x="446974" y="223037"/>
                  </a:moveTo>
                  <a:lnTo>
                    <a:pt x="0" y="0"/>
                  </a:lnTo>
                </a:path>
              </a:pathLst>
            </a:custGeom>
            <a:ln w="11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524231" y="2542852"/>
            <a:ext cx="17081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1877854" y="2499793"/>
            <a:ext cx="0" cy="55880"/>
          </a:xfrm>
          <a:custGeom>
            <a:avLst/>
            <a:gdLst/>
            <a:ahLst/>
            <a:cxnLst/>
            <a:rect l="l" t="t" r="r" b="b"/>
            <a:pathLst>
              <a:path w="0" h="55880">
                <a:moveTo>
                  <a:pt x="0" y="55759"/>
                </a:moveTo>
                <a:lnTo>
                  <a:pt x="0" y="0"/>
                </a:lnTo>
              </a:path>
            </a:pathLst>
          </a:custGeom>
          <a:ln w="1117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877854" y="2109478"/>
            <a:ext cx="0" cy="55880"/>
          </a:xfrm>
          <a:custGeom>
            <a:avLst/>
            <a:gdLst/>
            <a:ahLst/>
            <a:cxnLst/>
            <a:rect l="l" t="t" r="r" b="b"/>
            <a:pathLst>
              <a:path w="0" h="55880">
                <a:moveTo>
                  <a:pt x="0" y="0"/>
                </a:moveTo>
                <a:lnTo>
                  <a:pt x="0" y="55759"/>
                </a:lnTo>
              </a:path>
            </a:pathLst>
          </a:custGeom>
          <a:ln w="1117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1786934" y="2163688"/>
            <a:ext cx="86360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786934" y="2386703"/>
            <a:ext cx="86360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endParaRPr sz="800">
              <a:latin typeface="Courier New"/>
              <a:cs typeface="Courier New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984011" y="2444034"/>
            <a:ext cx="11430" cy="412750"/>
            <a:chOff x="1984011" y="2444034"/>
            <a:chExt cx="11430" cy="412750"/>
          </a:xfrm>
        </p:grpSpPr>
        <p:sp>
          <p:nvSpPr>
            <p:cNvPr id="33" name="object 33" descr=""/>
            <p:cNvSpPr/>
            <p:nvPr/>
          </p:nvSpPr>
          <p:spPr>
            <a:xfrm>
              <a:off x="1989598" y="2444034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w="0" h="111760">
                  <a:moveTo>
                    <a:pt x="0" y="111518"/>
                  </a:moveTo>
                  <a:lnTo>
                    <a:pt x="0" y="0"/>
                  </a:lnTo>
                </a:path>
              </a:pathLst>
            </a:custGeom>
            <a:ln w="111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989599" y="2555552"/>
              <a:ext cx="0" cy="301625"/>
            </a:xfrm>
            <a:custGeom>
              <a:avLst/>
              <a:gdLst/>
              <a:ahLst/>
              <a:cxnLst/>
              <a:rect l="l" t="t" r="r" b="b"/>
              <a:pathLst>
                <a:path w="0" h="301625">
                  <a:moveTo>
                    <a:pt x="0" y="0"/>
                  </a:moveTo>
                  <a:lnTo>
                    <a:pt x="0" y="301102"/>
                  </a:lnTo>
                </a:path>
              </a:pathLst>
            </a:custGeom>
            <a:ln w="111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2300955" y="1896045"/>
            <a:ext cx="16573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U1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300955" y="2542809"/>
            <a:ext cx="33845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000080"/>
                </a:solidFill>
                <a:latin typeface="Arial"/>
                <a:cs typeface="Arial"/>
              </a:rPr>
              <a:t>AD817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1430880" y="2220997"/>
            <a:ext cx="335280" cy="0"/>
          </a:xfrm>
          <a:custGeom>
            <a:avLst/>
            <a:gdLst/>
            <a:ahLst/>
            <a:cxnLst/>
            <a:rect l="l" t="t" r="r" b="b"/>
            <a:pathLst>
              <a:path w="335280" h="0">
                <a:moveTo>
                  <a:pt x="0" y="0"/>
                </a:moveTo>
                <a:lnTo>
                  <a:pt x="335230" y="0"/>
                </a:lnTo>
              </a:path>
            </a:pathLst>
          </a:custGeom>
          <a:ln w="111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1619319" y="2096777"/>
            <a:ext cx="8191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1430881" y="2444033"/>
            <a:ext cx="335280" cy="0"/>
          </a:xfrm>
          <a:custGeom>
            <a:avLst/>
            <a:gdLst/>
            <a:ahLst/>
            <a:cxnLst/>
            <a:rect l="l" t="t" r="r" b="b"/>
            <a:pathLst>
              <a:path w="335280" h="0">
                <a:moveTo>
                  <a:pt x="0" y="0"/>
                </a:moveTo>
                <a:lnTo>
                  <a:pt x="335230" y="0"/>
                </a:lnTo>
              </a:path>
            </a:pathLst>
          </a:custGeom>
          <a:ln w="111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1619319" y="2319814"/>
            <a:ext cx="8191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2213086" y="233251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80" h="0">
                <a:moveTo>
                  <a:pt x="335230" y="0"/>
                </a:moveTo>
                <a:lnTo>
                  <a:pt x="0" y="0"/>
                </a:lnTo>
              </a:path>
            </a:pathLst>
          </a:custGeom>
          <a:ln w="111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2278607" y="2208296"/>
            <a:ext cx="8191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762939" y="1762222"/>
            <a:ext cx="249554" cy="471805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algn="r" marR="5080">
              <a:lnSpc>
                <a:spcPts val="919"/>
              </a:lnSpc>
              <a:spcBef>
                <a:spcPts val="15"/>
              </a:spcBef>
              <a:tabLst>
                <a:tab pos="334010" algn="l"/>
              </a:tabLst>
            </a:pPr>
            <a:r>
              <a:rPr dirty="0" u="sng" sz="800" spc="39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7</a:t>
            </a:r>
            <a:r>
              <a:rPr dirty="0" u="sng" sz="8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800">
              <a:latin typeface="Arial"/>
              <a:cs typeface="Arial"/>
            </a:endParaRPr>
          </a:p>
          <a:p>
            <a:pPr algn="r" marR="27305">
              <a:lnSpc>
                <a:spcPts val="919"/>
              </a:lnSpc>
              <a:tabLst>
                <a:tab pos="423545" algn="l"/>
              </a:tabLst>
            </a:pPr>
            <a:r>
              <a:rPr dirty="0" u="sng" sz="800" spc="215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800" spc="39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8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762939" y="2542852"/>
            <a:ext cx="249554" cy="360045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algn="ctr">
              <a:lnSpc>
                <a:spcPts val="919"/>
              </a:lnSpc>
              <a:spcBef>
                <a:spcPts val="15"/>
              </a:spcBef>
              <a:tabLst>
                <a:tab pos="334010" algn="l"/>
              </a:tabLst>
            </a:pPr>
            <a:r>
              <a:rPr dirty="0" u="sng" sz="800" spc="254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8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4</a:t>
            </a:r>
            <a:r>
              <a:rPr dirty="0" u="sng" sz="8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800">
              <a:latin typeface="Arial"/>
              <a:cs typeface="Arial"/>
            </a:endParaRPr>
          </a:p>
          <a:p>
            <a:pPr algn="ctr" marR="25400">
              <a:lnSpc>
                <a:spcPts val="919"/>
              </a:lnSpc>
            </a:pPr>
            <a:r>
              <a:rPr dirty="0" sz="800" spc="-5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1956076" y="174146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0" y="0"/>
                </a:moveTo>
                <a:lnTo>
                  <a:pt x="55871" y="0"/>
                </a:lnTo>
                <a:lnTo>
                  <a:pt x="55871" y="55759"/>
                </a:lnTo>
                <a:lnTo>
                  <a:pt x="0" y="55759"/>
                </a:lnTo>
                <a:lnTo>
                  <a:pt x="0" y="0"/>
                </a:lnTo>
                <a:close/>
              </a:path>
            </a:pathLst>
          </a:custGeom>
          <a:ln w="11163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956076" y="285665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0" y="0"/>
                </a:moveTo>
                <a:lnTo>
                  <a:pt x="55871" y="0"/>
                </a:lnTo>
                <a:lnTo>
                  <a:pt x="55871" y="55759"/>
                </a:lnTo>
                <a:lnTo>
                  <a:pt x="0" y="55759"/>
                </a:lnTo>
                <a:lnTo>
                  <a:pt x="0" y="0"/>
                </a:lnTo>
                <a:close/>
              </a:path>
            </a:pathLst>
          </a:custGeom>
          <a:ln w="11163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7" name="object 47" descr=""/>
          <p:cNvGrpSpPr/>
          <p:nvPr/>
        </p:nvGrpSpPr>
        <p:grpSpPr>
          <a:xfrm>
            <a:off x="2721392" y="3107430"/>
            <a:ext cx="100965" cy="234950"/>
            <a:chOff x="2721392" y="3107430"/>
            <a:chExt cx="100965" cy="234950"/>
          </a:xfrm>
        </p:grpSpPr>
        <p:sp>
          <p:nvSpPr>
            <p:cNvPr id="48" name="object 48" descr=""/>
            <p:cNvSpPr/>
            <p:nvPr/>
          </p:nvSpPr>
          <p:spPr>
            <a:xfrm>
              <a:off x="2727107" y="3302727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5" h="22860">
                  <a:moveTo>
                    <a:pt x="44697" y="22303"/>
                  </a:moveTo>
                  <a:lnTo>
                    <a:pt x="0" y="0"/>
                  </a:lnTo>
                </a:path>
              </a:pathLst>
            </a:custGeom>
            <a:ln w="11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727107" y="3269271"/>
              <a:ext cx="89535" cy="33655"/>
            </a:xfrm>
            <a:custGeom>
              <a:avLst/>
              <a:gdLst/>
              <a:ahLst/>
              <a:cxnLst/>
              <a:rect l="l" t="t" r="r" b="b"/>
              <a:pathLst>
                <a:path w="89535" h="33654">
                  <a:moveTo>
                    <a:pt x="0" y="33455"/>
                  </a:moveTo>
                  <a:lnTo>
                    <a:pt x="89394" y="0"/>
                  </a:lnTo>
                </a:path>
              </a:pathLst>
            </a:custGeom>
            <a:ln w="11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727107" y="3235816"/>
              <a:ext cx="89535" cy="33655"/>
            </a:xfrm>
            <a:custGeom>
              <a:avLst/>
              <a:gdLst/>
              <a:ahLst/>
              <a:cxnLst/>
              <a:rect l="l" t="t" r="r" b="b"/>
              <a:pathLst>
                <a:path w="89535" h="33654">
                  <a:moveTo>
                    <a:pt x="89394" y="33455"/>
                  </a:moveTo>
                  <a:lnTo>
                    <a:pt x="0" y="0"/>
                  </a:lnTo>
                </a:path>
              </a:pathLst>
            </a:custGeom>
            <a:ln w="11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727107" y="3202360"/>
              <a:ext cx="89535" cy="33655"/>
            </a:xfrm>
            <a:custGeom>
              <a:avLst/>
              <a:gdLst/>
              <a:ahLst/>
              <a:cxnLst/>
              <a:rect l="l" t="t" r="r" b="b"/>
              <a:pathLst>
                <a:path w="89535" h="33655">
                  <a:moveTo>
                    <a:pt x="0" y="33455"/>
                  </a:moveTo>
                  <a:lnTo>
                    <a:pt x="89394" y="0"/>
                  </a:lnTo>
                </a:path>
              </a:pathLst>
            </a:custGeom>
            <a:ln w="11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727107" y="3168905"/>
              <a:ext cx="89535" cy="33655"/>
            </a:xfrm>
            <a:custGeom>
              <a:avLst/>
              <a:gdLst/>
              <a:ahLst/>
              <a:cxnLst/>
              <a:rect l="l" t="t" r="r" b="b"/>
              <a:pathLst>
                <a:path w="89535" h="33655">
                  <a:moveTo>
                    <a:pt x="89394" y="33455"/>
                  </a:moveTo>
                  <a:lnTo>
                    <a:pt x="0" y="0"/>
                  </a:lnTo>
                </a:path>
              </a:pathLst>
            </a:custGeom>
            <a:ln w="11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727107" y="3135449"/>
              <a:ext cx="89535" cy="33655"/>
            </a:xfrm>
            <a:custGeom>
              <a:avLst/>
              <a:gdLst/>
              <a:ahLst/>
              <a:cxnLst/>
              <a:rect l="l" t="t" r="r" b="b"/>
              <a:pathLst>
                <a:path w="89535" h="33655">
                  <a:moveTo>
                    <a:pt x="0" y="33455"/>
                  </a:moveTo>
                  <a:lnTo>
                    <a:pt x="89394" y="0"/>
                  </a:lnTo>
                </a:path>
              </a:pathLst>
            </a:custGeom>
            <a:ln w="11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771804" y="3113145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5" h="22860">
                  <a:moveTo>
                    <a:pt x="44697" y="22303"/>
                  </a:moveTo>
                  <a:lnTo>
                    <a:pt x="0" y="0"/>
                  </a:lnTo>
                </a:path>
              </a:pathLst>
            </a:custGeom>
            <a:ln w="11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771804" y="3325031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11151"/>
                  </a:moveTo>
                  <a:lnTo>
                    <a:pt x="0" y="0"/>
                  </a:lnTo>
                </a:path>
              </a:pathLst>
            </a:custGeom>
            <a:ln w="111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2870848" y="3211963"/>
            <a:ext cx="16573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866578" y="2215420"/>
            <a:ext cx="2129155" cy="1232535"/>
            <a:chOff x="866578" y="2215420"/>
            <a:chExt cx="2129155" cy="1232535"/>
          </a:xfrm>
        </p:grpSpPr>
        <p:sp>
          <p:nvSpPr>
            <p:cNvPr id="58" name="object 58" descr=""/>
            <p:cNvSpPr/>
            <p:nvPr/>
          </p:nvSpPr>
          <p:spPr>
            <a:xfrm>
              <a:off x="2771805" y="3001627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w="0" h="111760">
                  <a:moveTo>
                    <a:pt x="0" y="0"/>
                  </a:moveTo>
                  <a:lnTo>
                    <a:pt x="0" y="111518"/>
                  </a:lnTo>
                </a:path>
              </a:pathLst>
            </a:custGeom>
            <a:ln w="111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771805" y="3336183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w="0" h="111760">
                  <a:moveTo>
                    <a:pt x="0" y="111518"/>
                  </a:moveTo>
                  <a:lnTo>
                    <a:pt x="0" y="0"/>
                  </a:lnTo>
                </a:path>
              </a:pathLst>
            </a:custGeom>
            <a:ln w="111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727107" y="2633615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5" h="22860">
                  <a:moveTo>
                    <a:pt x="44697" y="22303"/>
                  </a:moveTo>
                  <a:lnTo>
                    <a:pt x="0" y="0"/>
                  </a:lnTo>
                </a:path>
              </a:pathLst>
            </a:custGeom>
            <a:ln w="11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727107" y="2600160"/>
              <a:ext cx="89535" cy="33655"/>
            </a:xfrm>
            <a:custGeom>
              <a:avLst/>
              <a:gdLst/>
              <a:ahLst/>
              <a:cxnLst/>
              <a:rect l="l" t="t" r="r" b="b"/>
              <a:pathLst>
                <a:path w="89535" h="33655">
                  <a:moveTo>
                    <a:pt x="0" y="33455"/>
                  </a:moveTo>
                  <a:lnTo>
                    <a:pt x="89394" y="0"/>
                  </a:lnTo>
                </a:path>
              </a:pathLst>
            </a:custGeom>
            <a:ln w="11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727107" y="2566704"/>
              <a:ext cx="89535" cy="33655"/>
            </a:xfrm>
            <a:custGeom>
              <a:avLst/>
              <a:gdLst/>
              <a:ahLst/>
              <a:cxnLst/>
              <a:rect l="l" t="t" r="r" b="b"/>
              <a:pathLst>
                <a:path w="89535" h="33655">
                  <a:moveTo>
                    <a:pt x="89394" y="33455"/>
                  </a:moveTo>
                  <a:lnTo>
                    <a:pt x="0" y="0"/>
                  </a:lnTo>
                </a:path>
              </a:pathLst>
            </a:custGeom>
            <a:ln w="11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727107" y="2533248"/>
              <a:ext cx="89535" cy="33655"/>
            </a:xfrm>
            <a:custGeom>
              <a:avLst/>
              <a:gdLst/>
              <a:ahLst/>
              <a:cxnLst/>
              <a:rect l="l" t="t" r="r" b="b"/>
              <a:pathLst>
                <a:path w="89535" h="33655">
                  <a:moveTo>
                    <a:pt x="0" y="33455"/>
                  </a:moveTo>
                  <a:lnTo>
                    <a:pt x="89394" y="0"/>
                  </a:lnTo>
                </a:path>
              </a:pathLst>
            </a:custGeom>
            <a:ln w="11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727108" y="2499793"/>
              <a:ext cx="89535" cy="33655"/>
            </a:xfrm>
            <a:custGeom>
              <a:avLst/>
              <a:gdLst/>
              <a:ahLst/>
              <a:cxnLst/>
              <a:rect l="l" t="t" r="r" b="b"/>
              <a:pathLst>
                <a:path w="89535" h="33655">
                  <a:moveTo>
                    <a:pt x="89394" y="33455"/>
                  </a:moveTo>
                  <a:lnTo>
                    <a:pt x="0" y="0"/>
                  </a:lnTo>
                </a:path>
              </a:pathLst>
            </a:custGeom>
            <a:ln w="11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727108" y="2466337"/>
              <a:ext cx="89535" cy="33655"/>
            </a:xfrm>
            <a:custGeom>
              <a:avLst/>
              <a:gdLst/>
              <a:ahLst/>
              <a:cxnLst/>
              <a:rect l="l" t="t" r="r" b="b"/>
              <a:pathLst>
                <a:path w="89535" h="33655">
                  <a:moveTo>
                    <a:pt x="0" y="33455"/>
                  </a:moveTo>
                  <a:lnTo>
                    <a:pt x="89394" y="0"/>
                  </a:lnTo>
                </a:path>
              </a:pathLst>
            </a:custGeom>
            <a:ln w="1115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771805" y="2444033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5" h="22860">
                  <a:moveTo>
                    <a:pt x="44697" y="22303"/>
                  </a:moveTo>
                  <a:lnTo>
                    <a:pt x="0" y="0"/>
                  </a:lnTo>
                </a:path>
              </a:pathLst>
            </a:custGeom>
            <a:ln w="111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771805" y="265591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30">
                  <a:moveTo>
                    <a:pt x="0" y="11151"/>
                  </a:moveTo>
                  <a:lnTo>
                    <a:pt x="0" y="0"/>
                  </a:lnTo>
                </a:path>
              </a:pathLst>
            </a:custGeom>
            <a:ln w="111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2771805" y="2354821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0" y="89212"/>
                  </a:lnTo>
                </a:path>
              </a:pathLst>
            </a:custGeom>
            <a:ln w="111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771805" y="2667071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w="0" h="111760">
                  <a:moveTo>
                    <a:pt x="0" y="111518"/>
                  </a:moveTo>
                  <a:lnTo>
                    <a:pt x="0" y="0"/>
                  </a:lnTo>
                </a:path>
              </a:pathLst>
            </a:custGeom>
            <a:ln w="111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738282" y="229905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0" y="0"/>
                  </a:moveTo>
                  <a:lnTo>
                    <a:pt x="55871" y="0"/>
                  </a:lnTo>
                  <a:lnTo>
                    <a:pt x="55871" y="55759"/>
                  </a:lnTo>
                  <a:lnTo>
                    <a:pt x="0" y="55759"/>
                  </a:lnTo>
                  <a:lnTo>
                    <a:pt x="0" y="0"/>
                  </a:lnTo>
                  <a:close/>
                </a:path>
              </a:pathLst>
            </a:custGeom>
            <a:ln w="1116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548318" y="2332515"/>
              <a:ext cx="447040" cy="0"/>
            </a:xfrm>
            <a:custGeom>
              <a:avLst/>
              <a:gdLst/>
              <a:ahLst/>
              <a:cxnLst/>
              <a:rect l="l" t="t" r="r" b="b"/>
              <a:pathLst>
                <a:path w="447039" h="0">
                  <a:moveTo>
                    <a:pt x="0" y="0"/>
                  </a:moveTo>
                  <a:lnTo>
                    <a:pt x="446974" y="0"/>
                  </a:lnTo>
                </a:path>
              </a:pathLst>
            </a:custGeom>
            <a:ln w="1115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72165" y="2890108"/>
              <a:ext cx="0" cy="446405"/>
            </a:xfrm>
            <a:custGeom>
              <a:avLst/>
              <a:gdLst/>
              <a:ahLst/>
              <a:cxnLst/>
              <a:rect l="l" t="t" r="r" b="b"/>
              <a:pathLst>
                <a:path w="0" h="446404">
                  <a:moveTo>
                    <a:pt x="0" y="0"/>
                  </a:moveTo>
                  <a:lnTo>
                    <a:pt x="0" y="446074"/>
                  </a:lnTo>
                </a:path>
              </a:pathLst>
            </a:custGeom>
            <a:ln w="1117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430883" y="3001627"/>
              <a:ext cx="1341120" cy="0"/>
            </a:xfrm>
            <a:custGeom>
              <a:avLst/>
              <a:gdLst/>
              <a:ahLst/>
              <a:cxnLst/>
              <a:rect l="l" t="t" r="r" b="b"/>
              <a:pathLst>
                <a:path w="1341120" h="0">
                  <a:moveTo>
                    <a:pt x="0" y="0"/>
                  </a:moveTo>
                  <a:lnTo>
                    <a:pt x="1340922" y="0"/>
                  </a:lnTo>
                </a:path>
              </a:pathLst>
            </a:custGeom>
            <a:ln w="1115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749457" y="2979323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5">
                  <a:moveTo>
                    <a:pt x="26069" y="33455"/>
                  </a:moveTo>
                  <a:lnTo>
                    <a:pt x="7453" y="33455"/>
                  </a:lnTo>
                  <a:lnTo>
                    <a:pt x="0" y="26017"/>
                  </a:lnTo>
                  <a:lnTo>
                    <a:pt x="0" y="16727"/>
                  </a:lnTo>
                  <a:lnTo>
                    <a:pt x="0" y="7438"/>
                  </a:lnTo>
                  <a:lnTo>
                    <a:pt x="7453" y="0"/>
                  </a:lnTo>
                  <a:lnTo>
                    <a:pt x="26069" y="0"/>
                  </a:lnTo>
                  <a:lnTo>
                    <a:pt x="33523" y="7438"/>
                  </a:lnTo>
                  <a:lnTo>
                    <a:pt x="33523" y="26017"/>
                  </a:lnTo>
                  <a:lnTo>
                    <a:pt x="26069" y="3345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749457" y="2979323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5" h="33655">
                  <a:moveTo>
                    <a:pt x="0" y="16727"/>
                  </a:moveTo>
                  <a:lnTo>
                    <a:pt x="0" y="7438"/>
                  </a:lnTo>
                  <a:lnTo>
                    <a:pt x="7453" y="0"/>
                  </a:lnTo>
                  <a:lnTo>
                    <a:pt x="16761" y="0"/>
                  </a:lnTo>
                  <a:lnTo>
                    <a:pt x="26069" y="0"/>
                  </a:lnTo>
                  <a:lnTo>
                    <a:pt x="33523" y="7438"/>
                  </a:lnTo>
                  <a:lnTo>
                    <a:pt x="33523" y="16727"/>
                  </a:lnTo>
                  <a:lnTo>
                    <a:pt x="33523" y="26017"/>
                  </a:lnTo>
                  <a:lnTo>
                    <a:pt x="26069" y="33455"/>
                  </a:lnTo>
                  <a:lnTo>
                    <a:pt x="16761" y="33455"/>
                  </a:lnTo>
                  <a:lnTo>
                    <a:pt x="7453" y="33455"/>
                  </a:lnTo>
                  <a:lnTo>
                    <a:pt x="0" y="26017"/>
                  </a:lnTo>
                  <a:lnTo>
                    <a:pt x="0" y="16727"/>
                  </a:lnTo>
                  <a:close/>
                </a:path>
              </a:pathLst>
            </a:custGeom>
            <a:ln w="1116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72165" y="2220996"/>
              <a:ext cx="558800" cy="0"/>
            </a:xfrm>
            <a:custGeom>
              <a:avLst/>
              <a:gdLst/>
              <a:ahLst/>
              <a:cxnLst/>
              <a:rect l="l" t="t" r="r" b="b"/>
              <a:pathLst>
                <a:path w="558800" h="0">
                  <a:moveTo>
                    <a:pt x="0" y="0"/>
                  </a:moveTo>
                  <a:lnTo>
                    <a:pt x="558717" y="0"/>
                  </a:lnTo>
                </a:path>
              </a:pathLst>
            </a:custGeom>
            <a:ln w="11151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430883" y="2444033"/>
              <a:ext cx="0" cy="558165"/>
            </a:xfrm>
            <a:custGeom>
              <a:avLst/>
              <a:gdLst/>
              <a:ahLst/>
              <a:cxnLst/>
              <a:rect l="l" t="t" r="r" b="b"/>
              <a:pathLst>
                <a:path w="0" h="558164">
                  <a:moveTo>
                    <a:pt x="0" y="0"/>
                  </a:moveTo>
                  <a:lnTo>
                    <a:pt x="0" y="557593"/>
                  </a:lnTo>
                </a:path>
              </a:pathLst>
            </a:custGeom>
            <a:ln w="1117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72165" y="2220996"/>
              <a:ext cx="0" cy="223520"/>
            </a:xfrm>
            <a:custGeom>
              <a:avLst/>
              <a:gdLst/>
              <a:ahLst/>
              <a:cxnLst/>
              <a:rect l="l" t="t" r="r" b="b"/>
              <a:pathLst>
                <a:path w="0" h="223519">
                  <a:moveTo>
                    <a:pt x="0" y="223037"/>
                  </a:moveTo>
                  <a:lnTo>
                    <a:pt x="0" y="0"/>
                  </a:lnTo>
                </a:path>
              </a:pathLst>
            </a:custGeom>
            <a:ln w="1117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771806" y="2778589"/>
              <a:ext cx="0" cy="223520"/>
            </a:xfrm>
            <a:custGeom>
              <a:avLst/>
              <a:gdLst/>
              <a:ahLst/>
              <a:cxnLst/>
              <a:rect l="l" t="t" r="r" b="b"/>
              <a:pathLst>
                <a:path w="0" h="223519">
                  <a:moveTo>
                    <a:pt x="0" y="0"/>
                  </a:moveTo>
                  <a:lnTo>
                    <a:pt x="0" y="223037"/>
                  </a:lnTo>
                </a:path>
              </a:pathLst>
            </a:custGeom>
            <a:ln w="1117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864806" y="2423745"/>
              <a:ext cx="0" cy="296545"/>
            </a:xfrm>
            <a:custGeom>
              <a:avLst/>
              <a:gdLst/>
              <a:ahLst/>
              <a:cxnLst/>
              <a:rect l="l" t="t" r="r" b="b"/>
              <a:pathLst>
                <a:path w="0" h="296544">
                  <a:moveTo>
                    <a:pt x="0" y="0"/>
                  </a:moveTo>
                  <a:lnTo>
                    <a:pt x="0" y="29604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826710" y="270709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864806" y="2992189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w="0" h="276225">
                  <a:moveTo>
                    <a:pt x="0" y="0"/>
                  </a:moveTo>
                  <a:lnTo>
                    <a:pt x="0" y="2760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826710" y="325556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2926721" y="2431333"/>
            <a:ext cx="511809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1465" algn="l"/>
              </a:tabLst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r>
              <a:rPr dirty="0" sz="80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dirty="0" sz="800" spc="-20">
                <a:latin typeface="Arial"/>
                <a:cs typeface="Arial"/>
              </a:rPr>
              <a:t>Vout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3617061" y="1872583"/>
            <a:ext cx="44932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Llamando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corriente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circula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resistencias: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3624393" y="2355285"/>
            <a:ext cx="2230120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i="1">
                <a:latin typeface="Times New Roman"/>
                <a:cs typeface="Times New Roman"/>
              </a:rPr>
              <a:t>v</a:t>
            </a:r>
            <a:r>
              <a:rPr dirty="0" baseline="-23391" sz="1425">
                <a:latin typeface="Symbol"/>
                <a:cs typeface="Symbol"/>
              </a:rPr>
              <a:t></a:t>
            </a:r>
            <a:r>
              <a:rPr dirty="0" baseline="-23391" sz="1425" spc="555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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v</a:t>
            </a:r>
            <a:r>
              <a:rPr dirty="0" baseline="-23391" sz="1425">
                <a:latin typeface="Symbol"/>
                <a:cs typeface="Symbol"/>
              </a:rPr>
              <a:t></a:t>
            </a:r>
            <a:r>
              <a:rPr dirty="0" baseline="-23391" sz="1425" spc="442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</a:t>
            </a:r>
            <a:r>
              <a:rPr dirty="0" sz="1650" spc="-9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V</a:t>
            </a:r>
            <a:r>
              <a:rPr dirty="0" baseline="-23391" sz="1425" i="1">
                <a:latin typeface="Times New Roman"/>
                <a:cs typeface="Times New Roman"/>
              </a:rPr>
              <a:t>in</a:t>
            </a:r>
            <a:r>
              <a:rPr dirty="0" baseline="-23391" sz="1425" spc="607" i="1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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iR</a:t>
            </a:r>
            <a:r>
              <a:rPr dirty="0" baseline="-23391" sz="1425">
                <a:latin typeface="Times New Roman"/>
                <a:cs typeface="Times New Roman"/>
              </a:rPr>
              <a:t>2</a:t>
            </a:r>
            <a:r>
              <a:rPr dirty="0" baseline="-23391" sz="1425" spc="412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</a:t>
            </a:r>
            <a:r>
              <a:rPr dirty="0" sz="1650" spc="-2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i</a:t>
            </a:r>
            <a:r>
              <a:rPr dirty="0" sz="1650" spc="55" i="1">
                <a:latin typeface="Times New Roman"/>
                <a:cs typeface="Times New Roman"/>
              </a:rPr>
              <a:t> </a:t>
            </a:r>
            <a:r>
              <a:rPr dirty="0" sz="1650" spc="-50">
                <a:latin typeface="Symbol"/>
                <a:cs typeface="Symbol"/>
              </a:rPr>
              <a:t>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5854860" y="2214370"/>
            <a:ext cx="155575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-50" i="1">
                <a:latin typeface="Times New Roman"/>
                <a:cs typeface="Times New Roman"/>
              </a:rPr>
              <a:t>V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5982939" y="2355318"/>
            <a:ext cx="123825" cy="1733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25" i="1">
                <a:latin typeface="Times New Roman"/>
                <a:cs typeface="Times New Roman"/>
              </a:rPr>
              <a:t>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5883514" y="2509401"/>
            <a:ext cx="155575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-50" i="1">
                <a:latin typeface="Times New Roman"/>
                <a:cs typeface="Times New Roman"/>
              </a:rPr>
              <a:t>R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6011663" y="2650279"/>
            <a:ext cx="87630" cy="1733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50"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1" name="object 91" descr=""/>
          <p:cNvSpPr/>
          <p:nvPr/>
        </p:nvSpPr>
        <p:spPr>
          <a:xfrm>
            <a:off x="5867492" y="2517698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 h="0">
                <a:moveTo>
                  <a:pt x="0" y="0"/>
                </a:moveTo>
                <a:lnTo>
                  <a:pt x="256295" y="0"/>
                </a:lnTo>
              </a:path>
            </a:pathLst>
          </a:custGeom>
          <a:ln w="88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 txBox="1"/>
          <p:nvPr/>
        </p:nvSpPr>
        <p:spPr>
          <a:xfrm>
            <a:off x="3615528" y="2965051"/>
            <a:ext cx="1871980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i="1">
                <a:latin typeface="Times New Roman"/>
                <a:cs typeface="Times New Roman"/>
              </a:rPr>
              <a:t>V</a:t>
            </a:r>
            <a:r>
              <a:rPr dirty="0" baseline="-23391" sz="1425" i="1">
                <a:latin typeface="Times New Roman"/>
                <a:cs typeface="Times New Roman"/>
              </a:rPr>
              <a:t>out</a:t>
            </a:r>
            <a:r>
              <a:rPr dirty="0" baseline="-23391" sz="1425" spc="547" i="1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</a:t>
            </a:r>
            <a:r>
              <a:rPr dirty="0" sz="1650" spc="-85">
                <a:latin typeface="Times New Roman"/>
                <a:cs typeface="Times New Roman"/>
              </a:rPr>
              <a:t> </a:t>
            </a:r>
            <a:r>
              <a:rPr dirty="0" sz="1650" spc="-20" i="1">
                <a:latin typeface="Times New Roman"/>
                <a:cs typeface="Times New Roman"/>
              </a:rPr>
              <a:t>iR</a:t>
            </a:r>
            <a:r>
              <a:rPr dirty="0" baseline="-23391" sz="1425" spc="-30">
                <a:latin typeface="Times New Roman"/>
                <a:cs typeface="Times New Roman"/>
              </a:rPr>
              <a:t>1</a:t>
            </a:r>
            <a:r>
              <a:rPr dirty="0" baseline="-23391" sz="1425" spc="150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</a:t>
            </a:r>
            <a:r>
              <a:rPr dirty="0" sz="1650" spc="-150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iR</a:t>
            </a:r>
            <a:r>
              <a:rPr dirty="0" baseline="-23391" sz="1425">
                <a:latin typeface="Times New Roman"/>
                <a:cs typeface="Times New Roman"/>
              </a:rPr>
              <a:t>2</a:t>
            </a:r>
            <a:r>
              <a:rPr dirty="0" baseline="-23391" sz="1425" spc="352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</a:t>
            </a:r>
            <a:r>
              <a:rPr dirty="0" sz="1650" spc="-114">
                <a:latin typeface="Times New Roman"/>
                <a:cs typeface="Times New Roman"/>
              </a:rPr>
              <a:t> </a:t>
            </a:r>
            <a:r>
              <a:rPr dirty="0" sz="1650" spc="-20" i="1">
                <a:latin typeface="Times New Roman"/>
                <a:cs typeface="Times New Roman"/>
              </a:rPr>
              <a:t>V</a:t>
            </a:r>
            <a:r>
              <a:rPr dirty="0" baseline="-23391" sz="1425" spc="-30" i="1">
                <a:latin typeface="Times New Roman"/>
                <a:cs typeface="Times New Roman"/>
              </a:rPr>
              <a:t>out</a:t>
            </a:r>
            <a:endParaRPr baseline="-23391" sz="1425">
              <a:latin typeface="Times New Roman"/>
              <a:cs typeface="Times New Roman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5693437" y="2826425"/>
            <a:ext cx="756920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>
                <a:latin typeface="Times New Roman"/>
                <a:cs typeface="Times New Roman"/>
              </a:rPr>
              <a:t>(</a:t>
            </a:r>
            <a:r>
              <a:rPr dirty="0" sz="1650" i="1">
                <a:latin typeface="Times New Roman"/>
                <a:cs typeface="Times New Roman"/>
              </a:rPr>
              <a:t>R</a:t>
            </a:r>
            <a:r>
              <a:rPr dirty="0" sz="1650" spc="290" i="1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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R</a:t>
            </a:r>
            <a:r>
              <a:rPr dirty="0" sz="1650" spc="220" i="1">
                <a:latin typeface="Times New Roman"/>
                <a:cs typeface="Times New Roman"/>
              </a:rPr>
              <a:t> </a:t>
            </a:r>
            <a:r>
              <a:rPr dirty="0" sz="1650" spc="-50">
                <a:latin typeface="Times New Roman"/>
                <a:cs typeface="Times New Roman"/>
              </a:rPr>
              <a:t>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5933156" y="3119042"/>
            <a:ext cx="266700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spc="-25" i="1">
                <a:latin typeface="Times New Roman"/>
                <a:cs typeface="Times New Roman"/>
              </a:rPr>
              <a:t>R</a:t>
            </a:r>
            <a:r>
              <a:rPr dirty="0" baseline="-23391" sz="1425" spc="-37">
                <a:latin typeface="Times New Roman"/>
                <a:cs typeface="Times New Roman"/>
              </a:rPr>
              <a:t>2</a:t>
            </a:r>
            <a:endParaRPr baseline="-23391" sz="1425">
              <a:latin typeface="Times New Roman"/>
              <a:cs typeface="Times New Roman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5491353" y="2879200"/>
            <a:ext cx="1140460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402590" algn="l"/>
                <a:tab pos="795655" algn="l"/>
              </a:tabLst>
            </a:pPr>
            <a:r>
              <a:rPr dirty="0" baseline="-23569" sz="2475">
                <a:latin typeface="Symbol"/>
                <a:cs typeface="Symbol"/>
              </a:rPr>
              <a:t></a:t>
            </a:r>
            <a:r>
              <a:rPr dirty="0" baseline="-23569" sz="2475">
                <a:latin typeface="Times New Roman"/>
                <a:cs typeface="Times New Roman"/>
              </a:rPr>
              <a:t> </a:t>
            </a:r>
            <a:r>
              <a:rPr dirty="0" u="sng" sz="9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950" spc="-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9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2</a:t>
            </a:r>
            <a:r>
              <a:rPr dirty="0" u="sng" sz="950" spc="1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none" sz="950" spc="-85">
                <a:latin typeface="Times New Roman"/>
                <a:cs typeface="Times New Roman"/>
              </a:rPr>
              <a:t> </a:t>
            </a:r>
            <a:r>
              <a:rPr dirty="0" u="none" baseline="-23569" sz="2475" spc="-75" i="1">
                <a:latin typeface="Times New Roman"/>
                <a:cs typeface="Times New Roman"/>
              </a:rPr>
              <a:t>V</a:t>
            </a:r>
            <a:endParaRPr baseline="-23569" sz="2475">
              <a:latin typeface="Times New Roman"/>
              <a:cs typeface="Times New Roman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6579499" y="3105922"/>
            <a:ext cx="123825" cy="1733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25" i="1">
                <a:latin typeface="Times New Roman"/>
                <a:cs typeface="Times New Roman"/>
              </a:rPr>
              <a:t>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2423848" y="2759027"/>
            <a:ext cx="2260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>
                <a:latin typeface="Arial"/>
                <a:cs typeface="Arial"/>
              </a:rPr>
              <a:t>Vin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282" y="2297942"/>
            <a:ext cx="1148291" cy="1620331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417870" y="2365747"/>
            <a:ext cx="121285" cy="7302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650" spc="-5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17871" y="2924809"/>
            <a:ext cx="121285" cy="7302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650" spc="-5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6074" y="3427048"/>
            <a:ext cx="17272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Vcc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35281" y="3521793"/>
            <a:ext cx="14414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87832" y="2574264"/>
            <a:ext cx="581025" cy="7912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R="63500">
              <a:lnSpc>
                <a:spcPct val="100000"/>
              </a:lnSpc>
              <a:spcBef>
                <a:spcPts val="120"/>
              </a:spcBef>
            </a:pPr>
            <a:r>
              <a:rPr dirty="0" sz="650" spc="-5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  <a:p>
            <a:pPr marL="12700" marR="389255" indent="46990">
              <a:lnSpc>
                <a:spcPct val="191300"/>
              </a:lnSpc>
              <a:spcBef>
                <a:spcPts val="745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RT</a:t>
            </a:r>
            <a:r>
              <a:rPr dirty="0" sz="650" spc="50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650">
              <a:latin typeface="Arial"/>
              <a:cs typeface="Arial"/>
            </a:endParaRPr>
          </a:p>
          <a:p>
            <a:pPr marL="439420">
              <a:lnSpc>
                <a:spcPct val="100000"/>
              </a:lnSpc>
              <a:spcBef>
                <a:spcPts val="715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5680" y="971510"/>
            <a:ext cx="7502525" cy="1351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7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(Continuación).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1200">
              <a:latin typeface="Verdana"/>
              <a:cs typeface="Verdana"/>
            </a:endParaRPr>
          </a:p>
          <a:p>
            <a:pPr marL="114935" marR="43180">
              <a:lnSpc>
                <a:spcPct val="99600"/>
              </a:lnSpc>
            </a:pPr>
            <a:r>
              <a:rPr dirty="0" sz="1200" b="1">
                <a:latin typeface="Verdana"/>
                <a:cs typeface="Verdana"/>
              </a:rPr>
              <a:t>Solución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obtener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parámetros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(r</a:t>
            </a:r>
            <a:r>
              <a:rPr dirty="0" baseline="-24305" sz="1200">
                <a:latin typeface="Symbol"/>
                <a:cs typeface="Symbol"/>
              </a:rPr>
              <a:t></a:t>
            </a:r>
            <a:r>
              <a:rPr dirty="0" baseline="-24305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baseline="-24305" sz="1200">
                <a:latin typeface="Verdana"/>
                <a:cs typeface="Verdana"/>
              </a:rPr>
              <a:t>m</a:t>
            </a:r>
            <a:r>
              <a:rPr dirty="0" sz="1200">
                <a:latin typeface="Verdana"/>
                <a:cs typeface="Verdana"/>
              </a:rPr>
              <a:t>)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tenemos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punto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trabajo.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inferior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(izda)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podemos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ver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continua.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resolverlo, </a:t>
            </a:r>
            <a:r>
              <a:rPr dirty="0" sz="1200">
                <a:latin typeface="Verdana"/>
                <a:cs typeface="Verdana"/>
              </a:rPr>
              <a:t>conviene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hacer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Thévenin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base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tierra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(figura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dcha.).</a:t>
            </a:r>
            <a:endParaRPr sz="1200">
              <a:latin typeface="Verdana"/>
              <a:cs typeface="Verdana"/>
            </a:endParaRPr>
          </a:p>
          <a:p>
            <a:pPr marL="1551305">
              <a:lnSpc>
                <a:spcPct val="100000"/>
              </a:lnSpc>
              <a:spcBef>
                <a:spcPts val="1215"/>
              </a:spcBef>
            </a:pPr>
            <a:r>
              <a:rPr dirty="0" sz="650" spc="-25">
                <a:latin typeface="Arial"/>
                <a:cs typeface="Arial"/>
              </a:rPr>
              <a:t>Vcc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68382" y="4467023"/>
            <a:ext cx="901065" cy="615315"/>
            <a:chOff x="468382" y="4467023"/>
            <a:chExt cx="901065" cy="615315"/>
          </a:xfrm>
        </p:grpSpPr>
        <p:sp>
          <p:nvSpPr>
            <p:cNvPr id="17" name="object 17" descr=""/>
            <p:cNvSpPr/>
            <p:nvPr/>
          </p:nvSpPr>
          <p:spPr>
            <a:xfrm>
              <a:off x="473145" y="4604214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89864"/>
                  </a:moveTo>
                  <a:lnTo>
                    <a:pt x="7035" y="54760"/>
                  </a:lnTo>
                  <a:lnTo>
                    <a:pt x="26265" y="26209"/>
                  </a:lnTo>
                  <a:lnTo>
                    <a:pt x="54876" y="7020"/>
                  </a:lnTo>
                  <a:lnTo>
                    <a:pt x="90055" y="0"/>
                  </a:lnTo>
                  <a:lnTo>
                    <a:pt x="125234" y="7020"/>
                  </a:lnTo>
                  <a:lnTo>
                    <a:pt x="153845" y="26209"/>
                  </a:lnTo>
                  <a:lnTo>
                    <a:pt x="173075" y="54760"/>
                  </a:lnTo>
                  <a:lnTo>
                    <a:pt x="180111" y="89864"/>
                  </a:lnTo>
                  <a:lnTo>
                    <a:pt x="173075" y="124969"/>
                  </a:lnTo>
                  <a:lnTo>
                    <a:pt x="153845" y="153519"/>
                  </a:lnTo>
                  <a:lnTo>
                    <a:pt x="125234" y="172709"/>
                  </a:lnTo>
                  <a:lnTo>
                    <a:pt x="90055" y="179729"/>
                  </a:lnTo>
                  <a:lnTo>
                    <a:pt x="54876" y="172709"/>
                  </a:lnTo>
                  <a:lnTo>
                    <a:pt x="26265" y="153519"/>
                  </a:lnTo>
                  <a:lnTo>
                    <a:pt x="7035" y="124969"/>
                  </a:lnTo>
                  <a:lnTo>
                    <a:pt x="0" y="89864"/>
                  </a:lnTo>
                  <a:close/>
                </a:path>
              </a:pathLst>
            </a:custGeom>
            <a:ln w="946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48981" y="474610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7918" y="0"/>
                  </a:lnTo>
                </a:path>
              </a:pathLst>
            </a:custGeom>
            <a:ln w="94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82159" y="474137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67940" y="463259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837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63200" y="466570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8981" y="465151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7918" y="0"/>
                  </a:lnTo>
                </a:path>
              </a:pathLst>
            </a:custGeom>
            <a:ln w="94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82159" y="464678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67940" y="4509622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94594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67940" y="4793406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0"/>
                  </a:moveTo>
                  <a:lnTo>
                    <a:pt x="0" y="94594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72215" y="4471785"/>
              <a:ext cx="19050" cy="38100"/>
            </a:xfrm>
            <a:custGeom>
              <a:avLst/>
              <a:gdLst/>
              <a:ahLst/>
              <a:cxnLst/>
              <a:rect l="l" t="t" r="r" b="b"/>
              <a:pathLst>
                <a:path w="19050" h="38100">
                  <a:moveTo>
                    <a:pt x="0" y="37837"/>
                  </a:moveTo>
                  <a:lnTo>
                    <a:pt x="18959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86434" y="446705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91174" y="4471786"/>
              <a:ext cx="28575" cy="76200"/>
            </a:xfrm>
            <a:custGeom>
              <a:avLst/>
              <a:gdLst/>
              <a:ahLst/>
              <a:cxnLst/>
              <a:rect l="l" t="t" r="r" b="b"/>
              <a:pathLst>
                <a:path w="28575" h="76200">
                  <a:moveTo>
                    <a:pt x="0" y="0"/>
                  </a:moveTo>
                  <a:lnTo>
                    <a:pt x="28438" y="75675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14873" y="454273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19612" y="4471787"/>
              <a:ext cx="28575" cy="76200"/>
            </a:xfrm>
            <a:custGeom>
              <a:avLst/>
              <a:gdLst/>
              <a:ahLst/>
              <a:cxnLst/>
              <a:rect l="l" t="t" r="r" b="b"/>
              <a:pathLst>
                <a:path w="28575" h="76200">
                  <a:moveTo>
                    <a:pt x="0" y="75675"/>
                  </a:moveTo>
                  <a:lnTo>
                    <a:pt x="28438" y="0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43311" y="446705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48051" y="4471787"/>
              <a:ext cx="28575" cy="76200"/>
            </a:xfrm>
            <a:custGeom>
              <a:avLst/>
              <a:gdLst/>
              <a:ahLst/>
              <a:cxnLst/>
              <a:rect l="l" t="t" r="r" b="b"/>
              <a:pathLst>
                <a:path w="28575" h="76200">
                  <a:moveTo>
                    <a:pt x="0" y="0"/>
                  </a:moveTo>
                  <a:lnTo>
                    <a:pt x="28438" y="75675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71750" y="454273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76490" y="4471788"/>
              <a:ext cx="28575" cy="76200"/>
            </a:xfrm>
            <a:custGeom>
              <a:avLst/>
              <a:gdLst/>
              <a:ahLst/>
              <a:cxnLst/>
              <a:rect l="l" t="t" r="r" b="b"/>
              <a:pathLst>
                <a:path w="28575" h="76200">
                  <a:moveTo>
                    <a:pt x="0" y="75675"/>
                  </a:moveTo>
                  <a:lnTo>
                    <a:pt x="28438" y="0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00188" y="446705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04928" y="4471789"/>
              <a:ext cx="28575" cy="76200"/>
            </a:xfrm>
            <a:custGeom>
              <a:avLst/>
              <a:gdLst/>
              <a:ahLst/>
              <a:cxnLst/>
              <a:rect l="l" t="t" r="r" b="b"/>
              <a:pathLst>
                <a:path w="28575" h="76200">
                  <a:moveTo>
                    <a:pt x="0" y="0"/>
                  </a:moveTo>
                  <a:lnTo>
                    <a:pt x="28438" y="75675"/>
                  </a:lnTo>
                </a:path>
              </a:pathLst>
            </a:custGeom>
            <a:ln w="947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28627" y="454273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33367" y="4509628"/>
              <a:ext cx="19050" cy="38100"/>
            </a:xfrm>
            <a:custGeom>
              <a:avLst/>
              <a:gdLst/>
              <a:ahLst/>
              <a:cxnLst/>
              <a:rect l="l" t="t" r="r" b="b"/>
              <a:pathLst>
                <a:path w="19050" h="38100">
                  <a:moveTo>
                    <a:pt x="0" y="37837"/>
                  </a:moveTo>
                  <a:lnTo>
                    <a:pt x="18959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47586" y="450489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62735" y="450962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479" y="0"/>
                  </a:lnTo>
                </a:path>
              </a:pathLst>
            </a:custGeom>
            <a:ln w="94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67475" y="450489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67940" y="4509630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795" y="0"/>
                  </a:moveTo>
                  <a:lnTo>
                    <a:pt x="0" y="0"/>
                  </a:lnTo>
                </a:path>
              </a:pathLst>
            </a:custGeom>
            <a:ln w="945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288384" y="504881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18" y="18918"/>
                  </a:moveTo>
                  <a:lnTo>
                    <a:pt x="0" y="0"/>
                  </a:lnTo>
                </a:path>
              </a:pathLst>
            </a:custGeom>
            <a:ln w="946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283644" y="504408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288384" y="5020441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378"/>
                  </a:moveTo>
                  <a:lnTo>
                    <a:pt x="75836" y="0"/>
                  </a:lnTo>
                </a:path>
              </a:pathLst>
            </a:custGeom>
            <a:ln w="94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359481" y="501571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288384" y="4992064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836" y="28378"/>
                  </a:moveTo>
                  <a:lnTo>
                    <a:pt x="0" y="0"/>
                  </a:lnTo>
                </a:path>
              </a:pathLst>
            </a:custGeom>
            <a:ln w="94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283644" y="498733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288384" y="4963686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378"/>
                  </a:moveTo>
                  <a:lnTo>
                    <a:pt x="75836" y="0"/>
                  </a:lnTo>
                </a:path>
              </a:pathLst>
            </a:custGeom>
            <a:ln w="94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359481" y="495895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288384" y="4935308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836" y="28378"/>
                  </a:moveTo>
                  <a:lnTo>
                    <a:pt x="0" y="0"/>
                  </a:lnTo>
                </a:path>
              </a:pathLst>
            </a:custGeom>
            <a:ln w="94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283644" y="493057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288384" y="4906931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378"/>
                  </a:moveTo>
                  <a:lnTo>
                    <a:pt x="75836" y="0"/>
                  </a:lnTo>
                </a:path>
              </a:pathLst>
            </a:custGeom>
            <a:ln w="94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359480" y="490220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326302" y="488801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18" y="18918"/>
                  </a:moveTo>
                  <a:lnTo>
                    <a:pt x="0" y="0"/>
                  </a:lnTo>
                </a:path>
              </a:pathLst>
            </a:custGeom>
            <a:ln w="946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321562" y="48832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326302" y="50677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59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321562" y="506301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176058" y="4591517"/>
            <a:ext cx="158750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Vth</a:t>
            </a:r>
            <a:endParaRPr sz="65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124012" y="4969910"/>
            <a:ext cx="153670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650">
              <a:latin typeface="Arial"/>
              <a:cs typeface="Arial"/>
            </a:endParaRPr>
          </a:p>
        </p:txBody>
      </p:sp>
      <p:sp>
        <p:nvSpPr>
          <p:cNvPr id="61" name="object 61" descr=""/>
          <p:cNvSpPr/>
          <p:nvPr/>
        </p:nvSpPr>
        <p:spPr>
          <a:xfrm>
            <a:off x="1326302" y="432045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135"/>
                </a:lnTo>
              </a:path>
            </a:pathLst>
          </a:custGeom>
          <a:ln w="947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326301" y="4613695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135"/>
                </a:lnTo>
              </a:path>
            </a:pathLst>
          </a:custGeom>
          <a:ln w="947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3" name="object 63" descr=""/>
          <p:cNvGrpSpPr/>
          <p:nvPr/>
        </p:nvGrpSpPr>
        <p:grpSpPr>
          <a:xfrm>
            <a:off x="1041916" y="4381934"/>
            <a:ext cx="336550" cy="246379"/>
            <a:chOff x="1041916" y="4381934"/>
            <a:chExt cx="336550" cy="246379"/>
          </a:xfrm>
        </p:grpSpPr>
        <p:sp>
          <p:nvSpPr>
            <p:cNvPr id="64" name="object 64" descr=""/>
            <p:cNvSpPr/>
            <p:nvPr/>
          </p:nvSpPr>
          <p:spPr>
            <a:xfrm>
              <a:off x="1041916" y="4509637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 h="0">
                  <a:moveTo>
                    <a:pt x="0" y="0"/>
                  </a:moveTo>
                  <a:lnTo>
                    <a:pt x="180111" y="0"/>
                  </a:lnTo>
                </a:path>
              </a:pathLst>
            </a:custGeom>
            <a:ln w="945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217287" y="450490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222027" y="4415044"/>
              <a:ext cx="0" cy="189230"/>
            </a:xfrm>
            <a:custGeom>
              <a:avLst/>
              <a:gdLst/>
              <a:ahLst/>
              <a:cxnLst/>
              <a:rect l="l" t="t" r="r" b="b"/>
              <a:pathLst>
                <a:path w="0" h="189229">
                  <a:moveTo>
                    <a:pt x="0" y="0"/>
                  </a:moveTo>
                  <a:lnTo>
                    <a:pt x="0" y="189189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217282" y="4400867"/>
              <a:ext cx="114300" cy="208279"/>
            </a:xfrm>
            <a:custGeom>
              <a:avLst/>
              <a:gdLst/>
              <a:ahLst/>
              <a:cxnLst/>
              <a:rect l="l" t="t" r="r" b="b"/>
              <a:pathLst>
                <a:path w="114300" h="208279">
                  <a:moveTo>
                    <a:pt x="9474" y="203377"/>
                  </a:moveTo>
                  <a:lnTo>
                    <a:pt x="8089" y="200025"/>
                  </a:lnTo>
                  <a:lnTo>
                    <a:pt x="4737" y="198640"/>
                  </a:lnTo>
                  <a:lnTo>
                    <a:pt x="1384" y="200025"/>
                  </a:lnTo>
                  <a:lnTo>
                    <a:pt x="0" y="203377"/>
                  </a:lnTo>
                  <a:lnTo>
                    <a:pt x="1384" y="206717"/>
                  </a:lnTo>
                  <a:lnTo>
                    <a:pt x="4737" y="208102"/>
                  </a:lnTo>
                  <a:lnTo>
                    <a:pt x="8089" y="206717"/>
                  </a:lnTo>
                  <a:lnTo>
                    <a:pt x="9474" y="203377"/>
                  </a:lnTo>
                  <a:close/>
                </a:path>
                <a:path w="114300" h="208279">
                  <a:moveTo>
                    <a:pt x="113753" y="4724"/>
                  </a:moveTo>
                  <a:lnTo>
                    <a:pt x="112369" y="1384"/>
                  </a:lnTo>
                  <a:lnTo>
                    <a:pt x="109016" y="0"/>
                  </a:lnTo>
                  <a:lnTo>
                    <a:pt x="105664" y="1384"/>
                  </a:lnTo>
                  <a:lnTo>
                    <a:pt x="104279" y="4724"/>
                  </a:lnTo>
                  <a:lnTo>
                    <a:pt x="105664" y="8064"/>
                  </a:lnTo>
                  <a:lnTo>
                    <a:pt x="109016" y="9448"/>
                  </a:lnTo>
                  <a:lnTo>
                    <a:pt x="112369" y="8064"/>
                  </a:lnTo>
                  <a:lnTo>
                    <a:pt x="113753" y="472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222027" y="4405586"/>
              <a:ext cx="104775" cy="66675"/>
            </a:xfrm>
            <a:custGeom>
              <a:avLst/>
              <a:gdLst/>
              <a:ahLst/>
              <a:cxnLst/>
              <a:rect l="l" t="t" r="r" b="b"/>
              <a:pathLst>
                <a:path w="104775" h="66675">
                  <a:moveTo>
                    <a:pt x="104274" y="0"/>
                  </a:moveTo>
                  <a:lnTo>
                    <a:pt x="0" y="66216"/>
                  </a:lnTo>
                </a:path>
              </a:pathLst>
            </a:custGeom>
            <a:ln w="94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217287" y="446707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222027" y="4547478"/>
              <a:ext cx="104775" cy="66675"/>
            </a:xfrm>
            <a:custGeom>
              <a:avLst/>
              <a:gdLst/>
              <a:ahLst/>
              <a:cxnLst/>
              <a:rect l="l" t="t" r="r" b="b"/>
              <a:pathLst>
                <a:path w="104775" h="66675">
                  <a:moveTo>
                    <a:pt x="0" y="0"/>
                  </a:moveTo>
                  <a:lnTo>
                    <a:pt x="104274" y="66216"/>
                  </a:lnTo>
                </a:path>
              </a:pathLst>
            </a:custGeom>
            <a:ln w="94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321562" y="46089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136711" y="4386669"/>
              <a:ext cx="237490" cy="236854"/>
            </a:xfrm>
            <a:custGeom>
              <a:avLst/>
              <a:gdLst/>
              <a:ahLst/>
              <a:cxnLst/>
              <a:rect l="l" t="t" r="r" b="b"/>
              <a:pathLst>
                <a:path w="237490" h="236854">
                  <a:moveTo>
                    <a:pt x="0" y="118243"/>
                  </a:moveTo>
                  <a:lnTo>
                    <a:pt x="9257" y="72056"/>
                  </a:lnTo>
                  <a:lnTo>
                    <a:pt x="34562" y="34489"/>
                  </a:lnTo>
                  <a:lnTo>
                    <a:pt x="72209" y="9238"/>
                  </a:lnTo>
                  <a:lnTo>
                    <a:pt x="118494" y="0"/>
                  </a:lnTo>
                  <a:lnTo>
                    <a:pt x="164779" y="9238"/>
                  </a:lnTo>
                  <a:lnTo>
                    <a:pt x="202425" y="34489"/>
                  </a:lnTo>
                  <a:lnTo>
                    <a:pt x="227730" y="72056"/>
                  </a:lnTo>
                  <a:lnTo>
                    <a:pt x="236988" y="118243"/>
                  </a:lnTo>
                  <a:lnTo>
                    <a:pt x="227730" y="164430"/>
                  </a:lnTo>
                  <a:lnTo>
                    <a:pt x="202425" y="201997"/>
                  </a:lnTo>
                  <a:lnTo>
                    <a:pt x="164779" y="227247"/>
                  </a:lnTo>
                  <a:lnTo>
                    <a:pt x="118494" y="236486"/>
                  </a:lnTo>
                  <a:lnTo>
                    <a:pt x="72209" y="227247"/>
                  </a:lnTo>
                  <a:lnTo>
                    <a:pt x="34562" y="201997"/>
                  </a:lnTo>
                  <a:lnTo>
                    <a:pt x="9257" y="164430"/>
                  </a:lnTo>
                  <a:lnTo>
                    <a:pt x="0" y="118243"/>
                  </a:lnTo>
                  <a:close/>
                </a:path>
              </a:pathLst>
            </a:custGeom>
            <a:ln w="946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269424" y="4566399"/>
              <a:ext cx="57150" cy="47625"/>
            </a:xfrm>
            <a:custGeom>
              <a:avLst/>
              <a:gdLst/>
              <a:ahLst/>
              <a:cxnLst/>
              <a:rect l="l" t="t" r="r" b="b"/>
              <a:pathLst>
                <a:path w="57150" h="47625">
                  <a:moveTo>
                    <a:pt x="56877" y="47297"/>
                  </a:moveTo>
                  <a:lnTo>
                    <a:pt x="0" y="28378"/>
                  </a:lnTo>
                  <a:lnTo>
                    <a:pt x="18959" y="0"/>
                  </a:lnTo>
                  <a:lnTo>
                    <a:pt x="56877" y="4729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269424" y="4566399"/>
              <a:ext cx="57150" cy="47625"/>
            </a:xfrm>
            <a:custGeom>
              <a:avLst/>
              <a:gdLst/>
              <a:ahLst/>
              <a:cxnLst/>
              <a:rect l="l" t="t" r="r" b="b"/>
              <a:pathLst>
                <a:path w="57150" h="47625">
                  <a:moveTo>
                    <a:pt x="56877" y="47297"/>
                  </a:moveTo>
                  <a:lnTo>
                    <a:pt x="18959" y="0"/>
                  </a:lnTo>
                  <a:lnTo>
                    <a:pt x="0" y="28378"/>
                  </a:lnTo>
                  <a:lnTo>
                    <a:pt x="56877" y="47297"/>
                  </a:lnTo>
                  <a:close/>
                </a:path>
              </a:pathLst>
            </a:custGeom>
            <a:ln w="946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5" name="object 75" descr=""/>
          <p:cNvGrpSpPr/>
          <p:nvPr/>
        </p:nvGrpSpPr>
        <p:grpSpPr>
          <a:xfrm>
            <a:off x="421008" y="4883296"/>
            <a:ext cx="910590" cy="387985"/>
            <a:chOff x="421008" y="4883296"/>
            <a:chExt cx="910590" cy="387985"/>
          </a:xfrm>
        </p:grpSpPr>
        <p:sp>
          <p:nvSpPr>
            <p:cNvPr id="76" name="object 76" descr=""/>
            <p:cNvSpPr/>
            <p:nvPr/>
          </p:nvSpPr>
          <p:spPr>
            <a:xfrm>
              <a:off x="1326302" y="5077204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0"/>
                  </a:moveTo>
                  <a:lnTo>
                    <a:pt x="0" y="94594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425745" y="5171806"/>
              <a:ext cx="47625" cy="94615"/>
            </a:xfrm>
            <a:custGeom>
              <a:avLst/>
              <a:gdLst/>
              <a:ahLst/>
              <a:cxnLst/>
              <a:rect l="l" t="t" r="r" b="b"/>
              <a:pathLst>
                <a:path w="47625" h="94614">
                  <a:moveTo>
                    <a:pt x="0" y="94594"/>
                  </a:moveTo>
                  <a:lnTo>
                    <a:pt x="47397" y="0"/>
                  </a:lnTo>
                </a:path>
              </a:pathLst>
            </a:custGeom>
            <a:ln w="94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68403" y="516707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473143" y="5171807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 h="0">
                  <a:moveTo>
                    <a:pt x="0" y="0"/>
                  </a:moveTo>
                  <a:lnTo>
                    <a:pt x="189590" y="0"/>
                  </a:lnTo>
                </a:path>
              </a:pathLst>
            </a:custGeom>
            <a:ln w="945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57994" y="516707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15336" y="5171807"/>
              <a:ext cx="47625" cy="94615"/>
            </a:xfrm>
            <a:custGeom>
              <a:avLst/>
              <a:gdLst/>
              <a:ahLst/>
              <a:cxnLst/>
              <a:rect l="l" t="t" r="r" b="b"/>
              <a:pathLst>
                <a:path w="47625" h="94614">
                  <a:moveTo>
                    <a:pt x="47397" y="0"/>
                  </a:moveTo>
                  <a:lnTo>
                    <a:pt x="0" y="94594"/>
                  </a:lnTo>
                </a:path>
              </a:pathLst>
            </a:custGeom>
            <a:ln w="94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10596" y="526167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520540" y="5171808"/>
              <a:ext cx="47625" cy="94615"/>
            </a:xfrm>
            <a:custGeom>
              <a:avLst/>
              <a:gdLst/>
              <a:ahLst/>
              <a:cxnLst/>
              <a:rect l="l" t="t" r="r" b="b"/>
              <a:pathLst>
                <a:path w="47625" h="94614">
                  <a:moveTo>
                    <a:pt x="0" y="94594"/>
                  </a:moveTo>
                  <a:lnTo>
                    <a:pt x="47397" y="0"/>
                  </a:lnTo>
                </a:path>
              </a:pathLst>
            </a:custGeom>
            <a:ln w="94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63198" y="516707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67938" y="4888025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w="0" h="283845">
                  <a:moveTo>
                    <a:pt x="0" y="283783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63198" y="488329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67938" y="5171810"/>
              <a:ext cx="758825" cy="0"/>
            </a:xfrm>
            <a:custGeom>
              <a:avLst/>
              <a:gdLst/>
              <a:ahLst/>
              <a:cxnLst/>
              <a:rect l="l" t="t" r="r" b="b"/>
              <a:pathLst>
                <a:path w="758825" h="0">
                  <a:moveTo>
                    <a:pt x="0" y="0"/>
                  </a:moveTo>
                  <a:lnTo>
                    <a:pt x="758362" y="0"/>
                  </a:lnTo>
                </a:path>
              </a:pathLst>
            </a:custGeom>
            <a:ln w="945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321561" y="516708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48979" y="515289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5" y="28378"/>
                  </a:moveTo>
                  <a:lnTo>
                    <a:pt x="6322" y="28378"/>
                  </a:lnTo>
                  <a:lnTo>
                    <a:pt x="0" y="22068"/>
                  </a:lnTo>
                  <a:lnTo>
                    <a:pt x="0" y="14189"/>
                  </a:lnTo>
                  <a:lnTo>
                    <a:pt x="0" y="6309"/>
                  </a:lnTo>
                  <a:lnTo>
                    <a:pt x="6322" y="0"/>
                  </a:lnTo>
                  <a:lnTo>
                    <a:pt x="22115" y="0"/>
                  </a:lnTo>
                  <a:lnTo>
                    <a:pt x="28438" y="6309"/>
                  </a:lnTo>
                  <a:lnTo>
                    <a:pt x="28438" y="22068"/>
                  </a:lnTo>
                  <a:lnTo>
                    <a:pt x="22115" y="28378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48979" y="515289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189"/>
                  </a:moveTo>
                  <a:lnTo>
                    <a:pt x="0" y="6309"/>
                  </a:lnTo>
                  <a:lnTo>
                    <a:pt x="6322" y="0"/>
                  </a:lnTo>
                  <a:lnTo>
                    <a:pt x="14219" y="0"/>
                  </a:lnTo>
                  <a:lnTo>
                    <a:pt x="22115" y="0"/>
                  </a:lnTo>
                  <a:lnTo>
                    <a:pt x="28438" y="6309"/>
                  </a:lnTo>
                  <a:lnTo>
                    <a:pt x="28438" y="14189"/>
                  </a:lnTo>
                  <a:lnTo>
                    <a:pt x="28438" y="22068"/>
                  </a:lnTo>
                  <a:lnTo>
                    <a:pt x="22115" y="28378"/>
                  </a:lnTo>
                  <a:lnTo>
                    <a:pt x="14219" y="28378"/>
                  </a:lnTo>
                  <a:lnTo>
                    <a:pt x="6322" y="28378"/>
                  </a:lnTo>
                  <a:lnTo>
                    <a:pt x="0" y="22068"/>
                  </a:lnTo>
                  <a:lnTo>
                    <a:pt x="0" y="14189"/>
                  </a:lnTo>
                  <a:close/>
                </a:path>
              </a:pathLst>
            </a:custGeom>
            <a:ln w="946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 descr=""/>
          <p:cNvSpPr txBox="1"/>
          <p:nvPr/>
        </p:nvSpPr>
        <p:spPr>
          <a:xfrm>
            <a:off x="697433" y="4307740"/>
            <a:ext cx="357505" cy="222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76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Rth</a:t>
            </a:r>
            <a:endParaRPr sz="650">
              <a:latin typeface="Arial"/>
              <a:cs typeface="Arial"/>
            </a:endParaRPr>
          </a:p>
          <a:p>
            <a:pPr marL="154305">
              <a:lnSpc>
                <a:spcPts val="760"/>
              </a:lnSpc>
            </a:pPr>
            <a:r>
              <a:rPr dirty="0" u="sng" sz="650" spc="39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5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65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65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1226887" y="4194190"/>
            <a:ext cx="121285" cy="13906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u="sng" sz="650" spc="33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5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1226887" y="4686133"/>
            <a:ext cx="121285" cy="214629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u="sng" sz="650" spc="39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5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</a:t>
            </a:r>
            <a:r>
              <a:rPr dirty="0" u="sng" sz="650" spc="5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94" name="object 94" descr=""/>
          <p:cNvGrpSpPr/>
          <p:nvPr/>
        </p:nvGrpSpPr>
        <p:grpSpPr>
          <a:xfrm>
            <a:off x="1293127" y="4126538"/>
            <a:ext cx="57150" cy="104139"/>
            <a:chOff x="1293127" y="4126538"/>
            <a:chExt cx="57150" cy="104139"/>
          </a:xfrm>
        </p:grpSpPr>
        <p:sp>
          <p:nvSpPr>
            <p:cNvPr id="95" name="object 95" descr=""/>
            <p:cNvSpPr/>
            <p:nvPr/>
          </p:nvSpPr>
          <p:spPr>
            <a:xfrm>
              <a:off x="1321561" y="422113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29"/>
                  </a:moveTo>
                  <a:lnTo>
                    <a:pt x="1388" y="8074"/>
                  </a:lnTo>
                  <a:lnTo>
                    <a:pt x="4739" y="9459"/>
                  </a:lnTo>
                  <a:lnTo>
                    <a:pt x="8091" y="8074"/>
                  </a:lnTo>
                  <a:lnTo>
                    <a:pt x="9479" y="4729"/>
                  </a:lnTo>
                  <a:lnTo>
                    <a:pt x="8091" y="1385"/>
                  </a:lnTo>
                  <a:lnTo>
                    <a:pt x="4739" y="0"/>
                  </a:lnTo>
                  <a:lnTo>
                    <a:pt x="1388" y="1385"/>
                  </a:lnTo>
                  <a:lnTo>
                    <a:pt x="0" y="47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297862" y="4131272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23648"/>
                  </a:moveTo>
                  <a:lnTo>
                    <a:pt x="1851" y="14410"/>
                  </a:lnTo>
                  <a:lnTo>
                    <a:pt x="6911" y="6897"/>
                  </a:lnTo>
                  <a:lnTo>
                    <a:pt x="14441" y="1847"/>
                  </a:lnTo>
                  <a:lnTo>
                    <a:pt x="23698" y="0"/>
                  </a:lnTo>
                  <a:lnTo>
                    <a:pt x="32956" y="1847"/>
                  </a:lnTo>
                  <a:lnTo>
                    <a:pt x="40485" y="6897"/>
                  </a:lnTo>
                  <a:lnTo>
                    <a:pt x="45546" y="14410"/>
                  </a:lnTo>
                  <a:lnTo>
                    <a:pt x="47397" y="23648"/>
                  </a:lnTo>
                  <a:lnTo>
                    <a:pt x="45546" y="32886"/>
                  </a:lnTo>
                  <a:lnTo>
                    <a:pt x="40485" y="40400"/>
                  </a:lnTo>
                  <a:lnTo>
                    <a:pt x="32956" y="45449"/>
                  </a:lnTo>
                  <a:lnTo>
                    <a:pt x="23698" y="47297"/>
                  </a:lnTo>
                  <a:lnTo>
                    <a:pt x="14441" y="45449"/>
                  </a:lnTo>
                  <a:lnTo>
                    <a:pt x="6911" y="40400"/>
                  </a:lnTo>
                  <a:lnTo>
                    <a:pt x="1851" y="32886"/>
                  </a:lnTo>
                  <a:lnTo>
                    <a:pt x="0" y="23648"/>
                  </a:lnTo>
                  <a:close/>
                </a:path>
              </a:pathLst>
            </a:custGeom>
            <a:ln w="946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1218806" y="4023978"/>
            <a:ext cx="172720" cy="127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latin typeface="Arial"/>
                <a:cs typeface="Arial"/>
              </a:rPr>
              <a:t>Vcc</a:t>
            </a:r>
            <a:endParaRPr sz="650">
              <a:latin typeface="Arial"/>
              <a:cs typeface="Arial"/>
            </a:endParaRPr>
          </a:p>
        </p:txBody>
      </p:sp>
      <p:sp>
        <p:nvSpPr>
          <p:cNvPr id="98" name="object 98" descr=""/>
          <p:cNvSpPr/>
          <p:nvPr/>
        </p:nvSpPr>
        <p:spPr>
          <a:xfrm>
            <a:off x="2614475" y="4598556"/>
            <a:ext cx="553720" cy="0"/>
          </a:xfrm>
          <a:custGeom>
            <a:avLst/>
            <a:gdLst/>
            <a:ahLst/>
            <a:cxnLst/>
            <a:rect l="l" t="t" r="r" b="b"/>
            <a:pathLst>
              <a:path w="553719" h="0">
                <a:moveTo>
                  <a:pt x="0" y="0"/>
                </a:moveTo>
                <a:lnTo>
                  <a:pt x="5535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3507894" y="459855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 h="0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 txBox="1"/>
          <p:nvPr/>
        </p:nvSpPr>
        <p:spPr>
          <a:xfrm>
            <a:off x="1919736" y="4857868"/>
            <a:ext cx="195580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th</a:t>
            </a:r>
            <a:r>
              <a:rPr dirty="0" baseline="-24305" sz="1200" spc="562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8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T</a:t>
            </a:r>
            <a:r>
              <a:rPr dirty="0" baseline="-24305" sz="1200" spc="569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15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4305" sz="1200">
                <a:latin typeface="Times New Roman"/>
                <a:cs typeface="Times New Roman"/>
              </a:rPr>
              <a:t>1</a:t>
            </a:r>
            <a:r>
              <a:rPr dirty="0" baseline="-24305" sz="1200" spc="202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//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4305" sz="1200">
                <a:latin typeface="Times New Roman"/>
                <a:cs typeface="Times New Roman"/>
              </a:rPr>
              <a:t>2</a:t>
            </a:r>
            <a:r>
              <a:rPr dirty="0" baseline="-24305" sz="1200" spc="54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40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20</a:t>
            </a:r>
            <a:r>
              <a:rPr dirty="0" sz="1350" spc="-20" i="1">
                <a:latin typeface="Times New Roman"/>
                <a:cs typeface="Times New Roman"/>
              </a:rPr>
              <a:t>k</a:t>
            </a:r>
            <a:r>
              <a:rPr dirty="0" sz="1350" spc="-20">
                <a:latin typeface="Symbol"/>
                <a:cs typeface="Symbol"/>
              </a:rPr>
              <a:t>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1923031" y="4453948"/>
            <a:ext cx="52006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1780" algn="l"/>
              </a:tabLst>
            </a:pPr>
            <a:r>
              <a:rPr dirty="0" sz="1350" spc="-50" i="1">
                <a:latin typeface="Times New Roman"/>
                <a:cs typeface="Times New Roman"/>
              </a:rPr>
              <a:t>V</a:t>
            </a:r>
            <a:r>
              <a:rPr dirty="0" sz="1350" i="1">
                <a:latin typeface="Times New Roman"/>
                <a:cs typeface="Times New Roman"/>
              </a:rPr>
              <a:t>	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-85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V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2004747" y="4497882"/>
            <a:ext cx="77343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429895" algn="l"/>
              </a:tabLst>
            </a:pPr>
            <a:r>
              <a:rPr dirty="0" sz="800" spc="-25" i="1">
                <a:latin typeface="Times New Roman"/>
                <a:cs typeface="Times New Roman"/>
              </a:rPr>
              <a:t>th</a:t>
            </a:r>
            <a:r>
              <a:rPr dirty="0" sz="800" i="1">
                <a:latin typeface="Times New Roman"/>
                <a:cs typeface="Times New Roman"/>
              </a:rPr>
              <a:t>	BB</a:t>
            </a:r>
            <a:r>
              <a:rPr dirty="0" sz="800" spc="360" i="1">
                <a:latin typeface="Times New Roman"/>
                <a:cs typeface="Times New Roman"/>
              </a:rPr>
              <a:t> </a:t>
            </a:r>
            <a:r>
              <a:rPr dirty="0" baseline="-30864" sz="2025" spc="-75" i="1">
                <a:latin typeface="Times New Roman"/>
                <a:cs typeface="Times New Roman"/>
              </a:rPr>
              <a:t>R</a:t>
            </a:r>
            <a:endParaRPr baseline="-30864" sz="2025">
              <a:latin typeface="Times New Roman"/>
              <a:cs typeface="Times New Roman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2820500" y="4591284"/>
            <a:ext cx="88963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99135" algn="l"/>
              </a:tabLst>
            </a:pP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25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R</a:t>
            </a:r>
            <a:r>
              <a:rPr dirty="0" sz="1350" i="1">
                <a:latin typeface="Times New Roman"/>
                <a:cs typeface="Times New Roman"/>
              </a:rPr>
              <a:t>	</a:t>
            </a:r>
            <a:r>
              <a:rPr dirty="0" sz="1350" spc="-25">
                <a:latin typeface="Times New Roman"/>
                <a:cs typeface="Times New Roman"/>
              </a:rPr>
              <a:t>40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3182382" y="4453948"/>
            <a:ext cx="106235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1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9.</a:t>
            </a:r>
            <a:r>
              <a:rPr dirty="0" sz="1350" spc="-95">
                <a:latin typeface="Times New Roman"/>
                <a:cs typeface="Times New Roman"/>
              </a:rPr>
              <a:t> </a:t>
            </a:r>
            <a:r>
              <a:rPr dirty="0" baseline="34979" sz="2025">
                <a:latin typeface="Times New Roman"/>
                <a:cs typeface="Times New Roman"/>
              </a:rPr>
              <a:t>20</a:t>
            </a:r>
            <a:r>
              <a:rPr dirty="0" baseline="34979" sz="2025" spc="24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65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4,5</a:t>
            </a:r>
            <a:r>
              <a:rPr dirty="0" sz="1350" spc="-20" i="1">
                <a:latin typeface="Times New Roman"/>
                <a:cs typeface="Times New Roman"/>
              </a:rPr>
              <a:t>V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2718206" y="4708604"/>
            <a:ext cx="43116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5760" algn="l"/>
              </a:tabLst>
            </a:pPr>
            <a:r>
              <a:rPr dirty="0" sz="800" spc="-50">
                <a:latin typeface="Times New Roman"/>
                <a:cs typeface="Times New Roman"/>
              </a:rPr>
              <a:t>1</a:t>
            </a:r>
            <a:r>
              <a:rPr dirty="0" sz="800">
                <a:latin typeface="Times New Roman"/>
                <a:cs typeface="Times New Roman"/>
              </a:rPr>
              <a:t>	</a:t>
            </a:r>
            <a:r>
              <a:rPr dirty="0" sz="800" spc="-5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2765213" y="4338592"/>
            <a:ext cx="23876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35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>
                <a:latin typeface="Times New Roman"/>
                <a:cs typeface="Times New Roman"/>
              </a:rPr>
              <a:t>2</a:t>
            </a:r>
            <a:endParaRPr baseline="-24305"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6" name="object 6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2980" y="880596"/>
            <a:ext cx="2443480" cy="64071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15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7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(Continuación).</a:t>
            </a:r>
            <a:endParaRPr sz="1200">
              <a:latin typeface="Verdana"/>
              <a:cs typeface="Verdana"/>
            </a:endParaRPr>
          </a:p>
          <a:p>
            <a:pPr marL="80645">
              <a:lnSpc>
                <a:spcPct val="100000"/>
              </a:lnSpc>
              <a:spcBef>
                <a:spcPts val="890"/>
              </a:spcBef>
            </a:pPr>
            <a:r>
              <a:rPr dirty="0" sz="1400" i="1">
                <a:latin typeface="Times New Roman"/>
                <a:cs typeface="Times New Roman"/>
              </a:rPr>
              <a:t>V</a:t>
            </a:r>
            <a:r>
              <a:rPr dirty="0" baseline="-24305" sz="1200" i="1">
                <a:latin typeface="Times New Roman"/>
                <a:cs typeface="Times New Roman"/>
              </a:rPr>
              <a:t>th</a:t>
            </a:r>
            <a:r>
              <a:rPr dirty="0" baseline="-24305" sz="1200" spc="592" i="1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th</a:t>
            </a:r>
            <a:r>
              <a:rPr dirty="0" baseline="-24305" sz="1200" spc="-30" i="1">
                <a:latin typeface="Times New Roman"/>
                <a:cs typeface="Times New Roman"/>
              </a:rPr>
              <a:t> </a:t>
            </a:r>
            <a:r>
              <a:rPr dirty="0" sz="1400" spc="65" i="1">
                <a:latin typeface="Times New Roman"/>
                <a:cs typeface="Times New Roman"/>
              </a:rPr>
              <a:t>I</a:t>
            </a:r>
            <a:r>
              <a:rPr dirty="0" baseline="-24305" sz="1200" spc="97" i="1">
                <a:latin typeface="Times New Roman"/>
                <a:cs typeface="Times New Roman"/>
              </a:rPr>
              <a:t>b</a:t>
            </a:r>
            <a:r>
              <a:rPr dirty="0" baseline="-24305" sz="1200" spc="457" i="1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0.7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E</a:t>
            </a:r>
            <a:r>
              <a:rPr dirty="0" baseline="-24305" sz="1200" spc="104" i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500" i="1">
                <a:latin typeface="Symbol"/>
                <a:cs typeface="Symbol"/>
              </a:rPr>
              <a:t></a:t>
            </a:r>
            <a:r>
              <a:rPr dirty="0" sz="15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19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1)</a:t>
            </a:r>
            <a:r>
              <a:rPr dirty="0" sz="1400" spc="-20" i="1">
                <a:latin typeface="Times New Roman"/>
                <a:cs typeface="Times New Roman"/>
              </a:rPr>
              <a:t>I</a:t>
            </a:r>
            <a:r>
              <a:rPr dirty="0" baseline="-24305" sz="1200" spc="-30" i="1">
                <a:latin typeface="Times New Roman"/>
                <a:cs typeface="Times New Roman"/>
              </a:rPr>
              <a:t>b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14051" y="1813610"/>
            <a:ext cx="821690" cy="0"/>
          </a:xfrm>
          <a:custGeom>
            <a:avLst/>
            <a:gdLst/>
            <a:ahLst/>
            <a:cxnLst/>
            <a:rect l="l" t="t" r="r" b="b"/>
            <a:pathLst>
              <a:path w="821689" h="0">
                <a:moveTo>
                  <a:pt x="0" y="0"/>
                </a:moveTo>
                <a:lnTo>
                  <a:pt x="8213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837479" y="181360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81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43021" y="2074171"/>
            <a:ext cx="6393180" cy="552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20"/>
              </a:spcBef>
            </a:pPr>
            <a:r>
              <a:rPr dirty="0" sz="1400">
                <a:latin typeface="Symbol"/>
                <a:cs typeface="Symbol"/>
              </a:rPr>
              <a:t>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I</a:t>
            </a:r>
            <a:r>
              <a:rPr dirty="0" sz="1400" spc="-215" i="1">
                <a:latin typeface="Times New Roman"/>
                <a:cs typeface="Times New Roman"/>
              </a:rPr>
              <a:t> </a:t>
            </a:r>
            <a:r>
              <a:rPr dirty="0" baseline="-24305" sz="1200" i="1">
                <a:latin typeface="Times New Roman"/>
                <a:cs typeface="Times New Roman"/>
              </a:rPr>
              <a:t>c</a:t>
            </a:r>
            <a:r>
              <a:rPr dirty="0" baseline="-24305" sz="1200" spc="585" i="1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-1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1,7</a:t>
            </a:r>
            <a:r>
              <a:rPr dirty="0" sz="1400" spc="-10" i="1">
                <a:latin typeface="Times New Roman"/>
                <a:cs typeface="Times New Roman"/>
              </a:rPr>
              <a:t>mA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5"/>
              </a:spcBef>
            </a:pPr>
            <a:r>
              <a:rPr dirty="0" sz="1200">
                <a:latin typeface="Verdana"/>
                <a:cs typeface="Verdana"/>
              </a:rPr>
              <a:t>Una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vez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obtenido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punto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trabajo,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hallamos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parámetros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señal: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7761" y="1785868"/>
            <a:ext cx="7810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50" i="1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22708" y="1665601"/>
            <a:ext cx="554355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2595" algn="l"/>
              </a:tabLst>
            </a:pPr>
            <a:r>
              <a:rPr dirty="0" sz="1400">
                <a:latin typeface="Symbol"/>
                <a:cs typeface="Symbol"/>
              </a:rPr>
              <a:t>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I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13641" y="1806419"/>
            <a:ext cx="1318895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35685" algn="l"/>
              </a:tabLst>
            </a:pPr>
            <a:r>
              <a:rPr dirty="0" sz="1400">
                <a:latin typeface="Times New Roman"/>
                <a:cs typeface="Times New Roman"/>
              </a:rPr>
              <a:t>20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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2(101)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222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51110" y="1655921"/>
            <a:ext cx="1091565" cy="254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baseline="35714" sz="2100">
                <a:latin typeface="Times New Roman"/>
                <a:cs typeface="Times New Roman"/>
              </a:rPr>
              <a:t>3,8</a:t>
            </a:r>
            <a:r>
              <a:rPr dirty="0" baseline="35714" sz="2100" spc="494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</a:t>
            </a:r>
            <a:r>
              <a:rPr dirty="0" sz="1400" spc="-1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17</a:t>
            </a:r>
            <a:r>
              <a:rPr dirty="0" sz="1500" spc="-20" i="1">
                <a:latin typeface="Symbol"/>
                <a:cs typeface="Symbol"/>
              </a:rPr>
              <a:t></a:t>
            </a:r>
            <a:r>
              <a:rPr dirty="0" sz="1400" spc="-20" i="1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12070" y="1552010"/>
            <a:ext cx="628650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20">
                <a:latin typeface="Times New Roman"/>
                <a:cs typeface="Times New Roman"/>
              </a:rPr>
              <a:t>4,5</a:t>
            </a:r>
            <a:r>
              <a:rPr dirty="0" sz="1400" spc="-95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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0,7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571563" y="2966058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 h="0">
                <a:moveTo>
                  <a:pt x="0" y="0"/>
                </a:moveTo>
                <a:lnTo>
                  <a:pt x="4392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37596" y="3502399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 h="0">
                <a:moveTo>
                  <a:pt x="0" y="0"/>
                </a:moveTo>
                <a:lnTo>
                  <a:pt x="2807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314786" y="3474008"/>
            <a:ext cx="104775" cy="1574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850" spc="-50" i="1">
                <a:latin typeface="Times New Roman"/>
                <a:cs typeface="Times New Roman"/>
              </a:rPr>
              <a:t>m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52285" y="3495583"/>
            <a:ext cx="240029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50" spc="-30">
                <a:latin typeface="Times New Roman"/>
                <a:cs typeface="Times New Roman"/>
              </a:rPr>
              <a:t>1,5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78353" y="3348503"/>
            <a:ext cx="1770380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03530" algn="l"/>
              </a:tabLst>
            </a:pPr>
            <a:r>
              <a:rPr dirty="0" sz="1450" spc="-50" i="1">
                <a:latin typeface="Times New Roman"/>
                <a:cs typeface="Times New Roman"/>
              </a:rPr>
              <a:t>g</a:t>
            </a:r>
            <a:r>
              <a:rPr dirty="0" sz="1450" i="1">
                <a:latin typeface="Times New Roman"/>
                <a:cs typeface="Times New Roman"/>
              </a:rPr>
              <a:t>	</a:t>
            </a:r>
            <a:r>
              <a:rPr dirty="0" sz="1450">
                <a:latin typeface="Symbol"/>
                <a:cs typeface="Symbol"/>
              </a:rPr>
              <a:t></a:t>
            </a:r>
            <a:r>
              <a:rPr dirty="0" sz="1450" spc="5">
                <a:latin typeface="Times New Roman"/>
                <a:cs typeface="Times New Roman"/>
              </a:rPr>
              <a:t> </a:t>
            </a:r>
            <a:r>
              <a:rPr dirty="0" baseline="36398" sz="2175">
                <a:latin typeface="Times New Roman"/>
                <a:cs typeface="Times New Roman"/>
              </a:rPr>
              <a:t>100</a:t>
            </a:r>
            <a:r>
              <a:rPr dirty="0" baseline="36398" sz="2175" spc="247">
                <a:latin typeface="Times New Roman"/>
                <a:cs typeface="Times New Roman"/>
              </a:rPr>
              <a:t> </a:t>
            </a:r>
            <a:r>
              <a:rPr dirty="0" sz="1450">
                <a:latin typeface="Symbol"/>
                <a:cs typeface="Symbol"/>
              </a:rPr>
              <a:t></a:t>
            </a:r>
            <a:r>
              <a:rPr dirty="0" sz="1450" spc="3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66,7</a:t>
            </a:r>
            <a:r>
              <a:rPr dirty="0" sz="1450" i="1">
                <a:latin typeface="Times New Roman"/>
                <a:cs typeface="Times New Roman"/>
              </a:rPr>
              <a:t>mA</a:t>
            </a:r>
            <a:r>
              <a:rPr dirty="0" sz="1450" spc="-175" i="1">
                <a:latin typeface="Times New Roman"/>
                <a:cs typeface="Times New Roman"/>
              </a:rPr>
              <a:t> </a:t>
            </a:r>
            <a:r>
              <a:rPr dirty="0" sz="1450" spc="40">
                <a:latin typeface="Times New Roman"/>
                <a:cs typeface="Times New Roman"/>
              </a:rPr>
              <a:t>/</a:t>
            </a:r>
            <a:r>
              <a:rPr dirty="0" sz="1450" spc="40" i="1">
                <a:latin typeface="Times New Roman"/>
                <a:cs typeface="Times New Roman"/>
              </a:rPr>
              <a:t>V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68645" y="2959243"/>
            <a:ext cx="445134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50" spc="-10">
                <a:latin typeface="Times New Roman"/>
                <a:cs typeface="Times New Roman"/>
              </a:rPr>
              <a:t>0,017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9548" y="2812162"/>
            <a:ext cx="1508125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246379" algn="l"/>
              </a:tabLst>
            </a:pPr>
            <a:r>
              <a:rPr dirty="0" sz="1450" spc="-50" i="1">
                <a:latin typeface="Times New Roman"/>
                <a:cs typeface="Times New Roman"/>
              </a:rPr>
              <a:t>r</a:t>
            </a:r>
            <a:r>
              <a:rPr dirty="0" sz="1450" i="1">
                <a:latin typeface="Times New Roman"/>
                <a:cs typeface="Times New Roman"/>
              </a:rPr>
              <a:t>	</a:t>
            </a:r>
            <a:r>
              <a:rPr dirty="0" sz="1450">
                <a:latin typeface="Symbol"/>
                <a:cs typeface="Symbol"/>
              </a:rPr>
              <a:t></a:t>
            </a:r>
            <a:r>
              <a:rPr dirty="0" sz="1450" spc="140">
                <a:latin typeface="Times New Roman"/>
                <a:cs typeface="Times New Roman"/>
              </a:rPr>
              <a:t> </a:t>
            </a:r>
            <a:r>
              <a:rPr dirty="0" baseline="36398" sz="2175">
                <a:latin typeface="Times New Roman"/>
                <a:cs typeface="Times New Roman"/>
              </a:rPr>
              <a:t>0,026</a:t>
            </a:r>
            <a:r>
              <a:rPr dirty="0" baseline="36398" sz="2175" spc="225">
                <a:latin typeface="Times New Roman"/>
                <a:cs typeface="Times New Roman"/>
              </a:rPr>
              <a:t> </a:t>
            </a:r>
            <a:r>
              <a:rPr dirty="0" sz="1450">
                <a:latin typeface="Symbol"/>
                <a:cs typeface="Symbol"/>
              </a:rPr>
              <a:t></a:t>
            </a:r>
            <a:r>
              <a:rPr dirty="0" sz="1450" spc="-130">
                <a:latin typeface="Times New Roman"/>
                <a:cs typeface="Times New Roman"/>
              </a:rPr>
              <a:t> </a:t>
            </a:r>
            <a:r>
              <a:rPr dirty="0" sz="1450" spc="-20">
                <a:latin typeface="Times New Roman"/>
                <a:cs typeface="Times New Roman"/>
              </a:rPr>
              <a:t>1,5</a:t>
            </a:r>
            <a:r>
              <a:rPr dirty="0" sz="1450" spc="-20" i="1">
                <a:latin typeface="Times New Roman"/>
                <a:cs typeface="Times New Roman"/>
              </a:rPr>
              <a:t>k</a:t>
            </a:r>
            <a:r>
              <a:rPr dirty="0" sz="1450" spc="-20">
                <a:latin typeface="Symbol"/>
                <a:cs typeface="Symbol"/>
              </a:rPr>
              <a:t>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52176" y="2931760"/>
            <a:ext cx="8572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50" i="1">
                <a:latin typeface="Symbol"/>
                <a:cs typeface="Symbol"/>
              </a:rPr>
              <a:t></a:t>
            </a:r>
            <a:endParaRPr sz="900">
              <a:latin typeface="Symbol"/>
              <a:cs typeface="Symbo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6011" y="4794053"/>
            <a:ext cx="1016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42975" y="4320320"/>
            <a:ext cx="11620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Ri</a:t>
            </a:r>
            <a:endParaRPr sz="650">
              <a:latin typeface="Arial"/>
              <a:cs typeface="Arial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260" y="4479866"/>
            <a:ext cx="2429885" cy="994905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790434" y="4699320"/>
            <a:ext cx="1492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RT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90434" y="5078318"/>
            <a:ext cx="14414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Rp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265021" y="4699334"/>
            <a:ext cx="1397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hie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549773" y="5078332"/>
            <a:ext cx="15367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090803" y="4519329"/>
            <a:ext cx="1492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Bib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214195" y="4832008"/>
            <a:ext cx="13017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latin typeface="Arial"/>
                <a:cs typeface="Arial"/>
              </a:rPr>
              <a:t>Vo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4089882" y="4496409"/>
            <a:ext cx="805815" cy="615950"/>
            <a:chOff x="4089882" y="4496409"/>
            <a:chExt cx="805815" cy="615950"/>
          </a:xfrm>
        </p:grpSpPr>
        <p:sp>
          <p:nvSpPr>
            <p:cNvPr id="36" name="object 36" descr=""/>
            <p:cNvSpPr/>
            <p:nvPr/>
          </p:nvSpPr>
          <p:spPr>
            <a:xfrm>
              <a:off x="4094645" y="4823315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0" y="90010"/>
                  </a:moveTo>
                  <a:lnTo>
                    <a:pt x="7035" y="54849"/>
                  </a:lnTo>
                  <a:lnTo>
                    <a:pt x="26264" y="26252"/>
                  </a:lnTo>
                  <a:lnTo>
                    <a:pt x="54874" y="7031"/>
                  </a:lnTo>
                  <a:lnTo>
                    <a:pt x="90051" y="0"/>
                  </a:lnTo>
                  <a:lnTo>
                    <a:pt x="125229" y="7031"/>
                  </a:lnTo>
                  <a:lnTo>
                    <a:pt x="153839" y="26252"/>
                  </a:lnTo>
                  <a:lnTo>
                    <a:pt x="173068" y="54849"/>
                  </a:lnTo>
                  <a:lnTo>
                    <a:pt x="180103" y="90010"/>
                  </a:lnTo>
                  <a:lnTo>
                    <a:pt x="173068" y="125171"/>
                  </a:lnTo>
                  <a:lnTo>
                    <a:pt x="153839" y="153768"/>
                  </a:lnTo>
                  <a:lnTo>
                    <a:pt x="125229" y="172989"/>
                  </a:lnTo>
                  <a:lnTo>
                    <a:pt x="90051" y="180021"/>
                  </a:lnTo>
                  <a:lnTo>
                    <a:pt x="54874" y="172989"/>
                  </a:lnTo>
                  <a:lnTo>
                    <a:pt x="26264" y="153768"/>
                  </a:lnTo>
                  <a:lnTo>
                    <a:pt x="7035" y="125171"/>
                  </a:lnTo>
                  <a:lnTo>
                    <a:pt x="0" y="90010"/>
                  </a:lnTo>
                  <a:close/>
                </a:path>
              </a:pathLst>
            </a:custGeom>
            <a:ln w="94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170479" y="496543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7916" y="0"/>
                  </a:lnTo>
                </a:path>
              </a:pathLst>
            </a:custGeom>
            <a:ln w="94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203657" y="496069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189439" y="4851739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899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184700" y="488490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170482" y="487068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7916" y="0"/>
                  </a:lnTo>
                </a:path>
              </a:pathLst>
            </a:custGeom>
            <a:ln w="94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203660" y="48659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189442" y="472856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47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189443" y="501281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47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388506" y="4501172"/>
              <a:ext cx="19050" cy="38100"/>
            </a:xfrm>
            <a:custGeom>
              <a:avLst/>
              <a:gdLst/>
              <a:ahLst/>
              <a:cxnLst/>
              <a:rect l="l" t="t" r="r" b="b"/>
              <a:pathLst>
                <a:path w="19050" h="38100">
                  <a:moveTo>
                    <a:pt x="0" y="37899"/>
                  </a:moveTo>
                  <a:lnTo>
                    <a:pt x="18958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402725" y="449643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407465" y="4501172"/>
              <a:ext cx="28575" cy="76200"/>
            </a:xfrm>
            <a:custGeom>
              <a:avLst/>
              <a:gdLst/>
              <a:ahLst/>
              <a:cxnLst/>
              <a:rect l="l" t="t" r="r" b="b"/>
              <a:pathLst>
                <a:path w="28575" h="76200">
                  <a:moveTo>
                    <a:pt x="0" y="0"/>
                  </a:moveTo>
                  <a:lnTo>
                    <a:pt x="28437" y="75798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431164" y="45722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435904" y="4501172"/>
              <a:ext cx="28575" cy="76200"/>
            </a:xfrm>
            <a:custGeom>
              <a:avLst/>
              <a:gdLst/>
              <a:ahLst/>
              <a:cxnLst/>
              <a:rect l="l" t="t" r="r" b="b"/>
              <a:pathLst>
                <a:path w="28575" h="76200">
                  <a:moveTo>
                    <a:pt x="0" y="75798"/>
                  </a:moveTo>
                  <a:lnTo>
                    <a:pt x="28437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459603" y="449643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464343" y="4501172"/>
              <a:ext cx="28575" cy="76200"/>
            </a:xfrm>
            <a:custGeom>
              <a:avLst/>
              <a:gdLst/>
              <a:ahLst/>
              <a:cxnLst/>
              <a:rect l="l" t="t" r="r" b="b"/>
              <a:pathLst>
                <a:path w="28575" h="76200">
                  <a:moveTo>
                    <a:pt x="0" y="0"/>
                  </a:moveTo>
                  <a:lnTo>
                    <a:pt x="28437" y="75798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488042" y="45722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492782" y="4501172"/>
              <a:ext cx="28575" cy="76200"/>
            </a:xfrm>
            <a:custGeom>
              <a:avLst/>
              <a:gdLst/>
              <a:ahLst/>
              <a:cxnLst/>
              <a:rect l="l" t="t" r="r" b="b"/>
              <a:pathLst>
                <a:path w="28575" h="76200">
                  <a:moveTo>
                    <a:pt x="0" y="75798"/>
                  </a:moveTo>
                  <a:lnTo>
                    <a:pt x="28437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516481" y="449643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521221" y="4501172"/>
              <a:ext cx="28575" cy="76200"/>
            </a:xfrm>
            <a:custGeom>
              <a:avLst/>
              <a:gdLst/>
              <a:ahLst/>
              <a:cxnLst/>
              <a:rect l="l" t="t" r="r" b="b"/>
              <a:pathLst>
                <a:path w="28575" h="76200">
                  <a:moveTo>
                    <a:pt x="0" y="0"/>
                  </a:moveTo>
                  <a:lnTo>
                    <a:pt x="28437" y="75798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544920" y="45722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549660" y="4539071"/>
              <a:ext cx="19050" cy="38100"/>
            </a:xfrm>
            <a:custGeom>
              <a:avLst/>
              <a:gdLst/>
              <a:ahLst/>
              <a:cxnLst/>
              <a:rect l="l" t="t" r="r" b="b"/>
              <a:pathLst>
                <a:path w="19050" h="38100">
                  <a:moveTo>
                    <a:pt x="0" y="37899"/>
                  </a:moveTo>
                  <a:lnTo>
                    <a:pt x="18958" y="0"/>
                  </a:lnTo>
                </a:path>
              </a:pathLst>
            </a:custGeom>
            <a:ln w="947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563880" y="45343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379037" y="453907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479" y="0"/>
                  </a:lnTo>
                </a:path>
              </a:pathLst>
            </a:custGeom>
            <a:ln w="94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383778" y="45343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568623" y="4539071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791" y="0"/>
                  </a:lnTo>
                </a:path>
              </a:pathLst>
            </a:custGeom>
            <a:ln w="94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284249" y="4539071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791" y="0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815082" y="479489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16" y="18949"/>
                  </a:moveTo>
                  <a:lnTo>
                    <a:pt x="0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810343" y="479015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4815084" y="4766466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24"/>
                  </a:moveTo>
                  <a:lnTo>
                    <a:pt x="75833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886177" y="476172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4815084" y="4738042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833" y="28424"/>
                  </a:moveTo>
                  <a:lnTo>
                    <a:pt x="0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4810346" y="473330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4815087" y="4709617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24"/>
                  </a:moveTo>
                  <a:lnTo>
                    <a:pt x="75833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4886180" y="470488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4815087" y="468119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833" y="28424"/>
                  </a:moveTo>
                  <a:lnTo>
                    <a:pt x="0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4810349" y="467645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815090" y="4652768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24"/>
                  </a:moveTo>
                  <a:lnTo>
                    <a:pt x="75833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886183" y="46480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853007" y="463381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16" y="18949"/>
                  </a:moveTo>
                  <a:lnTo>
                    <a:pt x="0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848269" y="462908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4853009" y="481384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74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848271" y="480910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3797575" y="4810615"/>
            <a:ext cx="1016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Vi</a:t>
            </a:r>
            <a:endParaRPr sz="65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4413735" y="4336875"/>
            <a:ext cx="11557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Ri</a:t>
            </a:r>
            <a:endParaRPr sz="65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4650728" y="4715866"/>
            <a:ext cx="15557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Rp'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82" name="object 82" descr=""/>
          <p:cNvGrpSpPr/>
          <p:nvPr/>
        </p:nvGrpSpPr>
        <p:grpSpPr>
          <a:xfrm>
            <a:off x="4810335" y="4534308"/>
            <a:ext cx="85725" cy="673100"/>
            <a:chOff x="4810335" y="4534308"/>
            <a:chExt cx="85725" cy="673100"/>
          </a:xfrm>
        </p:grpSpPr>
        <p:sp>
          <p:nvSpPr>
            <p:cNvPr id="83" name="object 83" descr=""/>
            <p:cNvSpPr/>
            <p:nvPr/>
          </p:nvSpPr>
          <p:spPr>
            <a:xfrm>
              <a:off x="4853012" y="453907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47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4853013" y="482331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47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4815097" y="517388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16" y="18949"/>
                  </a:moveTo>
                  <a:lnTo>
                    <a:pt x="0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4810358" y="516914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4815099" y="5145458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24"/>
                  </a:moveTo>
                  <a:lnTo>
                    <a:pt x="75833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4886192" y="514072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4815099" y="511703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833" y="28424"/>
                  </a:moveTo>
                  <a:lnTo>
                    <a:pt x="0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4810361" y="511229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4815102" y="5088609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24"/>
                  </a:moveTo>
                  <a:lnTo>
                    <a:pt x="75833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4886195" y="508387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4815102" y="5060184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75833" y="28424"/>
                  </a:moveTo>
                  <a:lnTo>
                    <a:pt x="0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4810364" y="505544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4815105" y="5031760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>
                  <a:moveTo>
                    <a:pt x="0" y="28424"/>
                  </a:moveTo>
                  <a:lnTo>
                    <a:pt x="75833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4886198" y="502702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4853022" y="501281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916" y="18949"/>
                  </a:moveTo>
                  <a:lnTo>
                    <a:pt x="0" y="0"/>
                  </a:lnTo>
                </a:path>
              </a:pathLst>
            </a:custGeom>
            <a:ln w="94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4848284" y="500807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4853024" y="5192832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474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4848286" y="518809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 descr=""/>
          <p:cNvSpPr txBox="1"/>
          <p:nvPr/>
        </p:nvSpPr>
        <p:spPr>
          <a:xfrm>
            <a:off x="4650743" y="5094859"/>
            <a:ext cx="1746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000080"/>
                </a:solidFill>
                <a:latin typeface="Arial"/>
                <a:cs typeface="Arial"/>
              </a:rPr>
              <a:t>Rp''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02" name="object 102" descr=""/>
          <p:cNvGrpSpPr/>
          <p:nvPr/>
        </p:nvGrpSpPr>
        <p:grpSpPr>
          <a:xfrm>
            <a:off x="4042539" y="4629056"/>
            <a:ext cx="1280160" cy="862330"/>
            <a:chOff x="4042539" y="4629056"/>
            <a:chExt cx="1280160" cy="862330"/>
          </a:xfrm>
        </p:grpSpPr>
        <p:sp>
          <p:nvSpPr>
            <p:cNvPr id="103" name="object 103" descr=""/>
            <p:cNvSpPr/>
            <p:nvPr/>
          </p:nvSpPr>
          <p:spPr>
            <a:xfrm>
              <a:off x="4853027" y="491806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47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853028" y="520230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47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047302" y="5391802"/>
              <a:ext cx="47625" cy="95250"/>
            </a:xfrm>
            <a:custGeom>
              <a:avLst/>
              <a:gdLst/>
              <a:ahLst/>
              <a:cxnLst/>
              <a:rect l="l" t="t" r="r" b="b"/>
              <a:pathLst>
                <a:path w="47625" h="95250">
                  <a:moveTo>
                    <a:pt x="0" y="94747"/>
                  </a:moveTo>
                  <a:lnTo>
                    <a:pt x="47395" y="0"/>
                  </a:lnTo>
                </a:path>
              </a:pathLst>
            </a:custGeom>
            <a:ln w="94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089959" y="53870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4094699" y="5391802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4" h="0">
                  <a:moveTo>
                    <a:pt x="0" y="0"/>
                  </a:moveTo>
                  <a:lnTo>
                    <a:pt x="189582" y="0"/>
                  </a:lnTo>
                </a:path>
              </a:pathLst>
            </a:custGeom>
            <a:ln w="94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4279543" y="53870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4236888" y="5391802"/>
              <a:ext cx="47625" cy="95250"/>
            </a:xfrm>
            <a:custGeom>
              <a:avLst/>
              <a:gdLst/>
              <a:ahLst/>
              <a:cxnLst/>
              <a:rect l="l" t="t" r="r" b="b"/>
              <a:pathLst>
                <a:path w="47625" h="95250">
                  <a:moveTo>
                    <a:pt x="47395" y="0"/>
                  </a:moveTo>
                  <a:lnTo>
                    <a:pt x="0" y="94747"/>
                  </a:lnTo>
                </a:path>
              </a:pathLst>
            </a:custGeom>
            <a:ln w="94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4232149" y="548181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4142098" y="5391802"/>
              <a:ext cx="47625" cy="95250"/>
            </a:xfrm>
            <a:custGeom>
              <a:avLst/>
              <a:gdLst/>
              <a:ahLst/>
              <a:cxnLst/>
              <a:rect l="l" t="t" r="r" b="b"/>
              <a:pathLst>
                <a:path w="47625" h="95250">
                  <a:moveTo>
                    <a:pt x="0" y="94747"/>
                  </a:moveTo>
                  <a:lnTo>
                    <a:pt x="47395" y="0"/>
                  </a:lnTo>
                </a:path>
              </a:pathLst>
            </a:custGeom>
            <a:ln w="94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4184755" y="53870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5232200" y="468119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47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5227461" y="477120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184805" y="4728567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395" y="47373"/>
                  </a:moveTo>
                  <a:lnTo>
                    <a:pt x="0" y="0"/>
                  </a:lnTo>
                </a:path>
              </a:pathLst>
            </a:custGeom>
            <a:ln w="94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5180067" y="472382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5232203" y="4728567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47373"/>
                  </a:moveTo>
                  <a:lnTo>
                    <a:pt x="47395" y="0"/>
                  </a:lnTo>
                </a:path>
              </a:pathLst>
            </a:custGeom>
            <a:ln w="94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5274860" y="472382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5137413" y="463381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0" y="90010"/>
                  </a:moveTo>
                  <a:lnTo>
                    <a:pt x="7035" y="54849"/>
                  </a:lnTo>
                  <a:lnTo>
                    <a:pt x="26264" y="26252"/>
                  </a:lnTo>
                  <a:lnTo>
                    <a:pt x="54874" y="7031"/>
                  </a:lnTo>
                  <a:lnTo>
                    <a:pt x="90051" y="0"/>
                  </a:lnTo>
                  <a:lnTo>
                    <a:pt x="125229" y="7031"/>
                  </a:lnTo>
                  <a:lnTo>
                    <a:pt x="153839" y="26252"/>
                  </a:lnTo>
                  <a:lnTo>
                    <a:pt x="173068" y="54849"/>
                  </a:lnTo>
                  <a:lnTo>
                    <a:pt x="180103" y="90010"/>
                  </a:lnTo>
                  <a:lnTo>
                    <a:pt x="173068" y="125171"/>
                  </a:lnTo>
                  <a:lnTo>
                    <a:pt x="153839" y="153768"/>
                  </a:lnTo>
                  <a:lnTo>
                    <a:pt x="125229" y="172989"/>
                  </a:lnTo>
                  <a:lnTo>
                    <a:pt x="90051" y="180021"/>
                  </a:lnTo>
                  <a:lnTo>
                    <a:pt x="54874" y="172989"/>
                  </a:lnTo>
                  <a:lnTo>
                    <a:pt x="26264" y="153768"/>
                  </a:lnTo>
                  <a:lnTo>
                    <a:pt x="7035" y="125171"/>
                  </a:lnTo>
                  <a:lnTo>
                    <a:pt x="0" y="90010"/>
                  </a:lnTo>
                  <a:close/>
                </a:path>
              </a:pathLst>
            </a:custGeom>
            <a:ln w="94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5222726" y="4794890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58" y="0"/>
                  </a:lnTo>
                </a:path>
              </a:pathLst>
            </a:custGeom>
            <a:ln w="94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5236945" y="479015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5222727" y="4652768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958" y="0"/>
                  </a:lnTo>
                </a:path>
              </a:pathLst>
            </a:custGeom>
            <a:ln w="94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236947" y="46480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232208" y="464329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949"/>
                  </a:lnTo>
                </a:path>
              </a:pathLst>
            </a:custGeom>
            <a:ln w="94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5227469" y="465750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6" name="object 126" descr=""/>
          <p:cNvSpPr txBox="1"/>
          <p:nvPr/>
        </p:nvSpPr>
        <p:spPr>
          <a:xfrm>
            <a:off x="5285864" y="4535845"/>
            <a:ext cx="19621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000080"/>
                </a:solidFill>
                <a:latin typeface="Arial"/>
                <a:cs typeface="Arial"/>
              </a:rPr>
              <a:t>Bib1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27" name="object 127" descr=""/>
          <p:cNvGrpSpPr/>
          <p:nvPr/>
        </p:nvGrpSpPr>
        <p:grpSpPr>
          <a:xfrm>
            <a:off x="4165819" y="4534333"/>
            <a:ext cx="1545590" cy="862330"/>
            <a:chOff x="4165819" y="4534333"/>
            <a:chExt cx="1545590" cy="862330"/>
          </a:xfrm>
        </p:grpSpPr>
        <p:sp>
          <p:nvSpPr>
            <p:cNvPr id="128" name="object 128" descr=""/>
            <p:cNvSpPr/>
            <p:nvPr/>
          </p:nvSpPr>
          <p:spPr>
            <a:xfrm>
              <a:off x="5232211" y="453907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94747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5232212" y="482331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47"/>
                  </a:lnTo>
                </a:path>
              </a:pathLst>
            </a:custGeom>
            <a:ln w="9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4189508" y="5107558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0"/>
                  </a:moveTo>
                  <a:lnTo>
                    <a:pt x="0" y="189495"/>
                  </a:lnTo>
                </a:path>
              </a:pathLst>
            </a:custGeom>
            <a:ln w="947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4184769" y="529231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4189509" y="4539070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94791" y="0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4184771" y="45343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4189511" y="4539070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w="0" h="189864">
                  <a:moveTo>
                    <a:pt x="0" y="0"/>
                  </a:moveTo>
                  <a:lnTo>
                    <a:pt x="0" y="189495"/>
                  </a:lnTo>
                </a:path>
              </a:pathLst>
            </a:custGeom>
            <a:ln w="947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4184772" y="472382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4189513" y="529705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w="0" h="95250">
                  <a:moveTo>
                    <a:pt x="0" y="0"/>
                  </a:moveTo>
                  <a:lnTo>
                    <a:pt x="0" y="94747"/>
                  </a:lnTo>
                </a:path>
              </a:pathLst>
            </a:custGeom>
            <a:ln w="947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4184774" y="53870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4189514" y="5297054"/>
              <a:ext cx="663575" cy="0"/>
            </a:xfrm>
            <a:custGeom>
              <a:avLst/>
              <a:gdLst/>
              <a:ahLst/>
              <a:cxnLst/>
              <a:rect l="l" t="t" r="r" b="b"/>
              <a:pathLst>
                <a:path w="663575" h="0">
                  <a:moveTo>
                    <a:pt x="0" y="0"/>
                  </a:moveTo>
                  <a:lnTo>
                    <a:pt x="663539" y="0"/>
                  </a:lnTo>
                </a:path>
              </a:pathLst>
            </a:custGeom>
            <a:ln w="947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4848315" y="529231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4170557" y="52781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4" y="28424"/>
                  </a:moveTo>
                  <a:lnTo>
                    <a:pt x="6322" y="28424"/>
                  </a:lnTo>
                  <a:lnTo>
                    <a:pt x="0" y="22104"/>
                  </a:lnTo>
                  <a:lnTo>
                    <a:pt x="0" y="14212"/>
                  </a:lnTo>
                  <a:lnTo>
                    <a:pt x="0" y="6319"/>
                  </a:lnTo>
                  <a:lnTo>
                    <a:pt x="6322" y="0"/>
                  </a:lnTo>
                  <a:lnTo>
                    <a:pt x="22114" y="0"/>
                  </a:lnTo>
                  <a:lnTo>
                    <a:pt x="28437" y="6319"/>
                  </a:lnTo>
                  <a:lnTo>
                    <a:pt x="28437" y="22104"/>
                  </a:lnTo>
                  <a:lnTo>
                    <a:pt x="22114" y="2842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4170557" y="52781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12"/>
                  </a:moveTo>
                  <a:lnTo>
                    <a:pt x="0" y="6319"/>
                  </a:lnTo>
                  <a:lnTo>
                    <a:pt x="6322" y="0"/>
                  </a:lnTo>
                  <a:lnTo>
                    <a:pt x="14218" y="0"/>
                  </a:lnTo>
                  <a:lnTo>
                    <a:pt x="22114" y="0"/>
                  </a:lnTo>
                  <a:lnTo>
                    <a:pt x="28437" y="6319"/>
                  </a:lnTo>
                  <a:lnTo>
                    <a:pt x="28437" y="14212"/>
                  </a:lnTo>
                  <a:lnTo>
                    <a:pt x="28437" y="22104"/>
                  </a:lnTo>
                  <a:lnTo>
                    <a:pt x="22114" y="28424"/>
                  </a:lnTo>
                  <a:lnTo>
                    <a:pt x="14218" y="28424"/>
                  </a:lnTo>
                  <a:lnTo>
                    <a:pt x="6322" y="28424"/>
                  </a:lnTo>
                  <a:lnTo>
                    <a:pt x="0" y="22104"/>
                  </a:lnTo>
                  <a:lnTo>
                    <a:pt x="0" y="14212"/>
                  </a:lnTo>
                  <a:close/>
                </a:path>
              </a:pathLst>
            </a:custGeom>
            <a:ln w="947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4834098" y="52781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4" y="28424"/>
                  </a:moveTo>
                  <a:lnTo>
                    <a:pt x="6322" y="28424"/>
                  </a:lnTo>
                  <a:lnTo>
                    <a:pt x="0" y="22104"/>
                  </a:lnTo>
                  <a:lnTo>
                    <a:pt x="0" y="14212"/>
                  </a:lnTo>
                  <a:lnTo>
                    <a:pt x="0" y="6319"/>
                  </a:lnTo>
                  <a:lnTo>
                    <a:pt x="6322" y="0"/>
                  </a:lnTo>
                  <a:lnTo>
                    <a:pt x="22114" y="0"/>
                  </a:lnTo>
                  <a:lnTo>
                    <a:pt x="28437" y="6319"/>
                  </a:lnTo>
                  <a:lnTo>
                    <a:pt x="28437" y="22104"/>
                  </a:lnTo>
                  <a:lnTo>
                    <a:pt x="22114" y="2842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4834098" y="52781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12"/>
                  </a:moveTo>
                  <a:lnTo>
                    <a:pt x="0" y="6319"/>
                  </a:lnTo>
                  <a:lnTo>
                    <a:pt x="6322" y="0"/>
                  </a:lnTo>
                  <a:lnTo>
                    <a:pt x="14218" y="0"/>
                  </a:lnTo>
                  <a:lnTo>
                    <a:pt x="22114" y="0"/>
                  </a:lnTo>
                  <a:lnTo>
                    <a:pt x="28437" y="6319"/>
                  </a:lnTo>
                  <a:lnTo>
                    <a:pt x="28437" y="14212"/>
                  </a:lnTo>
                  <a:lnTo>
                    <a:pt x="28437" y="22104"/>
                  </a:lnTo>
                  <a:lnTo>
                    <a:pt x="22114" y="28424"/>
                  </a:lnTo>
                  <a:lnTo>
                    <a:pt x="14218" y="28424"/>
                  </a:lnTo>
                  <a:lnTo>
                    <a:pt x="6322" y="28424"/>
                  </a:lnTo>
                  <a:lnTo>
                    <a:pt x="0" y="22104"/>
                  </a:lnTo>
                  <a:lnTo>
                    <a:pt x="0" y="14212"/>
                  </a:lnTo>
                  <a:close/>
                </a:path>
              </a:pathLst>
            </a:custGeom>
            <a:ln w="947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5327013" y="491806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916" y="0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5322274" y="491332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5364931" y="4889638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23686"/>
                  </a:moveTo>
                  <a:lnTo>
                    <a:pt x="1851" y="14433"/>
                  </a:lnTo>
                  <a:lnTo>
                    <a:pt x="6911" y="6908"/>
                  </a:lnTo>
                  <a:lnTo>
                    <a:pt x="14440" y="1850"/>
                  </a:lnTo>
                  <a:lnTo>
                    <a:pt x="23697" y="0"/>
                  </a:lnTo>
                  <a:lnTo>
                    <a:pt x="32955" y="1850"/>
                  </a:lnTo>
                  <a:lnTo>
                    <a:pt x="40484" y="6908"/>
                  </a:lnTo>
                  <a:lnTo>
                    <a:pt x="45544" y="14433"/>
                  </a:lnTo>
                  <a:lnTo>
                    <a:pt x="47395" y="23686"/>
                  </a:lnTo>
                  <a:lnTo>
                    <a:pt x="45544" y="32940"/>
                  </a:lnTo>
                  <a:lnTo>
                    <a:pt x="40484" y="40465"/>
                  </a:lnTo>
                  <a:lnTo>
                    <a:pt x="32955" y="45523"/>
                  </a:lnTo>
                  <a:lnTo>
                    <a:pt x="23697" y="47373"/>
                  </a:lnTo>
                  <a:lnTo>
                    <a:pt x="14440" y="45523"/>
                  </a:lnTo>
                  <a:lnTo>
                    <a:pt x="6911" y="40465"/>
                  </a:lnTo>
                  <a:lnTo>
                    <a:pt x="1851" y="32940"/>
                  </a:lnTo>
                  <a:lnTo>
                    <a:pt x="0" y="23686"/>
                  </a:lnTo>
                  <a:close/>
                </a:path>
              </a:pathLst>
            </a:custGeom>
            <a:ln w="94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5232225" y="4539070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5" h="0">
                  <a:moveTo>
                    <a:pt x="473956" y="0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5227486" y="45343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4853062" y="4918062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 h="0">
                  <a:moveTo>
                    <a:pt x="0" y="0"/>
                  </a:moveTo>
                  <a:lnTo>
                    <a:pt x="379165" y="0"/>
                  </a:lnTo>
                </a:path>
              </a:pathLst>
            </a:custGeom>
            <a:ln w="947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5227487" y="491332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4834105" y="489911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4" y="28424"/>
                  </a:moveTo>
                  <a:lnTo>
                    <a:pt x="6322" y="28424"/>
                  </a:lnTo>
                  <a:lnTo>
                    <a:pt x="0" y="22104"/>
                  </a:lnTo>
                  <a:lnTo>
                    <a:pt x="0" y="14212"/>
                  </a:lnTo>
                  <a:lnTo>
                    <a:pt x="0" y="6319"/>
                  </a:lnTo>
                  <a:lnTo>
                    <a:pt x="6322" y="0"/>
                  </a:lnTo>
                  <a:lnTo>
                    <a:pt x="22114" y="0"/>
                  </a:lnTo>
                  <a:lnTo>
                    <a:pt x="28437" y="6319"/>
                  </a:lnTo>
                  <a:lnTo>
                    <a:pt x="28437" y="22104"/>
                  </a:lnTo>
                  <a:lnTo>
                    <a:pt x="22114" y="2842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4834105" y="489911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12"/>
                  </a:moveTo>
                  <a:lnTo>
                    <a:pt x="0" y="6319"/>
                  </a:lnTo>
                  <a:lnTo>
                    <a:pt x="6322" y="0"/>
                  </a:lnTo>
                  <a:lnTo>
                    <a:pt x="14218" y="0"/>
                  </a:lnTo>
                  <a:lnTo>
                    <a:pt x="22114" y="0"/>
                  </a:lnTo>
                  <a:lnTo>
                    <a:pt x="28437" y="6319"/>
                  </a:lnTo>
                  <a:lnTo>
                    <a:pt x="28437" y="14212"/>
                  </a:lnTo>
                  <a:lnTo>
                    <a:pt x="28437" y="22104"/>
                  </a:lnTo>
                  <a:lnTo>
                    <a:pt x="22114" y="28424"/>
                  </a:lnTo>
                  <a:lnTo>
                    <a:pt x="14218" y="28424"/>
                  </a:lnTo>
                  <a:lnTo>
                    <a:pt x="6322" y="28424"/>
                  </a:lnTo>
                  <a:lnTo>
                    <a:pt x="0" y="22104"/>
                  </a:lnTo>
                  <a:lnTo>
                    <a:pt x="0" y="14212"/>
                  </a:lnTo>
                  <a:close/>
                </a:path>
              </a:pathLst>
            </a:custGeom>
            <a:ln w="947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5213270" y="489911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4" y="28424"/>
                  </a:moveTo>
                  <a:lnTo>
                    <a:pt x="6322" y="28424"/>
                  </a:lnTo>
                  <a:lnTo>
                    <a:pt x="0" y="22104"/>
                  </a:lnTo>
                  <a:lnTo>
                    <a:pt x="0" y="14212"/>
                  </a:lnTo>
                  <a:lnTo>
                    <a:pt x="0" y="6319"/>
                  </a:lnTo>
                  <a:lnTo>
                    <a:pt x="6322" y="0"/>
                  </a:lnTo>
                  <a:lnTo>
                    <a:pt x="22114" y="0"/>
                  </a:lnTo>
                  <a:lnTo>
                    <a:pt x="28437" y="6319"/>
                  </a:lnTo>
                  <a:lnTo>
                    <a:pt x="28437" y="22104"/>
                  </a:lnTo>
                  <a:lnTo>
                    <a:pt x="22114" y="2842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5213270" y="489911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12"/>
                  </a:moveTo>
                  <a:lnTo>
                    <a:pt x="0" y="6319"/>
                  </a:lnTo>
                  <a:lnTo>
                    <a:pt x="6322" y="0"/>
                  </a:lnTo>
                  <a:lnTo>
                    <a:pt x="14218" y="0"/>
                  </a:lnTo>
                  <a:lnTo>
                    <a:pt x="22114" y="0"/>
                  </a:lnTo>
                  <a:lnTo>
                    <a:pt x="28437" y="6319"/>
                  </a:lnTo>
                  <a:lnTo>
                    <a:pt x="28437" y="14212"/>
                  </a:lnTo>
                  <a:lnTo>
                    <a:pt x="28437" y="22104"/>
                  </a:lnTo>
                  <a:lnTo>
                    <a:pt x="22114" y="28424"/>
                  </a:lnTo>
                  <a:lnTo>
                    <a:pt x="14218" y="28424"/>
                  </a:lnTo>
                  <a:lnTo>
                    <a:pt x="6322" y="28424"/>
                  </a:lnTo>
                  <a:lnTo>
                    <a:pt x="0" y="22104"/>
                  </a:lnTo>
                  <a:lnTo>
                    <a:pt x="0" y="14212"/>
                  </a:lnTo>
                  <a:close/>
                </a:path>
              </a:pathLst>
            </a:custGeom>
            <a:ln w="947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4853064" y="5297054"/>
              <a:ext cx="853440" cy="0"/>
            </a:xfrm>
            <a:custGeom>
              <a:avLst/>
              <a:gdLst/>
              <a:ahLst/>
              <a:cxnLst/>
              <a:rect l="l" t="t" r="r" b="b"/>
              <a:pathLst>
                <a:path w="853439" h="0">
                  <a:moveTo>
                    <a:pt x="853122" y="0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4848326" y="529231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834108" y="527810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4" y="28424"/>
                  </a:moveTo>
                  <a:lnTo>
                    <a:pt x="6322" y="28424"/>
                  </a:lnTo>
                  <a:lnTo>
                    <a:pt x="0" y="22104"/>
                  </a:lnTo>
                  <a:lnTo>
                    <a:pt x="0" y="14212"/>
                  </a:lnTo>
                  <a:lnTo>
                    <a:pt x="0" y="6319"/>
                  </a:lnTo>
                  <a:lnTo>
                    <a:pt x="6322" y="0"/>
                  </a:lnTo>
                  <a:lnTo>
                    <a:pt x="22114" y="0"/>
                  </a:lnTo>
                  <a:lnTo>
                    <a:pt x="28437" y="6319"/>
                  </a:lnTo>
                  <a:lnTo>
                    <a:pt x="28437" y="22104"/>
                  </a:lnTo>
                  <a:lnTo>
                    <a:pt x="22114" y="2842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834108" y="527810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212"/>
                  </a:moveTo>
                  <a:lnTo>
                    <a:pt x="0" y="6319"/>
                  </a:lnTo>
                  <a:lnTo>
                    <a:pt x="6322" y="0"/>
                  </a:lnTo>
                  <a:lnTo>
                    <a:pt x="14218" y="0"/>
                  </a:lnTo>
                  <a:lnTo>
                    <a:pt x="22114" y="0"/>
                  </a:lnTo>
                  <a:lnTo>
                    <a:pt x="28437" y="6319"/>
                  </a:lnTo>
                  <a:lnTo>
                    <a:pt x="28437" y="14212"/>
                  </a:lnTo>
                  <a:lnTo>
                    <a:pt x="28437" y="22104"/>
                  </a:lnTo>
                  <a:lnTo>
                    <a:pt x="22114" y="28424"/>
                  </a:lnTo>
                  <a:lnTo>
                    <a:pt x="14218" y="28424"/>
                  </a:lnTo>
                  <a:lnTo>
                    <a:pt x="6322" y="28424"/>
                  </a:lnTo>
                  <a:lnTo>
                    <a:pt x="0" y="22104"/>
                  </a:lnTo>
                  <a:lnTo>
                    <a:pt x="0" y="14212"/>
                  </a:lnTo>
                  <a:close/>
                </a:path>
              </a:pathLst>
            </a:custGeom>
            <a:ln w="947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706189" y="4539070"/>
              <a:ext cx="0" cy="758190"/>
            </a:xfrm>
            <a:custGeom>
              <a:avLst/>
              <a:gdLst/>
              <a:ahLst/>
              <a:cxnLst/>
              <a:rect l="l" t="t" r="r" b="b"/>
              <a:pathLst>
                <a:path w="0" h="758189">
                  <a:moveTo>
                    <a:pt x="0" y="757983"/>
                  </a:moveTo>
                  <a:lnTo>
                    <a:pt x="0" y="0"/>
                  </a:lnTo>
                </a:path>
              </a:pathLst>
            </a:custGeom>
            <a:ln w="9479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701450" y="45343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4663486" y="4539070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4" h="0">
                  <a:moveTo>
                    <a:pt x="189582" y="0"/>
                  </a:moveTo>
                  <a:lnTo>
                    <a:pt x="0" y="0"/>
                  </a:lnTo>
                </a:path>
              </a:pathLst>
            </a:custGeom>
            <a:ln w="947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4658747" y="453433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5232235" y="4918062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 h="0">
                  <a:moveTo>
                    <a:pt x="0" y="0"/>
                  </a:moveTo>
                  <a:lnTo>
                    <a:pt x="94791" y="0"/>
                  </a:lnTo>
                </a:path>
              </a:pathLst>
            </a:custGeom>
            <a:ln w="947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5322287" y="491332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37"/>
                  </a:moveTo>
                  <a:lnTo>
                    <a:pt x="1388" y="8087"/>
                  </a:lnTo>
                  <a:lnTo>
                    <a:pt x="4739" y="9474"/>
                  </a:lnTo>
                  <a:lnTo>
                    <a:pt x="8090" y="8087"/>
                  </a:lnTo>
                  <a:lnTo>
                    <a:pt x="9479" y="4737"/>
                  </a:lnTo>
                  <a:lnTo>
                    <a:pt x="8090" y="1387"/>
                  </a:lnTo>
                  <a:lnTo>
                    <a:pt x="4739" y="0"/>
                  </a:lnTo>
                  <a:lnTo>
                    <a:pt x="1388" y="1387"/>
                  </a:lnTo>
                  <a:lnTo>
                    <a:pt x="0" y="4737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5" name="object 165" descr=""/>
          <p:cNvSpPr txBox="1"/>
          <p:nvPr/>
        </p:nvSpPr>
        <p:spPr>
          <a:xfrm>
            <a:off x="5503899" y="4848514"/>
            <a:ext cx="13017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latin typeface="Arial"/>
                <a:cs typeface="Arial"/>
              </a:rPr>
              <a:t>Vo</a:t>
            </a:r>
            <a:endParaRPr sz="650">
              <a:latin typeface="Arial"/>
              <a:cs typeface="Arial"/>
            </a:endParaRPr>
          </a:p>
        </p:txBody>
      </p:sp>
      <p:sp>
        <p:nvSpPr>
          <p:cNvPr id="166" name="object 166" descr=""/>
          <p:cNvSpPr/>
          <p:nvPr/>
        </p:nvSpPr>
        <p:spPr>
          <a:xfrm>
            <a:off x="6580702" y="5282863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 h="0">
                <a:moveTo>
                  <a:pt x="0" y="0"/>
                </a:moveTo>
                <a:lnTo>
                  <a:pt x="5394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 txBox="1"/>
          <p:nvPr/>
        </p:nvSpPr>
        <p:spPr>
          <a:xfrm>
            <a:off x="7820659" y="5255489"/>
            <a:ext cx="104775" cy="149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 i="1"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8" name="object 168" descr=""/>
          <p:cNvSpPr txBox="1"/>
          <p:nvPr/>
        </p:nvSpPr>
        <p:spPr>
          <a:xfrm>
            <a:off x="7182241" y="5255489"/>
            <a:ext cx="104775" cy="149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 i="1"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9" name="object 169" descr=""/>
          <p:cNvSpPr txBox="1"/>
          <p:nvPr/>
        </p:nvSpPr>
        <p:spPr>
          <a:xfrm>
            <a:off x="6718609" y="5022588"/>
            <a:ext cx="23622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1350" spc="-25" i="1">
                <a:latin typeface="Times New Roman"/>
                <a:cs typeface="Times New Roman"/>
              </a:rPr>
              <a:t>R</a:t>
            </a:r>
            <a:r>
              <a:rPr dirty="0" baseline="-24305" sz="1200" spc="-37" i="1">
                <a:latin typeface="Times New Roman"/>
                <a:cs typeface="Times New Roman"/>
              </a:rPr>
              <a:t>T</a:t>
            </a:r>
            <a:endParaRPr baseline="-24305" sz="1200">
              <a:latin typeface="Times New Roman"/>
              <a:cs typeface="Times New Roman"/>
            </a:endParaRPr>
          </a:p>
        </p:txBody>
      </p:sp>
      <p:sp>
        <p:nvSpPr>
          <p:cNvPr id="170" name="object 170" descr=""/>
          <p:cNvSpPr txBox="1"/>
          <p:nvPr/>
        </p:nvSpPr>
        <p:spPr>
          <a:xfrm>
            <a:off x="6301204" y="5255489"/>
            <a:ext cx="76835" cy="149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 i="1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1" name="object 171" descr=""/>
          <p:cNvSpPr txBox="1"/>
          <p:nvPr/>
        </p:nvSpPr>
        <p:spPr>
          <a:xfrm>
            <a:off x="6236709" y="4366323"/>
            <a:ext cx="2225675" cy="60452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dirty="0" sz="1350" spc="60" i="1">
                <a:latin typeface="Times New Roman"/>
                <a:cs typeface="Times New Roman"/>
              </a:rPr>
              <a:t>R</a:t>
            </a:r>
            <a:r>
              <a:rPr dirty="0" baseline="-24305" sz="1200" spc="89" i="1">
                <a:latin typeface="Times New Roman"/>
                <a:cs typeface="Times New Roman"/>
              </a:rPr>
              <a:t>p</a:t>
            </a:r>
            <a:r>
              <a:rPr dirty="0" baseline="-24305" sz="1200" spc="-7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'</a:t>
            </a:r>
            <a:r>
              <a:rPr dirty="0" sz="1350" spc="-20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5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T</a:t>
            </a:r>
            <a:r>
              <a:rPr dirty="0" baseline="-24305" sz="1200" spc="434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//</a:t>
            </a:r>
            <a:r>
              <a:rPr dirty="0" sz="1350" spc="-10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2875" sz="1275" i="1">
                <a:latin typeface="Symbol"/>
                <a:cs typeface="Symbol"/>
              </a:rPr>
              <a:t></a:t>
            </a:r>
            <a:r>
              <a:rPr dirty="0" baseline="-22875" sz="1275" spc="667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-1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10</a:t>
            </a:r>
            <a:r>
              <a:rPr dirty="0" sz="1350" spc="-1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//1,5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-130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1,3</a:t>
            </a:r>
            <a:r>
              <a:rPr dirty="0" sz="1350" spc="-20" i="1">
                <a:latin typeface="Times New Roman"/>
                <a:cs typeface="Times New Roman"/>
              </a:rPr>
              <a:t>k</a:t>
            </a:r>
            <a:r>
              <a:rPr dirty="0" sz="1350" spc="-20">
                <a:latin typeface="Symbol"/>
                <a:cs typeface="Symbol"/>
              </a:rPr>
              <a:t></a:t>
            </a:r>
            <a:endParaRPr sz="135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655"/>
              </a:spcBef>
            </a:pPr>
            <a:r>
              <a:rPr dirty="0" sz="1350" spc="65" i="1">
                <a:latin typeface="Times New Roman"/>
                <a:cs typeface="Times New Roman"/>
              </a:rPr>
              <a:t>R</a:t>
            </a:r>
            <a:r>
              <a:rPr dirty="0" baseline="-24305" sz="1200" spc="97" i="1">
                <a:latin typeface="Times New Roman"/>
                <a:cs typeface="Times New Roman"/>
              </a:rPr>
              <a:t>p</a:t>
            </a:r>
            <a:r>
              <a:rPr dirty="0" baseline="-24305" sz="1200" spc="60" i="1">
                <a:latin typeface="Times New Roman"/>
                <a:cs typeface="Times New Roman"/>
              </a:rPr>
              <a:t> </a:t>
            </a:r>
            <a:r>
              <a:rPr dirty="0" sz="1350" spc="65">
                <a:latin typeface="Times New Roman"/>
                <a:cs typeface="Times New Roman"/>
              </a:rPr>
              <a:t>''</a:t>
            </a:r>
            <a:r>
              <a:rPr dirty="0" sz="1350" spc="-19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9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E</a:t>
            </a:r>
            <a:r>
              <a:rPr dirty="0" baseline="-24305" sz="1200" spc="412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//</a:t>
            </a:r>
            <a:r>
              <a:rPr dirty="0" sz="1350" spc="-85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4305" sz="1200" i="1">
                <a:latin typeface="Times New Roman"/>
                <a:cs typeface="Times New Roman"/>
              </a:rPr>
              <a:t>p</a:t>
            </a:r>
            <a:r>
              <a:rPr dirty="0" baseline="-24305" sz="1200" spc="615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-114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10</a:t>
            </a:r>
            <a:r>
              <a:rPr dirty="0" sz="1350" spc="-1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//</a:t>
            </a:r>
            <a:r>
              <a:rPr dirty="0" sz="1350" spc="-8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2</a:t>
            </a:r>
            <a:r>
              <a:rPr dirty="0" sz="1350" spc="35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-114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1,7</a:t>
            </a:r>
            <a:r>
              <a:rPr dirty="0" sz="1350" spc="-20" i="1">
                <a:latin typeface="Times New Roman"/>
                <a:cs typeface="Times New Roman"/>
              </a:rPr>
              <a:t>k</a:t>
            </a:r>
            <a:r>
              <a:rPr dirty="0" sz="1350" spc="-20">
                <a:latin typeface="Symbol"/>
                <a:cs typeface="Symbol"/>
              </a:rPr>
              <a:t>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72" name="object 172" descr=""/>
          <p:cNvSpPr txBox="1"/>
          <p:nvPr/>
        </p:nvSpPr>
        <p:spPr>
          <a:xfrm>
            <a:off x="7132050" y="5138452"/>
            <a:ext cx="71310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3995" algn="l"/>
              </a:tabLst>
            </a:pPr>
            <a:r>
              <a:rPr dirty="0" sz="1350" spc="-50" i="1">
                <a:latin typeface="Times New Roman"/>
                <a:cs typeface="Times New Roman"/>
              </a:rPr>
              <a:t>i</a:t>
            </a:r>
            <a:r>
              <a:rPr dirty="0" sz="1350" i="1">
                <a:latin typeface="Times New Roman"/>
                <a:cs typeface="Times New Roman"/>
              </a:rPr>
              <a:t>	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1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0,87</a:t>
            </a:r>
            <a:r>
              <a:rPr dirty="0" sz="1350" spc="-10" i="1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3" name="object 173" descr=""/>
          <p:cNvSpPr txBox="1"/>
          <p:nvPr/>
        </p:nvSpPr>
        <p:spPr>
          <a:xfrm>
            <a:off x="6585360" y="5275973"/>
            <a:ext cx="45910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165" i="1">
                <a:latin typeface="Times New Roman"/>
                <a:cs typeface="Times New Roman"/>
              </a:rPr>
              <a:t> 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4" name="object 174" descr=""/>
          <p:cNvSpPr txBox="1"/>
          <p:nvPr/>
        </p:nvSpPr>
        <p:spPr>
          <a:xfrm>
            <a:off x="6688381" y="5387558"/>
            <a:ext cx="3975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</a:tabLst>
            </a:pPr>
            <a:r>
              <a:rPr dirty="0" sz="800" spc="-50" i="1">
                <a:latin typeface="Times New Roman"/>
                <a:cs typeface="Times New Roman"/>
              </a:rPr>
              <a:t>T</a:t>
            </a:r>
            <a:r>
              <a:rPr dirty="0" sz="800" i="1">
                <a:latin typeface="Times New Roman"/>
                <a:cs typeface="Times New Roman"/>
              </a:rPr>
              <a:t>	</a:t>
            </a:r>
            <a:r>
              <a:rPr dirty="0" sz="850" spc="-50" i="1">
                <a:latin typeface="Symbol"/>
                <a:cs typeface="Symbol"/>
              </a:rPr>
              <a:t></a:t>
            </a:r>
            <a:endParaRPr sz="850">
              <a:latin typeface="Symbol"/>
              <a:cs typeface="Symbol"/>
            </a:endParaRPr>
          </a:p>
        </p:txBody>
      </p:sp>
      <p:sp>
        <p:nvSpPr>
          <p:cNvPr id="175" name="object 175" descr=""/>
          <p:cNvSpPr txBox="1"/>
          <p:nvPr/>
        </p:nvSpPr>
        <p:spPr>
          <a:xfrm>
            <a:off x="6251077" y="5138452"/>
            <a:ext cx="29464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sz="1350" spc="150" i="1">
                <a:latin typeface="Times New Roman"/>
                <a:cs typeface="Times New Roman"/>
              </a:rPr>
              <a:t>  </a:t>
            </a:r>
            <a:r>
              <a:rPr dirty="0" sz="1350" spc="-5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76" name="object 176" descr=""/>
          <p:cNvSpPr txBox="1"/>
          <p:nvPr/>
        </p:nvSpPr>
        <p:spPr>
          <a:xfrm>
            <a:off x="2700394" y="977851"/>
            <a:ext cx="3530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continuación,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hallamos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punto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trabajo: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7" name="object 177" descr=""/>
          <p:cNvSpPr txBox="1"/>
          <p:nvPr/>
        </p:nvSpPr>
        <p:spPr>
          <a:xfrm>
            <a:off x="78809" y="3911246"/>
            <a:ext cx="7563484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continuación,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hacemos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análisis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alterna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(AC).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ello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dibujamos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en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frecuencias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medias.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8" name="object 178" descr=""/>
          <p:cNvSpPr txBox="1"/>
          <p:nvPr/>
        </p:nvSpPr>
        <p:spPr>
          <a:xfrm>
            <a:off x="156659" y="5775708"/>
            <a:ext cx="75799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Donde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p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paralelo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1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2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(10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k</a:t>
            </a:r>
            <a:r>
              <a:rPr dirty="0" sz="1200" spc="-20">
                <a:latin typeface="Symbol"/>
                <a:cs typeface="Symbol"/>
              </a:rPr>
              <a:t></a:t>
            </a:r>
            <a:r>
              <a:rPr dirty="0" sz="1200" spc="-20">
                <a:latin typeface="Verdana"/>
                <a:cs typeface="Verdana"/>
              </a:rPr>
              <a:t>).</a:t>
            </a:r>
            <a:endParaRPr sz="1200">
              <a:latin typeface="Verdana"/>
              <a:cs typeface="Verdana"/>
            </a:endParaRPr>
          </a:p>
          <a:p>
            <a:pPr marL="38100" marR="30480">
              <a:lnSpc>
                <a:spcPts val="1430"/>
              </a:lnSpc>
              <a:spcBef>
                <a:spcPts val="65"/>
              </a:spcBef>
            </a:pPr>
            <a:r>
              <a:rPr dirty="0" sz="1200">
                <a:latin typeface="Verdana"/>
                <a:cs typeface="Verdana"/>
              </a:rPr>
              <a:t>Haciendo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paralelo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T</a:t>
            </a:r>
            <a:r>
              <a:rPr dirty="0" baseline="-24305" sz="1200" spc="17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Symbol"/>
                <a:cs typeface="Symbol"/>
              </a:rPr>
              <a:t></a:t>
            </a:r>
            <a:r>
              <a:rPr dirty="0" baseline="-24305" sz="1200" spc="292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(al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llamaremos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p</a:t>
            </a:r>
            <a:r>
              <a:rPr dirty="0" sz="1200">
                <a:latin typeface="Verdana"/>
                <a:cs typeface="Verdana"/>
              </a:rPr>
              <a:t>’)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p</a:t>
            </a:r>
            <a:r>
              <a:rPr dirty="0" baseline="-24305" sz="1200" spc="15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E</a:t>
            </a:r>
            <a:r>
              <a:rPr dirty="0" baseline="-24305" sz="1200" spc="-2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(al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llamaremos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baseline="-24305" sz="1200" spc="-1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’’) </a:t>
            </a:r>
            <a:r>
              <a:rPr dirty="0" sz="1200">
                <a:latin typeface="Verdana"/>
                <a:cs typeface="Verdana"/>
              </a:rPr>
              <a:t>tenemos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divisor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corriente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relaciona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</a:t>
            </a:r>
            <a:r>
              <a:rPr dirty="0" baseline="-24305" sz="1200">
                <a:latin typeface="Verdana"/>
                <a:cs typeface="Verdana"/>
              </a:rPr>
              <a:t>b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i</a:t>
            </a:r>
            <a:r>
              <a:rPr dirty="0" baseline="-24305" sz="1200" spc="-30">
                <a:latin typeface="Verdana"/>
                <a:cs typeface="Verdana"/>
              </a:rPr>
              <a:t>in</a:t>
            </a:r>
            <a:r>
              <a:rPr dirty="0" sz="1200" spc="-2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8380" y="971510"/>
            <a:ext cx="2392680" cy="530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7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(Continuación).</a:t>
            </a:r>
            <a:endParaRPr sz="1200">
              <a:latin typeface="Verdana"/>
              <a:cs typeface="Verdana"/>
            </a:endParaRPr>
          </a:p>
          <a:p>
            <a:pPr marL="93980">
              <a:lnSpc>
                <a:spcPct val="100000"/>
              </a:lnSpc>
              <a:spcBef>
                <a:spcPts val="1095"/>
              </a:spcBef>
            </a:pP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deduce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que: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605133" y="1771668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 h="0">
                <a:moveTo>
                  <a:pt x="0" y="0"/>
                </a:moveTo>
                <a:lnTo>
                  <a:pt x="525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752144" y="2276478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 h="0">
                <a:moveTo>
                  <a:pt x="0" y="0"/>
                </a:moveTo>
                <a:lnTo>
                  <a:pt x="525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365125" y="2781287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4" h="0">
                <a:moveTo>
                  <a:pt x="0" y="0"/>
                </a:moveTo>
                <a:lnTo>
                  <a:pt x="5250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698165" y="3246710"/>
            <a:ext cx="447675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130" i="1">
                <a:latin typeface="Times New Roman"/>
                <a:cs typeface="Times New Roman"/>
              </a:rPr>
              <a:t> 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-55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56453" y="2269070"/>
            <a:ext cx="447675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130" i="1">
                <a:latin typeface="Times New Roman"/>
                <a:cs typeface="Times New Roman"/>
              </a:rPr>
              <a:t> 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609540" y="1764246"/>
            <a:ext cx="447675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130" i="1">
                <a:latin typeface="Times New Roman"/>
                <a:cs typeface="Times New Roman"/>
              </a:rPr>
              <a:t> 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709898" y="1872533"/>
            <a:ext cx="38735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19405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T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800" spc="-50" i="1">
                <a:latin typeface="Symbol"/>
                <a:cs typeface="Symbol"/>
              </a:rPr>
              <a:t></a:t>
            </a:r>
            <a:endParaRPr sz="800">
              <a:latin typeface="Symbol"/>
              <a:cs typeface="Symbo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1805" y="1621899"/>
            <a:ext cx="4371340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350" i="1">
                <a:latin typeface="Times New Roman"/>
                <a:cs typeface="Times New Roman"/>
              </a:rPr>
              <a:t>v</a:t>
            </a:r>
            <a:r>
              <a:rPr dirty="0" baseline="-25925" sz="1125" i="1">
                <a:latin typeface="Times New Roman"/>
                <a:cs typeface="Times New Roman"/>
              </a:rPr>
              <a:t>in</a:t>
            </a:r>
            <a:r>
              <a:rPr dirty="0" baseline="-25925" sz="1125" spc="630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(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5925" sz="1125" i="1">
                <a:latin typeface="Times New Roman"/>
                <a:cs typeface="Times New Roman"/>
              </a:rPr>
              <a:t>i</a:t>
            </a:r>
            <a:r>
              <a:rPr dirty="0" baseline="-25925" sz="1125" spc="509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40">
                <a:latin typeface="Times New Roman"/>
                <a:cs typeface="Times New Roman"/>
              </a:rPr>
              <a:t> </a:t>
            </a:r>
            <a:r>
              <a:rPr dirty="0" sz="1350" spc="60" i="1">
                <a:latin typeface="Times New Roman"/>
                <a:cs typeface="Times New Roman"/>
              </a:rPr>
              <a:t>R</a:t>
            </a:r>
            <a:r>
              <a:rPr dirty="0" baseline="-25925" sz="1125" spc="89" i="1">
                <a:latin typeface="Times New Roman"/>
                <a:cs typeface="Times New Roman"/>
              </a:rPr>
              <a:t>p</a:t>
            </a:r>
            <a:r>
              <a:rPr dirty="0" baseline="-25925" sz="1125" spc="67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')</a:t>
            </a: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baseline="-25925" sz="1125" i="1">
                <a:latin typeface="Times New Roman"/>
                <a:cs typeface="Times New Roman"/>
              </a:rPr>
              <a:t>in</a:t>
            </a:r>
            <a:r>
              <a:rPr dirty="0" baseline="-25925" sz="1125" spc="487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45">
                <a:latin typeface="Times New Roman"/>
                <a:cs typeface="Times New Roman"/>
              </a:rPr>
              <a:t> </a:t>
            </a:r>
            <a:r>
              <a:rPr dirty="0" sz="1350" spc="60" i="1">
                <a:latin typeface="Times New Roman"/>
                <a:cs typeface="Times New Roman"/>
              </a:rPr>
              <a:t>R</a:t>
            </a:r>
            <a:r>
              <a:rPr dirty="0" baseline="-25925" sz="1125" spc="89" i="1">
                <a:latin typeface="Times New Roman"/>
                <a:cs typeface="Times New Roman"/>
              </a:rPr>
              <a:t>p</a:t>
            </a:r>
            <a:r>
              <a:rPr dirty="0" baseline="-25925" sz="1125" spc="60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''(</a:t>
            </a: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baseline="-25925" sz="1125" i="1">
                <a:latin typeface="Times New Roman"/>
                <a:cs typeface="Times New Roman"/>
              </a:rPr>
              <a:t>in</a:t>
            </a:r>
            <a:r>
              <a:rPr dirty="0" baseline="-25925" sz="1125" spc="494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15">
                <a:latin typeface="Times New Roman"/>
                <a:cs typeface="Times New Roman"/>
              </a:rPr>
              <a:t> </a:t>
            </a:r>
            <a:r>
              <a:rPr dirty="0" sz="1400" i="1">
                <a:latin typeface="Symbol"/>
                <a:cs typeface="Symbol"/>
              </a:rPr>
              <a:t></a:t>
            </a: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baseline="-25925" sz="1125" i="1">
                <a:latin typeface="Times New Roman"/>
                <a:cs typeface="Times New Roman"/>
              </a:rPr>
              <a:t>b</a:t>
            </a:r>
            <a:r>
              <a:rPr dirty="0" baseline="-25925" sz="1125" spc="52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)</a:t>
            </a:r>
            <a:r>
              <a:rPr dirty="0" sz="1350" spc="6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(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5925" sz="1125" i="1">
                <a:latin typeface="Times New Roman"/>
                <a:cs typeface="Times New Roman"/>
              </a:rPr>
              <a:t>in</a:t>
            </a:r>
            <a:r>
              <a:rPr dirty="0" baseline="-25925" sz="1125" spc="487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40">
                <a:latin typeface="Times New Roman"/>
                <a:cs typeface="Times New Roman"/>
              </a:rPr>
              <a:t> </a:t>
            </a:r>
            <a:r>
              <a:rPr dirty="0" sz="1350" spc="55" i="1">
                <a:latin typeface="Times New Roman"/>
                <a:cs typeface="Times New Roman"/>
              </a:rPr>
              <a:t>R</a:t>
            </a:r>
            <a:r>
              <a:rPr dirty="0" baseline="-25925" sz="1125" spc="82" i="1">
                <a:latin typeface="Times New Roman"/>
                <a:cs typeface="Times New Roman"/>
              </a:rPr>
              <a:t>p</a:t>
            </a:r>
            <a:r>
              <a:rPr dirty="0" baseline="-25925" sz="1125" spc="75" i="1">
                <a:latin typeface="Times New Roman"/>
                <a:cs typeface="Times New Roman"/>
              </a:rPr>
              <a:t> </a:t>
            </a:r>
            <a:r>
              <a:rPr dirty="0" sz="1350" spc="50">
                <a:latin typeface="Times New Roman"/>
                <a:cs typeface="Times New Roman"/>
              </a:rPr>
              <a:t>'</a:t>
            </a:r>
            <a:r>
              <a:rPr dirty="0" sz="1350" spc="50">
                <a:latin typeface="Symbol"/>
                <a:cs typeface="Symbol"/>
              </a:rPr>
              <a:t></a:t>
            </a:r>
            <a:r>
              <a:rPr dirty="0" sz="1350" spc="50" i="1">
                <a:latin typeface="Times New Roman"/>
                <a:cs typeface="Times New Roman"/>
              </a:rPr>
              <a:t>R</a:t>
            </a:r>
            <a:r>
              <a:rPr dirty="0" baseline="-25925" sz="1125" spc="75" i="1">
                <a:latin typeface="Times New Roman"/>
                <a:cs typeface="Times New Roman"/>
              </a:rPr>
              <a:t>p </a:t>
            </a:r>
            <a:r>
              <a:rPr dirty="0" sz="1350">
                <a:latin typeface="Times New Roman"/>
                <a:cs typeface="Times New Roman"/>
              </a:rPr>
              <a:t>'')</a:t>
            </a: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baseline="-25925" sz="1125" i="1">
                <a:latin typeface="Times New Roman"/>
                <a:cs typeface="Times New Roman"/>
              </a:rPr>
              <a:t>in</a:t>
            </a:r>
            <a:r>
              <a:rPr dirty="0" baseline="-25925" sz="1125" spc="487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20">
                <a:latin typeface="Times New Roman"/>
                <a:cs typeface="Times New Roman"/>
              </a:rPr>
              <a:t> </a:t>
            </a:r>
            <a:r>
              <a:rPr dirty="0" sz="1400" i="1">
                <a:latin typeface="Symbol"/>
                <a:cs typeface="Symbol"/>
              </a:rPr>
              <a:t>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5925" sz="1125" i="1">
                <a:latin typeface="Times New Roman"/>
                <a:cs typeface="Times New Roman"/>
              </a:rPr>
              <a:t>p</a:t>
            </a:r>
            <a:r>
              <a:rPr dirty="0" baseline="-25925" sz="1125" spc="75" i="1">
                <a:latin typeface="Times New Roman"/>
                <a:cs typeface="Times New Roman"/>
              </a:rPr>
              <a:t> </a:t>
            </a:r>
            <a:r>
              <a:rPr dirty="0" sz="1350" spc="30">
                <a:latin typeface="Times New Roman"/>
                <a:cs typeface="Times New Roman"/>
              </a:rPr>
              <a:t>''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852575" y="3001544"/>
            <a:ext cx="129539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 spc="-50" i="1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69405" y="2773768"/>
            <a:ext cx="447675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130" i="1">
                <a:latin typeface="Times New Roman"/>
                <a:cs typeface="Times New Roman"/>
              </a:rPr>
              <a:t> 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498415" y="2528601"/>
            <a:ext cx="232410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350" spc="-25" i="1">
                <a:latin typeface="Times New Roman"/>
                <a:cs typeface="Times New Roman"/>
              </a:rPr>
              <a:t>R</a:t>
            </a:r>
            <a:r>
              <a:rPr dirty="0" baseline="-25925" sz="1125" spc="-37" i="1">
                <a:latin typeface="Times New Roman"/>
                <a:cs typeface="Times New Roman"/>
              </a:rPr>
              <a:t>T</a:t>
            </a:r>
            <a:endParaRPr baseline="-25925" sz="1125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61269" y="3020127"/>
            <a:ext cx="101600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 spc="-50" i="1">
                <a:latin typeface="Times New Roman"/>
                <a:cs typeface="Times New Roman"/>
              </a:rPr>
              <a:t>v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75414" y="2773768"/>
            <a:ext cx="101600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 spc="-50" i="1">
                <a:latin typeface="Times New Roman"/>
                <a:cs typeface="Times New Roman"/>
              </a:rPr>
              <a:t>v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98485" y="3354971"/>
            <a:ext cx="38735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19405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T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800" spc="-50" i="1">
                <a:latin typeface="Symbol"/>
                <a:cs typeface="Symbol"/>
              </a:rPr>
              <a:t></a:t>
            </a:r>
            <a:endParaRPr sz="800">
              <a:latin typeface="Symbol"/>
              <a:cs typeface="Symbo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33482" y="3104297"/>
            <a:ext cx="2023745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1731645" algn="l"/>
                <a:tab pos="1985010" algn="l"/>
              </a:tabLst>
            </a:pP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385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15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425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'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420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''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400" i="1">
                <a:latin typeface="Symbol"/>
                <a:cs typeface="Symbol"/>
              </a:rPr>
              <a:t>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sz="1350" spc="430" i="1">
                <a:latin typeface="Times New Roman"/>
                <a:cs typeface="Times New Roman"/>
              </a:rPr>
              <a:t> </a:t>
            </a:r>
            <a:r>
              <a:rPr dirty="0" sz="1350" spc="55">
                <a:latin typeface="Times New Roman"/>
                <a:cs typeface="Times New Roman"/>
              </a:rPr>
              <a:t>''</a:t>
            </a:r>
            <a:r>
              <a:rPr dirty="0" sz="1350" spc="-175">
                <a:latin typeface="Times New Roman"/>
                <a:cs typeface="Times New Roman"/>
              </a:rPr>
              <a:t> </a:t>
            </a:r>
            <a:r>
              <a:rPr dirty="0" u="sng" baseline="40740" sz="11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40740" sz="1125" spc="-7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sng" baseline="40740" sz="11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baseline="40740" sz="1125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141623" y="1630965"/>
            <a:ext cx="73025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 spc="-50" i="1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738550" y="1519123"/>
            <a:ext cx="232410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350" spc="-25" i="1">
                <a:latin typeface="Times New Roman"/>
                <a:cs typeface="Times New Roman"/>
              </a:rPr>
              <a:t>R</a:t>
            </a:r>
            <a:r>
              <a:rPr dirty="0" baseline="-25925" sz="1125" spc="-37" i="1">
                <a:latin typeface="Times New Roman"/>
                <a:cs typeface="Times New Roman"/>
              </a:rPr>
              <a:t>T</a:t>
            </a:r>
            <a:endParaRPr baseline="-25925" sz="1125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362291" y="3227180"/>
            <a:ext cx="1221105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54330" algn="l"/>
                <a:tab pos="685800" algn="l"/>
                <a:tab pos="1158240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i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50" i="1">
                <a:latin typeface="Times New Roman"/>
                <a:cs typeface="Times New Roman"/>
              </a:rPr>
              <a:t>p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50" i="1">
                <a:latin typeface="Times New Roman"/>
                <a:cs typeface="Times New Roman"/>
              </a:rPr>
              <a:t>p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50" i="1">
                <a:latin typeface="Times New Roman"/>
                <a:cs typeface="Times New Roman"/>
              </a:rPr>
              <a:t>p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48912" y="2887101"/>
            <a:ext cx="3507104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2233295" algn="l"/>
                <a:tab pos="2540000" algn="l"/>
                <a:tab pos="2983865" algn="l"/>
              </a:tabLst>
            </a:pPr>
            <a:r>
              <a:rPr dirty="0" sz="1350">
                <a:latin typeface="Symbol"/>
                <a:cs typeface="Symbol"/>
              </a:rPr>
              <a:t></a:t>
            </a:r>
            <a:r>
              <a:rPr dirty="0" sz="1350" spc="140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A</a:t>
            </a:r>
            <a:r>
              <a:rPr dirty="0" sz="1350" spc="500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35">
                <a:latin typeface="Times New Roman"/>
                <a:cs typeface="Times New Roman"/>
              </a:rPr>
              <a:t> </a:t>
            </a:r>
            <a:r>
              <a:rPr dirty="0" u="sng" baseline="40740" sz="1125" spc="3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baseline="40740" sz="11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dirty="0" u="sng" baseline="40740" sz="1125" spc="2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baseline="40740" sz="1125" spc="330">
                <a:latin typeface="Times New Roman"/>
                <a:cs typeface="Times New Roman"/>
              </a:rPr>
              <a:t> </a:t>
            </a:r>
            <a:r>
              <a:rPr dirty="0" u="none" sz="1350">
                <a:latin typeface="Symbol"/>
                <a:cs typeface="Symbol"/>
              </a:rPr>
              <a:t></a:t>
            </a:r>
            <a:r>
              <a:rPr dirty="0" u="none" sz="1350" spc="35">
                <a:latin typeface="Times New Roman"/>
                <a:cs typeface="Times New Roman"/>
              </a:rPr>
              <a:t> </a:t>
            </a:r>
            <a:r>
              <a:rPr dirty="0" u="sng" baseline="40740" sz="11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40740" sz="1125" spc="-7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sng" baseline="40740" sz="11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8194" sz="1200" spc="-75" i="1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dirty="0" u="sng" baseline="38194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baseline="38194" sz="1200" spc="359">
                <a:latin typeface="Times New Roman"/>
                <a:cs typeface="Times New Roman"/>
              </a:rPr>
              <a:t> </a:t>
            </a:r>
            <a:r>
              <a:rPr dirty="0" u="none" sz="1350">
                <a:latin typeface="Symbol"/>
                <a:cs typeface="Symbol"/>
              </a:rPr>
              <a:t></a:t>
            </a:r>
            <a:r>
              <a:rPr dirty="0" u="none" sz="1350">
                <a:latin typeface="Times New Roman"/>
                <a:cs typeface="Times New Roman"/>
              </a:rPr>
              <a:t> 0.93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562924" y="2631548"/>
            <a:ext cx="820419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350" spc="55" i="1">
                <a:latin typeface="Times New Roman"/>
                <a:cs typeface="Times New Roman"/>
              </a:rPr>
              <a:t>R</a:t>
            </a:r>
            <a:r>
              <a:rPr dirty="0" baseline="-25925" sz="1125" spc="82" i="1">
                <a:latin typeface="Times New Roman"/>
                <a:cs typeface="Times New Roman"/>
              </a:rPr>
              <a:t>p</a:t>
            </a:r>
            <a:r>
              <a:rPr dirty="0" baseline="-25925" sz="1125" spc="44" i="1">
                <a:latin typeface="Times New Roman"/>
                <a:cs typeface="Times New Roman"/>
              </a:rPr>
              <a:t> </a:t>
            </a:r>
            <a:r>
              <a:rPr dirty="0" sz="1350" spc="50">
                <a:latin typeface="Times New Roman"/>
                <a:cs typeface="Times New Roman"/>
              </a:rPr>
              <a:t>''</a:t>
            </a:r>
            <a:r>
              <a:rPr dirty="0" sz="1350" spc="50">
                <a:latin typeface="Symbol"/>
                <a:cs typeface="Symbol"/>
              </a:rPr>
              <a:t></a:t>
            </a:r>
            <a:r>
              <a:rPr dirty="0" sz="1400" spc="50" i="1">
                <a:latin typeface="Symbol"/>
                <a:cs typeface="Symbol"/>
              </a:rPr>
              <a:t></a:t>
            </a:r>
            <a:r>
              <a:rPr dirty="0" sz="1350" spc="50" i="1">
                <a:latin typeface="Times New Roman"/>
                <a:cs typeface="Times New Roman"/>
              </a:rPr>
              <a:t>R</a:t>
            </a:r>
            <a:r>
              <a:rPr dirty="0" baseline="-25925" sz="1125" spc="75" i="1">
                <a:latin typeface="Times New Roman"/>
                <a:cs typeface="Times New Roman"/>
              </a:rPr>
              <a:t>p</a:t>
            </a:r>
            <a:r>
              <a:rPr dirty="0" baseline="-25925" sz="1125" spc="44" i="1">
                <a:latin typeface="Times New Roman"/>
                <a:cs typeface="Times New Roman"/>
              </a:rPr>
              <a:t> </a:t>
            </a:r>
            <a:r>
              <a:rPr dirty="0" sz="1350" spc="30">
                <a:latin typeface="Times New Roman"/>
                <a:cs typeface="Times New Roman"/>
              </a:rPr>
              <a:t>''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40261" y="3133993"/>
            <a:ext cx="10287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-25" i="1">
                <a:latin typeface="Times New Roman"/>
                <a:cs typeface="Times New Roman"/>
              </a:rPr>
              <a:t>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97666" y="3000826"/>
            <a:ext cx="6985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-50" i="1">
                <a:latin typeface="Times New Roman"/>
                <a:cs typeface="Times New Roman"/>
              </a:rPr>
              <a:t>v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337431" y="2249563"/>
            <a:ext cx="10287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-25" i="1">
                <a:latin typeface="Times New Roman"/>
                <a:cs typeface="Times New Roman"/>
              </a:rPr>
              <a:t>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856744" y="2377354"/>
            <a:ext cx="38735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19405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T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800" spc="-50" i="1">
                <a:latin typeface="Symbol"/>
                <a:cs typeface="Symbol"/>
              </a:rPr>
              <a:t></a:t>
            </a:r>
            <a:endParaRPr sz="800">
              <a:latin typeface="Symbol"/>
              <a:cs typeface="Symbo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885462" y="2023948"/>
            <a:ext cx="232410" cy="2305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350" spc="-25" i="1">
                <a:latin typeface="Times New Roman"/>
                <a:cs typeface="Times New Roman"/>
              </a:rPr>
              <a:t>R</a:t>
            </a:r>
            <a:r>
              <a:rPr dirty="0" baseline="-25925" sz="1125" spc="-37" i="1">
                <a:latin typeface="Times New Roman"/>
                <a:cs typeface="Times New Roman"/>
              </a:rPr>
              <a:t>T</a:t>
            </a:r>
            <a:endParaRPr baseline="-25925" sz="1125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39105" y="2126701"/>
            <a:ext cx="3147695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3061970" algn="l"/>
              </a:tabLst>
            </a:pPr>
            <a:r>
              <a:rPr dirty="0" sz="1350" i="1">
                <a:latin typeface="Times New Roman"/>
                <a:cs typeface="Times New Roman"/>
              </a:rPr>
              <a:t>v</a:t>
            </a:r>
            <a:r>
              <a:rPr dirty="0" baseline="-25925" sz="1125" i="1">
                <a:latin typeface="Times New Roman"/>
                <a:cs typeface="Times New Roman"/>
              </a:rPr>
              <a:t>o</a:t>
            </a:r>
            <a:r>
              <a:rPr dirty="0" baseline="-25925" sz="1125" spc="652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120">
                <a:latin typeface="Times New Roman"/>
                <a:cs typeface="Times New Roman"/>
              </a:rPr>
              <a:t> </a:t>
            </a:r>
            <a:r>
              <a:rPr dirty="0" sz="1350" spc="55" i="1">
                <a:latin typeface="Times New Roman"/>
                <a:cs typeface="Times New Roman"/>
              </a:rPr>
              <a:t>R</a:t>
            </a:r>
            <a:r>
              <a:rPr dirty="0" baseline="-25925" sz="1125" spc="82" i="1">
                <a:latin typeface="Times New Roman"/>
                <a:cs typeface="Times New Roman"/>
              </a:rPr>
              <a:t>p </a:t>
            </a:r>
            <a:r>
              <a:rPr dirty="0" sz="1350">
                <a:latin typeface="Times New Roman"/>
                <a:cs typeface="Times New Roman"/>
              </a:rPr>
              <a:t>''(</a:t>
            </a: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baseline="-25925" sz="1125" i="1">
                <a:latin typeface="Times New Roman"/>
                <a:cs typeface="Times New Roman"/>
              </a:rPr>
              <a:t>in</a:t>
            </a:r>
            <a:r>
              <a:rPr dirty="0" baseline="-25925" sz="1125" spc="509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25">
                <a:latin typeface="Times New Roman"/>
                <a:cs typeface="Times New Roman"/>
              </a:rPr>
              <a:t> </a:t>
            </a:r>
            <a:r>
              <a:rPr dirty="0" sz="1400" i="1">
                <a:latin typeface="Symbol"/>
                <a:cs typeface="Symbol"/>
              </a:rPr>
              <a:t></a:t>
            </a: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baseline="-25925" sz="1125" i="1">
                <a:latin typeface="Times New Roman"/>
                <a:cs typeface="Times New Roman"/>
              </a:rPr>
              <a:t>b</a:t>
            </a:r>
            <a:r>
              <a:rPr dirty="0" baseline="-25925" sz="1125" spc="60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)</a:t>
            </a:r>
            <a:r>
              <a:rPr dirty="0" sz="1350" spc="70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</a:t>
            </a:r>
            <a:r>
              <a:rPr dirty="0" sz="1350" spc="114">
                <a:latin typeface="Times New Roman"/>
                <a:cs typeface="Times New Roman"/>
              </a:rPr>
              <a:t> </a:t>
            </a:r>
            <a:r>
              <a:rPr dirty="0" sz="1350" spc="55" i="1">
                <a:latin typeface="Times New Roman"/>
                <a:cs typeface="Times New Roman"/>
              </a:rPr>
              <a:t>R</a:t>
            </a:r>
            <a:r>
              <a:rPr dirty="0" baseline="-25925" sz="1125" spc="82" i="1">
                <a:latin typeface="Times New Roman"/>
                <a:cs typeface="Times New Roman"/>
              </a:rPr>
              <a:t>p </a:t>
            </a:r>
            <a:r>
              <a:rPr dirty="0" sz="1350">
                <a:latin typeface="Times New Roman"/>
                <a:cs typeface="Times New Roman"/>
              </a:rPr>
              <a:t>''</a:t>
            </a:r>
            <a:r>
              <a:rPr dirty="0" sz="1350" i="1">
                <a:latin typeface="Times New Roman"/>
                <a:cs typeface="Times New Roman"/>
              </a:rPr>
              <a:t>i</a:t>
            </a:r>
            <a:r>
              <a:rPr dirty="0" baseline="-25925" sz="1125" i="1">
                <a:latin typeface="Times New Roman"/>
                <a:cs typeface="Times New Roman"/>
              </a:rPr>
              <a:t>in</a:t>
            </a:r>
            <a:r>
              <a:rPr dirty="0" baseline="-25925" sz="1125" spc="509" i="1">
                <a:latin typeface="Times New Roman"/>
                <a:cs typeface="Times New Roman"/>
              </a:rPr>
              <a:t> </a:t>
            </a:r>
            <a:r>
              <a:rPr dirty="0" sz="1350">
                <a:latin typeface="Symbol"/>
                <a:cs typeface="Symbol"/>
              </a:rPr>
              <a:t></a:t>
            </a:r>
            <a:r>
              <a:rPr dirty="0" sz="1350" spc="25">
                <a:latin typeface="Times New Roman"/>
                <a:cs typeface="Times New Roman"/>
              </a:rPr>
              <a:t> </a:t>
            </a:r>
            <a:r>
              <a:rPr dirty="0" sz="1400" i="1">
                <a:latin typeface="Symbol"/>
                <a:cs typeface="Symbol"/>
              </a:rPr>
              <a:t></a:t>
            </a:r>
            <a:r>
              <a:rPr dirty="0" sz="1350" i="1">
                <a:latin typeface="Times New Roman"/>
                <a:cs typeface="Times New Roman"/>
              </a:rPr>
              <a:t>R</a:t>
            </a:r>
            <a:r>
              <a:rPr dirty="0" baseline="-25925" sz="1125" i="1">
                <a:latin typeface="Times New Roman"/>
                <a:cs typeface="Times New Roman"/>
              </a:rPr>
              <a:t>p</a:t>
            </a:r>
            <a:r>
              <a:rPr dirty="0" baseline="-25925" sz="1125" spc="89" i="1">
                <a:latin typeface="Times New Roman"/>
                <a:cs typeface="Times New Roman"/>
              </a:rPr>
              <a:t> </a:t>
            </a:r>
            <a:r>
              <a:rPr dirty="0" sz="1350" spc="30">
                <a:latin typeface="Times New Roman"/>
                <a:cs typeface="Times New Roman"/>
              </a:rPr>
              <a:t>''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50" i="1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190585" y="1744742"/>
            <a:ext cx="10287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-25" i="1">
                <a:latin typeface="Times New Roman"/>
                <a:cs typeface="Times New Roman"/>
              </a:rPr>
              <a:t>in</a:t>
            </a:r>
            <a:endParaRPr sz="750">
              <a:latin typeface="Times New Roman"/>
              <a:cs typeface="Times New Roman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596201" y="4060575"/>
            <a:ext cx="594360" cy="762635"/>
            <a:chOff x="596201" y="4060575"/>
            <a:chExt cx="594360" cy="762635"/>
          </a:xfrm>
        </p:grpSpPr>
        <p:sp>
          <p:nvSpPr>
            <p:cNvPr id="35" name="object 35" descr=""/>
            <p:cNvSpPr/>
            <p:nvPr/>
          </p:nvSpPr>
          <p:spPr>
            <a:xfrm>
              <a:off x="601599" y="4388147"/>
              <a:ext cx="205740" cy="204470"/>
            </a:xfrm>
            <a:custGeom>
              <a:avLst/>
              <a:gdLst/>
              <a:ahLst/>
              <a:cxnLst/>
              <a:rect l="l" t="t" r="r" b="b"/>
              <a:pathLst>
                <a:path w="205740" h="204470">
                  <a:moveTo>
                    <a:pt x="0" y="101921"/>
                  </a:moveTo>
                  <a:lnTo>
                    <a:pt x="8017" y="62107"/>
                  </a:lnTo>
                  <a:lnTo>
                    <a:pt x="29932" y="29726"/>
                  </a:lnTo>
                  <a:lnTo>
                    <a:pt x="62539" y="7962"/>
                  </a:lnTo>
                  <a:lnTo>
                    <a:pt x="102630" y="0"/>
                  </a:lnTo>
                  <a:lnTo>
                    <a:pt x="142721" y="7962"/>
                  </a:lnTo>
                  <a:lnTo>
                    <a:pt x="175328" y="29726"/>
                  </a:lnTo>
                  <a:lnTo>
                    <a:pt x="197243" y="62107"/>
                  </a:lnTo>
                  <a:lnTo>
                    <a:pt x="205260" y="101921"/>
                  </a:lnTo>
                  <a:lnTo>
                    <a:pt x="197243" y="141735"/>
                  </a:lnTo>
                  <a:lnTo>
                    <a:pt x="175328" y="174116"/>
                  </a:lnTo>
                  <a:lnTo>
                    <a:pt x="142721" y="195880"/>
                  </a:lnTo>
                  <a:lnTo>
                    <a:pt x="102630" y="203842"/>
                  </a:lnTo>
                  <a:lnTo>
                    <a:pt x="62539" y="195880"/>
                  </a:lnTo>
                  <a:lnTo>
                    <a:pt x="29932" y="174116"/>
                  </a:lnTo>
                  <a:lnTo>
                    <a:pt x="8017" y="141735"/>
                  </a:lnTo>
                  <a:lnTo>
                    <a:pt x="0" y="101921"/>
                  </a:lnTo>
                  <a:close/>
                </a:path>
              </a:pathLst>
            </a:custGeom>
            <a:ln w="107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88025" y="4549076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212" y="0"/>
                  </a:lnTo>
                </a:path>
              </a:pathLst>
            </a:custGeom>
            <a:ln w="107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25836" y="454371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09631" y="4420333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0"/>
                  </a:moveTo>
                  <a:lnTo>
                    <a:pt x="0" y="42914"/>
                  </a:lnTo>
                </a:path>
              </a:pathLst>
            </a:custGeom>
            <a:ln w="1080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04229" y="4457883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88024" y="4441790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212" y="0"/>
                  </a:lnTo>
                </a:path>
              </a:pathLst>
            </a:custGeom>
            <a:ln w="107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25836" y="4436426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09631" y="4280861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w="0" h="107314">
                  <a:moveTo>
                    <a:pt x="0" y="107285"/>
                  </a:moveTo>
                  <a:lnTo>
                    <a:pt x="0" y="0"/>
                  </a:lnTo>
                </a:path>
              </a:pathLst>
            </a:custGeom>
            <a:ln w="108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09631" y="4602719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w="0" h="107314">
                  <a:moveTo>
                    <a:pt x="0" y="0"/>
                  </a:moveTo>
                  <a:lnTo>
                    <a:pt x="0" y="107285"/>
                  </a:lnTo>
                </a:path>
              </a:pathLst>
            </a:custGeom>
            <a:ln w="108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98546" y="4355961"/>
              <a:ext cx="43815" cy="21590"/>
            </a:xfrm>
            <a:custGeom>
              <a:avLst/>
              <a:gdLst/>
              <a:ahLst/>
              <a:cxnLst/>
              <a:rect l="l" t="t" r="r" b="b"/>
              <a:pathLst>
                <a:path w="43815" h="21589">
                  <a:moveTo>
                    <a:pt x="43212" y="21457"/>
                  </a:moveTo>
                  <a:lnTo>
                    <a:pt x="0" y="0"/>
                  </a:lnTo>
                </a:path>
              </a:pathLst>
            </a:custGeom>
            <a:ln w="107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93145" y="4350597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98546" y="4323776"/>
              <a:ext cx="86995" cy="32384"/>
            </a:xfrm>
            <a:custGeom>
              <a:avLst/>
              <a:gdLst/>
              <a:ahLst/>
              <a:cxnLst/>
              <a:rect l="l" t="t" r="r" b="b"/>
              <a:pathLst>
                <a:path w="86994" h="32385">
                  <a:moveTo>
                    <a:pt x="0" y="32185"/>
                  </a:moveTo>
                  <a:lnTo>
                    <a:pt x="86425" y="0"/>
                  </a:lnTo>
                </a:path>
              </a:pathLst>
            </a:custGeom>
            <a:ln w="1073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79570" y="431841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98546" y="4291590"/>
              <a:ext cx="86995" cy="32384"/>
            </a:xfrm>
            <a:custGeom>
              <a:avLst/>
              <a:gdLst/>
              <a:ahLst/>
              <a:cxnLst/>
              <a:rect l="l" t="t" r="r" b="b"/>
              <a:pathLst>
                <a:path w="86994" h="32385">
                  <a:moveTo>
                    <a:pt x="86425" y="32185"/>
                  </a:moveTo>
                  <a:lnTo>
                    <a:pt x="0" y="0"/>
                  </a:lnTo>
                </a:path>
              </a:pathLst>
            </a:custGeom>
            <a:ln w="1073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093145" y="4286226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098546" y="4259404"/>
              <a:ext cx="86995" cy="32384"/>
            </a:xfrm>
            <a:custGeom>
              <a:avLst/>
              <a:gdLst/>
              <a:ahLst/>
              <a:cxnLst/>
              <a:rect l="l" t="t" r="r" b="b"/>
              <a:pathLst>
                <a:path w="86994" h="32385">
                  <a:moveTo>
                    <a:pt x="0" y="32185"/>
                  </a:moveTo>
                  <a:lnTo>
                    <a:pt x="86425" y="0"/>
                  </a:lnTo>
                </a:path>
              </a:pathLst>
            </a:custGeom>
            <a:ln w="1073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179570" y="4254040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098546" y="4227218"/>
              <a:ext cx="86995" cy="32384"/>
            </a:xfrm>
            <a:custGeom>
              <a:avLst/>
              <a:gdLst/>
              <a:ahLst/>
              <a:cxnLst/>
              <a:rect l="l" t="t" r="r" b="b"/>
              <a:pathLst>
                <a:path w="86994" h="32385">
                  <a:moveTo>
                    <a:pt x="86425" y="32185"/>
                  </a:moveTo>
                  <a:lnTo>
                    <a:pt x="0" y="0"/>
                  </a:lnTo>
                </a:path>
              </a:pathLst>
            </a:custGeom>
            <a:ln w="1073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93145" y="422185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098546" y="4195033"/>
              <a:ext cx="86995" cy="32384"/>
            </a:xfrm>
            <a:custGeom>
              <a:avLst/>
              <a:gdLst/>
              <a:ahLst/>
              <a:cxnLst/>
              <a:rect l="l" t="t" r="r" b="b"/>
              <a:pathLst>
                <a:path w="86994" h="32385">
                  <a:moveTo>
                    <a:pt x="0" y="32185"/>
                  </a:moveTo>
                  <a:lnTo>
                    <a:pt x="86425" y="0"/>
                  </a:lnTo>
                </a:path>
              </a:pathLst>
            </a:custGeom>
            <a:ln w="1073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179570" y="4189668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141759" y="4173576"/>
              <a:ext cx="43815" cy="21590"/>
            </a:xfrm>
            <a:custGeom>
              <a:avLst/>
              <a:gdLst/>
              <a:ahLst/>
              <a:cxnLst/>
              <a:rect l="l" t="t" r="r" b="b"/>
              <a:pathLst>
                <a:path w="43815" h="21589">
                  <a:moveTo>
                    <a:pt x="43212" y="21457"/>
                  </a:moveTo>
                  <a:lnTo>
                    <a:pt x="0" y="0"/>
                  </a:lnTo>
                </a:path>
              </a:pathLst>
            </a:custGeom>
            <a:ln w="107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136357" y="416821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141759" y="4377418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728"/>
                  </a:moveTo>
                  <a:lnTo>
                    <a:pt x="0" y="0"/>
                  </a:lnTo>
                </a:path>
              </a:pathLst>
            </a:custGeom>
            <a:ln w="1080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136357" y="437205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141759" y="4066290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w="0" h="107314">
                  <a:moveTo>
                    <a:pt x="0" y="107285"/>
                  </a:moveTo>
                  <a:lnTo>
                    <a:pt x="0" y="0"/>
                  </a:lnTo>
                </a:path>
              </a:pathLst>
            </a:custGeom>
            <a:ln w="108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141759" y="4388147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w="0" h="107314">
                  <a:moveTo>
                    <a:pt x="0" y="0"/>
                  </a:moveTo>
                  <a:lnTo>
                    <a:pt x="0" y="107285"/>
                  </a:lnTo>
                </a:path>
              </a:pathLst>
            </a:custGeom>
            <a:ln w="108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098546" y="4785104"/>
              <a:ext cx="43815" cy="21590"/>
            </a:xfrm>
            <a:custGeom>
              <a:avLst/>
              <a:gdLst/>
              <a:ahLst/>
              <a:cxnLst/>
              <a:rect l="l" t="t" r="r" b="b"/>
              <a:pathLst>
                <a:path w="43815" h="21589">
                  <a:moveTo>
                    <a:pt x="43212" y="21457"/>
                  </a:moveTo>
                  <a:lnTo>
                    <a:pt x="0" y="0"/>
                  </a:lnTo>
                </a:path>
              </a:pathLst>
            </a:custGeom>
            <a:ln w="107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093144" y="4779740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098546" y="4752919"/>
              <a:ext cx="86995" cy="32384"/>
            </a:xfrm>
            <a:custGeom>
              <a:avLst/>
              <a:gdLst/>
              <a:ahLst/>
              <a:cxnLst/>
              <a:rect l="l" t="t" r="r" b="b"/>
              <a:pathLst>
                <a:path w="86994" h="32385">
                  <a:moveTo>
                    <a:pt x="0" y="32185"/>
                  </a:moveTo>
                  <a:lnTo>
                    <a:pt x="86425" y="0"/>
                  </a:lnTo>
                </a:path>
              </a:pathLst>
            </a:custGeom>
            <a:ln w="1073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179570" y="474755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098546" y="4720733"/>
              <a:ext cx="86995" cy="32384"/>
            </a:xfrm>
            <a:custGeom>
              <a:avLst/>
              <a:gdLst/>
              <a:ahLst/>
              <a:cxnLst/>
              <a:rect l="l" t="t" r="r" b="b"/>
              <a:pathLst>
                <a:path w="86994" h="32385">
                  <a:moveTo>
                    <a:pt x="86425" y="32185"/>
                  </a:moveTo>
                  <a:lnTo>
                    <a:pt x="0" y="0"/>
                  </a:lnTo>
                </a:path>
              </a:pathLst>
            </a:custGeom>
            <a:ln w="1073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93144" y="4715369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098546" y="4688547"/>
              <a:ext cx="86995" cy="32384"/>
            </a:xfrm>
            <a:custGeom>
              <a:avLst/>
              <a:gdLst/>
              <a:ahLst/>
              <a:cxnLst/>
              <a:rect l="l" t="t" r="r" b="b"/>
              <a:pathLst>
                <a:path w="86994" h="32385">
                  <a:moveTo>
                    <a:pt x="0" y="32185"/>
                  </a:moveTo>
                  <a:lnTo>
                    <a:pt x="86425" y="0"/>
                  </a:lnTo>
                </a:path>
              </a:pathLst>
            </a:custGeom>
            <a:ln w="1073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179570" y="4683183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098546" y="4656361"/>
              <a:ext cx="86995" cy="32384"/>
            </a:xfrm>
            <a:custGeom>
              <a:avLst/>
              <a:gdLst/>
              <a:ahLst/>
              <a:cxnLst/>
              <a:rect l="l" t="t" r="r" b="b"/>
              <a:pathLst>
                <a:path w="86994" h="32385">
                  <a:moveTo>
                    <a:pt x="86425" y="32185"/>
                  </a:moveTo>
                  <a:lnTo>
                    <a:pt x="0" y="0"/>
                  </a:lnTo>
                </a:path>
              </a:pathLst>
            </a:custGeom>
            <a:ln w="1073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093144" y="4650997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098546" y="4624176"/>
              <a:ext cx="86995" cy="32384"/>
            </a:xfrm>
            <a:custGeom>
              <a:avLst/>
              <a:gdLst/>
              <a:ahLst/>
              <a:cxnLst/>
              <a:rect l="l" t="t" r="r" b="b"/>
              <a:pathLst>
                <a:path w="86994" h="32385">
                  <a:moveTo>
                    <a:pt x="0" y="32185"/>
                  </a:moveTo>
                  <a:lnTo>
                    <a:pt x="86425" y="0"/>
                  </a:lnTo>
                </a:path>
              </a:pathLst>
            </a:custGeom>
            <a:ln w="1073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179570" y="461881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141758" y="4602719"/>
              <a:ext cx="43815" cy="21590"/>
            </a:xfrm>
            <a:custGeom>
              <a:avLst/>
              <a:gdLst/>
              <a:ahLst/>
              <a:cxnLst/>
              <a:rect l="l" t="t" r="r" b="b"/>
              <a:pathLst>
                <a:path w="43815" h="21589">
                  <a:moveTo>
                    <a:pt x="43212" y="21457"/>
                  </a:moveTo>
                  <a:lnTo>
                    <a:pt x="0" y="0"/>
                  </a:lnTo>
                </a:path>
              </a:pathLst>
            </a:custGeom>
            <a:ln w="107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136357" y="459735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141758" y="480656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728"/>
                  </a:moveTo>
                  <a:lnTo>
                    <a:pt x="0" y="0"/>
                  </a:lnTo>
                </a:path>
              </a:pathLst>
            </a:custGeom>
            <a:ln w="1080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136357" y="4801197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264802" y="4268162"/>
            <a:ext cx="903605" cy="570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660400">
              <a:lnSpc>
                <a:spcPts val="869"/>
              </a:lnSpc>
              <a:spcBef>
                <a:spcPts val="110"/>
              </a:spcBef>
            </a:pPr>
            <a:r>
              <a:rPr dirty="0" sz="750" spc="-20">
                <a:solidFill>
                  <a:srgbClr val="000080"/>
                </a:solidFill>
                <a:latin typeface="Arial"/>
                <a:cs typeface="Arial"/>
              </a:rPr>
              <a:t>Rp'1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ts val="869"/>
              </a:lnSpc>
            </a:pPr>
            <a:r>
              <a:rPr dirty="0" sz="750" spc="-10">
                <a:solidFill>
                  <a:srgbClr val="000080"/>
                </a:solidFill>
                <a:latin typeface="Arial"/>
                <a:cs typeface="Arial"/>
              </a:rPr>
              <a:t>Vtest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750">
              <a:latin typeface="Arial"/>
              <a:cs typeface="Arial"/>
            </a:endParaRPr>
          </a:p>
          <a:p>
            <a:pPr marL="660400">
              <a:lnSpc>
                <a:spcPct val="100000"/>
              </a:lnSpc>
            </a:pPr>
            <a:r>
              <a:rPr dirty="0" sz="750" spc="-10">
                <a:solidFill>
                  <a:srgbClr val="000080"/>
                </a:solidFill>
                <a:latin typeface="Arial"/>
                <a:cs typeface="Arial"/>
              </a:rPr>
              <a:t>Rp''1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542188" y="4168178"/>
            <a:ext cx="1458595" cy="976630"/>
            <a:chOff x="542188" y="4168178"/>
            <a:chExt cx="1458595" cy="976630"/>
          </a:xfrm>
        </p:grpSpPr>
        <p:sp>
          <p:nvSpPr>
            <p:cNvPr id="80" name="object 80" descr=""/>
            <p:cNvSpPr/>
            <p:nvPr/>
          </p:nvSpPr>
          <p:spPr>
            <a:xfrm>
              <a:off x="1141758" y="4495432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w="0" h="107314">
                  <a:moveTo>
                    <a:pt x="0" y="107285"/>
                  </a:moveTo>
                  <a:lnTo>
                    <a:pt x="0" y="0"/>
                  </a:lnTo>
                </a:path>
              </a:pathLst>
            </a:custGeom>
            <a:ln w="108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141758" y="4817289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w="0" h="107314">
                  <a:moveTo>
                    <a:pt x="0" y="0"/>
                  </a:moveTo>
                  <a:lnTo>
                    <a:pt x="0" y="107285"/>
                  </a:lnTo>
                </a:path>
              </a:pathLst>
            </a:custGeom>
            <a:ln w="108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188" y="5026467"/>
              <a:ext cx="280875" cy="118074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709630" y="4710004"/>
              <a:ext cx="0" cy="214629"/>
            </a:xfrm>
            <a:custGeom>
              <a:avLst/>
              <a:gdLst/>
              <a:ahLst/>
              <a:cxnLst/>
              <a:rect l="l" t="t" r="r" b="b"/>
              <a:pathLst>
                <a:path w="0" h="214629">
                  <a:moveTo>
                    <a:pt x="0" y="0"/>
                  </a:moveTo>
                  <a:lnTo>
                    <a:pt x="0" y="214571"/>
                  </a:lnTo>
                </a:path>
              </a:pathLst>
            </a:custGeom>
            <a:ln w="1080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04228" y="491921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897983" y="4227218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w="0" h="107314">
                  <a:moveTo>
                    <a:pt x="0" y="0"/>
                  </a:moveTo>
                  <a:lnTo>
                    <a:pt x="0" y="107285"/>
                  </a:lnTo>
                </a:path>
              </a:pathLst>
            </a:custGeom>
            <a:ln w="1080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892581" y="4329139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843967" y="4280861"/>
              <a:ext cx="54610" cy="53975"/>
            </a:xfrm>
            <a:custGeom>
              <a:avLst/>
              <a:gdLst/>
              <a:ahLst/>
              <a:cxnLst/>
              <a:rect l="l" t="t" r="r" b="b"/>
              <a:pathLst>
                <a:path w="54610" h="53975">
                  <a:moveTo>
                    <a:pt x="54016" y="53642"/>
                  </a:moveTo>
                  <a:lnTo>
                    <a:pt x="0" y="0"/>
                  </a:lnTo>
                </a:path>
              </a:pathLst>
            </a:custGeom>
            <a:ln w="107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838565" y="4275497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897983" y="4280861"/>
              <a:ext cx="54610" cy="53975"/>
            </a:xfrm>
            <a:custGeom>
              <a:avLst/>
              <a:gdLst/>
              <a:ahLst/>
              <a:cxnLst/>
              <a:rect l="l" t="t" r="r" b="b"/>
              <a:pathLst>
                <a:path w="54610" h="53975">
                  <a:moveTo>
                    <a:pt x="0" y="53642"/>
                  </a:moveTo>
                  <a:lnTo>
                    <a:pt x="54016" y="0"/>
                  </a:lnTo>
                </a:path>
              </a:pathLst>
            </a:custGeom>
            <a:ln w="107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946597" y="4275497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789951" y="4173575"/>
              <a:ext cx="205740" cy="204470"/>
            </a:xfrm>
            <a:custGeom>
              <a:avLst/>
              <a:gdLst/>
              <a:ahLst/>
              <a:cxnLst/>
              <a:rect l="l" t="t" r="r" b="b"/>
              <a:pathLst>
                <a:path w="205739" h="204470">
                  <a:moveTo>
                    <a:pt x="0" y="101921"/>
                  </a:moveTo>
                  <a:lnTo>
                    <a:pt x="8017" y="62107"/>
                  </a:lnTo>
                  <a:lnTo>
                    <a:pt x="29932" y="29726"/>
                  </a:lnTo>
                  <a:lnTo>
                    <a:pt x="62539" y="7962"/>
                  </a:lnTo>
                  <a:lnTo>
                    <a:pt x="102630" y="0"/>
                  </a:lnTo>
                  <a:lnTo>
                    <a:pt x="142721" y="7962"/>
                  </a:lnTo>
                  <a:lnTo>
                    <a:pt x="175328" y="29726"/>
                  </a:lnTo>
                  <a:lnTo>
                    <a:pt x="197243" y="62107"/>
                  </a:lnTo>
                  <a:lnTo>
                    <a:pt x="205260" y="101921"/>
                  </a:lnTo>
                  <a:lnTo>
                    <a:pt x="197243" y="141735"/>
                  </a:lnTo>
                  <a:lnTo>
                    <a:pt x="175328" y="174116"/>
                  </a:lnTo>
                  <a:lnTo>
                    <a:pt x="142721" y="195880"/>
                  </a:lnTo>
                  <a:lnTo>
                    <a:pt x="102630" y="203842"/>
                  </a:lnTo>
                  <a:lnTo>
                    <a:pt x="62539" y="195880"/>
                  </a:lnTo>
                  <a:lnTo>
                    <a:pt x="29932" y="174116"/>
                  </a:lnTo>
                  <a:lnTo>
                    <a:pt x="8017" y="141735"/>
                  </a:lnTo>
                  <a:lnTo>
                    <a:pt x="0" y="101921"/>
                  </a:lnTo>
                  <a:close/>
                </a:path>
              </a:pathLst>
            </a:custGeom>
            <a:ln w="107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887180" y="4355961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 h="0">
                  <a:moveTo>
                    <a:pt x="0" y="0"/>
                  </a:moveTo>
                  <a:lnTo>
                    <a:pt x="21606" y="0"/>
                  </a:lnTo>
                </a:path>
              </a:pathLst>
            </a:custGeom>
            <a:ln w="107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903384" y="4350597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887179" y="419503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 h="0">
                  <a:moveTo>
                    <a:pt x="0" y="0"/>
                  </a:moveTo>
                  <a:lnTo>
                    <a:pt x="21606" y="0"/>
                  </a:lnTo>
                </a:path>
              </a:pathLst>
            </a:custGeom>
            <a:ln w="107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903384" y="4189668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897983" y="4184304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457"/>
                  </a:lnTo>
                </a:path>
              </a:pathLst>
            </a:custGeom>
            <a:ln w="1080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892581" y="4200397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" name="object 98" descr=""/>
          <p:cNvSpPr txBox="1"/>
          <p:nvPr/>
        </p:nvSpPr>
        <p:spPr>
          <a:xfrm>
            <a:off x="1960905" y="4064320"/>
            <a:ext cx="220345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20">
                <a:solidFill>
                  <a:srgbClr val="000080"/>
                </a:solidFill>
                <a:latin typeface="Arial"/>
                <a:cs typeface="Arial"/>
              </a:rPr>
              <a:t>Bib2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682639" y="4060925"/>
            <a:ext cx="1761489" cy="976630"/>
            <a:chOff x="682639" y="4060925"/>
            <a:chExt cx="1761489" cy="976630"/>
          </a:xfrm>
        </p:grpSpPr>
        <p:sp>
          <p:nvSpPr>
            <p:cNvPr id="100" name="object 100" descr=""/>
            <p:cNvSpPr/>
            <p:nvPr/>
          </p:nvSpPr>
          <p:spPr>
            <a:xfrm>
              <a:off x="1897982" y="4066289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w="0" h="107314">
                  <a:moveTo>
                    <a:pt x="0" y="107285"/>
                  </a:moveTo>
                  <a:lnTo>
                    <a:pt x="0" y="0"/>
                  </a:lnTo>
                </a:path>
              </a:pathLst>
            </a:custGeom>
            <a:ln w="108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897982" y="4388146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w="0" h="107314">
                  <a:moveTo>
                    <a:pt x="0" y="0"/>
                  </a:moveTo>
                  <a:lnTo>
                    <a:pt x="0" y="107285"/>
                  </a:lnTo>
                </a:path>
              </a:pathLst>
            </a:custGeom>
            <a:ln w="108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09629" y="4066289"/>
              <a:ext cx="0" cy="214629"/>
            </a:xfrm>
            <a:custGeom>
              <a:avLst/>
              <a:gdLst/>
              <a:ahLst/>
              <a:cxnLst/>
              <a:rect l="l" t="t" r="r" b="b"/>
              <a:pathLst>
                <a:path w="0" h="214629">
                  <a:moveTo>
                    <a:pt x="0" y="0"/>
                  </a:moveTo>
                  <a:lnTo>
                    <a:pt x="0" y="214571"/>
                  </a:lnTo>
                </a:path>
              </a:pathLst>
            </a:custGeom>
            <a:ln w="1080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04227" y="4275496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897982" y="4066289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 h="0">
                  <a:moveTo>
                    <a:pt x="540160" y="0"/>
                  </a:moveTo>
                  <a:lnTo>
                    <a:pt x="0" y="0"/>
                  </a:lnTo>
                </a:path>
              </a:pathLst>
            </a:custGeom>
            <a:ln w="1072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892581" y="4060925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141757" y="4495432"/>
              <a:ext cx="756285" cy="0"/>
            </a:xfrm>
            <a:custGeom>
              <a:avLst/>
              <a:gdLst/>
              <a:ahLst/>
              <a:cxnLst/>
              <a:rect l="l" t="t" r="r" b="b"/>
              <a:pathLst>
                <a:path w="756285" h="0">
                  <a:moveTo>
                    <a:pt x="756224" y="0"/>
                  </a:moveTo>
                  <a:lnTo>
                    <a:pt x="0" y="0"/>
                  </a:lnTo>
                </a:path>
              </a:pathLst>
            </a:custGeom>
            <a:ln w="1072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136356" y="4490068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120151" y="4473975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19" h="32385">
                  <a:moveTo>
                    <a:pt x="25203" y="32185"/>
                  </a:moveTo>
                  <a:lnTo>
                    <a:pt x="7205" y="32185"/>
                  </a:lnTo>
                  <a:lnTo>
                    <a:pt x="0" y="25029"/>
                  </a:lnTo>
                  <a:lnTo>
                    <a:pt x="0" y="16092"/>
                  </a:lnTo>
                  <a:lnTo>
                    <a:pt x="0" y="7155"/>
                  </a:lnTo>
                  <a:lnTo>
                    <a:pt x="7205" y="0"/>
                  </a:lnTo>
                  <a:lnTo>
                    <a:pt x="25203" y="0"/>
                  </a:lnTo>
                  <a:lnTo>
                    <a:pt x="32409" y="7155"/>
                  </a:lnTo>
                  <a:lnTo>
                    <a:pt x="32409" y="25029"/>
                  </a:lnTo>
                  <a:lnTo>
                    <a:pt x="25203" y="3218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120151" y="4473975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19" h="32385">
                  <a:moveTo>
                    <a:pt x="0" y="16092"/>
                  </a:moveTo>
                  <a:lnTo>
                    <a:pt x="0" y="7155"/>
                  </a:lnTo>
                  <a:lnTo>
                    <a:pt x="7205" y="0"/>
                  </a:lnTo>
                  <a:lnTo>
                    <a:pt x="16204" y="0"/>
                  </a:lnTo>
                  <a:lnTo>
                    <a:pt x="25203" y="0"/>
                  </a:lnTo>
                  <a:lnTo>
                    <a:pt x="32409" y="7155"/>
                  </a:lnTo>
                  <a:lnTo>
                    <a:pt x="32409" y="16092"/>
                  </a:lnTo>
                  <a:lnTo>
                    <a:pt x="32409" y="25029"/>
                  </a:lnTo>
                  <a:lnTo>
                    <a:pt x="25203" y="32185"/>
                  </a:lnTo>
                  <a:lnTo>
                    <a:pt x="16204" y="32185"/>
                  </a:lnTo>
                  <a:lnTo>
                    <a:pt x="7205" y="32185"/>
                  </a:lnTo>
                  <a:lnTo>
                    <a:pt x="0" y="25029"/>
                  </a:lnTo>
                  <a:lnTo>
                    <a:pt x="0" y="16092"/>
                  </a:lnTo>
                  <a:close/>
                </a:path>
              </a:pathLst>
            </a:custGeom>
            <a:ln w="1076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709629" y="4924575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w="0" h="107314">
                  <a:moveTo>
                    <a:pt x="0" y="0"/>
                  </a:moveTo>
                  <a:lnTo>
                    <a:pt x="0" y="107285"/>
                  </a:lnTo>
                </a:path>
              </a:pathLst>
            </a:custGeom>
            <a:ln w="1080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704227" y="5026496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29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709629" y="4924575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4" h="0">
                  <a:moveTo>
                    <a:pt x="0" y="0"/>
                  </a:moveTo>
                  <a:lnTo>
                    <a:pt x="432128" y="0"/>
                  </a:lnTo>
                </a:path>
              </a:pathLst>
            </a:custGeom>
            <a:ln w="1072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136356" y="491921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88022" y="4903118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20" h="32385">
                  <a:moveTo>
                    <a:pt x="25203" y="32185"/>
                  </a:moveTo>
                  <a:lnTo>
                    <a:pt x="7205" y="32185"/>
                  </a:lnTo>
                  <a:lnTo>
                    <a:pt x="0" y="25029"/>
                  </a:lnTo>
                  <a:lnTo>
                    <a:pt x="0" y="16092"/>
                  </a:lnTo>
                  <a:lnTo>
                    <a:pt x="0" y="7155"/>
                  </a:lnTo>
                  <a:lnTo>
                    <a:pt x="7205" y="0"/>
                  </a:lnTo>
                  <a:lnTo>
                    <a:pt x="25203" y="0"/>
                  </a:lnTo>
                  <a:lnTo>
                    <a:pt x="32409" y="7155"/>
                  </a:lnTo>
                  <a:lnTo>
                    <a:pt x="32409" y="25029"/>
                  </a:lnTo>
                  <a:lnTo>
                    <a:pt x="25203" y="3218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88022" y="4903118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20" h="32385">
                  <a:moveTo>
                    <a:pt x="0" y="16092"/>
                  </a:moveTo>
                  <a:lnTo>
                    <a:pt x="0" y="7155"/>
                  </a:lnTo>
                  <a:lnTo>
                    <a:pt x="7205" y="0"/>
                  </a:lnTo>
                  <a:lnTo>
                    <a:pt x="16204" y="0"/>
                  </a:lnTo>
                  <a:lnTo>
                    <a:pt x="25203" y="0"/>
                  </a:lnTo>
                  <a:lnTo>
                    <a:pt x="32409" y="7155"/>
                  </a:lnTo>
                  <a:lnTo>
                    <a:pt x="32409" y="16092"/>
                  </a:lnTo>
                  <a:lnTo>
                    <a:pt x="32409" y="25029"/>
                  </a:lnTo>
                  <a:lnTo>
                    <a:pt x="25203" y="32185"/>
                  </a:lnTo>
                  <a:lnTo>
                    <a:pt x="16204" y="32185"/>
                  </a:lnTo>
                  <a:lnTo>
                    <a:pt x="7205" y="32185"/>
                  </a:lnTo>
                  <a:lnTo>
                    <a:pt x="0" y="25029"/>
                  </a:lnTo>
                  <a:lnTo>
                    <a:pt x="0" y="16092"/>
                  </a:lnTo>
                  <a:close/>
                </a:path>
              </a:pathLst>
            </a:custGeom>
            <a:ln w="1076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120151" y="4903118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19" h="32385">
                  <a:moveTo>
                    <a:pt x="25203" y="32185"/>
                  </a:moveTo>
                  <a:lnTo>
                    <a:pt x="7205" y="32185"/>
                  </a:lnTo>
                  <a:lnTo>
                    <a:pt x="0" y="25029"/>
                  </a:lnTo>
                  <a:lnTo>
                    <a:pt x="0" y="16092"/>
                  </a:lnTo>
                  <a:lnTo>
                    <a:pt x="0" y="7155"/>
                  </a:lnTo>
                  <a:lnTo>
                    <a:pt x="7205" y="0"/>
                  </a:lnTo>
                  <a:lnTo>
                    <a:pt x="25203" y="0"/>
                  </a:lnTo>
                  <a:lnTo>
                    <a:pt x="32409" y="7155"/>
                  </a:lnTo>
                  <a:lnTo>
                    <a:pt x="32409" y="25029"/>
                  </a:lnTo>
                  <a:lnTo>
                    <a:pt x="25203" y="3218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120151" y="4903118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19" h="32385">
                  <a:moveTo>
                    <a:pt x="0" y="16092"/>
                  </a:moveTo>
                  <a:lnTo>
                    <a:pt x="0" y="7155"/>
                  </a:lnTo>
                  <a:lnTo>
                    <a:pt x="7205" y="0"/>
                  </a:lnTo>
                  <a:lnTo>
                    <a:pt x="16204" y="0"/>
                  </a:lnTo>
                  <a:lnTo>
                    <a:pt x="25203" y="0"/>
                  </a:lnTo>
                  <a:lnTo>
                    <a:pt x="32409" y="7155"/>
                  </a:lnTo>
                  <a:lnTo>
                    <a:pt x="32409" y="16092"/>
                  </a:lnTo>
                  <a:lnTo>
                    <a:pt x="32409" y="25029"/>
                  </a:lnTo>
                  <a:lnTo>
                    <a:pt x="25203" y="32185"/>
                  </a:lnTo>
                  <a:lnTo>
                    <a:pt x="16204" y="32185"/>
                  </a:lnTo>
                  <a:lnTo>
                    <a:pt x="7205" y="32185"/>
                  </a:lnTo>
                  <a:lnTo>
                    <a:pt x="0" y="25029"/>
                  </a:lnTo>
                  <a:lnTo>
                    <a:pt x="0" y="16092"/>
                  </a:lnTo>
                  <a:close/>
                </a:path>
              </a:pathLst>
            </a:custGeom>
            <a:ln w="1076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141757" y="4924575"/>
              <a:ext cx="1296670" cy="0"/>
            </a:xfrm>
            <a:custGeom>
              <a:avLst/>
              <a:gdLst/>
              <a:ahLst/>
              <a:cxnLst/>
              <a:rect l="l" t="t" r="r" b="b"/>
              <a:pathLst>
                <a:path w="1296670" h="0">
                  <a:moveTo>
                    <a:pt x="1296385" y="0"/>
                  </a:moveTo>
                  <a:lnTo>
                    <a:pt x="0" y="0"/>
                  </a:lnTo>
                </a:path>
              </a:pathLst>
            </a:custGeom>
            <a:ln w="1072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136356" y="491921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120151" y="4903118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19" h="32385">
                  <a:moveTo>
                    <a:pt x="25203" y="32185"/>
                  </a:moveTo>
                  <a:lnTo>
                    <a:pt x="7205" y="32185"/>
                  </a:lnTo>
                  <a:lnTo>
                    <a:pt x="0" y="25029"/>
                  </a:lnTo>
                  <a:lnTo>
                    <a:pt x="0" y="16092"/>
                  </a:lnTo>
                  <a:lnTo>
                    <a:pt x="0" y="7155"/>
                  </a:lnTo>
                  <a:lnTo>
                    <a:pt x="7205" y="0"/>
                  </a:lnTo>
                  <a:lnTo>
                    <a:pt x="25203" y="0"/>
                  </a:lnTo>
                  <a:lnTo>
                    <a:pt x="32409" y="7155"/>
                  </a:lnTo>
                  <a:lnTo>
                    <a:pt x="32409" y="25029"/>
                  </a:lnTo>
                  <a:lnTo>
                    <a:pt x="25203" y="3218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120151" y="4903118"/>
              <a:ext cx="33020" cy="32384"/>
            </a:xfrm>
            <a:custGeom>
              <a:avLst/>
              <a:gdLst/>
              <a:ahLst/>
              <a:cxnLst/>
              <a:rect l="l" t="t" r="r" b="b"/>
              <a:pathLst>
                <a:path w="33019" h="32385">
                  <a:moveTo>
                    <a:pt x="0" y="16092"/>
                  </a:moveTo>
                  <a:lnTo>
                    <a:pt x="0" y="7155"/>
                  </a:lnTo>
                  <a:lnTo>
                    <a:pt x="7205" y="0"/>
                  </a:lnTo>
                  <a:lnTo>
                    <a:pt x="16204" y="0"/>
                  </a:lnTo>
                  <a:lnTo>
                    <a:pt x="25203" y="0"/>
                  </a:lnTo>
                  <a:lnTo>
                    <a:pt x="32409" y="7155"/>
                  </a:lnTo>
                  <a:lnTo>
                    <a:pt x="32409" y="16092"/>
                  </a:lnTo>
                  <a:lnTo>
                    <a:pt x="32409" y="25029"/>
                  </a:lnTo>
                  <a:lnTo>
                    <a:pt x="25203" y="32185"/>
                  </a:lnTo>
                  <a:lnTo>
                    <a:pt x="16204" y="32185"/>
                  </a:lnTo>
                  <a:lnTo>
                    <a:pt x="7205" y="32185"/>
                  </a:lnTo>
                  <a:lnTo>
                    <a:pt x="0" y="25029"/>
                  </a:lnTo>
                  <a:lnTo>
                    <a:pt x="0" y="16092"/>
                  </a:lnTo>
                  <a:close/>
                </a:path>
              </a:pathLst>
            </a:custGeom>
            <a:ln w="1076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438142" y="4066289"/>
              <a:ext cx="0" cy="858519"/>
            </a:xfrm>
            <a:custGeom>
              <a:avLst/>
              <a:gdLst/>
              <a:ahLst/>
              <a:cxnLst/>
              <a:rect l="l" t="t" r="r" b="b"/>
              <a:pathLst>
                <a:path w="0" h="858520">
                  <a:moveTo>
                    <a:pt x="0" y="858285"/>
                  </a:moveTo>
                  <a:lnTo>
                    <a:pt x="0" y="0"/>
                  </a:lnTo>
                </a:path>
              </a:pathLst>
            </a:custGeom>
            <a:ln w="10803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432741" y="4060925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709629" y="4066289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4" h="0">
                  <a:moveTo>
                    <a:pt x="0" y="0"/>
                  </a:moveTo>
                  <a:lnTo>
                    <a:pt x="432128" y="0"/>
                  </a:lnTo>
                </a:path>
              </a:pathLst>
            </a:custGeom>
            <a:ln w="10728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136355" y="4060925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0" y="5364"/>
                  </a:moveTo>
                  <a:lnTo>
                    <a:pt x="1582" y="9157"/>
                  </a:lnTo>
                  <a:lnTo>
                    <a:pt x="5401" y="10728"/>
                  </a:lnTo>
                  <a:lnTo>
                    <a:pt x="9221" y="9157"/>
                  </a:lnTo>
                  <a:lnTo>
                    <a:pt x="10803" y="5364"/>
                  </a:lnTo>
                  <a:lnTo>
                    <a:pt x="9221" y="1571"/>
                  </a:lnTo>
                  <a:lnTo>
                    <a:pt x="5401" y="0"/>
                  </a:lnTo>
                  <a:lnTo>
                    <a:pt x="1582" y="1571"/>
                  </a:lnTo>
                  <a:lnTo>
                    <a:pt x="0" y="5364"/>
                  </a:lnTo>
                  <a:close/>
                </a:path>
              </a:pathLst>
            </a:custGeom>
            <a:solidFill>
              <a:srgbClr val="800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6" name="object 126" descr=""/>
          <p:cNvSpPr/>
          <p:nvPr/>
        </p:nvSpPr>
        <p:spPr>
          <a:xfrm>
            <a:off x="3770559" y="6209946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 h="0">
                <a:moveTo>
                  <a:pt x="0" y="0"/>
                </a:moveTo>
                <a:lnTo>
                  <a:pt x="520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 txBox="1"/>
          <p:nvPr/>
        </p:nvSpPr>
        <p:spPr>
          <a:xfrm>
            <a:off x="4299659" y="6060810"/>
            <a:ext cx="90805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-50">
                <a:latin typeface="Symbol"/>
                <a:cs typeface="Symbol"/>
              </a:rPr>
              <a:t>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4299659" y="5952838"/>
            <a:ext cx="90805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-50">
                <a:latin typeface="Symbol"/>
                <a:cs typeface="Symbol"/>
              </a:rPr>
              <a:t>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2581564" y="6060642"/>
            <a:ext cx="90805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-50">
                <a:latin typeface="Symbol"/>
                <a:cs typeface="Symbol"/>
              </a:rPr>
              <a:t>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2581564" y="6246602"/>
            <a:ext cx="90805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-50">
                <a:latin typeface="Symbol"/>
                <a:cs typeface="Symbol"/>
              </a:rPr>
              <a:t>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2581564" y="5952670"/>
            <a:ext cx="90805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-50">
                <a:latin typeface="Symbol"/>
                <a:cs typeface="Symbol"/>
              </a:rPr>
              <a:t>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3774615" y="6202302"/>
            <a:ext cx="443865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i="1">
                <a:latin typeface="Times New Roman"/>
                <a:cs typeface="Times New Roman"/>
              </a:rPr>
              <a:t>R</a:t>
            </a:r>
            <a:r>
              <a:rPr dirty="0" sz="1300" spc="150" i="1">
                <a:latin typeface="Times New Roman"/>
                <a:cs typeface="Times New Roman"/>
              </a:rPr>
              <a:t> 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 spc="-60" i="1"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3873951" y="6246771"/>
            <a:ext cx="516255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16865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T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800" i="1">
                <a:latin typeface="Symbol"/>
                <a:cs typeface="Symbol"/>
              </a:rPr>
              <a:t></a:t>
            </a:r>
            <a:r>
              <a:rPr dirty="0" sz="800" spc="310">
                <a:latin typeface="Times New Roman"/>
                <a:cs typeface="Times New Roman"/>
              </a:rPr>
              <a:t> </a:t>
            </a:r>
            <a:r>
              <a:rPr dirty="0" sz="1300" spc="-50">
                <a:latin typeface="Symbol"/>
                <a:cs typeface="Symbol"/>
              </a:rPr>
              <a:t>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248809" y="5670024"/>
            <a:ext cx="1270635" cy="671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300" i="1">
                <a:latin typeface="Times New Roman"/>
                <a:cs typeface="Times New Roman"/>
              </a:rPr>
              <a:t>i</a:t>
            </a:r>
            <a:r>
              <a:rPr dirty="0" baseline="-25925" sz="1125" i="1">
                <a:latin typeface="Times New Roman"/>
                <a:cs typeface="Times New Roman"/>
              </a:rPr>
              <a:t>b</a:t>
            </a:r>
            <a:r>
              <a:rPr dirty="0" baseline="-25925" sz="1125" spc="547" i="1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0,87</a:t>
            </a:r>
            <a:r>
              <a:rPr dirty="0" sz="1300" spc="-10" i="1">
                <a:latin typeface="Times New Roman"/>
                <a:cs typeface="Times New Roman"/>
              </a:rPr>
              <a:t>i</a:t>
            </a:r>
            <a:r>
              <a:rPr dirty="0" baseline="-25925" sz="1125" spc="-15" i="1">
                <a:latin typeface="Times New Roman"/>
                <a:cs typeface="Times New Roman"/>
              </a:rPr>
              <a:t>test</a:t>
            </a:r>
            <a:endParaRPr baseline="-25925"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300">
              <a:latin typeface="Times New Roman"/>
              <a:cs typeface="Times New Roman"/>
            </a:endParaRPr>
          </a:p>
          <a:p>
            <a:pPr marL="40640">
              <a:lnSpc>
                <a:spcPct val="100000"/>
              </a:lnSpc>
            </a:pPr>
            <a:r>
              <a:rPr dirty="0" baseline="14957" sz="1950" i="1">
                <a:latin typeface="Times New Roman"/>
                <a:cs typeface="Times New Roman"/>
              </a:rPr>
              <a:t>v</a:t>
            </a:r>
            <a:r>
              <a:rPr dirty="0" sz="750" i="1">
                <a:latin typeface="Times New Roman"/>
                <a:cs typeface="Times New Roman"/>
              </a:rPr>
              <a:t>test</a:t>
            </a:r>
            <a:r>
              <a:rPr dirty="0" sz="750" spc="420" i="1">
                <a:latin typeface="Times New Roman"/>
                <a:cs typeface="Times New Roman"/>
              </a:rPr>
              <a:t> </a:t>
            </a:r>
            <a:r>
              <a:rPr dirty="0" baseline="14957" sz="1950">
                <a:latin typeface="Symbol"/>
                <a:cs typeface="Symbol"/>
              </a:rPr>
              <a:t></a:t>
            </a:r>
            <a:r>
              <a:rPr dirty="0" baseline="14957" sz="1950">
                <a:latin typeface="Times New Roman"/>
                <a:cs typeface="Times New Roman"/>
              </a:rPr>
              <a:t> </a:t>
            </a:r>
            <a:r>
              <a:rPr dirty="0" baseline="14957" sz="1950" i="1">
                <a:latin typeface="Times New Roman"/>
                <a:cs typeface="Times New Roman"/>
              </a:rPr>
              <a:t>i</a:t>
            </a:r>
            <a:r>
              <a:rPr dirty="0" sz="750" i="1">
                <a:latin typeface="Times New Roman"/>
                <a:cs typeface="Times New Roman"/>
              </a:rPr>
              <a:t>test</a:t>
            </a:r>
            <a:r>
              <a:rPr dirty="0" sz="750" spc="25" i="1">
                <a:latin typeface="Times New Roman"/>
                <a:cs typeface="Times New Roman"/>
              </a:rPr>
              <a:t> </a:t>
            </a:r>
            <a:r>
              <a:rPr dirty="0" baseline="14957" sz="1950" spc="89" i="1">
                <a:latin typeface="Times New Roman"/>
                <a:cs typeface="Times New Roman"/>
              </a:rPr>
              <a:t>R</a:t>
            </a:r>
            <a:r>
              <a:rPr dirty="0" sz="750" spc="60" i="1">
                <a:latin typeface="Times New Roman"/>
                <a:cs typeface="Times New Roman"/>
              </a:rPr>
              <a:t>p</a:t>
            </a:r>
            <a:r>
              <a:rPr dirty="0" sz="750" spc="30" i="1">
                <a:latin typeface="Times New Roman"/>
                <a:cs typeface="Times New Roman"/>
              </a:rPr>
              <a:t> </a:t>
            </a:r>
            <a:r>
              <a:rPr dirty="0" baseline="14957" sz="1950" spc="-15">
                <a:latin typeface="Times New Roman"/>
                <a:cs typeface="Times New Roman"/>
              </a:rPr>
              <a:t>'</a:t>
            </a:r>
            <a:r>
              <a:rPr dirty="0" baseline="14957" sz="1950" spc="-15">
                <a:latin typeface="Symbol"/>
                <a:cs typeface="Symbol"/>
              </a:rPr>
              <a:t></a:t>
            </a:r>
            <a:r>
              <a:rPr dirty="0" baseline="14957" sz="1950" spc="-15">
                <a:latin typeface="Times New Roman"/>
                <a:cs typeface="Times New Roman"/>
              </a:rPr>
              <a:t>(</a:t>
            </a:r>
            <a:r>
              <a:rPr dirty="0" baseline="14957" sz="1950" spc="-15" i="1">
                <a:latin typeface="Times New Roman"/>
                <a:cs typeface="Times New Roman"/>
              </a:rPr>
              <a:t>i</a:t>
            </a:r>
            <a:r>
              <a:rPr dirty="0" sz="750" spc="-10" i="1">
                <a:latin typeface="Times New Roman"/>
                <a:cs typeface="Times New Roman"/>
              </a:rPr>
              <a:t>test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3902318" y="5960250"/>
            <a:ext cx="230504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300" spc="-25" i="1">
                <a:latin typeface="Times New Roman"/>
                <a:cs typeface="Times New Roman"/>
              </a:rPr>
              <a:t>R</a:t>
            </a:r>
            <a:r>
              <a:rPr dirty="0" baseline="-25925" sz="1125" spc="-37" i="1">
                <a:latin typeface="Times New Roman"/>
                <a:cs typeface="Times New Roman"/>
              </a:rPr>
              <a:t>T</a:t>
            </a:r>
            <a:endParaRPr baseline="-25925" sz="1125">
              <a:latin typeface="Times New Roman"/>
              <a:cs typeface="Times New Roman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3586207" y="6183286"/>
            <a:ext cx="74930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50" i="1">
                <a:latin typeface="Times New Roman"/>
                <a:cs typeface="Times New Roman"/>
              </a:rPr>
              <a:t>p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2788825" y="6183286"/>
            <a:ext cx="403860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40995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p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50" i="1">
                <a:latin typeface="Times New Roman"/>
                <a:cs typeface="Times New Roman"/>
              </a:rPr>
              <a:t>p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1808781" y="6183286"/>
            <a:ext cx="770255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71145" algn="l"/>
                <a:tab pos="620395" algn="l"/>
              </a:tabLst>
            </a:pPr>
            <a:r>
              <a:rPr dirty="0" sz="750" spc="-50" i="1">
                <a:latin typeface="Times New Roman"/>
                <a:cs typeface="Times New Roman"/>
              </a:rPr>
              <a:t>b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50" i="1">
                <a:latin typeface="Times New Roman"/>
                <a:cs typeface="Times New Roman"/>
              </a:rPr>
              <a:t>p</a:t>
            </a:r>
            <a:r>
              <a:rPr dirty="0" sz="750" i="1">
                <a:latin typeface="Times New Roman"/>
                <a:cs typeface="Times New Roman"/>
              </a:rPr>
              <a:t>	</a:t>
            </a:r>
            <a:r>
              <a:rPr dirty="0" sz="750" spc="-20" i="1">
                <a:latin typeface="Times New Roman"/>
                <a:cs typeface="Times New Roman"/>
              </a:rPr>
              <a:t>test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2894359" y="6070918"/>
            <a:ext cx="400685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60">
                <a:latin typeface="Symbol"/>
                <a:cs typeface="Symbol"/>
              </a:rPr>
              <a:t></a:t>
            </a:r>
            <a:r>
              <a:rPr dirty="0" sz="1300" spc="60" i="1">
                <a:latin typeface="Times New Roman"/>
                <a:cs typeface="Times New Roman"/>
              </a:rPr>
              <a:t>R</a:t>
            </a:r>
            <a:r>
              <a:rPr dirty="0" sz="1300" spc="385" i="1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''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248978" y="6463989"/>
            <a:ext cx="278003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Symbol"/>
                <a:cs typeface="Symbol"/>
              </a:rPr>
              <a:t></a:t>
            </a:r>
            <a:r>
              <a:rPr dirty="0" sz="1300" spc="90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R</a:t>
            </a:r>
            <a:r>
              <a:rPr dirty="0" baseline="-25925" sz="1125" i="1">
                <a:latin typeface="Times New Roman"/>
                <a:cs typeface="Times New Roman"/>
              </a:rPr>
              <a:t>in</a:t>
            </a:r>
            <a:r>
              <a:rPr dirty="0" baseline="-25925" sz="1125" spc="585" i="1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90">
                <a:latin typeface="Times New Roman"/>
                <a:cs typeface="Times New Roman"/>
              </a:rPr>
              <a:t> </a:t>
            </a:r>
            <a:r>
              <a:rPr dirty="0" sz="1300" spc="60" i="1">
                <a:latin typeface="Times New Roman"/>
                <a:cs typeface="Times New Roman"/>
              </a:rPr>
              <a:t>R</a:t>
            </a:r>
            <a:r>
              <a:rPr dirty="0" baseline="-25925" sz="1125" spc="89" i="1">
                <a:latin typeface="Times New Roman"/>
                <a:cs typeface="Times New Roman"/>
              </a:rPr>
              <a:t>p</a:t>
            </a:r>
            <a:r>
              <a:rPr dirty="0" baseline="-25925" sz="1125" spc="60" i="1">
                <a:latin typeface="Times New Roman"/>
                <a:cs typeface="Times New Roman"/>
              </a:rPr>
              <a:t> </a:t>
            </a:r>
            <a:r>
              <a:rPr dirty="0" sz="1300" spc="55">
                <a:latin typeface="Times New Roman"/>
                <a:cs typeface="Times New Roman"/>
              </a:rPr>
              <a:t>'</a:t>
            </a:r>
            <a:r>
              <a:rPr dirty="0" sz="1300" spc="55">
                <a:latin typeface="Symbol"/>
                <a:cs typeface="Symbol"/>
              </a:rPr>
              <a:t></a:t>
            </a:r>
            <a:r>
              <a:rPr dirty="0" sz="1300" spc="55" i="1">
                <a:latin typeface="Times New Roman"/>
                <a:cs typeface="Times New Roman"/>
              </a:rPr>
              <a:t>R</a:t>
            </a:r>
            <a:r>
              <a:rPr dirty="0" baseline="-25925" sz="1125" spc="82" i="1">
                <a:latin typeface="Times New Roman"/>
                <a:cs typeface="Times New Roman"/>
              </a:rPr>
              <a:t>p</a:t>
            </a:r>
            <a:r>
              <a:rPr dirty="0" baseline="-25925" sz="1125" spc="60" i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''(1</a:t>
            </a:r>
            <a:r>
              <a:rPr dirty="0" sz="1300" spc="-170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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400" spc="-45" i="1">
                <a:latin typeface="Symbol"/>
                <a:cs typeface="Symbol"/>
              </a:rPr>
              <a:t></a:t>
            </a:r>
            <a:r>
              <a:rPr dirty="0" sz="1400" spc="-15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0,87)</a:t>
            </a:r>
            <a:r>
              <a:rPr dirty="0" sz="1300" spc="45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-10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150,9</a:t>
            </a:r>
            <a:r>
              <a:rPr dirty="0" sz="1300" spc="-10" i="1">
                <a:latin typeface="Times New Roman"/>
                <a:cs typeface="Times New Roman"/>
              </a:rPr>
              <a:t>k</a:t>
            </a:r>
            <a:r>
              <a:rPr dirty="0" sz="1300" spc="-10">
                <a:latin typeface="Symbol"/>
                <a:cs typeface="Symbol"/>
              </a:rPr>
              <a:t>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3267991" y="6061749"/>
            <a:ext cx="495934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Symbol"/>
                <a:cs typeface="Symbol"/>
              </a:rPr>
              <a:t></a:t>
            </a:r>
            <a:r>
              <a:rPr dirty="0" sz="1400" i="1">
                <a:latin typeface="Symbol"/>
                <a:cs typeface="Symbol"/>
              </a:rPr>
              <a:t></a:t>
            </a:r>
            <a:r>
              <a:rPr dirty="0" sz="1300" i="1">
                <a:latin typeface="Times New Roman"/>
                <a:cs typeface="Times New Roman"/>
              </a:rPr>
              <a:t>R</a:t>
            </a:r>
            <a:r>
              <a:rPr dirty="0" sz="1300" spc="480" i="1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''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1530631" y="6061749"/>
            <a:ext cx="13906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3160" algn="l"/>
              </a:tabLst>
            </a:pPr>
            <a:r>
              <a:rPr dirty="0" sz="1300">
                <a:latin typeface="Symbol"/>
                <a:cs typeface="Symbol"/>
              </a:rPr>
              <a:t>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400" i="1">
                <a:latin typeface="Symbol"/>
                <a:cs typeface="Symbol"/>
              </a:rPr>
              <a:t></a:t>
            </a:r>
            <a:r>
              <a:rPr dirty="0" sz="1300" i="1">
                <a:latin typeface="Times New Roman"/>
                <a:cs typeface="Times New Roman"/>
              </a:rPr>
              <a:t>i</a:t>
            </a:r>
            <a:r>
              <a:rPr dirty="0" sz="1300" spc="310" i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)</a:t>
            </a:r>
            <a:r>
              <a:rPr dirty="0" sz="1300" i="1">
                <a:latin typeface="Times New Roman"/>
                <a:cs typeface="Times New Roman"/>
              </a:rPr>
              <a:t>R</a:t>
            </a:r>
            <a:r>
              <a:rPr dirty="0" sz="1300" spc="425" i="1">
                <a:latin typeface="Times New Roman"/>
                <a:cs typeface="Times New Roman"/>
              </a:rPr>
              <a:t> </a:t>
            </a:r>
            <a:r>
              <a:rPr dirty="0" sz="1300" spc="55">
                <a:latin typeface="Times New Roman"/>
                <a:cs typeface="Times New Roman"/>
              </a:rPr>
              <a:t>''</a:t>
            </a:r>
            <a:r>
              <a:rPr dirty="0" sz="1300" spc="-185">
                <a:latin typeface="Times New Roman"/>
                <a:cs typeface="Times New Roman"/>
              </a:rPr>
              <a:t> </a:t>
            </a:r>
            <a:r>
              <a:rPr dirty="0" sz="1300">
                <a:latin typeface="Symbol"/>
                <a:cs typeface="Symbol"/>
              </a:rPr>
              <a:t>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0" i="1">
                <a:latin typeface="Times New Roman"/>
                <a:cs typeface="Times New Roman"/>
              </a:rPr>
              <a:t>i</a:t>
            </a:r>
            <a:r>
              <a:rPr dirty="0" sz="1300" i="1">
                <a:latin typeface="Times New Roman"/>
                <a:cs typeface="Times New Roman"/>
              </a:rPr>
              <a:t>	R</a:t>
            </a:r>
            <a:r>
              <a:rPr dirty="0" sz="1300" spc="390" i="1">
                <a:latin typeface="Times New Roman"/>
                <a:cs typeface="Times New Roman"/>
              </a:rPr>
              <a:t> </a:t>
            </a:r>
            <a:r>
              <a:rPr dirty="0" sz="1300" spc="-50">
                <a:latin typeface="Times New Roman"/>
                <a:cs typeface="Times New Roman"/>
              </a:rPr>
              <a:t>'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223367" y="3572935"/>
            <a:ext cx="8738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resistencia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entrada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utilizamos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método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prueba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entrada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(ver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inferior)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250190" y="5304504"/>
            <a:ext cx="21482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deduce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que: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801038" y="0"/>
            <a:ext cx="3343275" cy="765175"/>
            <a:chOff x="5801038" y="0"/>
            <a:chExt cx="3343275" cy="765175"/>
          </a:xfrm>
        </p:grpSpPr>
        <p:sp>
          <p:nvSpPr>
            <p:cNvPr id="5" name="object 5" descr=""/>
            <p:cNvSpPr/>
            <p:nvPr/>
          </p:nvSpPr>
          <p:spPr>
            <a:xfrm>
              <a:off x="5801038" y="0"/>
              <a:ext cx="3343275" cy="765175"/>
            </a:xfrm>
            <a:custGeom>
              <a:avLst/>
              <a:gdLst/>
              <a:ahLst/>
              <a:cxnLst/>
              <a:rect l="l" t="t" r="r" b="b"/>
              <a:pathLst>
                <a:path w="3343275" h="765175">
                  <a:moveTo>
                    <a:pt x="3342957" y="0"/>
                  </a:moveTo>
                  <a:lnTo>
                    <a:pt x="2348585" y="0"/>
                  </a:lnTo>
                  <a:lnTo>
                    <a:pt x="2348585" y="9423"/>
                  </a:lnTo>
                  <a:lnTo>
                    <a:pt x="2341964" y="52439"/>
                  </a:lnTo>
                  <a:lnTo>
                    <a:pt x="2334147" y="95628"/>
                  </a:lnTo>
                  <a:lnTo>
                    <a:pt x="2325036" y="138784"/>
                  </a:lnTo>
                  <a:lnTo>
                    <a:pt x="2314532" y="181698"/>
                  </a:lnTo>
                  <a:lnTo>
                    <a:pt x="2302537" y="224164"/>
                  </a:lnTo>
                  <a:lnTo>
                    <a:pt x="2288952" y="265975"/>
                  </a:lnTo>
                  <a:lnTo>
                    <a:pt x="2273678" y="306925"/>
                  </a:lnTo>
                  <a:lnTo>
                    <a:pt x="2256617" y="346806"/>
                  </a:lnTo>
                  <a:lnTo>
                    <a:pt x="2237670" y="385411"/>
                  </a:lnTo>
                  <a:lnTo>
                    <a:pt x="2216739" y="422533"/>
                  </a:lnTo>
                  <a:lnTo>
                    <a:pt x="2193724" y="457966"/>
                  </a:lnTo>
                  <a:lnTo>
                    <a:pt x="2168529" y="491502"/>
                  </a:lnTo>
                  <a:lnTo>
                    <a:pt x="2141053" y="522935"/>
                  </a:lnTo>
                  <a:lnTo>
                    <a:pt x="2111198" y="552058"/>
                  </a:lnTo>
                  <a:lnTo>
                    <a:pt x="2078867" y="578663"/>
                  </a:lnTo>
                  <a:lnTo>
                    <a:pt x="2043959" y="602544"/>
                  </a:lnTo>
                  <a:lnTo>
                    <a:pt x="2006377" y="623493"/>
                  </a:lnTo>
                  <a:lnTo>
                    <a:pt x="1966022" y="641305"/>
                  </a:lnTo>
                  <a:lnTo>
                    <a:pt x="1922795" y="655771"/>
                  </a:lnTo>
                  <a:lnTo>
                    <a:pt x="1876597" y="666685"/>
                  </a:lnTo>
                  <a:lnTo>
                    <a:pt x="1827331" y="673840"/>
                  </a:lnTo>
                  <a:lnTo>
                    <a:pt x="1774898" y="677030"/>
                  </a:lnTo>
                  <a:lnTo>
                    <a:pt x="1719199" y="676046"/>
                  </a:lnTo>
                  <a:lnTo>
                    <a:pt x="0" y="676046"/>
                  </a:lnTo>
                  <a:lnTo>
                    <a:pt x="0" y="764997"/>
                  </a:lnTo>
                  <a:lnTo>
                    <a:pt x="3342957" y="764997"/>
                  </a:lnTo>
                  <a:lnTo>
                    <a:pt x="3342957" y="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43568" y="0"/>
              <a:ext cx="100965" cy="765175"/>
            </a:xfrm>
            <a:custGeom>
              <a:avLst/>
              <a:gdLst/>
              <a:ahLst/>
              <a:cxnLst/>
              <a:rect l="l" t="t" r="r" b="b"/>
              <a:pathLst>
                <a:path w="100965" h="765175">
                  <a:moveTo>
                    <a:pt x="100431" y="0"/>
                  </a:moveTo>
                  <a:lnTo>
                    <a:pt x="0" y="0"/>
                  </a:lnTo>
                  <a:lnTo>
                    <a:pt x="0" y="764997"/>
                  </a:lnTo>
                  <a:lnTo>
                    <a:pt x="100431" y="764997"/>
                  </a:lnTo>
                  <a:lnTo>
                    <a:pt x="100431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2700362" y="4220997"/>
            <a:ext cx="6443980" cy="914400"/>
            <a:chOff x="2700362" y="4220997"/>
            <a:chExt cx="6443980" cy="914400"/>
          </a:xfrm>
        </p:grpSpPr>
        <p:sp>
          <p:nvSpPr>
            <p:cNvPr id="9" name="object 9" descr=""/>
            <p:cNvSpPr/>
            <p:nvPr/>
          </p:nvSpPr>
          <p:spPr>
            <a:xfrm>
              <a:off x="2836798" y="4220997"/>
              <a:ext cx="6307455" cy="914400"/>
            </a:xfrm>
            <a:custGeom>
              <a:avLst/>
              <a:gdLst/>
              <a:ahLst/>
              <a:cxnLst/>
              <a:rect l="l" t="t" r="r" b="b"/>
              <a:pathLst>
                <a:path w="6307455" h="914400">
                  <a:moveTo>
                    <a:pt x="0" y="914400"/>
                  </a:moveTo>
                  <a:lnTo>
                    <a:pt x="6307201" y="914400"/>
                  </a:lnTo>
                  <a:lnTo>
                    <a:pt x="6307201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9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00362" y="4220997"/>
              <a:ext cx="136525" cy="914400"/>
            </a:xfrm>
            <a:custGeom>
              <a:avLst/>
              <a:gdLst/>
              <a:ahLst/>
              <a:cxnLst/>
              <a:rect l="l" t="t" r="r" b="b"/>
              <a:pathLst>
                <a:path w="136525" h="914400">
                  <a:moveTo>
                    <a:pt x="13643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36436" y="914400"/>
                  </a:lnTo>
                  <a:lnTo>
                    <a:pt x="136436" y="0"/>
                  </a:lnTo>
                  <a:close/>
                </a:path>
              </a:pathLst>
            </a:custGeom>
            <a:solidFill>
              <a:srgbClr val="F17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26659" y="4391168"/>
            <a:ext cx="46437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0">
                <a:solidFill>
                  <a:srgbClr val="FFFFFF"/>
                </a:solidFill>
                <a:latin typeface="Calibri"/>
                <a:cs typeface="Calibri"/>
              </a:rPr>
              <a:t>Tema</a:t>
            </a:r>
            <a:r>
              <a:rPr dirty="0" sz="2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dirty="0" sz="2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frecuencia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13809" y="1032890"/>
            <a:ext cx="7733665" cy="75565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38100" marR="30480">
              <a:lnSpc>
                <a:spcPts val="1430"/>
              </a:lnSpc>
              <a:spcBef>
                <a:spcPts val="155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4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1.</a:t>
            </a:r>
            <a:r>
              <a:rPr dirty="0" sz="1200" spc="5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hallar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frecuencia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baja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corte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</a:t>
            </a:r>
            <a:r>
              <a:rPr dirty="0" sz="1200">
                <a:latin typeface="Symbol"/>
                <a:cs typeface="Symbol"/>
              </a:rPr>
              <a:t></a:t>
            </a:r>
            <a:r>
              <a:rPr dirty="0" baseline="-24305" sz="120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)</a:t>
            </a:r>
            <a:r>
              <a:rPr dirty="0" sz="1200" spc="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aplicando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método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constantes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10">
                <a:latin typeface="Verdana"/>
                <a:cs typeface="Verdana"/>
              </a:rPr>
              <a:t> tiempo.</a:t>
            </a:r>
            <a:endParaRPr sz="1200">
              <a:latin typeface="Verdana"/>
              <a:cs typeface="Verdana"/>
            </a:endParaRPr>
          </a:p>
          <a:p>
            <a:pPr marL="38100" marR="32384">
              <a:lnSpc>
                <a:spcPts val="1430"/>
              </a:lnSpc>
              <a:spcBef>
                <a:spcPts val="20"/>
              </a:spcBef>
            </a:pPr>
            <a:r>
              <a:rPr dirty="0" sz="1200">
                <a:latin typeface="Verdana"/>
                <a:cs typeface="Verdana"/>
              </a:rPr>
              <a:t>Datos: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baseline="-24305" sz="1200">
                <a:latin typeface="Verdana"/>
                <a:cs typeface="Verdana"/>
              </a:rPr>
              <a:t>m</a:t>
            </a:r>
            <a:r>
              <a:rPr dirty="0" baseline="-24305" sz="1200" spc="20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4.72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mA/V,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baseline="-24305" sz="1200">
                <a:latin typeface="Verdana"/>
                <a:cs typeface="Verdana"/>
              </a:rPr>
              <a:t>ie</a:t>
            </a:r>
            <a:r>
              <a:rPr dirty="0" baseline="-24305" sz="1200" spc="20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21,1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k</a:t>
            </a:r>
            <a:r>
              <a:rPr dirty="0" sz="1200">
                <a:latin typeface="Symbol"/>
                <a:cs typeface="Symbol"/>
              </a:rPr>
              <a:t>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Symbol"/>
                <a:cs typeface="Symbol"/>
              </a:rPr>
              <a:t>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99.6,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C</a:t>
            </a:r>
            <a:r>
              <a:rPr dirty="0" baseline="-24305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39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K</a:t>
            </a:r>
            <a:r>
              <a:rPr dirty="0" sz="1200">
                <a:latin typeface="Symbol"/>
                <a:cs typeface="Symbol"/>
              </a:rPr>
              <a:t>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B1</a:t>
            </a:r>
            <a:r>
              <a:rPr dirty="0" baseline="-24305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47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K</a:t>
            </a:r>
            <a:r>
              <a:rPr dirty="0" sz="1200">
                <a:latin typeface="Symbol"/>
                <a:cs typeface="Symbol"/>
              </a:rPr>
              <a:t>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B2</a:t>
            </a:r>
            <a:r>
              <a:rPr dirty="0" baseline="-24305" sz="1200" spc="1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68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K</a:t>
            </a:r>
            <a:r>
              <a:rPr dirty="0" sz="1200">
                <a:latin typeface="Symbol"/>
                <a:cs typeface="Symbol"/>
              </a:rPr>
              <a:t>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i</a:t>
            </a:r>
            <a:r>
              <a:rPr dirty="0" baseline="-24305" sz="1200" spc="14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60</a:t>
            </a:r>
            <a:r>
              <a:rPr dirty="0" sz="1200" spc="-25">
                <a:latin typeface="Verdana"/>
                <a:cs typeface="Verdana"/>
              </a:rPr>
              <a:t> K</a:t>
            </a:r>
            <a:r>
              <a:rPr dirty="0" sz="1200" spc="-25">
                <a:latin typeface="Symbol"/>
                <a:cs typeface="Symbol"/>
              </a:rPr>
              <a:t>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L</a:t>
            </a:r>
            <a:r>
              <a:rPr dirty="0" baseline="-24305" sz="1200" spc="21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50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K</a:t>
            </a:r>
            <a:r>
              <a:rPr dirty="0" sz="1200">
                <a:latin typeface="Symbol"/>
                <a:cs typeface="Symbol"/>
              </a:rPr>
              <a:t>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E</a:t>
            </a:r>
            <a:r>
              <a:rPr dirty="0" baseline="-24305" sz="1200" spc="18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39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K</a:t>
            </a:r>
            <a:r>
              <a:rPr dirty="0" sz="1200">
                <a:latin typeface="Symbol"/>
                <a:cs typeface="Symbol"/>
              </a:rPr>
              <a:t>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2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25">
                <a:latin typeface="Symbol"/>
                <a:cs typeface="Symbol"/>
              </a:rPr>
              <a:t></a:t>
            </a:r>
            <a:r>
              <a:rPr dirty="0" sz="1200" spc="-25">
                <a:latin typeface="Verdana"/>
                <a:cs typeface="Verdana"/>
              </a:rPr>
              <a:t>F.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323" y="2139401"/>
            <a:ext cx="2405320" cy="171036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422870" y="3031893"/>
            <a:ext cx="151130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78405" y="2611752"/>
            <a:ext cx="126364" cy="7556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700" spc="-5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78405" y="3201876"/>
            <a:ext cx="126364" cy="7556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700" spc="-50"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969636" y="2431769"/>
            <a:ext cx="146050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Rc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069858" y="2031686"/>
            <a:ext cx="180975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25">
                <a:latin typeface="Arial"/>
                <a:cs typeface="Arial"/>
              </a:rPr>
              <a:t>Vcc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969634" y="3431976"/>
            <a:ext cx="151130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31323" y="3431976"/>
            <a:ext cx="151130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Ce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68736" y="3331956"/>
            <a:ext cx="151130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R2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68734" y="2431769"/>
            <a:ext cx="151130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671179" y="2531790"/>
            <a:ext cx="220979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20">
                <a:solidFill>
                  <a:srgbClr val="000080"/>
                </a:solidFill>
                <a:latin typeface="Arial"/>
                <a:cs typeface="Arial"/>
              </a:rPr>
              <a:t>Cout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67407" y="2731830"/>
            <a:ext cx="857885" cy="334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63220">
              <a:lnSpc>
                <a:spcPts val="815"/>
              </a:lnSpc>
              <a:spcBef>
                <a:spcPts val="105"/>
              </a:spcBef>
            </a:pPr>
            <a:r>
              <a:rPr dirty="0" sz="700">
                <a:solidFill>
                  <a:srgbClr val="000080"/>
                </a:solidFill>
                <a:latin typeface="Arial"/>
                <a:cs typeface="Arial"/>
              </a:rPr>
              <a:t>Rin</a:t>
            </a:r>
            <a:r>
              <a:rPr dirty="0" sz="700" spc="265">
                <a:solidFill>
                  <a:srgbClr val="000080"/>
                </a:solidFill>
                <a:latin typeface="Arial"/>
                <a:cs typeface="Arial"/>
              </a:rPr>
              <a:t>  </a:t>
            </a: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Cin</a:t>
            </a:r>
            <a:endParaRPr sz="700">
              <a:latin typeface="Arial"/>
              <a:cs typeface="Arial"/>
            </a:endParaRPr>
          </a:p>
          <a:p>
            <a:pPr algn="r" marR="5080">
              <a:lnSpc>
                <a:spcPts val="790"/>
              </a:lnSpc>
            </a:pPr>
            <a:r>
              <a:rPr dirty="0" sz="700" spc="-5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15"/>
              </a:lnSpc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573183" y="2631810"/>
            <a:ext cx="210820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20">
                <a:latin typeface="Arial"/>
                <a:cs typeface="Arial"/>
              </a:rPr>
              <a:t>Vout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85267" y="3949019"/>
            <a:ext cx="8089265" cy="572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600"/>
              </a:lnSpc>
              <a:spcBef>
                <a:spcPts val="105"/>
              </a:spcBef>
            </a:pPr>
            <a:r>
              <a:rPr dirty="0" sz="1200" b="1">
                <a:latin typeface="Verdana"/>
                <a:cs typeface="Verdana"/>
              </a:rPr>
              <a:t>Solución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este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caso,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dado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enunciado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nos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proporciona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parámetros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señal,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no</a:t>
            </a:r>
            <a:r>
              <a:rPr dirty="0" sz="1200" spc="-25">
                <a:latin typeface="Verdana"/>
                <a:cs typeface="Verdana"/>
              </a:rPr>
              <a:t> es </a:t>
            </a:r>
            <a:r>
              <a:rPr dirty="0" sz="1200">
                <a:latin typeface="Verdana"/>
                <a:cs typeface="Verdana"/>
              </a:rPr>
              <a:t>necesario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calcular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punto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trabajo.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inferior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muestra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pequeña señal.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03216" y="5293956"/>
            <a:ext cx="147320" cy="135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259" y="5045938"/>
            <a:ext cx="2950071" cy="981446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2419559" y="5702886"/>
            <a:ext cx="152400" cy="135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CE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737948" y="5396181"/>
            <a:ext cx="138430" cy="135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Rc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18259" y="4885002"/>
            <a:ext cx="391160" cy="135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>
                <a:solidFill>
                  <a:srgbClr val="000080"/>
                </a:solidFill>
                <a:latin typeface="Arial"/>
                <a:cs typeface="Arial"/>
              </a:rPr>
              <a:t>Rin</a:t>
            </a:r>
            <a:r>
              <a:rPr dirty="0" sz="700" spc="204">
                <a:solidFill>
                  <a:srgbClr val="000080"/>
                </a:solidFill>
                <a:latin typeface="Arial"/>
                <a:cs typeface="Arial"/>
              </a:rPr>
              <a:t>  </a:t>
            </a: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Cin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52366" y="5396172"/>
            <a:ext cx="142875" cy="135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Rp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487097" y="4885006"/>
            <a:ext cx="198755" cy="135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-20">
                <a:latin typeface="Arial"/>
                <a:cs typeface="Arial"/>
              </a:rPr>
              <a:t>Vout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018881" y="4885000"/>
            <a:ext cx="208279" cy="135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-20">
                <a:solidFill>
                  <a:srgbClr val="000080"/>
                </a:solidFill>
                <a:latin typeface="Arial"/>
                <a:cs typeface="Arial"/>
              </a:rPr>
              <a:t>Cout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533921" y="5293927"/>
            <a:ext cx="142875" cy="135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522571" y="5099680"/>
            <a:ext cx="147320" cy="135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Bib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520587" y="5293918"/>
            <a:ext cx="138430" cy="135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hie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895162" y="5702846"/>
            <a:ext cx="152400" cy="135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263" y="1854905"/>
            <a:ext cx="3017001" cy="104798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496310" y="2262308"/>
            <a:ext cx="142875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Rc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4706" y="2262322"/>
            <a:ext cx="147320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Rp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3847" y="2366111"/>
            <a:ext cx="161925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Rin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23457" y="2158555"/>
            <a:ext cx="147320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107064" y="2262346"/>
            <a:ext cx="152400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Bib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31262" y="2366137"/>
            <a:ext cx="142240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>
                <a:solidFill>
                  <a:srgbClr val="000080"/>
                </a:solidFill>
                <a:latin typeface="Arial"/>
                <a:cs typeface="Arial"/>
              </a:rPr>
              <a:t>hie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68490" y="799548"/>
            <a:ext cx="8274684" cy="10299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1.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(Continuación)</a:t>
            </a:r>
            <a:endParaRPr sz="1200">
              <a:latin typeface="Verdana"/>
              <a:cs typeface="Verdana"/>
            </a:endParaRPr>
          </a:p>
          <a:p>
            <a:pPr marL="38100" marR="30480">
              <a:lnSpc>
                <a:spcPct val="99600"/>
              </a:lnSpc>
              <a:spcBef>
                <a:spcPts val="869"/>
              </a:spcBef>
            </a:pPr>
            <a:r>
              <a:rPr dirty="0" sz="1200">
                <a:latin typeface="Verdana"/>
                <a:cs typeface="Verdana"/>
              </a:rPr>
              <a:t>Calculamos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resistencia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vista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cada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uno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condensadores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externos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aplicar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método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constantes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tiempo.</a:t>
            </a:r>
            <a:r>
              <a:rPr dirty="0" sz="1200" spc="-2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Resistencia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vista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Anulamos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independientes, </a:t>
            </a:r>
            <a:r>
              <a:rPr dirty="0" sz="1200">
                <a:latin typeface="Verdana"/>
                <a:cs typeface="Verdana"/>
              </a:rPr>
              <a:t>cortocircuitamos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baseline="-24305" sz="1200">
                <a:latin typeface="Verdana"/>
                <a:cs typeface="Verdana"/>
              </a:rPr>
              <a:t>E</a:t>
            </a:r>
            <a:r>
              <a:rPr dirty="0" baseline="-24305" sz="1200" spc="14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baseline="-24305" sz="1200">
                <a:latin typeface="Verdana"/>
                <a:cs typeface="Verdana"/>
              </a:rPr>
              <a:t>out</a:t>
            </a:r>
            <a:r>
              <a:rPr dirty="0" baseline="-24305" sz="1200" spc="17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sustituimos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baseline="-24305" sz="1200" spc="20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prueba.</a:t>
            </a:r>
            <a:endParaRPr sz="1200">
              <a:latin typeface="Verdana"/>
              <a:cs typeface="Verdana"/>
            </a:endParaRPr>
          </a:p>
          <a:p>
            <a:pPr marL="491490">
              <a:lnSpc>
                <a:spcPct val="100000"/>
              </a:lnSpc>
              <a:spcBef>
                <a:spcPts val="445"/>
              </a:spcBef>
            </a:pPr>
            <a:r>
              <a:rPr dirty="0" sz="700" spc="-20">
                <a:solidFill>
                  <a:srgbClr val="000080"/>
                </a:solidFill>
                <a:latin typeface="Arial"/>
                <a:cs typeface="Arial"/>
              </a:rPr>
              <a:t>Vtest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244" y="4239418"/>
            <a:ext cx="2745647" cy="99484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968060" y="4837813"/>
            <a:ext cx="21590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0">
                <a:solidFill>
                  <a:srgbClr val="000080"/>
                </a:solidFill>
                <a:latin typeface="Arial"/>
                <a:cs typeface="Arial"/>
              </a:rPr>
              <a:t>Vtest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69159" y="4648332"/>
            <a:ext cx="1320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Rc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75105" y="4648344"/>
            <a:ext cx="1365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Rp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8490" y="3032700"/>
            <a:ext cx="8221345" cy="1175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Es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fácil de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obtener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 la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relación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</a:t>
            </a:r>
            <a:r>
              <a:rPr dirty="0" baseline="-24305" sz="1200">
                <a:latin typeface="Verdana"/>
                <a:cs typeface="Verdana"/>
              </a:rPr>
              <a:t>test</a:t>
            </a:r>
            <a:r>
              <a:rPr dirty="0" baseline="-24305" sz="1200" spc="17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</a:t>
            </a:r>
            <a:r>
              <a:rPr dirty="0" baseline="-24305" sz="1200">
                <a:latin typeface="Verdana"/>
                <a:cs typeface="Verdana"/>
              </a:rPr>
              <a:t>test</a:t>
            </a:r>
            <a:r>
              <a:rPr dirty="0" baseline="-24305" sz="1200" spc="157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es:</a:t>
            </a:r>
            <a:endParaRPr sz="12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baseline="-24305" sz="1200" spc="209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=R</a:t>
            </a:r>
            <a:r>
              <a:rPr dirty="0" baseline="-24305" sz="1200" spc="-1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//h</a:t>
            </a:r>
            <a:r>
              <a:rPr dirty="0" baseline="-24305" sz="1200" spc="-15">
                <a:latin typeface="Verdana"/>
                <a:cs typeface="Verdana"/>
              </a:rPr>
              <a:t>ie</a:t>
            </a:r>
            <a:r>
              <a:rPr dirty="0" sz="1200" spc="-10">
                <a:latin typeface="Verdana"/>
                <a:cs typeface="Verdana"/>
              </a:rPr>
              <a:t>+R</a:t>
            </a:r>
            <a:r>
              <a:rPr dirty="0" baseline="-24305" sz="1200" spc="-15">
                <a:latin typeface="Verdana"/>
                <a:cs typeface="Verdana"/>
              </a:rPr>
              <a:t>in</a:t>
            </a:r>
            <a:endParaRPr baseline="-24305" sz="1200">
              <a:latin typeface="Verdana"/>
              <a:cs typeface="Verdana"/>
            </a:endParaRPr>
          </a:p>
          <a:p>
            <a:pPr marL="38100" marR="30480" indent="-7620">
              <a:lnSpc>
                <a:spcPts val="1430"/>
              </a:lnSpc>
              <a:spcBef>
                <a:spcPts val="65"/>
              </a:spcBef>
              <a:buSzPct val="91666"/>
              <a:buChar char="•"/>
              <a:tabLst>
                <a:tab pos="119380" algn="l"/>
              </a:tabLst>
            </a:pPr>
            <a:r>
              <a:rPr dirty="0" sz="1200">
                <a:latin typeface="Verdana"/>
                <a:cs typeface="Verdana"/>
              </a:rPr>
              <a:t>	</a:t>
            </a:r>
            <a:r>
              <a:rPr dirty="0" sz="1200">
                <a:latin typeface="Verdana"/>
                <a:cs typeface="Verdana"/>
              </a:rPr>
              <a:t>Resistencia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vista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baseline="-24305" sz="1200">
                <a:latin typeface="Verdana"/>
                <a:cs typeface="Verdana"/>
              </a:rPr>
              <a:t>out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Haciendo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mismo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teniendo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cuenta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anular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independiente </a:t>
            </a:r>
            <a:r>
              <a:rPr dirty="0" sz="1200">
                <a:latin typeface="Verdana"/>
                <a:cs typeface="Verdana"/>
              </a:rPr>
              <a:t>también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anula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dependiente,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resistencia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vista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este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condensador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baseline="-24305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+R</a:t>
            </a:r>
            <a:r>
              <a:rPr dirty="0" baseline="-24305" sz="1200" spc="-15">
                <a:latin typeface="Verdana"/>
                <a:cs typeface="Verdana"/>
              </a:rPr>
              <a:t>L.</a:t>
            </a:r>
            <a:endParaRPr baseline="-24305" sz="1200">
              <a:latin typeface="Verdana"/>
              <a:cs typeface="Verdana"/>
            </a:endParaRPr>
          </a:p>
          <a:p>
            <a:pPr marL="119380" indent="-88900">
              <a:lnSpc>
                <a:spcPts val="1390"/>
              </a:lnSpc>
              <a:buSzPct val="91666"/>
              <a:buChar char="•"/>
              <a:tabLst>
                <a:tab pos="119380" algn="l"/>
              </a:tabLst>
            </a:pPr>
            <a:r>
              <a:rPr dirty="0" sz="1200">
                <a:latin typeface="Verdana"/>
                <a:cs typeface="Verdana"/>
              </a:rPr>
              <a:t>Resistencia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vista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baseline="-24305" sz="120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hay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resolver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muestra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figura</a:t>
            </a:r>
            <a:r>
              <a:rPr dirty="0" sz="1200" spc="-10">
                <a:latin typeface="Verdana"/>
                <a:cs typeface="Verdana"/>
              </a:rPr>
              <a:t> inferior.</a:t>
            </a:r>
            <a:endParaRPr sz="1200">
              <a:latin typeface="Verdana"/>
              <a:cs typeface="Verdana"/>
            </a:endParaRPr>
          </a:p>
          <a:p>
            <a:pPr marL="474980">
              <a:lnSpc>
                <a:spcPct val="100000"/>
              </a:lnSpc>
              <a:spcBef>
                <a:spcPts val="107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Rin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021905" y="4364118"/>
            <a:ext cx="13652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RL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092040" y="4364126"/>
            <a:ext cx="14097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Bib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17895" y="4458882"/>
            <a:ext cx="13208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hie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472129" y="4932631"/>
            <a:ext cx="145415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 spc="-25">
                <a:solidFill>
                  <a:srgbClr val="000080"/>
                </a:solidFill>
                <a:latin typeface="Arial"/>
                <a:cs typeface="Arial"/>
              </a:rPr>
              <a:t>RE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278520" y="4825449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 h="0">
                <a:moveTo>
                  <a:pt x="0" y="0"/>
                </a:moveTo>
                <a:lnTo>
                  <a:pt x="2757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389730" y="4946726"/>
            <a:ext cx="7810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spc="-50" i="1">
                <a:latin typeface="Times New Roman"/>
                <a:cs typeface="Times New Roman"/>
              </a:rPr>
              <a:t>b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358053" y="4669277"/>
            <a:ext cx="170180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spc="-20" i="1">
                <a:latin typeface="Times New Roman"/>
                <a:cs typeface="Times New Roman"/>
              </a:rPr>
              <a:t>test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999815" y="4796754"/>
            <a:ext cx="7175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spc="-50" i="1">
                <a:latin typeface="Times New Roman"/>
                <a:cs typeface="Times New Roman"/>
              </a:rPr>
              <a:t>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921775" y="4296844"/>
            <a:ext cx="27241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14814" sz="2250" spc="-15" i="1">
                <a:latin typeface="Times New Roman"/>
                <a:cs typeface="Times New Roman"/>
              </a:rPr>
              <a:t>i</a:t>
            </a:r>
            <a:r>
              <a:rPr dirty="0" sz="850" spc="-10" i="1">
                <a:latin typeface="Times New Roman"/>
                <a:cs typeface="Times New Roman"/>
              </a:rPr>
              <a:t>test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183581" y="4239805"/>
            <a:ext cx="1029969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500" spc="-60">
                <a:latin typeface="Symbol"/>
                <a:cs typeface="Symbol"/>
              </a:rPr>
              <a:t>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50" i="1">
                <a:latin typeface="Symbol"/>
                <a:cs typeface="Symbol"/>
              </a:rPr>
              <a:t></a:t>
            </a:r>
            <a:r>
              <a:rPr dirty="0" sz="1500" i="1">
                <a:latin typeface="Times New Roman"/>
                <a:cs typeface="Times New Roman"/>
              </a:rPr>
              <a:t>i</a:t>
            </a:r>
            <a:r>
              <a:rPr dirty="0" baseline="-26143" sz="1275" i="1">
                <a:latin typeface="Times New Roman"/>
                <a:cs typeface="Times New Roman"/>
              </a:rPr>
              <a:t>b</a:t>
            </a:r>
            <a:r>
              <a:rPr dirty="0" baseline="-26143" sz="1275" spc="292" i="1">
                <a:latin typeface="Times New Roman"/>
                <a:cs typeface="Times New Roman"/>
              </a:rPr>
              <a:t> </a:t>
            </a:r>
            <a:r>
              <a:rPr dirty="0" sz="1500" spc="-65">
                <a:latin typeface="Symbol"/>
                <a:cs typeface="Symbol"/>
              </a:rPr>
              <a:t></a:t>
            </a:r>
            <a:r>
              <a:rPr dirty="0" sz="1500" spc="-114">
                <a:latin typeface="Times New Roman"/>
                <a:cs typeface="Times New Roman"/>
              </a:rPr>
              <a:t> </a:t>
            </a:r>
            <a:r>
              <a:rPr dirty="0" sz="1500" i="1">
                <a:latin typeface="Times New Roman"/>
                <a:cs typeface="Times New Roman"/>
              </a:rPr>
              <a:t>i</a:t>
            </a:r>
            <a:r>
              <a:rPr dirty="0" baseline="-26143" sz="1275" i="1">
                <a:latin typeface="Times New Roman"/>
                <a:cs typeface="Times New Roman"/>
              </a:rPr>
              <a:t>b</a:t>
            </a:r>
            <a:r>
              <a:rPr dirty="0" baseline="-26143" sz="1275" spc="487" i="1">
                <a:latin typeface="Times New Roman"/>
                <a:cs typeface="Times New Roman"/>
              </a:rPr>
              <a:t> </a:t>
            </a:r>
            <a:r>
              <a:rPr dirty="0" sz="1500" spc="-60">
                <a:latin typeface="Symbol"/>
                <a:cs typeface="Symbol"/>
              </a:rPr>
              <a:t>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 spc="-25" i="1">
                <a:latin typeface="Times New Roman"/>
                <a:cs typeface="Times New Roman"/>
              </a:rPr>
              <a:t>i</a:t>
            </a:r>
            <a:r>
              <a:rPr dirty="0" baseline="-26143" sz="1275" spc="-37" i="1">
                <a:latin typeface="Times New Roman"/>
                <a:cs typeface="Times New Roman"/>
              </a:rPr>
              <a:t>e</a:t>
            </a:r>
            <a:endParaRPr baseline="-26143" sz="1275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338487" y="4818750"/>
            <a:ext cx="7556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-50" i="1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275132" y="4541300"/>
            <a:ext cx="10541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-50" i="1">
                <a:latin typeface="Times New Roman"/>
                <a:cs typeface="Times New Roman"/>
              </a:rPr>
              <a:t>v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947175" y="4668777"/>
            <a:ext cx="29464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i="1">
                <a:latin typeface="Times New Roman"/>
                <a:cs typeface="Times New Roman"/>
              </a:rPr>
              <a:t>i</a:t>
            </a:r>
            <a:r>
              <a:rPr dirty="0" sz="1500" spc="85" i="1">
                <a:latin typeface="Times New Roman"/>
                <a:cs typeface="Times New Roman"/>
              </a:rPr>
              <a:t>  </a:t>
            </a:r>
            <a:r>
              <a:rPr dirty="0" sz="1500" spc="-5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56603" y="5439552"/>
            <a:ext cx="7468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Llamaremos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4305" sz="1200">
                <a:latin typeface="Verdana"/>
                <a:cs typeface="Verdana"/>
              </a:rPr>
              <a:t>eq</a:t>
            </a:r>
            <a:r>
              <a:rPr dirty="0" baseline="-24305" sz="1200" spc="14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baseline="-24305" sz="1200">
                <a:latin typeface="Verdana"/>
                <a:cs typeface="Verdana"/>
              </a:rPr>
              <a:t>ie</a:t>
            </a:r>
            <a:r>
              <a:rPr dirty="0" sz="1200">
                <a:latin typeface="Verdana"/>
                <a:cs typeface="Verdana"/>
              </a:rPr>
              <a:t>+(R</a:t>
            </a:r>
            <a:r>
              <a:rPr dirty="0" baseline="-24305" sz="1200">
                <a:latin typeface="Verdana"/>
                <a:cs typeface="Verdana"/>
              </a:rPr>
              <a:t>in</a:t>
            </a:r>
            <a:r>
              <a:rPr dirty="0" sz="1200">
                <a:latin typeface="Verdana"/>
                <a:cs typeface="Verdana"/>
              </a:rPr>
              <a:t>//R</a:t>
            </a:r>
            <a:r>
              <a:rPr dirty="0" baseline="-24305" sz="1200">
                <a:latin typeface="Verdana"/>
                <a:cs typeface="Verdana"/>
              </a:rPr>
              <a:t>p</a:t>
            </a:r>
            <a:r>
              <a:rPr dirty="0" sz="1200">
                <a:latin typeface="Verdana"/>
                <a:cs typeface="Verdana"/>
              </a:rPr>
              <a:t>)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tenemos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</a:t>
            </a:r>
            <a:r>
              <a:rPr dirty="0" baseline="-24305" sz="1200">
                <a:latin typeface="Verdana"/>
                <a:cs typeface="Verdana"/>
              </a:rPr>
              <a:t>b</a:t>
            </a:r>
            <a:r>
              <a:rPr dirty="0" baseline="-24305" sz="1200" spc="15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=v</a:t>
            </a:r>
            <a:r>
              <a:rPr dirty="0" baseline="-24305" sz="1200">
                <a:latin typeface="Verdana"/>
                <a:cs typeface="Verdana"/>
              </a:rPr>
              <a:t>test</a:t>
            </a:r>
            <a:r>
              <a:rPr dirty="0" sz="1200">
                <a:latin typeface="Verdana"/>
                <a:cs typeface="Verdana"/>
              </a:rPr>
              <a:t>/R</a:t>
            </a:r>
            <a:r>
              <a:rPr dirty="0" baseline="-24305" sz="1200">
                <a:latin typeface="Verdana"/>
                <a:cs typeface="Verdana"/>
              </a:rPr>
              <a:t>eq</a:t>
            </a:r>
            <a:r>
              <a:rPr dirty="0" baseline="-24305" sz="1200" spc="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sustituyendo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ecuación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anterior: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990175" y="5890637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 h="0">
                <a:moveTo>
                  <a:pt x="0" y="0"/>
                </a:moveTo>
                <a:lnTo>
                  <a:pt x="3492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510875" y="589063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418278" y="636133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9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837378" y="6559768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0" y="0"/>
                </a:moveTo>
                <a:lnTo>
                  <a:pt x="1996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191390" y="6559768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 h="0">
                <a:moveTo>
                  <a:pt x="0" y="0"/>
                </a:moveTo>
                <a:lnTo>
                  <a:pt x="3155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824678" y="6361331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 h="0">
                <a:moveTo>
                  <a:pt x="0" y="0"/>
                </a:moveTo>
                <a:lnTo>
                  <a:pt x="6949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1215203" y="6589931"/>
            <a:ext cx="253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1800" spc="-37" i="1">
                <a:latin typeface="Times New Roman"/>
                <a:cs typeface="Times New Roman"/>
              </a:rPr>
              <a:t>R</a:t>
            </a:r>
            <a:r>
              <a:rPr dirty="0" sz="700" spc="-25" i="1">
                <a:latin typeface="Times New Roman"/>
                <a:cs typeface="Times New Roman"/>
              </a:rPr>
              <a:t>eq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14359" y="6551831"/>
            <a:ext cx="227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i="1">
                <a:latin typeface="Times New Roman"/>
                <a:cs typeface="Times New Roman"/>
              </a:rPr>
              <a:t>R</a:t>
            </a:r>
            <a:r>
              <a:rPr dirty="0" baseline="-23809" sz="1050" spc="-37" i="1">
                <a:latin typeface="Times New Roman"/>
                <a:cs typeface="Times New Roman"/>
              </a:rPr>
              <a:t>E</a:t>
            </a:r>
            <a:endParaRPr baseline="-23809" sz="10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87297" y="6133843"/>
            <a:ext cx="633095" cy="46609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baseline="-23148" sz="1800">
                <a:latin typeface="Symbol"/>
                <a:cs typeface="Symbol"/>
              </a:rPr>
              <a:t></a:t>
            </a:r>
            <a:r>
              <a:rPr dirty="0" baseline="-23148" sz="1800" spc="120">
                <a:latin typeface="Times New Roman"/>
                <a:cs typeface="Times New Roman"/>
              </a:rPr>
              <a:t> </a:t>
            </a:r>
            <a:r>
              <a:rPr dirty="0" baseline="13888" sz="1800" i="1">
                <a:latin typeface="Times New Roman"/>
                <a:cs typeface="Times New Roman"/>
              </a:rPr>
              <a:t>v</a:t>
            </a:r>
            <a:r>
              <a:rPr dirty="0" sz="700" i="1">
                <a:latin typeface="Times New Roman"/>
                <a:cs typeface="Times New Roman"/>
              </a:rPr>
              <a:t>test</a:t>
            </a:r>
            <a:r>
              <a:rPr dirty="0" sz="700" spc="420" i="1">
                <a:latin typeface="Times New Roman"/>
                <a:cs typeface="Times New Roman"/>
              </a:rPr>
              <a:t> </a:t>
            </a:r>
            <a:r>
              <a:rPr dirty="0" baseline="-23148" sz="1800" spc="-75">
                <a:latin typeface="Symbol"/>
                <a:cs typeface="Symbol"/>
              </a:rPr>
              <a:t></a:t>
            </a:r>
            <a:endParaRPr baseline="-23148" sz="1800">
              <a:latin typeface="Symbol"/>
              <a:cs typeface="Symbol"/>
            </a:endParaRPr>
          </a:p>
          <a:p>
            <a:pPr algn="ctr" marL="36195">
              <a:lnSpc>
                <a:spcPct val="100000"/>
              </a:lnSpc>
              <a:spcBef>
                <a:spcPts val="290"/>
              </a:spcBef>
            </a:pPr>
            <a:r>
              <a:rPr dirty="0" baseline="13888" sz="1800" spc="-15" i="1">
                <a:latin typeface="Times New Roman"/>
                <a:cs typeface="Times New Roman"/>
              </a:rPr>
              <a:t>i</a:t>
            </a:r>
            <a:r>
              <a:rPr dirty="0" sz="700" spc="-10" i="1">
                <a:latin typeface="Times New Roman"/>
                <a:cs typeface="Times New Roman"/>
              </a:rPr>
              <a:t>test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149718" y="5984301"/>
            <a:ext cx="5588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0855" algn="l"/>
              </a:tabLst>
            </a:pPr>
            <a:r>
              <a:rPr dirty="0" sz="700" spc="-25" i="1">
                <a:latin typeface="Times New Roman"/>
                <a:cs typeface="Times New Roman"/>
              </a:rPr>
              <a:t>eq</a:t>
            </a:r>
            <a:r>
              <a:rPr dirty="0" sz="700" i="1">
                <a:latin typeface="Times New Roman"/>
                <a:cs typeface="Times New Roman"/>
              </a:rPr>
              <a:t>	</a:t>
            </a:r>
            <a:r>
              <a:rPr dirty="0" sz="700" spc="-50" i="1">
                <a:latin typeface="Times New Roman"/>
                <a:cs typeface="Times New Roman"/>
              </a:rPr>
              <a:t>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55957" y="5865238"/>
            <a:ext cx="14859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0" i="1">
                <a:latin typeface="Times New Roman"/>
                <a:cs typeface="Times New Roman"/>
              </a:rPr>
              <a:t>test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056453" y="5882701"/>
            <a:ext cx="593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045" algn="l"/>
              </a:tabLst>
            </a:pPr>
            <a:r>
              <a:rPr dirty="0" sz="1200" spc="-50" i="1">
                <a:latin typeface="Times New Roman"/>
                <a:cs typeface="Times New Roman"/>
              </a:rPr>
              <a:t>R</a:t>
            </a:r>
            <a:r>
              <a:rPr dirty="0" sz="1200" i="1">
                <a:latin typeface="Times New Roman"/>
                <a:cs typeface="Times New Roman"/>
              </a:rPr>
              <a:t>	</a:t>
            </a:r>
            <a:r>
              <a:rPr dirty="0" sz="1200" spc="-50" i="1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09943" y="5692290"/>
            <a:ext cx="1341120" cy="2184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baseline="-23148" sz="1800">
                <a:latin typeface="Symbol"/>
                <a:cs typeface="Symbol"/>
              </a:rPr>
              <a:t></a:t>
            </a:r>
            <a:r>
              <a:rPr dirty="0" baseline="-23148" sz="1800" spc="-104">
                <a:latin typeface="Times New Roman"/>
                <a:cs typeface="Times New Roman"/>
              </a:rPr>
              <a:t> </a:t>
            </a:r>
            <a:r>
              <a:rPr dirty="0" baseline="-23148" sz="1800">
                <a:latin typeface="Times New Roman"/>
                <a:cs typeface="Times New Roman"/>
              </a:rPr>
              <a:t>(</a:t>
            </a:r>
            <a:r>
              <a:rPr dirty="0" baseline="-22222" sz="1875" i="1">
                <a:latin typeface="Symbol"/>
                <a:cs typeface="Symbol"/>
              </a:rPr>
              <a:t></a:t>
            </a:r>
            <a:r>
              <a:rPr dirty="0" baseline="-22222" sz="1875" spc="112">
                <a:latin typeface="Times New Roman"/>
                <a:cs typeface="Times New Roman"/>
              </a:rPr>
              <a:t> </a:t>
            </a:r>
            <a:r>
              <a:rPr dirty="0" baseline="-23148" sz="1800" spc="-15">
                <a:latin typeface="Symbol"/>
                <a:cs typeface="Symbol"/>
              </a:rPr>
              <a:t></a:t>
            </a:r>
            <a:r>
              <a:rPr dirty="0" baseline="-23148" sz="1800" spc="-262">
                <a:latin typeface="Times New Roman"/>
                <a:cs typeface="Times New Roman"/>
              </a:rPr>
              <a:t> </a:t>
            </a:r>
            <a:r>
              <a:rPr dirty="0" baseline="-23148" sz="1800" spc="-82">
                <a:latin typeface="Times New Roman"/>
                <a:cs typeface="Times New Roman"/>
              </a:rPr>
              <a:t>1)</a:t>
            </a:r>
            <a:r>
              <a:rPr dirty="0" baseline="-23148" sz="1800" spc="-60">
                <a:latin typeface="Times New Roman"/>
                <a:cs typeface="Times New Roman"/>
              </a:rPr>
              <a:t> </a:t>
            </a:r>
            <a:r>
              <a:rPr dirty="0" baseline="13888" sz="1800" spc="-15">
                <a:latin typeface="Symbol"/>
                <a:cs typeface="Symbol"/>
              </a:rPr>
              <a:t></a:t>
            </a:r>
            <a:r>
              <a:rPr dirty="0" baseline="13888" sz="1800" spc="-120">
                <a:latin typeface="Times New Roman"/>
                <a:cs typeface="Times New Roman"/>
              </a:rPr>
              <a:t> </a:t>
            </a:r>
            <a:r>
              <a:rPr dirty="0" baseline="13888" sz="1800" i="1">
                <a:latin typeface="Times New Roman"/>
                <a:cs typeface="Times New Roman"/>
              </a:rPr>
              <a:t>v</a:t>
            </a:r>
            <a:r>
              <a:rPr dirty="0" sz="700" i="1">
                <a:latin typeface="Times New Roman"/>
                <a:cs typeface="Times New Roman"/>
              </a:rPr>
              <a:t>test</a:t>
            </a:r>
            <a:r>
              <a:rPr dirty="0" sz="700" spc="440" i="1">
                <a:latin typeface="Times New Roman"/>
                <a:cs typeface="Times New Roman"/>
              </a:rPr>
              <a:t> </a:t>
            </a:r>
            <a:r>
              <a:rPr dirty="0" baseline="-23148" sz="1800">
                <a:latin typeface="Symbol"/>
                <a:cs typeface="Symbol"/>
              </a:rPr>
              <a:t></a:t>
            </a:r>
            <a:r>
              <a:rPr dirty="0" baseline="-23148" sz="1800" spc="142">
                <a:latin typeface="Times New Roman"/>
                <a:cs typeface="Times New Roman"/>
              </a:rPr>
              <a:t> </a:t>
            </a:r>
            <a:r>
              <a:rPr dirty="0" baseline="13888" sz="1800" spc="-15" i="1">
                <a:latin typeface="Times New Roman"/>
                <a:cs typeface="Times New Roman"/>
              </a:rPr>
              <a:t>v</a:t>
            </a:r>
            <a:r>
              <a:rPr dirty="0" sz="700" spc="-10" i="1">
                <a:latin typeface="Times New Roman"/>
                <a:cs typeface="Times New Roman"/>
              </a:rPr>
              <a:t>test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12697" y="5763638"/>
            <a:ext cx="67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i="1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60793" y="6138288"/>
            <a:ext cx="690880" cy="408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0325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dirty="0" sz="1200">
                <a:latin typeface="Times New Roman"/>
                <a:cs typeface="Times New Roman"/>
              </a:rPr>
              <a:t>1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baseline="-34722" sz="1800">
                <a:latin typeface="Symbol"/>
                <a:cs typeface="Symbol"/>
              </a:rPr>
              <a:t></a:t>
            </a:r>
            <a:r>
              <a:rPr dirty="0" baseline="-34722" sz="1800" spc="104">
                <a:latin typeface="Times New Roman"/>
                <a:cs typeface="Times New Roman"/>
              </a:rPr>
              <a:t> </a:t>
            </a:r>
            <a:r>
              <a:rPr dirty="0" sz="1250" i="1">
                <a:latin typeface="Symbol"/>
                <a:cs typeface="Symbol"/>
              </a:rPr>
              <a:t></a:t>
            </a:r>
            <a:r>
              <a:rPr dirty="0" sz="1250" spc="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Symbol"/>
                <a:cs typeface="Symbol"/>
              </a:rPr>
              <a:t></a:t>
            </a:r>
            <a:r>
              <a:rPr dirty="0" sz="1200" spc="-17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5401" y="949512"/>
            <a:ext cx="6797040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Verdana"/>
                <a:cs typeface="Verdana"/>
              </a:rPr>
              <a:t>Problema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2.</a:t>
            </a:r>
            <a:r>
              <a:rPr dirty="0" sz="1100" spc="-20" b="1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Tenemos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amplificador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configuración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común,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como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la </a:t>
            </a:r>
            <a:r>
              <a:rPr dirty="0" sz="1200">
                <a:latin typeface="Verdana"/>
                <a:cs typeface="Verdana"/>
              </a:rPr>
              <a:t>figura.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punto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trabajo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transistor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nos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constante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baseline="-24305" sz="1200">
                <a:latin typeface="Verdana"/>
                <a:cs typeface="Verdana"/>
              </a:rPr>
              <a:t>m</a:t>
            </a:r>
            <a:r>
              <a:rPr dirty="0" sz="1200">
                <a:latin typeface="Verdana"/>
                <a:cs typeface="Verdana"/>
              </a:rPr>
              <a:t>=1.4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mA/V.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Calcula</a:t>
            </a:r>
            <a:r>
              <a:rPr dirty="0" sz="1200" spc="-25">
                <a:latin typeface="Verdana"/>
                <a:cs typeface="Verdana"/>
              </a:rPr>
              <a:t> la </a:t>
            </a:r>
            <a:r>
              <a:rPr dirty="0" sz="1200">
                <a:latin typeface="Verdana"/>
                <a:cs typeface="Verdana"/>
              </a:rPr>
              <a:t>frecuencia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alta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corte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dicho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amplificador.</a:t>
            </a:r>
            <a:endParaRPr sz="1200">
              <a:latin typeface="Verdana"/>
              <a:cs typeface="Verdana"/>
            </a:endParaRPr>
          </a:p>
          <a:p>
            <a:pPr algn="just" marL="38100">
              <a:lnSpc>
                <a:spcPts val="1275"/>
              </a:lnSpc>
            </a:pPr>
            <a:r>
              <a:rPr dirty="0" sz="1100">
                <a:latin typeface="Calibri"/>
                <a:cs typeface="Calibri"/>
              </a:rPr>
              <a:t>Datos: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</a:t>
            </a:r>
            <a:r>
              <a:rPr dirty="0" baseline="-23809" sz="1050">
                <a:latin typeface="Calibri"/>
                <a:cs typeface="Calibri"/>
              </a:rPr>
              <a:t>1</a:t>
            </a:r>
            <a:r>
              <a:rPr dirty="0" baseline="-23809" sz="1050" spc="142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2,7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</a:t>
            </a:r>
            <a:r>
              <a:rPr dirty="0" sz="1100">
                <a:latin typeface="Symbol"/>
                <a:cs typeface="Symbol"/>
              </a:rPr>
              <a:t>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>
                <a:latin typeface="Calibri"/>
                <a:cs typeface="Calibri"/>
              </a:rPr>
              <a:t>R</a:t>
            </a:r>
            <a:r>
              <a:rPr dirty="0" baseline="-23809" sz="1050">
                <a:latin typeface="Calibri"/>
                <a:cs typeface="Calibri"/>
              </a:rPr>
              <a:t>2</a:t>
            </a:r>
            <a:r>
              <a:rPr dirty="0" sz="1100">
                <a:latin typeface="Calibri"/>
                <a:cs typeface="Calibri"/>
              </a:rPr>
              <a:t>=7,6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</a:t>
            </a:r>
            <a:r>
              <a:rPr dirty="0" sz="1100">
                <a:latin typeface="Symbol"/>
                <a:cs typeface="Symbol"/>
              </a:rPr>
              <a:t>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>
                <a:latin typeface="Calibri"/>
                <a:cs typeface="Calibri"/>
              </a:rPr>
              <a:t>R</a:t>
            </a:r>
            <a:r>
              <a:rPr dirty="0" baseline="-23809" sz="1050">
                <a:latin typeface="Calibri"/>
                <a:cs typeface="Calibri"/>
              </a:rPr>
              <a:t>g</a:t>
            </a:r>
            <a:r>
              <a:rPr dirty="0" baseline="-23809" sz="1050" spc="142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=100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Symbol"/>
                <a:cs typeface="Symbol"/>
              </a:rPr>
              <a:t>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>
                <a:latin typeface="Calibri"/>
                <a:cs typeface="Calibri"/>
              </a:rPr>
              <a:t>R</a:t>
            </a:r>
            <a:r>
              <a:rPr dirty="0" baseline="-23809" sz="1050">
                <a:latin typeface="Calibri"/>
                <a:cs typeface="Calibri"/>
              </a:rPr>
              <a:t>D</a:t>
            </a:r>
            <a:r>
              <a:rPr dirty="0" baseline="-23809" sz="1050" spc="1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</a:t>
            </a:r>
            <a:r>
              <a:rPr dirty="0" sz="1100">
                <a:latin typeface="Symbol"/>
                <a:cs typeface="Symbol"/>
              </a:rPr>
              <a:t>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</a:t>
            </a:r>
            <a:r>
              <a:rPr dirty="0" baseline="-23809" sz="1050">
                <a:latin typeface="Calibri"/>
                <a:cs typeface="Calibri"/>
              </a:rPr>
              <a:t>L</a:t>
            </a:r>
            <a:r>
              <a:rPr dirty="0" baseline="-23809" sz="1050" spc="142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10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</a:t>
            </a:r>
            <a:r>
              <a:rPr dirty="0" sz="1100">
                <a:latin typeface="Symbol"/>
                <a:cs typeface="Symbol"/>
              </a:rPr>
              <a:t>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</a:t>
            </a:r>
            <a:r>
              <a:rPr dirty="0" baseline="-23809" sz="1050">
                <a:latin typeface="Calibri"/>
                <a:cs typeface="Calibri"/>
              </a:rPr>
              <a:t>in</a:t>
            </a:r>
            <a:r>
              <a:rPr dirty="0" sz="1100">
                <a:latin typeface="Calibri"/>
                <a:cs typeface="Calibri"/>
              </a:rPr>
              <a:t>=C</a:t>
            </a:r>
            <a:r>
              <a:rPr dirty="0" baseline="-23809" sz="1050">
                <a:latin typeface="Calibri"/>
                <a:cs typeface="Calibri"/>
              </a:rPr>
              <a:t>out</a:t>
            </a:r>
            <a:r>
              <a:rPr dirty="0" sz="1100">
                <a:latin typeface="Calibri"/>
                <a:cs typeface="Calibri"/>
              </a:rPr>
              <a:t>=C</a:t>
            </a:r>
            <a:r>
              <a:rPr dirty="0" baseline="-23809" sz="1050">
                <a:latin typeface="Calibri"/>
                <a:cs typeface="Calibri"/>
              </a:rPr>
              <a:t>S</a:t>
            </a:r>
            <a:r>
              <a:rPr dirty="0" sz="1100">
                <a:latin typeface="Calibri"/>
                <a:cs typeface="Calibri"/>
              </a:rPr>
              <a:t>=1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Symbol"/>
                <a:cs typeface="Symbol"/>
              </a:rPr>
              <a:t></a:t>
            </a:r>
            <a:r>
              <a:rPr dirty="0" sz="1100">
                <a:latin typeface="Calibri"/>
                <a:cs typeface="Calibri"/>
              </a:rPr>
              <a:t>F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</a:t>
            </a:r>
            <a:r>
              <a:rPr dirty="0" baseline="-23809" sz="1050">
                <a:latin typeface="Calibri"/>
                <a:cs typeface="Calibri"/>
              </a:rPr>
              <a:t>GS</a:t>
            </a:r>
            <a:r>
              <a:rPr dirty="0" sz="1100">
                <a:latin typeface="Calibri"/>
                <a:cs typeface="Calibri"/>
              </a:rPr>
              <a:t>=2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pF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</a:t>
            </a:r>
            <a:r>
              <a:rPr dirty="0" baseline="-23809" sz="1050">
                <a:latin typeface="Calibri"/>
                <a:cs typeface="Calibri"/>
              </a:rPr>
              <a:t>GD</a:t>
            </a:r>
            <a:r>
              <a:rPr dirty="0" sz="1100">
                <a:latin typeface="Calibri"/>
                <a:cs typeface="Calibri"/>
              </a:rPr>
              <a:t>=4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pF.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7663" y="1748650"/>
            <a:ext cx="5400665" cy="198119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33175" y="3889033"/>
            <a:ext cx="806640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Solución.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Primero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dibujamos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alta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frecuencia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del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amplificador.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ello,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sustituimos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transistor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FET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circuito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equivalente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pequeña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señal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alta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frecuencia </a:t>
            </a:r>
            <a:r>
              <a:rPr dirty="0" sz="1200">
                <a:latin typeface="Verdana"/>
                <a:cs typeface="Verdana"/>
              </a:rPr>
              <a:t>(incluyendo los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condensadores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internos),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DC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pone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cero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(se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conecta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tierra)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5">
                <a:latin typeface="Verdana"/>
                <a:cs typeface="Verdana"/>
              </a:rPr>
              <a:t> los </a:t>
            </a:r>
            <a:r>
              <a:rPr dirty="0" sz="1200">
                <a:latin typeface="Verdana"/>
                <a:cs typeface="Verdana"/>
              </a:rPr>
              <a:t>condensadores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externos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sustituye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cortocircuitos,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debido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alto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valor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(Z=0).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1237" y="4723210"/>
            <a:ext cx="5393687" cy="203326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752940" y="28004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67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8490" y="799548"/>
            <a:ext cx="8339455" cy="2162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Verdana"/>
                <a:cs typeface="Verdana"/>
              </a:rPr>
              <a:t>Problema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2.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(Continuación)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200">
              <a:latin typeface="Verdana"/>
              <a:cs typeface="Verdana"/>
            </a:endParaRPr>
          </a:p>
          <a:p>
            <a:pPr algn="just" marL="342265" marR="68580">
              <a:lnSpc>
                <a:spcPct val="107500"/>
              </a:lnSpc>
              <a:spcBef>
                <a:spcPts val="5"/>
              </a:spcBef>
            </a:pPr>
            <a:r>
              <a:rPr dirty="0" sz="1200">
                <a:latin typeface="Verdana"/>
                <a:cs typeface="Verdana"/>
              </a:rPr>
              <a:t>Calculamos</a:t>
            </a:r>
            <a:r>
              <a:rPr dirty="0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2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0833" sz="1200">
                <a:latin typeface="Verdana"/>
                <a:cs typeface="Verdana"/>
              </a:rPr>
              <a:t>Cgs</a:t>
            </a:r>
            <a:r>
              <a:rPr dirty="0" baseline="-20833" sz="1200" spc="494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mediante</a:t>
            </a:r>
            <a:r>
              <a:rPr dirty="0" sz="1200" spc="2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método</a:t>
            </a:r>
            <a:r>
              <a:rPr dirty="0" sz="1200" spc="204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204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2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204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204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prueba.</a:t>
            </a:r>
            <a:r>
              <a:rPr dirty="0" sz="1200" spc="2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2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ello,</a:t>
            </a:r>
            <a:r>
              <a:rPr dirty="0" sz="1200" spc="2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sustituimos</a:t>
            </a:r>
            <a:r>
              <a:rPr dirty="0" sz="1200" spc="2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baseline="-20833" sz="1200">
                <a:latin typeface="Verdana"/>
                <a:cs typeface="Verdana"/>
              </a:rPr>
              <a:t>gs</a:t>
            </a:r>
            <a:r>
              <a:rPr dirty="0" baseline="-20833" sz="1200" spc="217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19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v</a:t>
            </a:r>
            <a:r>
              <a:rPr dirty="0" baseline="-20833" sz="1200" spc="-15">
                <a:latin typeface="Verdana"/>
                <a:cs typeface="Verdana"/>
              </a:rPr>
              <a:t>test, </a:t>
            </a:r>
            <a:r>
              <a:rPr dirty="0" sz="1200">
                <a:latin typeface="Verdana"/>
                <a:cs typeface="Verdana"/>
              </a:rPr>
              <a:t>dejando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otro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condensador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abierto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(figura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izda)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calculamos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</a:t>
            </a:r>
            <a:r>
              <a:rPr dirty="0" baseline="-20833" sz="1200">
                <a:latin typeface="Verdana"/>
                <a:cs typeface="Verdana"/>
              </a:rPr>
              <a:t>test</a:t>
            </a:r>
            <a:r>
              <a:rPr dirty="0" sz="1200">
                <a:latin typeface="Verdana"/>
                <a:cs typeface="Verdana"/>
              </a:rPr>
              <a:t>/i</a:t>
            </a:r>
            <a:r>
              <a:rPr dirty="0" baseline="-20833" sz="1200">
                <a:latin typeface="Verdana"/>
                <a:cs typeface="Verdana"/>
              </a:rPr>
              <a:t>test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fácil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comprobar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:</a:t>
            </a:r>
            <a:endParaRPr sz="1200">
              <a:latin typeface="Verdana"/>
              <a:cs typeface="Verdana"/>
            </a:endParaRPr>
          </a:p>
          <a:p>
            <a:pPr marL="342265" marR="2997200" indent="2927350">
              <a:lnSpc>
                <a:spcPct val="165800"/>
              </a:lnSpc>
              <a:spcBef>
                <a:spcPts val="20"/>
              </a:spcBef>
              <a:tabLst>
                <a:tab pos="5098415" algn="l"/>
              </a:tabLst>
            </a:pPr>
            <a:r>
              <a:rPr dirty="0" sz="1200" spc="-270">
                <a:latin typeface="Cambria Math"/>
                <a:cs typeface="Cambria Math"/>
              </a:rPr>
              <a:t>𝑅𝑅</a:t>
            </a:r>
            <a:r>
              <a:rPr dirty="0" baseline="-16339" sz="1275" spc="-405">
                <a:latin typeface="Cambria Math"/>
                <a:cs typeface="Cambria Math"/>
              </a:rPr>
              <a:t>𝑅𝑅𝐶𝐶𝑠𝑠</a:t>
            </a:r>
            <a:r>
              <a:rPr dirty="0" baseline="-16339" sz="1275" spc="30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70">
                <a:latin typeface="Cambria Math"/>
                <a:cs typeface="Cambria Math"/>
              </a:rPr>
              <a:t> </a:t>
            </a:r>
            <a:r>
              <a:rPr dirty="0" sz="1200" spc="-10">
                <a:latin typeface="Cambria Math"/>
                <a:cs typeface="Cambria Math"/>
              </a:rPr>
              <a:t>𝑅𝑅</a:t>
            </a:r>
            <a:r>
              <a:rPr dirty="0" baseline="-16339" sz="1275" spc="-15">
                <a:latin typeface="Cambria Math"/>
                <a:cs typeface="Cambria Math"/>
              </a:rPr>
              <a:t>𝐶𝐶</a:t>
            </a:r>
            <a:r>
              <a:rPr dirty="0" sz="1200" spc="-10">
                <a:latin typeface="Cambria Math"/>
                <a:cs typeface="Cambria Math"/>
              </a:rPr>
              <a:t>//𝑅𝑅</a:t>
            </a:r>
            <a:r>
              <a:rPr dirty="0" baseline="-16339" sz="1275" spc="-15">
                <a:latin typeface="Cambria Math"/>
                <a:cs typeface="Cambria Math"/>
              </a:rPr>
              <a:t>𝑅2</a:t>
            </a:r>
            <a:r>
              <a:rPr dirty="0" baseline="-16339" sz="1275">
                <a:latin typeface="Cambria Math"/>
                <a:cs typeface="Cambria Math"/>
              </a:rPr>
              <a:t>	</a:t>
            </a:r>
            <a:r>
              <a:rPr dirty="0" sz="1200" spc="-25">
                <a:latin typeface="Verdana"/>
                <a:cs typeface="Verdana"/>
              </a:rPr>
              <a:t>(2) </a:t>
            </a:r>
            <a:r>
              <a:rPr dirty="0" sz="1200">
                <a:latin typeface="Verdana"/>
                <a:cs typeface="Verdana"/>
              </a:rPr>
              <a:t>Lo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nos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valor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0833" sz="1200">
                <a:latin typeface="Verdana"/>
                <a:cs typeface="Verdana"/>
              </a:rPr>
              <a:t>Cgs</a:t>
            </a:r>
            <a:r>
              <a:rPr dirty="0" baseline="-20833" sz="1200" spc="-22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100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W</a:t>
            </a:r>
            <a:endParaRPr sz="1200">
              <a:latin typeface="Verdana"/>
              <a:cs typeface="Verdana"/>
            </a:endParaRPr>
          </a:p>
          <a:p>
            <a:pPr algn="just" marL="342265" marR="69215">
              <a:lnSpc>
                <a:spcPct val="107100"/>
              </a:lnSpc>
              <a:spcBef>
                <a:spcPts val="800"/>
              </a:spcBef>
            </a:pP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3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forma</a:t>
            </a:r>
            <a:r>
              <a:rPr dirty="0" sz="1200" spc="3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análoga,</a:t>
            </a:r>
            <a:r>
              <a:rPr dirty="0" sz="1200" spc="3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calculamos</a:t>
            </a:r>
            <a:r>
              <a:rPr dirty="0" sz="1200" spc="3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0833" sz="1200">
                <a:latin typeface="Verdana"/>
                <a:cs typeface="Verdana"/>
              </a:rPr>
              <a:t>Cgd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3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sustituyendo</a:t>
            </a:r>
            <a:r>
              <a:rPr dirty="0" sz="1200" spc="3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baseline="-20833" sz="1200">
                <a:latin typeface="Verdana"/>
                <a:cs typeface="Verdana"/>
              </a:rPr>
              <a:t>gd</a:t>
            </a:r>
            <a:r>
              <a:rPr dirty="0" baseline="-20833" sz="1200" spc="7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por</a:t>
            </a:r>
            <a:r>
              <a:rPr dirty="0" sz="1200" spc="3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3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fuente</a:t>
            </a:r>
            <a:r>
              <a:rPr dirty="0" sz="1200" spc="3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3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prueba</a:t>
            </a:r>
            <a:r>
              <a:rPr dirty="0" sz="1200" spc="3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3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dejando</a:t>
            </a:r>
            <a:r>
              <a:rPr dirty="0" sz="1200" spc="3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el</a:t>
            </a:r>
            <a:r>
              <a:rPr dirty="0" sz="1200" spc="31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otro </a:t>
            </a:r>
            <a:r>
              <a:rPr dirty="0" sz="1200">
                <a:latin typeface="Verdana"/>
                <a:cs typeface="Verdana"/>
              </a:rPr>
              <a:t>condensador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abierto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(figura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dcha).</a:t>
            </a:r>
            <a:r>
              <a:rPr dirty="0" sz="1200" spc="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Llamando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0833" sz="1200">
                <a:latin typeface="Verdana"/>
                <a:cs typeface="Verdana"/>
              </a:rPr>
              <a:t>g</a:t>
            </a:r>
            <a:r>
              <a:rPr dirty="0" sz="1200">
                <a:latin typeface="Verdana"/>
                <a:cs typeface="Verdana"/>
              </a:rPr>
              <a:t>’</a:t>
            </a:r>
            <a:r>
              <a:rPr dirty="0" sz="1200" spc="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</a:t>
            </a:r>
            <a:r>
              <a:rPr dirty="0" sz="1200" spc="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paralelo</a:t>
            </a:r>
            <a:r>
              <a:rPr dirty="0" sz="1200" spc="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entre</a:t>
            </a:r>
            <a:r>
              <a:rPr dirty="0" sz="1200" spc="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0833" sz="1200">
                <a:latin typeface="Verdana"/>
                <a:cs typeface="Verdana"/>
              </a:rPr>
              <a:t>g</a:t>
            </a:r>
            <a:r>
              <a:rPr dirty="0" baseline="-20833" sz="1200" spc="3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0833" sz="1200">
                <a:latin typeface="Verdana"/>
                <a:cs typeface="Verdana"/>
              </a:rPr>
              <a:t>12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0833" sz="120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’</a:t>
            </a:r>
            <a:r>
              <a:rPr dirty="0" sz="1200" spc="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paralelo</a:t>
            </a:r>
            <a:r>
              <a:rPr dirty="0" sz="1200" spc="7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entre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0833" sz="1200">
                <a:latin typeface="Verdana"/>
                <a:cs typeface="Verdana"/>
              </a:rPr>
              <a:t>D</a:t>
            </a:r>
            <a:r>
              <a:rPr dirty="0" baseline="-20833" sz="1200" spc="17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0833" sz="1200">
                <a:latin typeface="Verdana"/>
                <a:cs typeface="Verdana"/>
              </a:rPr>
              <a:t>L</a:t>
            </a:r>
            <a:r>
              <a:rPr dirty="0" baseline="-20833" sz="1200" spc="20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tenemos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que: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17794" y="3092052"/>
            <a:ext cx="22593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baseline="11574" sz="1800" spc="-375">
                <a:latin typeface="Cambria Math"/>
                <a:cs typeface="Cambria Math"/>
              </a:rPr>
              <a:t>𝑣𝑣</a:t>
            </a:r>
            <a:r>
              <a:rPr dirty="0" sz="850" spc="-250">
                <a:latin typeface="Cambria Math"/>
                <a:cs typeface="Cambria Math"/>
              </a:rPr>
              <a:t>𝑜𝑜𝑒𝑒𝑠𝑠𝑜𝑜</a:t>
            </a:r>
            <a:r>
              <a:rPr dirty="0" sz="850" spc="250">
                <a:latin typeface="Cambria Math"/>
                <a:cs typeface="Cambria Math"/>
              </a:rPr>
              <a:t> </a:t>
            </a:r>
            <a:r>
              <a:rPr dirty="0" baseline="11574" sz="1800">
                <a:latin typeface="Cambria Math"/>
                <a:cs typeface="Cambria Math"/>
              </a:rPr>
              <a:t>=</a:t>
            </a:r>
            <a:r>
              <a:rPr dirty="0" baseline="11574" sz="1800" spc="150">
                <a:latin typeface="Cambria Math"/>
                <a:cs typeface="Cambria Math"/>
              </a:rPr>
              <a:t> </a:t>
            </a:r>
            <a:r>
              <a:rPr dirty="0" baseline="11574" sz="1800" spc="-315">
                <a:latin typeface="Cambria Math"/>
                <a:cs typeface="Cambria Math"/>
              </a:rPr>
              <a:t>𝑅</a:t>
            </a:r>
            <a:r>
              <a:rPr dirty="0" baseline="11574" sz="1800" spc="-525">
                <a:latin typeface="Cambria Math"/>
                <a:cs typeface="Cambria Math"/>
              </a:rPr>
              <a:t>𝑅</a:t>
            </a:r>
            <a:r>
              <a:rPr dirty="0" sz="850" spc="-210">
                <a:latin typeface="Cambria Math"/>
                <a:cs typeface="Cambria Math"/>
              </a:rPr>
              <a:t>𝐶</a:t>
            </a:r>
            <a:r>
              <a:rPr dirty="0" sz="850" spc="-1060">
                <a:latin typeface="Cambria Math"/>
                <a:cs typeface="Cambria Math"/>
              </a:rPr>
              <a:t>𝐶</a:t>
            </a:r>
            <a:r>
              <a:rPr dirty="0" baseline="45751" sz="1275" spc="-315">
                <a:latin typeface="Cambria Math"/>
                <a:cs typeface="Cambria Math"/>
              </a:rPr>
              <a:t>′</a:t>
            </a:r>
            <a:r>
              <a:rPr dirty="0" baseline="45751" sz="1275" spc="60">
                <a:latin typeface="Cambria Math"/>
                <a:cs typeface="Cambria Math"/>
              </a:rPr>
              <a:t> </a:t>
            </a:r>
            <a:r>
              <a:rPr dirty="0" baseline="11574" sz="1800" spc="-337">
                <a:latin typeface="Cambria Math"/>
                <a:cs typeface="Cambria Math"/>
              </a:rPr>
              <a:t>𝑖𝑖</a:t>
            </a:r>
            <a:r>
              <a:rPr dirty="0" sz="850" spc="-225">
                <a:latin typeface="Cambria Math"/>
                <a:cs typeface="Cambria Math"/>
              </a:rPr>
              <a:t>𝑜𝑜𝑒𝑒𝑠𝑠𝑜𝑜</a:t>
            </a:r>
            <a:r>
              <a:rPr dirty="0" sz="850" spc="165">
                <a:latin typeface="Cambria Math"/>
                <a:cs typeface="Cambria Math"/>
              </a:rPr>
              <a:t> </a:t>
            </a:r>
            <a:r>
              <a:rPr dirty="0" baseline="11574" sz="1800">
                <a:latin typeface="Cambria Math"/>
                <a:cs typeface="Cambria Math"/>
              </a:rPr>
              <a:t>+</a:t>
            </a:r>
            <a:r>
              <a:rPr dirty="0" baseline="11574" sz="1800" spc="22">
                <a:latin typeface="Cambria Math"/>
                <a:cs typeface="Cambria Math"/>
              </a:rPr>
              <a:t> </a:t>
            </a:r>
            <a:r>
              <a:rPr dirty="0" baseline="11574" sz="1800" spc="-277">
                <a:latin typeface="Cambria Math"/>
                <a:cs typeface="Cambria Math"/>
              </a:rPr>
              <a:t>𝑅𝑅</a:t>
            </a:r>
            <a:r>
              <a:rPr dirty="0" sz="850" spc="-185">
                <a:latin typeface="Cambria Math"/>
                <a:cs typeface="Cambria Math"/>
              </a:rPr>
              <a:t>𝐿𝐿</a:t>
            </a:r>
            <a:r>
              <a:rPr dirty="0" baseline="11574" sz="1800" spc="-277">
                <a:latin typeface="Cambria Math"/>
                <a:cs typeface="Cambria Math"/>
              </a:rPr>
              <a:t>′(𝑖𝑖</a:t>
            </a:r>
            <a:r>
              <a:rPr dirty="0" sz="850" spc="-185">
                <a:latin typeface="Cambria Math"/>
                <a:cs typeface="Cambria Math"/>
              </a:rPr>
              <a:t>𝑜𝑜𝑒𝑒𝑠𝑠𝑜𝑜</a:t>
            </a:r>
            <a:r>
              <a:rPr dirty="0" baseline="11574" sz="1800" spc="-277">
                <a:latin typeface="Verdana"/>
                <a:cs typeface="Verdana"/>
              </a:rPr>
              <a:t>+g</a:t>
            </a:r>
            <a:r>
              <a:rPr dirty="0" baseline="11574" sz="1800" spc="-277">
                <a:latin typeface="Cambria Math"/>
                <a:cs typeface="Cambria Math"/>
              </a:rPr>
              <a:t>𝑣𝑣</a:t>
            </a:r>
            <a:r>
              <a:rPr dirty="0" sz="850" spc="-185">
                <a:latin typeface="Cambria Math"/>
                <a:cs typeface="Cambria Math"/>
              </a:rPr>
              <a:t>𝐶𝐶𝑠𝑠</a:t>
            </a:r>
            <a:r>
              <a:rPr dirty="0" baseline="11574" sz="1800" spc="-277">
                <a:latin typeface="Cambria Math"/>
                <a:cs typeface="Cambria Math"/>
              </a:rPr>
              <a:t>)</a:t>
            </a:r>
            <a:endParaRPr baseline="11574" sz="1800">
              <a:latin typeface="Cambria Math"/>
              <a:cs typeface="Cambria Math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11794" y="3061572"/>
            <a:ext cx="260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Verdana"/>
                <a:cs typeface="Verdana"/>
              </a:rPr>
              <a:t>(3)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2790" y="3375516"/>
            <a:ext cx="1769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sabiendo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290">
                <a:latin typeface="Cambria Math"/>
                <a:cs typeface="Cambria Math"/>
              </a:rPr>
              <a:t>𝑣𝑣</a:t>
            </a:r>
            <a:r>
              <a:rPr dirty="0" baseline="-16339" sz="1275" spc="-434">
                <a:latin typeface="Cambria Math"/>
                <a:cs typeface="Cambria Math"/>
              </a:rPr>
              <a:t>𝐶𝐶𝑠𝑠</a:t>
            </a:r>
            <a:r>
              <a:rPr dirty="0" baseline="-16339" sz="1275" spc="322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60">
                <a:latin typeface="Cambria Math"/>
                <a:cs typeface="Cambria Math"/>
              </a:rPr>
              <a:t> </a:t>
            </a:r>
            <a:r>
              <a:rPr dirty="0" sz="1200" spc="-220">
                <a:latin typeface="Cambria Math"/>
                <a:cs typeface="Cambria Math"/>
              </a:rPr>
              <a:t>𝑅𝑅</a:t>
            </a:r>
            <a:r>
              <a:rPr dirty="0" baseline="29411" sz="1275" spc="-330">
                <a:latin typeface="Cambria Math"/>
                <a:cs typeface="Cambria Math"/>
              </a:rPr>
              <a:t>′</a:t>
            </a:r>
            <a:r>
              <a:rPr dirty="0" baseline="29411" sz="1275" spc="37">
                <a:latin typeface="Cambria Math"/>
                <a:cs typeface="Cambria Math"/>
              </a:rPr>
              <a:t> </a:t>
            </a:r>
            <a:r>
              <a:rPr dirty="0" sz="1200" spc="-25">
                <a:latin typeface="Cambria Math"/>
                <a:cs typeface="Cambria Math"/>
              </a:rPr>
              <a:t>𝑖𝑖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61813" y="3447144"/>
            <a:ext cx="36703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155">
                <a:latin typeface="Cambria Math"/>
                <a:cs typeface="Cambria Math"/>
              </a:rPr>
              <a:t>𝐶𝐶</a:t>
            </a:r>
            <a:r>
              <a:rPr dirty="0" sz="850" spc="105">
                <a:latin typeface="Cambria Math"/>
                <a:cs typeface="Cambria Math"/>
              </a:rPr>
              <a:t> </a:t>
            </a:r>
            <a:r>
              <a:rPr dirty="0" sz="850" spc="-220">
                <a:latin typeface="Cambria Math"/>
                <a:cs typeface="Cambria Math"/>
              </a:rPr>
              <a:t>𝑜𝑜𝑒𝑒𝑠𝑠𝑜𝑜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465673" y="3375516"/>
            <a:ext cx="3876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sustituimos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ecuación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anterior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despejamos,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68593" y="3668124"/>
            <a:ext cx="8890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850" spc="-19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𝑣𝑣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028030" y="3710796"/>
            <a:ext cx="20891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700" spc="-95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𝑡𝑡𝑡𝑡𝑡𝑡𝑡𝑡</a:t>
            </a:r>
            <a:endParaRPr sz="700">
              <a:latin typeface="Cambria Math"/>
              <a:cs typeface="Cambria Math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953862" y="3857100"/>
            <a:ext cx="29972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3071" sz="1275" spc="-120">
                <a:latin typeface="Cambria Math"/>
                <a:cs typeface="Cambria Math"/>
              </a:rPr>
              <a:t>𝑖𝑖</a:t>
            </a:r>
            <a:r>
              <a:rPr dirty="0" sz="700" spc="-80">
                <a:latin typeface="Cambria Math"/>
                <a:cs typeface="Cambria Math"/>
              </a:rPr>
              <a:t>𝑡𝑡𝑡𝑡𝑡𝑡𝑡𝑡</a:t>
            </a:r>
            <a:endParaRPr sz="700">
              <a:latin typeface="Cambria Math"/>
              <a:cs typeface="Cambria Math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05041" y="3788520"/>
            <a:ext cx="9906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204">
                <a:latin typeface="Cambria Math"/>
                <a:cs typeface="Cambria Math"/>
              </a:rPr>
              <a:t>𝐶𝐶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518725" y="3701632"/>
            <a:ext cx="41592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2585" algn="l"/>
              </a:tabLst>
            </a:pPr>
            <a:r>
              <a:rPr dirty="0" sz="850" spc="35">
                <a:latin typeface="Cambria Math"/>
                <a:cs typeface="Cambria Math"/>
              </a:rPr>
              <a:t>′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25">
                <a:latin typeface="Cambria Math"/>
                <a:cs typeface="Cambria Math"/>
              </a:rPr>
              <a:t>′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3957855" y="3746411"/>
            <a:ext cx="640715" cy="184150"/>
          </a:xfrm>
          <a:custGeom>
            <a:avLst/>
            <a:gdLst/>
            <a:ahLst/>
            <a:cxnLst/>
            <a:rect l="l" t="t" r="r" b="b"/>
            <a:pathLst>
              <a:path w="640714" h="184150">
                <a:moveTo>
                  <a:pt x="592235" y="0"/>
                </a:moveTo>
                <a:lnTo>
                  <a:pt x="590381" y="6096"/>
                </a:lnTo>
                <a:lnTo>
                  <a:pt x="598836" y="10485"/>
                </a:lnTo>
                <a:lnTo>
                  <a:pt x="606200" y="16871"/>
                </a:lnTo>
                <a:lnTo>
                  <a:pt x="624591" y="61148"/>
                </a:lnTo>
                <a:lnTo>
                  <a:pt x="626238" y="75185"/>
                </a:lnTo>
                <a:lnTo>
                  <a:pt x="626327" y="75952"/>
                </a:lnTo>
                <a:lnTo>
                  <a:pt x="626906" y="92125"/>
                </a:lnTo>
                <a:lnTo>
                  <a:pt x="626327" y="108263"/>
                </a:lnTo>
                <a:lnTo>
                  <a:pt x="624591" y="123036"/>
                </a:lnTo>
                <a:lnTo>
                  <a:pt x="606200" y="167236"/>
                </a:lnTo>
                <a:lnTo>
                  <a:pt x="590381" y="178003"/>
                </a:lnTo>
                <a:lnTo>
                  <a:pt x="592235" y="184099"/>
                </a:lnTo>
                <a:lnTo>
                  <a:pt x="628024" y="152476"/>
                </a:lnTo>
                <a:lnTo>
                  <a:pt x="639823" y="108913"/>
                </a:lnTo>
                <a:lnTo>
                  <a:pt x="640606" y="92125"/>
                </a:lnTo>
                <a:lnTo>
                  <a:pt x="639859" y="75952"/>
                </a:lnTo>
                <a:lnTo>
                  <a:pt x="628024" y="31623"/>
                </a:lnTo>
                <a:lnTo>
                  <a:pt x="603179" y="4262"/>
                </a:lnTo>
                <a:lnTo>
                  <a:pt x="592235" y="0"/>
                </a:lnTo>
                <a:close/>
              </a:path>
              <a:path w="640714" h="184150">
                <a:moveTo>
                  <a:pt x="48370" y="0"/>
                </a:moveTo>
                <a:lnTo>
                  <a:pt x="12582" y="31623"/>
                </a:lnTo>
                <a:lnTo>
                  <a:pt x="782" y="75185"/>
                </a:lnTo>
                <a:lnTo>
                  <a:pt x="0" y="92125"/>
                </a:lnTo>
                <a:lnTo>
                  <a:pt x="752" y="108263"/>
                </a:lnTo>
                <a:lnTo>
                  <a:pt x="12582" y="152476"/>
                </a:lnTo>
                <a:lnTo>
                  <a:pt x="48370" y="184099"/>
                </a:lnTo>
                <a:lnTo>
                  <a:pt x="50224" y="178003"/>
                </a:lnTo>
                <a:lnTo>
                  <a:pt x="41769" y="173616"/>
                </a:lnTo>
                <a:lnTo>
                  <a:pt x="34405" y="167236"/>
                </a:lnTo>
                <a:lnTo>
                  <a:pt x="16007" y="123036"/>
                </a:lnTo>
                <a:lnTo>
                  <a:pt x="14344" y="108913"/>
                </a:lnTo>
                <a:lnTo>
                  <a:pt x="14267" y="108263"/>
                </a:lnTo>
                <a:lnTo>
                  <a:pt x="13687" y="92125"/>
                </a:lnTo>
                <a:lnTo>
                  <a:pt x="14267" y="75952"/>
                </a:lnTo>
                <a:lnTo>
                  <a:pt x="16007" y="61148"/>
                </a:lnTo>
                <a:lnTo>
                  <a:pt x="34405" y="16871"/>
                </a:lnTo>
                <a:lnTo>
                  <a:pt x="50224" y="6096"/>
                </a:lnTo>
                <a:lnTo>
                  <a:pt x="48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3259678" y="3716892"/>
            <a:ext cx="16617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3110" algn="l"/>
                <a:tab pos="1394460" algn="l"/>
              </a:tabLst>
            </a:pPr>
            <a:r>
              <a:rPr dirty="0" sz="1200">
                <a:latin typeface="Cambria Math"/>
                <a:cs typeface="Cambria Math"/>
              </a:rPr>
              <a:t>=</a:t>
            </a:r>
            <a:r>
              <a:rPr dirty="0" sz="1200" spc="70">
                <a:latin typeface="Cambria Math"/>
                <a:cs typeface="Cambria Math"/>
              </a:rPr>
              <a:t> </a:t>
            </a:r>
            <a:r>
              <a:rPr dirty="0" sz="1200" spc="-385">
                <a:latin typeface="Cambria Math"/>
                <a:cs typeface="Cambria Math"/>
              </a:rPr>
              <a:t>𝑅𝑅</a:t>
            </a:r>
            <a:r>
              <a:rPr dirty="0" sz="1200" spc="145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+ </a:t>
            </a:r>
            <a:r>
              <a:rPr dirty="0" sz="1200" spc="-420">
                <a:latin typeface="Cambria Math"/>
                <a:cs typeface="Cambria Math"/>
              </a:rPr>
              <a:t>𝑅𝑅</a:t>
            </a:r>
            <a:r>
              <a:rPr dirty="0" sz="1200">
                <a:latin typeface="Cambria Math"/>
                <a:cs typeface="Cambria Math"/>
              </a:rPr>
              <a:t>	1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+</a:t>
            </a:r>
            <a:r>
              <a:rPr dirty="0" sz="1200" spc="-5">
                <a:latin typeface="Cambria Math"/>
                <a:cs typeface="Cambria Math"/>
              </a:rPr>
              <a:t> </a:t>
            </a:r>
            <a:r>
              <a:rPr dirty="0" sz="1200" spc="-315">
                <a:latin typeface="Cambria Math"/>
                <a:cs typeface="Cambria Math"/>
              </a:rPr>
              <a:t>𝑟𝑟𝑅𝑅</a:t>
            </a:r>
            <a:r>
              <a:rPr dirty="0" sz="1200">
                <a:latin typeface="Cambria Math"/>
                <a:cs typeface="Cambria Math"/>
              </a:rPr>
              <a:t>	=</a:t>
            </a:r>
            <a:r>
              <a:rPr dirty="0" sz="1200" spc="65">
                <a:latin typeface="Cambria Math"/>
                <a:cs typeface="Cambria Math"/>
              </a:rPr>
              <a:t> </a:t>
            </a:r>
            <a:r>
              <a:rPr dirty="0" sz="1200" spc="-409">
                <a:latin typeface="Cambria Math"/>
                <a:cs typeface="Cambria Math"/>
              </a:rPr>
              <a:t>𝑅𝑅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861658" y="3791568"/>
            <a:ext cx="126873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00710" algn="l"/>
                <a:tab pos="1043940" algn="l"/>
              </a:tabLst>
            </a:pPr>
            <a:r>
              <a:rPr dirty="0" sz="850" spc="-25">
                <a:latin typeface="Cambria Math"/>
                <a:cs typeface="Cambria Math"/>
              </a:rPr>
              <a:t>𝐿𝐿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25">
                <a:latin typeface="Cambria Math"/>
                <a:cs typeface="Cambria Math"/>
              </a:rPr>
              <a:t>𝐶𝐶</a:t>
            </a:r>
            <a:r>
              <a:rPr dirty="0" sz="850">
                <a:latin typeface="Cambria Math"/>
                <a:cs typeface="Cambria Math"/>
              </a:rPr>
              <a:t>	</a:t>
            </a:r>
            <a:r>
              <a:rPr dirty="0" sz="850" spc="-235">
                <a:latin typeface="Cambria Math"/>
                <a:cs typeface="Cambria Math"/>
              </a:rPr>
              <a:t>𝑅𝑅𝐶𝐶𝑑𝑑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711794" y="3716892"/>
            <a:ext cx="260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Verdana"/>
                <a:cs typeface="Verdana"/>
              </a:rPr>
              <a:t>(4)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72790" y="4363068"/>
            <a:ext cx="7993380" cy="701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Obtenemos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valor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baseline="-20833" sz="1200">
                <a:latin typeface="Verdana"/>
                <a:cs typeface="Verdana"/>
              </a:rPr>
              <a:t>Cgd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2,04</a:t>
            </a:r>
            <a:r>
              <a:rPr dirty="0" sz="1200" spc="-25">
                <a:latin typeface="Verdana"/>
                <a:cs typeface="Verdana"/>
              </a:rPr>
              <a:t> kW</a:t>
            </a:r>
            <a:endParaRPr sz="1200">
              <a:latin typeface="Verdana"/>
              <a:cs typeface="Verdana"/>
            </a:endParaRPr>
          </a:p>
          <a:p>
            <a:pPr marL="38100" marR="30480">
              <a:lnSpc>
                <a:spcPct val="106700"/>
              </a:lnSpc>
              <a:spcBef>
                <a:spcPts val="800"/>
              </a:spcBef>
            </a:pPr>
            <a:r>
              <a:rPr dirty="0" sz="1200">
                <a:latin typeface="Verdana"/>
                <a:cs typeface="Verdana"/>
              </a:rPr>
              <a:t>Metiendo</a:t>
            </a:r>
            <a:r>
              <a:rPr dirty="0" sz="1200" spc="3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estos</a:t>
            </a:r>
            <a:r>
              <a:rPr dirty="0" sz="1200" spc="3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datos</a:t>
            </a:r>
            <a:r>
              <a:rPr dirty="0" sz="1200" spc="3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numéricos</a:t>
            </a:r>
            <a:r>
              <a:rPr dirty="0" sz="1200" spc="3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conseguidos,</a:t>
            </a:r>
            <a:r>
              <a:rPr dirty="0" sz="1200" spc="3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3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3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expresión</a:t>
            </a:r>
            <a:r>
              <a:rPr dirty="0" sz="1200" spc="3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(1),</a:t>
            </a:r>
            <a:r>
              <a:rPr dirty="0" sz="1200" spc="3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obtenemos</a:t>
            </a:r>
            <a:r>
              <a:rPr dirty="0" sz="1200" spc="3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</a:t>
            </a:r>
            <a:r>
              <a:rPr dirty="0" sz="1200" spc="3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valor</a:t>
            </a:r>
            <a:r>
              <a:rPr dirty="0" sz="1200" spc="3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38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la </a:t>
            </a:r>
            <a:r>
              <a:rPr dirty="0" sz="1200">
                <a:latin typeface="Verdana"/>
                <a:cs typeface="Verdana"/>
              </a:rPr>
              <a:t>frecuencia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alta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corte,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</a:t>
            </a:r>
            <a:r>
              <a:rPr dirty="0" baseline="-20833" sz="1200">
                <a:latin typeface="Verdana"/>
                <a:cs typeface="Verdana"/>
              </a:rPr>
              <a:t>H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18,9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MHz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345" y="5184308"/>
            <a:ext cx="2288025" cy="141382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0782" y="5198317"/>
            <a:ext cx="3540150" cy="1209569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79" y="77762"/>
            <a:ext cx="1368354" cy="5335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148265" y="1209483"/>
            <a:ext cx="5497830" cy="1420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ts val="1835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©2023</a:t>
            </a:r>
            <a:r>
              <a:rPr dirty="0" sz="1600" spc="-11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Autoras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Belén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Arredondo 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Beatriz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Romero</a:t>
            </a:r>
            <a:endParaRPr sz="1600">
              <a:latin typeface="Arial"/>
              <a:cs typeface="Arial"/>
            </a:endParaRPr>
          </a:p>
          <a:p>
            <a:pPr algn="r" marL="1943100" marR="5080" indent="1191260">
              <a:lnSpc>
                <a:spcPts val="1510"/>
              </a:lnSpc>
              <a:spcBef>
                <a:spcPts val="105"/>
              </a:spcBef>
            </a:pP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Algunos</a:t>
            </a:r>
            <a:r>
              <a:rPr dirty="0" sz="1400" spc="-5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derechos</a:t>
            </a:r>
            <a:r>
              <a:rPr dirty="0" sz="1400" spc="-6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959595"/>
                </a:solidFill>
                <a:latin typeface="Arial"/>
                <a:cs typeface="Arial"/>
              </a:rPr>
              <a:t>reservados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Este</a:t>
            </a:r>
            <a:r>
              <a:rPr dirty="0" sz="1400" spc="-3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documento</a:t>
            </a:r>
            <a:r>
              <a:rPr dirty="0" sz="1400" spc="-6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se</a:t>
            </a:r>
            <a:r>
              <a:rPr dirty="0" sz="1400" spc="-3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distribuye</a:t>
            </a:r>
            <a:r>
              <a:rPr dirty="0" sz="1400" spc="-4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bajo</a:t>
            </a:r>
            <a:r>
              <a:rPr dirty="0" sz="1400" spc="-3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la</a:t>
            </a:r>
            <a:r>
              <a:rPr dirty="0" sz="1400" spc="-2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959595"/>
                </a:solidFill>
                <a:latin typeface="Arial"/>
                <a:cs typeface="Arial"/>
              </a:rPr>
              <a:t>licencia</a:t>
            </a:r>
            <a:endParaRPr sz="1400">
              <a:latin typeface="Arial"/>
              <a:cs typeface="Arial"/>
            </a:endParaRPr>
          </a:p>
          <a:p>
            <a:pPr algn="r" marL="12700" marR="5080" indent="71120">
              <a:lnSpc>
                <a:spcPts val="1510"/>
              </a:lnSpc>
              <a:spcBef>
                <a:spcPts val="5"/>
              </a:spcBef>
            </a:pPr>
            <a:r>
              <a:rPr dirty="0" sz="1400" spc="-10">
                <a:solidFill>
                  <a:srgbClr val="959595"/>
                </a:solidFill>
                <a:latin typeface="Arial"/>
                <a:cs typeface="Arial"/>
              </a:rPr>
              <a:t>“Atribución-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Compartir</a:t>
            </a:r>
            <a:r>
              <a:rPr dirty="0" sz="1400" spc="-3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Igual</a:t>
            </a:r>
            <a:r>
              <a:rPr dirty="0" sz="1400" spc="-1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4.0</a:t>
            </a:r>
            <a:r>
              <a:rPr dirty="0" sz="1400" spc="-10">
                <a:solidFill>
                  <a:srgbClr val="959595"/>
                </a:solidFill>
                <a:latin typeface="Arial"/>
                <a:cs typeface="Arial"/>
              </a:rPr>
              <a:t> Internacional”</a:t>
            </a:r>
            <a:r>
              <a:rPr dirty="0" sz="1400" spc="-3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de</a:t>
            </a:r>
            <a:r>
              <a:rPr dirty="0" sz="1400" spc="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Creative </a:t>
            </a:r>
            <a:r>
              <a:rPr dirty="0" sz="1400" spc="-10">
                <a:solidFill>
                  <a:srgbClr val="959595"/>
                </a:solidFill>
                <a:latin typeface="Arial"/>
                <a:cs typeface="Arial"/>
              </a:rPr>
              <a:t>Commons,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disponible</a:t>
            </a:r>
            <a:r>
              <a:rPr dirty="0" sz="1400" spc="1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59595"/>
                </a:solidFill>
                <a:latin typeface="Arial"/>
                <a:cs typeface="Arial"/>
              </a:rPr>
              <a:t>en</a:t>
            </a:r>
            <a:r>
              <a:rPr dirty="0" sz="1400" spc="6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https://creativecommons.org/licenses/by-sa/4.0/deed.es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959595"/>
                </a:solidFill>
                <a:latin typeface="Arial"/>
                <a:cs typeface="Arial"/>
              </a:rPr>
              <a:t>Para</a:t>
            </a:r>
            <a:r>
              <a:rPr dirty="0" u="none" sz="1400" spc="-4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959595"/>
                </a:solidFill>
                <a:latin typeface="Arial"/>
                <a:cs typeface="Arial"/>
              </a:rPr>
              <a:t>cualquier</a:t>
            </a:r>
            <a:r>
              <a:rPr dirty="0" u="none" sz="1400" spc="-5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959595"/>
                </a:solidFill>
                <a:latin typeface="Arial"/>
                <a:cs typeface="Arial"/>
              </a:rPr>
              <a:t>duda</a:t>
            </a:r>
            <a:r>
              <a:rPr dirty="0" u="none" sz="1400" spc="-4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959595"/>
                </a:solidFill>
                <a:latin typeface="Arial"/>
                <a:cs typeface="Arial"/>
              </a:rPr>
              <a:t>o</a:t>
            </a:r>
            <a:r>
              <a:rPr dirty="0" u="none" sz="1400" spc="-2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959595"/>
                </a:solidFill>
                <a:latin typeface="Arial"/>
                <a:cs typeface="Arial"/>
              </a:rPr>
              <a:t>sugerencia</a:t>
            </a:r>
            <a:r>
              <a:rPr dirty="0" u="none" sz="1400" spc="-6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959595"/>
                </a:solidFill>
                <a:latin typeface="Arial"/>
                <a:cs typeface="Arial"/>
              </a:rPr>
              <a:t>de</a:t>
            </a:r>
            <a:r>
              <a:rPr dirty="0" u="none" sz="1400" spc="-35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959595"/>
                </a:solidFill>
                <a:latin typeface="Arial"/>
                <a:cs typeface="Arial"/>
              </a:rPr>
              <a:t>mejora,</a:t>
            </a:r>
            <a:r>
              <a:rPr dirty="0" u="none" sz="1400" spc="-4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959595"/>
                </a:solidFill>
                <a:latin typeface="Arial"/>
                <a:cs typeface="Arial"/>
              </a:rPr>
              <a:t>puedes</a:t>
            </a:r>
            <a:r>
              <a:rPr dirty="0" u="none" sz="1400" spc="-4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959595"/>
                </a:solidFill>
                <a:latin typeface="Arial"/>
                <a:cs typeface="Arial"/>
              </a:rPr>
              <a:t>escribir</a:t>
            </a:r>
            <a:r>
              <a:rPr dirty="0" u="none" sz="1400" spc="-6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u="none" sz="1400" spc="-50">
                <a:solidFill>
                  <a:srgbClr val="959595"/>
                </a:solidFill>
                <a:latin typeface="Arial"/>
                <a:cs typeface="Arial"/>
              </a:rPr>
              <a:t>a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belen.arredondo@urjc.es</a:t>
            </a:r>
            <a:r>
              <a:rPr dirty="0" u="none" sz="1400" spc="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959595"/>
                </a:solidFill>
                <a:latin typeface="Arial"/>
                <a:cs typeface="Arial"/>
              </a:rPr>
              <a:t>y</a:t>
            </a:r>
            <a:r>
              <a:rPr dirty="0" u="none" sz="1400" spc="7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beatriz.romero@urjc.es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429879" y="3165059"/>
            <a:ext cx="635635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Agradecimientos</a:t>
            </a:r>
            <a:r>
              <a:rPr dirty="0" sz="1600" spc="-40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a</a:t>
            </a:r>
            <a:r>
              <a:rPr dirty="0" sz="1600" spc="-20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los</a:t>
            </a:r>
            <a:r>
              <a:rPr dirty="0" sz="1600" spc="-40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profesores</a:t>
            </a:r>
            <a:r>
              <a:rPr dirty="0" sz="1600" spc="-5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Gonzalo</a:t>
            </a:r>
            <a:r>
              <a:rPr dirty="0" sz="1600" spc="-30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del</a:t>
            </a:r>
            <a:r>
              <a:rPr dirty="0" sz="1600" spc="-25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Pozo</a:t>
            </a:r>
            <a:r>
              <a:rPr dirty="0" sz="1600" spc="-45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y</a:t>
            </a:r>
            <a:r>
              <a:rPr dirty="0" sz="1600" spc="-20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Felipe</a:t>
            </a:r>
            <a:r>
              <a:rPr dirty="0" sz="1600" spc="-45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597C8"/>
                </a:solidFill>
                <a:latin typeface="Arial"/>
                <a:cs typeface="Arial"/>
              </a:rPr>
              <a:t>Machado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por</a:t>
            </a:r>
            <a:r>
              <a:rPr dirty="0" sz="1600" spc="-20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su</a:t>
            </a:r>
            <a:r>
              <a:rPr dirty="0" sz="1600" spc="-25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contribución</a:t>
            </a:r>
            <a:r>
              <a:rPr dirty="0" sz="1600" spc="-25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a</a:t>
            </a:r>
            <a:r>
              <a:rPr dirty="0" sz="1600" spc="-25">
                <a:solidFill>
                  <a:srgbClr val="0597C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97C8"/>
                </a:solidFill>
                <a:latin typeface="Arial"/>
                <a:cs typeface="Arial"/>
              </a:rPr>
              <a:t>este</a:t>
            </a:r>
            <a:r>
              <a:rPr dirty="0" sz="1600" spc="-10">
                <a:solidFill>
                  <a:srgbClr val="0597C8"/>
                </a:solidFill>
                <a:latin typeface="Arial"/>
                <a:cs typeface="Arial"/>
              </a:rPr>
              <a:t> documento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694675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3432" y="866608"/>
            <a:ext cx="7717790" cy="7569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Arial"/>
                <a:cs typeface="Arial"/>
              </a:rPr>
              <a:t>Problema 4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Suponiendo</a:t>
            </a:r>
            <a:r>
              <a:rPr dirty="0" spc="-35"/>
              <a:t> </a:t>
            </a:r>
            <a:r>
              <a:rPr dirty="0"/>
              <a:t>que</a:t>
            </a:r>
            <a:r>
              <a:rPr dirty="0" spc="-5"/>
              <a:t> </a:t>
            </a:r>
            <a:r>
              <a:rPr dirty="0"/>
              <a:t>el</a:t>
            </a:r>
            <a:r>
              <a:rPr dirty="0" spc="-110"/>
              <a:t> </a:t>
            </a:r>
            <a:r>
              <a:rPr dirty="0"/>
              <a:t>AO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25"/>
              <a:t> </a:t>
            </a:r>
            <a:r>
              <a:rPr dirty="0"/>
              <a:t>la</a:t>
            </a:r>
            <a:r>
              <a:rPr dirty="0" spc="-20"/>
              <a:t> </a:t>
            </a:r>
            <a:r>
              <a:rPr dirty="0"/>
              <a:t>figura</a:t>
            </a:r>
            <a:r>
              <a:rPr dirty="0" spc="-5"/>
              <a:t> </a:t>
            </a:r>
            <a:r>
              <a:rPr dirty="0"/>
              <a:t>tiene</a:t>
            </a:r>
            <a:r>
              <a:rPr dirty="0" spc="-25"/>
              <a:t> </a:t>
            </a:r>
            <a:r>
              <a:rPr dirty="0"/>
              <a:t>una</a:t>
            </a:r>
            <a:r>
              <a:rPr dirty="0" spc="-20"/>
              <a:t> </a:t>
            </a:r>
            <a:r>
              <a:rPr dirty="0"/>
              <a:t>ganancia</a:t>
            </a:r>
            <a:r>
              <a:rPr dirty="0" spc="-30"/>
              <a:t> </a:t>
            </a:r>
            <a:r>
              <a:rPr dirty="0"/>
              <a:t>en</a:t>
            </a:r>
            <a:r>
              <a:rPr dirty="0" spc="-10"/>
              <a:t> </a:t>
            </a:r>
            <a:r>
              <a:rPr dirty="0"/>
              <a:t>lazo</a:t>
            </a:r>
            <a:r>
              <a:rPr dirty="0" spc="-30"/>
              <a:t> </a:t>
            </a:r>
            <a:r>
              <a:rPr dirty="0" spc="-10"/>
              <a:t>abierto </a:t>
            </a:r>
            <a:r>
              <a:rPr dirty="0"/>
              <a:t>A=2.10</a:t>
            </a:r>
            <a:r>
              <a:rPr dirty="0" baseline="26455" sz="1575"/>
              <a:t>5</a:t>
            </a:r>
            <a:r>
              <a:rPr dirty="0" baseline="26455" sz="1575" spc="172"/>
              <a:t> </a:t>
            </a:r>
            <a:r>
              <a:rPr dirty="0" sz="1600"/>
              <a:t>hallar</a:t>
            </a:r>
            <a:r>
              <a:rPr dirty="0" sz="1600" spc="-30"/>
              <a:t> </a:t>
            </a:r>
            <a:r>
              <a:rPr dirty="0" sz="1600"/>
              <a:t>vout</a:t>
            </a:r>
            <a:r>
              <a:rPr dirty="0" sz="1600" spc="-10"/>
              <a:t> </a:t>
            </a:r>
            <a:r>
              <a:rPr dirty="0" sz="1600"/>
              <a:t>sabiendo</a:t>
            </a:r>
            <a:r>
              <a:rPr dirty="0" sz="1600" spc="-35"/>
              <a:t> </a:t>
            </a:r>
            <a:r>
              <a:rPr dirty="0" sz="1600"/>
              <a:t>que</a:t>
            </a:r>
            <a:r>
              <a:rPr dirty="0" sz="1600" spc="-20"/>
              <a:t> </a:t>
            </a:r>
            <a:r>
              <a:rPr dirty="0" sz="1600"/>
              <a:t>vin</a:t>
            </a:r>
            <a:r>
              <a:rPr dirty="0" sz="1600" spc="-35"/>
              <a:t> </a:t>
            </a:r>
            <a:r>
              <a:rPr dirty="0" sz="1600"/>
              <a:t>=</a:t>
            </a:r>
            <a:r>
              <a:rPr dirty="0" sz="1600" spc="-10"/>
              <a:t> </a:t>
            </a:r>
            <a:r>
              <a:rPr dirty="0" sz="1600" spc="-25"/>
              <a:t>3V. </a:t>
            </a:r>
            <a:r>
              <a:rPr dirty="0" sz="1600"/>
              <a:t>Hallar</a:t>
            </a:r>
            <a:r>
              <a:rPr dirty="0" sz="1600" spc="-25"/>
              <a:t> </a:t>
            </a:r>
            <a:r>
              <a:rPr dirty="0" sz="1600"/>
              <a:t>la</a:t>
            </a:r>
            <a:r>
              <a:rPr dirty="0" sz="1600" spc="-35"/>
              <a:t> </a:t>
            </a:r>
            <a:r>
              <a:rPr dirty="0" sz="1600"/>
              <a:t>corriente</a:t>
            </a:r>
            <a:r>
              <a:rPr dirty="0" sz="1600" spc="-15"/>
              <a:t> </a:t>
            </a:r>
            <a:r>
              <a:rPr dirty="0" sz="1600"/>
              <a:t>que</a:t>
            </a:r>
            <a:r>
              <a:rPr dirty="0" sz="1600" spc="-10"/>
              <a:t> </a:t>
            </a:r>
            <a:r>
              <a:rPr dirty="0" sz="1600"/>
              <a:t>pasa</a:t>
            </a:r>
            <a:r>
              <a:rPr dirty="0" sz="1600" spc="-25"/>
              <a:t> </a:t>
            </a:r>
            <a:r>
              <a:rPr dirty="0" sz="1600"/>
              <a:t>por</a:t>
            </a:r>
            <a:r>
              <a:rPr dirty="0" sz="1600" spc="-15"/>
              <a:t> </a:t>
            </a:r>
            <a:r>
              <a:rPr dirty="0" sz="1600"/>
              <a:t>R</a:t>
            </a:r>
            <a:r>
              <a:rPr dirty="0" baseline="-21164" sz="1575"/>
              <a:t>1</a:t>
            </a:r>
            <a:r>
              <a:rPr dirty="0" baseline="-21164" sz="1575" spc="172"/>
              <a:t> </a:t>
            </a:r>
            <a:r>
              <a:rPr dirty="0" sz="1600"/>
              <a:t>si</a:t>
            </a:r>
            <a:r>
              <a:rPr dirty="0" sz="1600" spc="-25"/>
              <a:t> </a:t>
            </a:r>
            <a:r>
              <a:rPr dirty="0" sz="1600" spc="-20"/>
              <a:t>ésta </a:t>
            </a:r>
            <a:r>
              <a:rPr dirty="0" sz="1600"/>
              <a:t>vale</a:t>
            </a:r>
            <a:r>
              <a:rPr dirty="0" sz="1600" spc="-20"/>
              <a:t> </a:t>
            </a:r>
            <a:r>
              <a:rPr dirty="0" sz="1600"/>
              <a:t>10</a:t>
            </a:r>
            <a:r>
              <a:rPr dirty="0" sz="1600" spc="5"/>
              <a:t> </a:t>
            </a:r>
            <a:r>
              <a:rPr dirty="0" sz="1600" spc="-25"/>
              <a:t>k</a:t>
            </a:r>
            <a:r>
              <a:rPr dirty="0" sz="1600" spc="-25">
                <a:latin typeface="Symbol"/>
                <a:cs typeface="Symbol"/>
              </a:rPr>
              <a:t></a:t>
            </a:r>
            <a:r>
              <a:rPr dirty="0" sz="1600" spc="-25"/>
              <a:t>.</a:t>
            </a:r>
            <a:endParaRPr sz="1600">
              <a:latin typeface="Symbol"/>
              <a:cs typeface="Symbo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63046" y="2291719"/>
            <a:ext cx="3841115" cy="1425575"/>
            <a:chOff x="263046" y="2291719"/>
            <a:chExt cx="3841115" cy="1425575"/>
          </a:xfrm>
        </p:grpSpPr>
        <p:sp>
          <p:nvSpPr>
            <p:cNvPr id="7" name="object 7" descr=""/>
            <p:cNvSpPr/>
            <p:nvPr/>
          </p:nvSpPr>
          <p:spPr>
            <a:xfrm>
              <a:off x="269079" y="3593022"/>
              <a:ext cx="59690" cy="118110"/>
            </a:xfrm>
            <a:custGeom>
              <a:avLst/>
              <a:gdLst/>
              <a:ahLst/>
              <a:cxnLst/>
              <a:rect l="l" t="t" r="r" b="b"/>
              <a:pathLst>
                <a:path w="59689" h="118110">
                  <a:moveTo>
                    <a:pt x="0" y="117751"/>
                  </a:moveTo>
                  <a:lnTo>
                    <a:pt x="59088" y="0"/>
                  </a:lnTo>
                </a:path>
              </a:pathLst>
            </a:custGeom>
            <a:ln w="1180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28167" y="3593022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0" y="0"/>
                  </a:moveTo>
                  <a:lnTo>
                    <a:pt x="236353" y="0"/>
                  </a:lnTo>
                </a:path>
              </a:pathLst>
            </a:custGeom>
            <a:ln w="117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05432" y="3593022"/>
              <a:ext cx="59690" cy="118110"/>
            </a:xfrm>
            <a:custGeom>
              <a:avLst/>
              <a:gdLst/>
              <a:ahLst/>
              <a:cxnLst/>
              <a:rect l="l" t="t" r="r" b="b"/>
              <a:pathLst>
                <a:path w="59690" h="118110">
                  <a:moveTo>
                    <a:pt x="59088" y="0"/>
                  </a:moveTo>
                  <a:lnTo>
                    <a:pt x="0" y="117751"/>
                  </a:lnTo>
                </a:path>
              </a:pathLst>
            </a:custGeom>
            <a:ln w="1180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7256" y="3593022"/>
              <a:ext cx="59690" cy="118110"/>
            </a:xfrm>
            <a:custGeom>
              <a:avLst/>
              <a:gdLst/>
              <a:ahLst/>
              <a:cxnLst/>
              <a:rect l="l" t="t" r="r" b="b"/>
              <a:pathLst>
                <a:path w="59690" h="118110">
                  <a:moveTo>
                    <a:pt x="0" y="117751"/>
                  </a:moveTo>
                  <a:lnTo>
                    <a:pt x="59088" y="0"/>
                  </a:lnTo>
                </a:path>
              </a:pathLst>
            </a:custGeom>
            <a:ln w="1180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341677" y="3593022"/>
              <a:ext cx="59690" cy="118110"/>
            </a:xfrm>
            <a:custGeom>
              <a:avLst/>
              <a:gdLst/>
              <a:ahLst/>
              <a:cxnLst/>
              <a:rect l="l" t="t" r="r" b="b"/>
              <a:pathLst>
                <a:path w="59689" h="118110">
                  <a:moveTo>
                    <a:pt x="0" y="117751"/>
                  </a:moveTo>
                  <a:lnTo>
                    <a:pt x="59088" y="0"/>
                  </a:lnTo>
                </a:path>
              </a:pathLst>
            </a:custGeom>
            <a:ln w="1180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400766" y="3593022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0" y="0"/>
                  </a:moveTo>
                  <a:lnTo>
                    <a:pt x="236353" y="0"/>
                  </a:lnTo>
                </a:path>
              </a:pathLst>
            </a:custGeom>
            <a:ln w="117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578031" y="3593022"/>
              <a:ext cx="59690" cy="118110"/>
            </a:xfrm>
            <a:custGeom>
              <a:avLst/>
              <a:gdLst/>
              <a:ahLst/>
              <a:cxnLst/>
              <a:rect l="l" t="t" r="r" b="b"/>
              <a:pathLst>
                <a:path w="59689" h="118110">
                  <a:moveTo>
                    <a:pt x="59088" y="0"/>
                  </a:moveTo>
                  <a:lnTo>
                    <a:pt x="0" y="117751"/>
                  </a:lnTo>
                </a:path>
              </a:pathLst>
            </a:custGeom>
            <a:ln w="1180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59854" y="3593022"/>
              <a:ext cx="59690" cy="118110"/>
            </a:xfrm>
            <a:custGeom>
              <a:avLst/>
              <a:gdLst/>
              <a:ahLst/>
              <a:cxnLst/>
              <a:rect l="l" t="t" r="r" b="b"/>
              <a:pathLst>
                <a:path w="59689" h="118110">
                  <a:moveTo>
                    <a:pt x="0" y="117751"/>
                  </a:moveTo>
                  <a:lnTo>
                    <a:pt x="59088" y="0"/>
                  </a:lnTo>
                </a:path>
              </a:pathLst>
            </a:custGeom>
            <a:ln w="1180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91650" y="253325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47270" y="0"/>
                  </a:moveTo>
                  <a:lnTo>
                    <a:pt x="0" y="0"/>
                  </a:lnTo>
                </a:path>
              </a:pathLst>
            </a:custGeom>
            <a:ln w="117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038921" y="2497930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89" h="59055">
                  <a:moveTo>
                    <a:pt x="0" y="29437"/>
                  </a:moveTo>
                  <a:lnTo>
                    <a:pt x="2307" y="17938"/>
                  </a:lnTo>
                  <a:lnTo>
                    <a:pt x="8616" y="8585"/>
                  </a:lnTo>
                  <a:lnTo>
                    <a:pt x="18002" y="2299"/>
                  </a:lnTo>
                  <a:lnTo>
                    <a:pt x="29544" y="0"/>
                  </a:lnTo>
                  <a:lnTo>
                    <a:pt x="41085" y="2299"/>
                  </a:lnTo>
                  <a:lnTo>
                    <a:pt x="50471" y="8585"/>
                  </a:lnTo>
                  <a:lnTo>
                    <a:pt x="56780" y="17938"/>
                  </a:lnTo>
                  <a:lnTo>
                    <a:pt x="59088" y="29437"/>
                  </a:lnTo>
                  <a:lnTo>
                    <a:pt x="56780" y="40937"/>
                  </a:lnTo>
                  <a:lnTo>
                    <a:pt x="50471" y="50290"/>
                  </a:lnTo>
                  <a:lnTo>
                    <a:pt x="41085" y="56576"/>
                  </a:lnTo>
                  <a:lnTo>
                    <a:pt x="29544" y="58875"/>
                  </a:lnTo>
                  <a:lnTo>
                    <a:pt x="18002" y="56576"/>
                  </a:lnTo>
                  <a:lnTo>
                    <a:pt x="8616" y="50290"/>
                  </a:lnTo>
                  <a:lnTo>
                    <a:pt x="2307" y="40937"/>
                  </a:lnTo>
                  <a:lnTo>
                    <a:pt x="0" y="29437"/>
                  </a:lnTo>
                  <a:close/>
                </a:path>
              </a:pathLst>
            </a:custGeom>
            <a:ln w="117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28167" y="2768759"/>
              <a:ext cx="224790" cy="224154"/>
            </a:xfrm>
            <a:custGeom>
              <a:avLst/>
              <a:gdLst/>
              <a:ahLst/>
              <a:cxnLst/>
              <a:rect l="l" t="t" r="r" b="b"/>
              <a:pathLst>
                <a:path w="224790" h="224155">
                  <a:moveTo>
                    <a:pt x="0" y="111864"/>
                  </a:moveTo>
                  <a:lnTo>
                    <a:pt x="8770" y="68166"/>
                  </a:lnTo>
                  <a:lnTo>
                    <a:pt x="32743" y="32626"/>
                  </a:lnTo>
                  <a:lnTo>
                    <a:pt x="68412" y="8739"/>
                  </a:lnTo>
                  <a:lnTo>
                    <a:pt x="112268" y="0"/>
                  </a:lnTo>
                  <a:lnTo>
                    <a:pt x="156123" y="8739"/>
                  </a:lnTo>
                  <a:lnTo>
                    <a:pt x="191792" y="32626"/>
                  </a:lnTo>
                  <a:lnTo>
                    <a:pt x="215765" y="68166"/>
                  </a:lnTo>
                  <a:lnTo>
                    <a:pt x="224536" y="111864"/>
                  </a:lnTo>
                  <a:lnTo>
                    <a:pt x="215765" y="155562"/>
                  </a:lnTo>
                  <a:lnTo>
                    <a:pt x="191792" y="191102"/>
                  </a:lnTo>
                  <a:lnTo>
                    <a:pt x="156123" y="214989"/>
                  </a:lnTo>
                  <a:lnTo>
                    <a:pt x="112268" y="223728"/>
                  </a:lnTo>
                  <a:lnTo>
                    <a:pt x="68412" y="214989"/>
                  </a:lnTo>
                  <a:lnTo>
                    <a:pt x="32743" y="191102"/>
                  </a:lnTo>
                  <a:lnTo>
                    <a:pt x="8770" y="155562"/>
                  </a:lnTo>
                  <a:lnTo>
                    <a:pt x="0" y="111864"/>
                  </a:lnTo>
                  <a:close/>
                </a:path>
              </a:pathLst>
            </a:custGeom>
            <a:ln w="1179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22709" y="294538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270" y="0"/>
                  </a:lnTo>
                </a:path>
              </a:pathLst>
            </a:custGeom>
            <a:ln w="117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46344" y="280408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w="0" h="47625">
                  <a:moveTo>
                    <a:pt x="0" y="0"/>
                  </a:moveTo>
                  <a:lnTo>
                    <a:pt x="0" y="47100"/>
                  </a:lnTo>
                </a:path>
              </a:pathLst>
            </a:custGeom>
            <a:ln w="118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22709" y="282763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270" y="0"/>
                  </a:lnTo>
                </a:path>
              </a:pathLst>
            </a:custGeom>
            <a:ln w="117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6344" y="2651007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10">
                  <a:moveTo>
                    <a:pt x="0" y="0"/>
                  </a:moveTo>
                  <a:lnTo>
                    <a:pt x="0" y="117751"/>
                  </a:lnTo>
                </a:path>
              </a:pathLst>
            </a:custGeom>
            <a:ln w="118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46344" y="3004263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10">
                  <a:moveTo>
                    <a:pt x="0" y="117751"/>
                  </a:moveTo>
                  <a:lnTo>
                    <a:pt x="0" y="0"/>
                  </a:lnTo>
                </a:path>
              </a:pathLst>
            </a:custGeom>
            <a:ln w="118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391759" y="2297751"/>
              <a:ext cx="0" cy="471170"/>
            </a:xfrm>
            <a:custGeom>
              <a:avLst/>
              <a:gdLst/>
              <a:ahLst/>
              <a:cxnLst/>
              <a:rect l="l" t="t" r="r" b="b"/>
              <a:pathLst>
                <a:path w="0" h="471169">
                  <a:moveTo>
                    <a:pt x="0" y="0"/>
                  </a:moveTo>
                  <a:lnTo>
                    <a:pt x="0" y="471007"/>
                  </a:lnTo>
                </a:path>
              </a:pathLst>
            </a:custGeom>
            <a:ln w="118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391759" y="2533255"/>
              <a:ext cx="473075" cy="235585"/>
            </a:xfrm>
            <a:custGeom>
              <a:avLst/>
              <a:gdLst/>
              <a:ahLst/>
              <a:cxnLst/>
              <a:rect l="l" t="t" r="r" b="b"/>
              <a:pathLst>
                <a:path w="473075" h="235585">
                  <a:moveTo>
                    <a:pt x="0" y="235503"/>
                  </a:moveTo>
                  <a:lnTo>
                    <a:pt x="472707" y="0"/>
                  </a:lnTo>
                </a:path>
              </a:pathLst>
            </a:custGeom>
            <a:ln w="117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391759" y="2297751"/>
              <a:ext cx="473075" cy="235585"/>
            </a:xfrm>
            <a:custGeom>
              <a:avLst/>
              <a:gdLst/>
              <a:ahLst/>
              <a:cxnLst/>
              <a:rect l="l" t="t" r="r" b="b"/>
              <a:pathLst>
                <a:path w="473075" h="235585">
                  <a:moveTo>
                    <a:pt x="472707" y="235503"/>
                  </a:moveTo>
                  <a:lnTo>
                    <a:pt x="0" y="0"/>
                  </a:lnTo>
                </a:path>
              </a:pathLst>
            </a:custGeom>
            <a:ln w="117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215305" y="2638307"/>
            <a:ext cx="24447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0">
                <a:latin typeface="Arial"/>
                <a:cs typeface="Arial"/>
              </a:rPr>
              <a:t>Vout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9114" y="2756058"/>
            <a:ext cx="17907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1509936" y="2709883"/>
            <a:ext cx="0" cy="59055"/>
          </a:xfrm>
          <a:custGeom>
            <a:avLst/>
            <a:gdLst/>
            <a:ahLst/>
            <a:cxnLst/>
            <a:rect l="l" t="t" r="r" b="b"/>
            <a:pathLst>
              <a:path w="0" h="59055">
                <a:moveTo>
                  <a:pt x="0" y="58875"/>
                </a:moveTo>
                <a:lnTo>
                  <a:pt x="0" y="0"/>
                </a:lnTo>
              </a:path>
            </a:pathLst>
          </a:custGeom>
          <a:ln w="1181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509936" y="2297751"/>
            <a:ext cx="0" cy="59055"/>
          </a:xfrm>
          <a:custGeom>
            <a:avLst/>
            <a:gdLst/>
            <a:ahLst/>
            <a:cxnLst/>
            <a:rect l="l" t="t" r="r" b="b"/>
            <a:pathLst>
              <a:path w="0" h="59055">
                <a:moveTo>
                  <a:pt x="0" y="0"/>
                </a:moveTo>
                <a:lnTo>
                  <a:pt x="0" y="58875"/>
                </a:lnTo>
              </a:path>
            </a:pathLst>
          </a:custGeom>
          <a:ln w="1181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1414513" y="2355702"/>
            <a:ext cx="8953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5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414513" y="2591182"/>
            <a:ext cx="8953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5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58126" y="2073098"/>
            <a:ext cx="17335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40">
                <a:solidFill>
                  <a:srgbClr val="000080"/>
                </a:solidFill>
                <a:latin typeface="Arial"/>
                <a:cs typeface="Arial"/>
              </a:rPr>
              <a:t>U1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1037228" y="2415503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 h="0">
                <a:moveTo>
                  <a:pt x="0" y="0"/>
                </a:moveTo>
                <a:lnTo>
                  <a:pt x="354530" y="0"/>
                </a:lnTo>
              </a:path>
            </a:pathLst>
          </a:custGeom>
          <a:ln w="117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1622203" y="2651007"/>
            <a:ext cx="12065" cy="436245"/>
            <a:chOff x="1622203" y="2651007"/>
            <a:chExt cx="12065" cy="436245"/>
          </a:xfrm>
        </p:grpSpPr>
        <p:sp>
          <p:nvSpPr>
            <p:cNvPr id="35" name="object 35" descr=""/>
            <p:cNvSpPr/>
            <p:nvPr/>
          </p:nvSpPr>
          <p:spPr>
            <a:xfrm>
              <a:off x="1628113" y="2651007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10">
                  <a:moveTo>
                    <a:pt x="0" y="117751"/>
                  </a:moveTo>
                  <a:lnTo>
                    <a:pt x="0" y="0"/>
                  </a:lnTo>
                </a:path>
              </a:pathLst>
            </a:custGeom>
            <a:ln w="118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628112" y="2768759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w="0" h="318135">
                  <a:moveTo>
                    <a:pt x="0" y="0"/>
                  </a:moveTo>
                  <a:lnTo>
                    <a:pt x="0" y="317929"/>
                  </a:lnTo>
                </a:path>
              </a:pathLst>
            </a:custGeom>
            <a:ln w="118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1237247" y="2285052"/>
            <a:ext cx="8509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5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1037228" y="2651007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 h="0">
                <a:moveTo>
                  <a:pt x="0" y="0"/>
                </a:moveTo>
                <a:lnTo>
                  <a:pt x="354530" y="0"/>
                </a:lnTo>
              </a:path>
            </a:pathLst>
          </a:custGeom>
          <a:ln w="117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1237247" y="2520555"/>
            <a:ext cx="8509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5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1864466" y="253325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4" h="0">
                <a:moveTo>
                  <a:pt x="354530" y="0"/>
                </a:moveTo>
                <a:lnTo>
                  <a:pt x="0" y="0"/>
                </a:lnTo>
              </a:path>
            </a:pathLst>
          </a:custGeom>
          <a:ln w="117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1934490" y="2402802"/>
            <a:ext cx="8509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5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389134" y="1931795"/>
            <a:ext cx="262890" cy="49657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algn="r" marR="5080">
              <a:lnSpc>
                <a:spcPts val="944"/>
              </a:lnSpc>
              <a:spcBef>
                <a:spcPts val="55"/>
              </a:spcBef>
              <a:tabLst>
                <a:tab pos="353060" algn="l"/>
              </a:tabLst>
            </a:pPr>
            <a:r>
              <a:rPr dirty="0" u="sng" sz="800" spc="42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7</a:t>
            </a:r>
            <a:r>
              <a:rPr dirty="0" u="sng" sz="8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800">
              <a:latin typeface="Arial"/>
              <a:cs typeface="Arial"/>
            </a:endParaRPr>
          </a:p>
          <a:p>
            <a:pPr algn="r" marR="28575">
              <a:lnSpc>
                <a:spcPts val="944"/>
              </a:lnSpc>
              <a:tabLst>
                <a:tab pos="447040" algn="l"/>
              </a:tabLst>
            </a:pPr>
            <a:r>
              <a:rPr dirty="0" u="sng" sz="800" spc="705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42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8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389134" y="2756059"/>
            <a:ext cx="262890" cy="379095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algn="ctr">
              <a:lnSpc>
                <a:spcPts val="944"/>
              </a:lnSpc>
              <a:spcBef>
                <a:spcPts val="55"/>
              </a:spcBef>
              <a:tabLst>
                <a:tab pos="353060" algn="l"/>
              </a:tabLst>
            </a:pPr>
            <a:r>
              <a:rPr dirty="0" u="sng" sz="800" spc="285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8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4</a:t>
            </a:r>
            <a:r>
              <a:rPr dirty="0" u="sng" sz="8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800">
              <a:latin typeface="Arial"/>
              <a:cs typeface="Arial"/>
            </a:endParaRPr>
          </a:p>
          <a:p>
            <a:pPr algn="ctr" marR="27305">
              <a:lnSpc>
                <a:spcPts val="944"/>
              </a:lnSpc>
            </a:pPr>
            <a:r>
              <a:rPr dirty="0" sz="800" spc="-5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1592659" y="1909171"/>
            <a:ext cx="59690" cy="59055"/>
          </a:xfrm>
          <a:custGeom>
            <a:avLst/>
            <a:gdLst/>
            <a:ahLst/>
            <a:cxnLst/>
            <a:rect l="l" t="t" r="r" b="b"/>
            <a:pathLst>
              <a:path w="59689" h="59055">
                <a:moveTo>
                  <a:pt x="0" y="0"/>
                </a:moveTo>
                <a:lnTo>
                  <a:pt x="59088" y="0"/>
                </a:lnTo>
                <a:lnTo>
                  <a:pt x="59088" y="58875"/>
                </a:lnTo>
                <a:lnTo>
                  <a:pt x="0" y="58875"/>
                </a:lnTo>
                <a:lnTo>
                  <a:pt x="0" y="0"/>
                </a:lnTo>
                <a:close/>
              </a:path>
            </a:pathLst>
          </a:custGeom>
          <a:ln w="11796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592659" y="3086690"/>
            <a:ext cx="59690" cy="59055"/>
          </a:xfrm>
          <a:custGeom>
            <a:avLst/>
            <a:gdLst/>
            <a:ahLst/>
            <a:cxnLst/>
            <a:rect l="l" t="t" r="r" b="b"/>
            <a:pathLst>
              <a:path w="59689" h="59055">
                <a:moveTo>
                  <a:pt x="0" y="0"/>
                </a:moveTo>
                <a:lnTo>
                  <a:pt x="59088" y="0"/>
                </a:lnTo>
                <a:lnTo>
                  <a:pt x="59088" y="58875"/>
                </a:lnTo>
                <a:lnTo>
                  <a:pt x="0" y="58875"/>
                </a:lnTo>
                <a:lnTo>
                  <a:pt x="0" y="0"/>
                </a:lnTo>
                <a:close/>
              </a:path>
            </a:pathLst>
          </a:custGeom>
          <a:ln w="11796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6" name="object 46" descr=""/>
          <p:cNvGrpSpPr/>
          <p:nvPr/>
        </p:nvGrpSpPr>
        <p:grpSpPr>
          <a:xfrm>
            <a:off x="440434" y="2409616"/>
            <a:ext cx="3551554" cy="1183640"/>
            <a:chOff x="440434" y="2409616"/>
            <a:chExt cx="3551554" cy="1183640"/>
          </a:xfrm>
        </p:grpSpPr>
        <p:sp>
          <p:nvSpPr>
            <p:cNvPr id="47" name="object 47" descr=""/>
            <p:cNvSpPr/>
            <p:nvPr/>
          </p:nvSpPr>
          <p:spPr>
            <a:xfrm>
              <a:off x="3471671" y="3204442"/>
              <a:ext cx="47625" cy="24130"/>
            </a:xfrm>
            <a:custGeom>
              <a:avLst/>
              <a:gdLst/>
              <a:ahLst/>
              <a:cxnLst/>
              <a:rect l="l" t="t" r="r" b="b"/>
              <a:pathLst>
                <a:path w="47625" h="24130">
                  <a:moveTo>
                    <a:pt x="47270" y="23550"/>
                  </a:moveTo>
                  <a:lnTo>
                    <a:pt x="0" y="0"/>
                  </a:lnTo>
                </a:path>
              </a:pathLst>
            </a:custGeom>
            <a:ln w="117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471671" y="3169116"/>
              <a:ext cx="94615" cy="35560"/>
            </a:xfrm>
            <a:custGeom>
              <a:avLst/>
              <a:gdLst/>
              <a:ahLst/>
              <a:cxnLst/>
              <a:rect l="l" t="t" r="r" b="b"/>
              <a:pathLst>
                <a:path w="94614" h="35560">
                  <a:moveTo>
                    <a:pt x="0" y="35325"/>
                  </a:moveTo>
                  <a:lnTo>
                    <a:pt x="94541" y="0"/>
                  </a:lnTo>
                </a:path>
              </a:pathLst>
            </a:custGeom>
            <a:ln w="117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471671" y="3133790"/>
              <a:ext cx="94615" cy="35560"/>
            </a:xfrm>
            <a:custGeom>
              <a:avLst/>
              <a:gdLst/>
              <a:ahLst/>
              <a:cxnLst/>
              <a:rect l="l" t="t" r="r" b="b"/>
              <a:pathLst>
                <a:path w="94614" h="35560">
                  <a:moveTo>
                    <a:pt x="94541" y="35325"/>
                  </a:moveTo>
                  <a:lnTo>
                    <a:pt x="0" y="0"/>
                  </a:lnTo>
                </a:path>
              </a:pathLst>
            </a:custGeom>
            <a:ln w="117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471671" y="3098465"/>
              <a:ext cx="94615" cy="35560"/>
            </a:xfrm>
            <a:custGeom>
              <a:avLst/>
              <a:gdLst/>
              <a:ahLst/>
              <a:cxnLst/>
              <a:rect l="l" t="t" r="r" b="b"/>
              <a:pathLst>
                <a:path w="94614" h="35560">
                  <a:moveTo>
                    <a:pt x="0" y="35325"/>
                  </a:moveTo>
                  <a:lnTo>
                    <a:pt x="94541" y="0"/>
                  </a:lnTo>
                </a:path>
              </a:pathLst>
            </a:custGeom>
            <a:ln w="117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471671" y="3063139"/>
              <a:ext cx="94615" cy="35560"/>
            </a:xfrm>
            <a:custGeom>
              <a:avLst/>
              <a:gdLst/>
              <a:ahLst/>
              <a:cxnLst/>
              <a:rect l="l" t="t" r="r" b="b"/>
              <a:pathLst>
                <a:path w="94614" h="35560">
                  <a:moveTo>
                    <a:pt x="94541" y="35325"/>
                  </a:moveTo>
                  <a:lnTo>
                    <a:pt x="0" y="0"/>
                  </a:lnTo>
                </a:path>
              </a:pathLst>
            </a:custGeom>
            <a:ln w="117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471671" y="3027814"/>
              <a:ext cx="94615" cy="35560"/>
            </a:xfrm>
            <a:custGeom>
              <a:avLst/>
              <a:gdLst/>
              <a:ahLst/>
              <a:cxnLst/>
              <a:rect l="l" t="t" r="r" b="b"/>
              <a:pathLst>
                <a:path w="94614" h="35560">
                  <a:moveTo>
                    <a:pt x="0" y="35325"/>
                  </a:moveTo>
                  <a:lnTo>
                    <a:pt x="94541" y="0"/>
                  </a:lnTo>
                </a:path>
              </a:pathLst>
            </a:custGeom>
            <a:ln w="117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518942" y="3004263"/>
              <a:ext cx="47625" cy="24130"/>
            </a:xfrm>
            <a:custGeom>
              <a:avLst/>
              <a:gdLst/>
              <a:ahLst/>
              <a:cxnLst/>
              <a:rect l="l" t="t" r="r" b="b"/>
              <a:pathLst>
                <a:path w="47625" h="24130">
                  <a:moveTo>
                    <a:pt x="47270" y="23550"/>
                  </a:moveTo>
                  <a:lnTo>
                    <a:pt x="0" y="0"/>
                  </a:lnTo>
                </a:path>
              </a:pathLst>
            </a:custGeom>
            <a:ln w="117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518942" y="3227992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11775"/>
                  </a:moveTo>
                  <a:lnTo>
                    <a:pt x="0" y="0"/>
                  </a:lnTo>
                </a:path>
              </a:pathLst>
            </a:custGeom>
            <a:ln w="118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518942" y="2886511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10">
                  <a:moveTo>
                    <a:pt x="0" y="0"/>
                  </a:moveTo>
                  <a:lnTo>
                    <a:pt x="0" y="117751"/>
                  </a:lnTo>
                </a:path>
              </a:pathLst>
            </a:custGeom>
            <a:ln w="118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518942" y="3239767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10">
                  <a:moveTo>
                    <a:pt x="0" y="117751"/>
                  </a:moveTo>
                  <a:lnTo>
                    <a:pt x="0" y="0"/>
                  </a:lnTo>
                </a:path>
              </a:pathLst>
            </a:custGeom>
            <a:ln w="118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46343" y="241550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 h="0">
                  <a:moveTo>
                    <a:pt x="0" y="0"/>
                  </a:moveTo>
                  <a:lnTo>
                    <a:pt x="590884" y="0"/>
                  </a:lnTo>
                </a:path>
              </a:pathLst>
            </a:custGeom>
            <a:ln w="1177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37228" y="2651008"/>
              <a:ext cx="0" cy="589280"/>
            </a:xfrm>
            <a:custGeom>
              <a:avLst/>
              <a:gdLst/>
              <a:ahLst/>
              <a:cxnLst/>
              <a:rect l="l" t="t" r="r" b="b"/>
              <a:pathLst>
                <a:path w="0" h="589280">
                  <a:moveTo>
                    <a:pt x="0" y="0"/>
                  </a:moveTo>
                  <a:lnTo>
                    <a:pt x="0" y="588759"/>
                  </a:lnTo>
                </a:path>
              </a:pathLst>
            </a:custGeom>
            <a:ln w="118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46343" y="3122015"/>
              <a:ext cx="0" cy="471170"/>
            </a:xfrm>
            <a:custGeom>
              <a:avLst/>
              <a:gdLst/>
              <a:ahLst/>
              <a:cxnLst/>
              <a:rect l="l" t="t" r="r" b="b"/>
              <a:pathLst>
                <a:path w="0" h="471170">
                  <a:moveTo>
                    <a:pt x="0" y="0"/>
                  </a:moveTo>
                  <a:lnTo>
                    <a:pt x="0" y="471007"/>
                  </a:lnTo>
                </a:path>
              </a:pathLst>
            </a:custGeom>
            <a:ln w="118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46343" y="2415504"/>
              <a:ext cx="0" cy="235585"/>
            </a:xfrm>
            <a:custGeom>
              <a:avLst/>
              <a:gdLst/>
              <a:ahLst/>
              <a:cxnLst/>
              <a:rect l="l" t="t" r="r" b="b"/>
              <a:pathLst>
                <a:path w="0" h="235585">
                  <a:moveTo>
                    <a:pt x="0" y="235503"/>
                  </a:moveTo>
                  <a:lnTo>
                    <a:pt x="0" y="0"/>
                  </a:lnTo>
                </a:path>
              </a:pathLst>
            </a:custGeom>
            <a:ln w="118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037228" y="3239767"/>
              <a:ext cx="1418590" cy="0"/>
            </a:xfrm>
            <a:custGeom>
              <a:avLst/>
              <a:gdLst/>
              <a:ahLst/>
              <a:cxnLst/>
              <a:rect l="l" t="t" r="r" b="b"/>
              <a:pathLst>
                <a:path w="1418589" h="0">
                  <a:moveTo>
                    <a:pt x="0" y="0"/>
                  </a:moveTo>
                  <a:lnTo>
                    <a:pt x="1418122" y="0"/>
                  </a:lnTo>
                </a:path>
              </a:pathLst>
            </a:custGeom>
            <a:ln w="1177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218996" y="2533256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 h="0">
                  <a:moveTo>
                    <a:pt x="0" y="0"/>
                  </a:moveTo>
                  <a:lnTo>
                    <a:pt x="236353" y="0"/>
                  </a:lnTo>
                </a:path>
              </a:pathLst>
            </a:custGeom>
            <a:ln w="1177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455350" y="2533256"/>
              <a:ext cx="0" cy="706755"/>
            </a:xfrm>
            <a:custGeom>
              <a:avLst/>
              <a:gdLst/>
              <a:ahLst/>
              <a:cxnLst/>
              <a:rect l="l" t="t" r="r" b="b"/>
              <a:pathLst>
                <a:path w="0" h="706755">
                  <a:moveTo>
                    <a:pt x="0" y="706511"/>
                  </a:moveTo>
                  <a:lnTo>
                    <a:pt x="0" y="0"/>
                  </a:lnTo>
                </a:path>
              </a:pathLst>
            </a:custGeom>
            <a:ln w="118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431715" y="250970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570" y="35325"/>
                  </a:moveTo>
                  <a:lnTo>
                    <a:pt x="7882" y="35325"/>
                  </a:lnTo>
                  <a:lnTo>
                    <a:pt x="0" y="27471"/>
                  </a:lnTo>
                  <a:lnTo>
                    <a:pt x="0" y="17662"/>
                  </a:lnTo>
                  <a:lnTo>
                    <a:pt x="0" y="7854"/>
                  </a:lnTo>
                  <a:lnTo>
                    <a:pt x="7882" y="0"/>
                  </a:lnTo>
                  <a:lnTo>
                    <a:pt x="27570" y="0"/>
                  </a:lnTo>
                  <a:lnTo>
                    <a:pt x="35453" y="7854"/>
                  </a:lnTo>
                  <a:lnTo>
                    <a:pt x="35453" y="27471"/>
                  </a:lnTo>
                  <a:lnTo>
                    <a:pt x="27570" y="3532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431715" y="250970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0" y="17662"/>
                  </a:moveTo>
                  <a:lnTo>
                    <a:pt x="0" y="7854"/>
                  </a:lnTo>
                  <a:lnTo>
                    <a:pt x="7882" y="0"/>
                  </a:lnTo>
                  <a:lnTo>
                    <a:pt x="17726" y="0"/>
                  </a:lnTo>
                  <a:lnTo>
                    <a:pt x="27570" y="0"/>
                  </a:lnTo>
                  <a:lnTo>
                    <a:pt x="35453" y="7854"/>
                  </a:lnTo>
                  <a:lnTo>
                    <a:pt x="35453" y="17662"/>
                  </a:lnTo>
                  <a:lnTo>
                    <a:pt x="35453" y="27471"/>
                  </a:lnTo>
                  <a:lnTo>
                    <a:pt x="27570" y="35325"/>
                  </a:lnTo>
                  <a:lnTo>
                    <a:pt x="17726" y="35325"/>
                  </a:lnTo>
                  <a:lnTo>
                    <a:pt x="7882" y="35325"/>
                  </a:lnTo>
                  <a:lnTo>
                    <a:pt x="0" y="27471"/>
                  </a:lnTo>
                  <a:lnTo>
                    <a:pt x="0" y="17662"/>
                  </a:lnTo>
                  <a:close/>
                </a:path>
              </a:pathLst>
            </a:custGeom>
            <a:ln w="1179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518942" y="3357519"/>
              <a:ext cx="0" cy="235585"/>
            </a:xfrm>
            <a:custGeom>
              <a:avLst/>
              <a:gdLst/>
              <a:ahLst/>
              <a:cxnLst/>
              <a:rect l="l" t="t" r="r" b="b"/>
              <a:pathLst>
                <a:path w="0" h="235585">
                  <a:moveTo>
                    <a:pt x="0" y="0"/>
                  </a:moveTo>
                  <a:lnTo>
                    <a:pt x="0" y="235503"/>
                  </a:lnTo>
                </a:path>
              </a:pathLst>
            </a:custGeom>
            <a:ln w="118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518942" y="2533256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 h="0">
                  <a:moveTo>
                    <a:pt x="0" y="0"/>
                  </a:moveTo>
                  <a:lnTo>
                    <a:pt x="472707" y="0"/>
                  </a:lnTo>
                </a:path>
              </a:pathLst>
            </a:custGeom>
            <a:ln w="1177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518942" y="2533256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w="0" h="353694">
                  <a:moveTo>
                    <a:pt x="0" y="353255"/>
                  </a:moveTo>
                  <a:lnTo>
                    <a:pt x="0" y="0"/>
                  </a:lnTo>
                </a:path>
              </a:pathLst>
            </a:custGeom>
            <a:ln w="11817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455350" y="2533256"/>
              <a:ext cx="1063625" cy="0"/>
            </a:xfrm>
            <a:custGeom>
              <a:avLst/>
              <a:gdLst/>
              <a:ahLst/>
              <a:cxnLst/>
              <a:rect l="l" t="t" r="r" b="b"/>
              <a:pathLst>
                <a:path w="1063625" h="0">
                  <a:moveTo>
                    <a:pt x="0" y="0"/>
                  </a:moveTo>
                  <a:lnTo>
                    <a:pt x="1063591" y="0"/>
                  </a:lnTo>
                </a:path>
              </a:pathLst>
            </a:custGeom>
            <a:ln w="11775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495306" y="250970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570" y="35325"/>
                  </a:moveTo>
                  <a:lnTo>
                    <a:pt x="7882" y="35325"/>
                  </a:lnTo>
                  <a:lnTo>
                    <a:pt x="0" y="27471"/>
                  </a:lnTo>
                  <a:lnTo>
                    <a:pt x="0" y="17662"/>
                  </a:lnTo>
                  <a:lnTo>
                    <a:pt x="0" y="7854"/>
                  </a:lnTo>
                  <a:lnTo>
                    <a:pt x="7882" y="0"/>
                  </a:lnTo>
                  <a:lnTo>
                    <a:pt x="27570" y="0"/>
                  </a:lnTo>
                  <a:lnTo>
                    <a:pt x="35453" y="7854"/>
                  </a:lnTo>
                  <a:lnTo>
                    <a:pt x="35453" y="27471"/>
                  </a:lnTo>
                  <a:lnTo>
                    <a:pt x="27570" y="35325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495306" y="250970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0" y="17662"/>
                  </a:moveTo>
                  <a:lnTo>
                    <a:pt x="0" y="7854"/>
                  </a:lnTo>
                  <a:lnTo>
                    <a:pt x="7882" y="0"/>
                  </a:lnTo>
                  <a:lnTo>
                    <a:pt x="17726" y="0"/>
                  </a:lnTo>
                  <a:lnTo>
                    <a:pt x="27570" y="0"/>
                  </a:lnTo>
                  <a:lnTo>
                    <a:pt x="35453" y="7854"/>
                  </a:lnTo>
                  <a:lnTo>
                    <a:pt x="35453" y="17662"/>
                  </a:lnTo>
                  <a:lnTo>
                    <a:pt x="35453" y="27471"/>
                  </a:lnTo>
                  <a:lnTo>
                    <a:pt x="27570" y="35325"/>
                  </a:lnTo>
                  <a:lnTo>
                    <a:pt x="17726" y="35325"/>
                  </a:lnTo>
                  <a:lnTo>
                    <a:pt x="7882" y="35325"/>
                  </a:lnTo>
                  <a:lnTo>
                    <a:pt x="0" y="27471"/>
                  </a:lnTo>
                  <a:lnTo>
                    <a:pt x="0" y="17662"/>
                  </a:lnTo>
                  <a:close/>
                </a:path>
              </a:pathLst>
            </a:custGeom>
            <a:ln w="11796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3683508" y="2991563"/>
            <a:ext cx="17335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40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5259590" y="2114514"/>
            <a:ext cx="713740" cy="165735"/>
          </a:xfrm>
          <a:custGeom>
            <a:avLst/>
            <a:gdLst/>
            <a:ahLst/>
            <a:cxnLst/>
            <a:rect l="l" t="t" r="r" b="b"/>
            <a:pathLst>
              <a:path w="713739" h="165735">
                <a:moveTo>
                  <a:pt x="660552" y="0"/>
                </a:moveTo>
                <a:lnTo>
                  <a:pt x="658202" y="6705"/>
                </a:lnTo>
                <a:lnTo>
                  <a:pt x="667763" y="10854"/>
                </a:lnTo>
                <a:lnTo>
                  <a:pt x="675986" y="16595"/>
                </a:lnTo>
                <a:lnTo>
                  <a:pt x="695731" y="54817"/>
                </a:lnTo>
                <a:lnTo>
                  <a:pt x="697534" y="67483"/>
                </a:lnTo>
                <a:lnTo>
                  <a:pt x="697560" y="67663"/>
                </a:lnTo>
                <a:lnTo>
                  <a:pt x="695715" y="109547"/>
                </a:lnTo>
                <a:lnTo>
                  <a:pt x="675992" y="148486"/>
                </a:lnTo>
                <a:lnTo>
                  <a:pt x="658456" y="158457"/>
                </a:lnTo>
                <a:lnTo>
                  <a:pt x="660552" y="165163"/>
                </a:lnTo>
                <a:lnTo>
                  <a:pt x="699643" y="136296"/>
                </a:lnTo>
                <a:lnTo>
                  <a:pt x="712382" y="97796"/>
                </a:lnTo>
                <a:lnTo>
                  <a:pt x="713232" y="82626"/>
                </a:lnTo>
                <a:lnTo>
                  <a:pt x="712389" y="67663"/>
                </a:lnTo>
                <a:lnTo>
                  <a:pt x="712379" y="67483"/>
                </a:lnTo>
                <a:lnTo>
                  <a:pt x="699604" y="28943"/>
                </a:lnTo>
                <a:lnTo>
                  <a:pt x="672528" y="4324"/>
                </a:lnTo>
                <a:lnTo>
                  <a:pt x="660552" y="0"/>
                </a:lnTo>
                <a:close/>
              </a:path>
              <a:path w="713739" h="165735">
                <a:moveTo>
                  <a:pt x="52679" y="0"/>
                </a:moveTo>
                <a:lnTo>
                  <a:pt x="13627" y="28943"/>
                </a:lnTo>
                <a:lnTo>
                  <a:pt x="852" y="67483"/>
                </a:lnTo>
                <a:lnTo>
                  <a:pt x="49" y="81749"/>
                </a:lnTo>
                <a:lnTo>
                  <a:pt x="0" y="82626"/>
                </a:lnTo>
                <a:lnTo>
                  <a:pt x="767" y="96318"/>
                </a:lnTo>
                <a:lnTo>
                  <a:pt x="849" y="97796"/>
                </a:lnTo>
                <a:lnTo>
                  <a:pt x="3398" y="111799"/>
                </a:lnTo>
                <a:lnTo>
                  <a:pt x="21125" y="146409"/>
                </a:lnTo>
                <a:lnTo>
                  <a:pt x="52679" y="165163"/>
                </a:lnTo>
                <a:lnTo>
                  <a:pt x="54762" y="158457"/>
                </a:lnTo>
                <a:lnTo>
                  <a:pt x="45356" y="154288"/>
                </a:lnTo>
                <a:lnTo>
                  <a:pt x="37237" y="148486"/>
                </a:lnTo>
                <a:lnTo>
                  <a:pt x="17511" y="109547"/>
                </a:lnTo>
                <a:lnTo>
                  <a:pt x="15099" y="82626"/>
                </a:lnTo>
                <a:lnTo>
                  <a:pt x="15062" y="81749"/>
                </a:lnTo>
                <a:lnTo>
                  <a:pt x="20575" y="43218"/>
                </a:lnTo>
                <a:lnTo>
                  <a:pt x="45506" y="10854"/>
                </a:lnTo>
                <a:lnTo>
                  <a:pt x="55029" y="6705"/>
                </a:lnTo>
                <a:lnTo>
                  <a:pt x="52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6349250" y="2114514"/>
            <a:ext cx="871855" cy="165735"/>
          </a:xfrm>
          <a:custGeom>
            <a:avLst/>
            <a:gdLst/>
            <a:ahLst/>
            <a:cxnLst/>
            <a:rect l="l" t="t" r="r" b="b"/>
            <a:pathLst>
              <a:path w="871854" h="165735">
                <a:moveTo>
                  <a:pt x="819048" y="0"/>
                </a:moveTo>
                <a:lnTo>
                  <a:pt x="816698" y="6705"/>
                </a:lnTo>
                <a:lnTo>
                  <a:pt x="826259" y="10854"/>
                </a:lnTo>
                <a:lnTo>
                  <a:pt x="834482" y="16595"/>
                </a:lnTo>
                <a:lnTo>
                  <a:pt x="854227" y="54817"/>
                </a:lnTo>
                <a:lnTo>
                  <a:pt x="856665" y="81749"/>
                </a:lnTo>
                <a:lnTo>
                  <a:pt x="856051" y="96318"/>
                </a:lnTo>
                <a:lnTo>
                  <a:pt x="841320" y="141053"/>
                </a:lnTo>
                <a:lnTo>
                  <a:pt x="816952" y="158457"/>
                </a:lnTo>
                <a:lnTo>
                  <a:pt x="819048" y="165163"/>
                </a:lnTo>
                <a:lnTo>
                  <a:pt x="858139" y="136296"/>
                </a:lnTo>
                <a:lnTo>
                  <a:pt x="870878" y="97796"/>
                </a:lnTo>
                <a:lnTo>
                  <a:pt x="871728" y="82626"/>
                </a:lnTo>
                <a:lnTo>
                  <a:pt x="870885" y="67663"/>
                </a:lnTo>
                <a:lnTo>
                  <a:pt x="858100" y="28943"/>
                </a:lnTo>
                <a:lnTo>
                  <a:pt x="831024" y="4324"/>
                </a:lnTo>
                <a:lnTo>
                  <a:pt x="819048" y="0"/>
                </a:lnTo>
                <a:close/>
              </a:path>
              <a:path w="871854" h="165735">
                <a:moveTo>
                  <a:pt x="52679" y="0"/>
                </a:moveTo>
                <a:lnTo>
                  <a:pt x="13627" y="28943"/>
                </a:lnTo>
                <a:lnTo>
                  <a:pt x="852" y="67483"/>
                </a:lnTo>
                <a:lnTo>
                  <a:pt x="0" y="82626"/>
                </a:lnTo>
                <a:lnTo>
                  <a:pt x="767" y="96318"/>
                </a:lnTo>
                <a:lnTo>
                  <a:pt x="13589" y="136296"/>
                </a:lnTo>
                <a:lnTo>
                  <a:pt x="52679" y="165163"/>
                </a:lnTo>
                <a:lnTo>
                  <a:pt x="54762" y="158457"/>
                </a:lnTo>
                <a:lnTo>
                  <a:pt x="45356" y="154288"/>
                </a:lnTo>
                <a:lnTo>
                  <a:pt x="37237" y="148486"/>
                </a:lnTo>
                <a:lnTo>
                  <a:pt x="17511" y="109547"/>
                </a:lnTo>
                <a:lnTo>
                  <a:pt x="15099" y="82626"/>
                </a:lnTo>
                <a:lnTo>
                  <a:pt x="15062" y="81749"/>
                </a:lnTo>
                <a:lnTo>
                  <a:pt x="20575" y="43218"/>
                </a:lnTo>
                <a:lnTo>
                  <a:pt x="45506" y="10854"/>
                </a:lnTo>
                <a:lnTo>
                  <a:pt x="55029" y="6705"/>
                </a:lnTo>
                <a:lnTo>
                  <a:pt x="52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 txBox="1"/>
          <p:nvPr/>
        </p:nvSpPr>
        <p:spPr>
          <a:xfrm>
            <a:off x="4542883" y="2055410"/>
            <a:ext cx="44354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492885" algn="l"/>
                <a:tab pos="2742565" algn="l"/>
              </a:tabLst>
            </a:pPr>
            <a:r>
              <a:rPr dirty="0" sz="1400" spc="-355">
                <a:latin typeface="Cambria Math"/>
                <a:cs typeface="Cambria Math"/>
              </a:rPr>
              <a:t>𝑉𝑉</a:t>
            </a:r>
            <a:r>
              <a:rPr dirty="0" baseline="-16666" sz="1500" spc="-532">
                <a:latin typeface="Cambria Math"/>
                <a:cs typeface="Cambria Math"/>
              </a:rPr>
              <a:t>𝑜𝑜𝑜𝑜𝑜𝑜</a:t>
            </a:r>
            <a:r>
              <a:rPr dirty="0" baseline="-16666" sz="1500" spc="40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 spc="-445">
                <a:latin typeface="Cambria Math"/>
                <a:cs typeface="Cambria Math"/>
              </a:rPr>
              <a:t>𝐴𝐴</a:t>
            </a:r>
            <a:r>
              <a:rPr dirty="0" sz="1400" spc="290">
                <a:latin typeface="Cambria Math"/>
                <a:cs typeface="Cambria Math"/>
              </a:rPr>
              <a:t> </a:t>
            </a:r>
            <a:r>
              <a:rPr dirty="0" sz="1400" spc="-265">
                <a:latin typeface="Cambria Math"/>
                <a:cs typeface="Cambria Math"/>
              </a:rPr>
              <a:t>𝑣𝑣</a:t>
            </a:r>
            <a:r>
              <a:rPr dirty="0" baseline="-16666" sz="1500" spc="-397">
                <a:latin typeface="Cambria Math"/>
                <a:cs typeface="Cambria Math"/>
              </a:rPr>
              <a:t>+</a:t>
            </a:r>
            <a:r>
              <a:rPr dirty="0" baseline="-16666" sz="1500" spc="20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 spc="-315">
                <a:latin typeface="Cambria Math"/>
                <a:cs typeface="Cambria Math"/>
              </a:rPr>
              <a:t>𝑣𝑣</a:t>
            </a:r>
            <a:r>
              <a:rPr dirty="0" baseline="-16666" sz="1500" spc="-472">
                <a:latin typeface="Cambria Math"/>
                <a:cs typeface="Cambria Math"/>
              </a:rPr>
              <a:t>−</a:t>
            </a:r>
            <a:r>
              <a:rPr dirty="0" baseline="-16666" sz="1500">
                <a:latin typeface="Cambria Math"/>
                <a:cs typeface="Cambria Math"/>
              </a:rPr>
              <a:t>	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 spc="-445">
                <a:latin typeface="Cambria Math"/>
                <a:cs typeface="Cambria Math"/>
              </a:rPr>
              <a:t>𝐴𝐴</a:t>
            </a:r>
            <a:r>
              <a:rPr dirty="0" sz="1400" spc="295">
                <a:latin typeface="Cambria Math"/>
                <a:cs typeface="Cambria Math"/>
              </a:rPr>
              <a:t> </a:t>
            </a:r>
            <a:r>
              <a:rPr dirty="0" sz="1400" spc="-254">
                <a:latin typeface="Cambria Math"/>
                <a:cs typeface="Cambria Math"/>
              </a:rPr>
              <a:t>𝑉𝑉</a:t>
            </a:r>
            <a:r>
              <a:rPr dirty="0" baseline="-16666" sz="1500" spc="-382">
                <a:latin typeface="Cambria Math"/>
                <a:cs typeface="Cambria Math"/>
              </a:rPr>
              <a:t>𝑖𝑖𝑖𝑖</a:t>
            </a:r>
            <a:r>
              <a:rPr dirty="0" baseline="-16666" sz="1500" spc="247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10">
                <a:latin typeface="Cambria Math"/>
                <a:cs typeface="Cambria Math"/>
              </a:rPr>
              <a:t> </a:t>
            </a:r>
            <a:r>
              <a:rPr dirty="0" sz="1400" spc="-365">
                <a:latin typeface="Cambria Math"/>
                <a:cs typeface="Cambria Math"/>
              </a:rPr>
              <a:t>𝑉𝑉</a:t>
            </a:r>
            <a:r>
              <a:rPr dirty="0" baseline="-16666" sz="1500" spc="-547">
                <a:latin typeface="Cambria Math"/>
                <a:cs typeface="Cambria Math"/>
              </a:rPr>
              <a:t>𝑜𝑜𝑜𝑜𝑜𝑜</a:t>
            </a:r>
            <a:r>
              <a:rPr dirty="0" baseline="-16666" sz="1500">
                <a:latin typeface="Cambria Math"/>
                <a:cs typeface="Cambria Math"/>
              </a:rPr>
              <a:t>	</a:t>
            </a:r>
            <a:r>
              <a:rPr dirty="0" sz="1400">
                <a:latin typeface="Cambria Math"/>
                <a:cs typeface="Cambria Math"/>
              </a:rPr>
              <a:t>⇒</a:t>
            </a:r>
            <a:r>
              <a:rPr dirty="0" sz="1400" spc="70">
                <a:latin typeface="Cambria Math"/>
                <a:cs typeface="Cambria Math"/>
              </a:rPr>
              <a:t> </a:t>
            </a:r>
            <a:r>
              <a:rPr dirty="0" sz="1400" spc="-355">
                <a:latin typeface="Cambria Math"/>
                <a:cs typeface="Cambria Math"/>
              </a:rPr>
              <a:t>𝑉𝑉</a:t>
            </a:r>
            <a:r>
              <a:rPr dirty="0" baseline="-16666" sz="1500" spc="-532">
                <a:latin typeface="Cambria Math"/>
                <a:cs typeface="Cambria Math"/>
              </a:rPr>
              <a:t>𝑜𝑜𝑜𝑜𝑜𝑜</a:t>
            </a:r>
            <a:r>
              <a:rPr dirty="0" baseline="-16666" sz="1500" spc="-17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(1</a:t>
            </a:r>
            <a:r>
              <a:rPr dirty="0" sz="1400" spc="-2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15">
                <a:latin typeface="Cambria Math"/>
                <a:cs typeface="Cambria Math"/>
              </a:rPr>
              <a:t> </a:t>
            </a:r>
            <a:r>
              <a:rPr dirty="0" sz="1400" spc="-295">
                <a:latin typeface="Cambria Math"/>
                <a:cs typeface="Cambria Math"/>
              </a:rPr>
              <a:t>𝐴𝐴)</a:t>
            </a:r>
            <a:r>
              <a:rPr dirty="0" sz="1400" spc="7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5">
                <a:latin typeface="Cambria Math"/>
                <a:cs typeface="Cambria Math"/>
              </a:rPr>
              <a:t> </a:t>
            </a:r>
            <a:r>
              <a:rPr dirty="0" sz="1400" spc="-310">
                <a:latin typeface="Cambria Math"/>
                <a:cs typeface="Cambria Math"/>
              </a:rPr>
              <a:t>𝐴𝐴𝑉𝑉</a:t>
            </a:r>
            <a:r>
              <a:rPr dirty="0" baseline="-16666" sz="1500" spc="-465">
                <a:latin typeface="Cambria Math"/>
                <a:cs typeface="Cambria Math"/>
              </a:rPr>
              <a:t>𝑖𝑖𝑖𝑖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6010495" y="2376974"/>
            <a:ext cx="7778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⇒</a:t>
            </a:r>
            <a:r>
              <a:rPr dirty="0" sz="1400" spc="85">
                <a:latin typeface="Cambria Math"/>
                <a:cs typeface="Cambria Math"/>
              </a:rPr>
              <a:t> </a:t>
            </a:r>
            <a:r>
              <a:rPr dirty="0" sz="1400" spc="-355">
                <a:latin typeface="Cambria Math"/>
                <a:cs typeface="Cambria Math"/>
              </a:rPr>
              <a:t>𝑉𝑉</a:t>
            </a:r>
            <a:r>
              <a:rPr dirty="0" baseline="-16666" sz="1500" spc="-532">
                <a:latin typeface="Cambria Math"/>
                <a:cs typeface="Cambria Math"/>
              </a:rPr>
              <a:t>𝑜𝑜𝑜𝑜𝑜𝑜</a:t>
            </a:r>
            <a:r>
              <a:rPr dirty="0" baseline="-16666" sz="1500" spc="397">
                <a:latin typeface="Cambria Math"/>
                <a:cs typeface="Cambria Math"/>
              </a:rPr>
              <a:t> </a:t>
            </a:r>
            <a:r>
              <a:rPr dirty="0" sz="1400" spc="-5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6799922" y="2511602"/>
            <a:ext cx="425450" cy="12700"/>
          </a:xfrm>
          <a:custGeom>
            <a:avLst/>
            <a:gdLst/>
            <a:ahLst/>
            <a:cxnLst/>
            <a:rect l="l" t="t" r="r" b="b"/>
            <a:pathLst>
              <a:path w="425450" h="12700">
                <a:moveTo>
                  <a:pt x="425196" y="0"/>
                </a:moveTo>
                <a:lnTo>
                  <a:pt x="0" y="0"/>
                </a:lnTo>
                <a:lnTo>
                  <a:pt x="0" y="12191"/>
                </a:lnTo>
                <a:lnTo>
                  <a:pt x="425196" y="12191"/>
                </a:lnTo>
                <a:lnTo>
                  <a:pt x="425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 txBox="1"/>
          <p:nvPr/>
        </p:nvSpPr>
        <p:spPr>
          <a:xfrm>
            <a:off x="6942676" y="2241337"/>
            <a:ext cx="1384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70">
                <a:latin typeface="Cambria Math"/>
                <a:cs typeface="Cambria Math"/>
              </a:rPr>
              <a:t>𝐴𝐴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6787191" y="2495783"/>
            <a:ext cx="4495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1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10">
                <a:latin typeface="Cambria Math"/>
                <a:cs typeface="Cambria Math"/>
              </a:rPr>
              <a:t> </a:t>
            </a:r>
            <a:r>
              <a:rPr dirty="0" sz="1400" spc="-470">
                <a:latin typeface="Cambria Math"/>
                <a:cs typeface="Cambria Math"/>
              </a:rPr>
              <a:t>𝐴𝐴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7217546" y="2413550"/>
            <a:ext cx="2933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1904" sz="2100" spc="-397">
                <a:latin typeface="Cambria Math"/>
                <a:cs typeface="Cambria Math"/>
              </a:rPr>
              <a:t>𝑉𝑉</a:t>
            </a:r>
            <a:r>
              <a:rPr dirty="0" sz="1000" spc="-265">
                <a:latin typeface="Cambria Math"/>
                <a:cs typeface="Cambria Math"/>
              </a:rPr>
              <a:t>𝑖𝑖𝑖𝑖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1" name="object 81" descr=""/>
          <p:cNvSpPr/>
          <p:nvPr/>
        </p:nvSpPr>
        <p:spPr>
          <a:xfrm>
            <a:off x="5157212" y="3169847"/>
            <a:ext cx="789940" cy="12700"/>
          </a:xfrm>
          <a:custGeom>
            <a:avLst/>
            <a:gdLst/>
            <a:ahLst/>
            <a:cxnLst/>
            <a:rect l="l" t="t" r="r" b="b"/>
            <a:pathLst>
              <a:path w="789939" h="12700">
                <a:moveTo>
                  <a:pt x="789444" y="0"/>
                </a:moveTo>
                <a:lnTo>
                  <a:pt x="394715" y="0"/>
                </a:lnTo>
                <a:lnTo>
                  <a:pt x="0" y="0"/>
                </a:lnTo>
                <a:lnTo>
                  <a:pt x="0" y="12192"/>
                </a:lnTo>
                <a:lnTo>
                  <a:pt x="789444" y="12192"/>
                </a:lnTo>
                <a:lnTo>
                  <a:pt x="789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 txBox="1"/>
          <p:nvPr/>
        </p:nvSpPr>
        <p:spPr>
          <a:xfrm>
            <a:off x="4570476" y="2899595"/>
            <a:ext cx="2568575" cy="3752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41680">
              <a:lnSpc>
                <a:spcPts val="1375"/>
              </a:lnSpc>
              <a:spcBef>
                <a:spcPts val="105"/>
              </a:spcBef>
            </a:pPr>
            <a:r>
              <a:rPr dirty="0" sz="1400" spc="-10">
                <a:latin typeface="Cambria Math"/>
                <a:cs typeface="Cambria Math"/>
              </a:rPr>
              <a:t>2𝑥𝑥10</a:t>
            </a:r>
            <a:r>
              <a:rPr dirty="0" baseline="27777" sz="1500" spc="-15">
                <a:latin typeface="Cambria Math"/>
                <a:cs typeface="Cambria Math"/>
              </a:rPr>
              <a:t>5</a:t>
            </a:r>
            <a:endParaRPr baseline="27777" sz="1500">
              <a:latin typeface="Cambria Math"/>
              <a:cs typeface="Cambria Math"/>
            </a:endParaRPr>
          </a:p>
          <a:p>
            <a:pPr marL="38100">
              <a:lnSpc>
                <a:spcPts val="1375"/>
              </a:lnSpc>
            </a:pPr>
            <a:r>
              <a:rPr dirty="0" sz="1400" spc="-355">
                <a:latin typeface="Cambria Math"/>
                <a:cs typeface="Cambria Math"/>
              </a:rPr>
              <a:t>𝑉𝑉</a:t>
            </a:r>
            <a:r>
              <a:rPr dirty="0" baseline="-16666" sz="1500" spc="-532">
                <a:latin typeface="Cambria Math"/>
                <a:cs typeface="Cambria Math"/>
              </a:rPr>
              <a:t>𝑜𝑜𝑜𝑜𝑜𝑜</a:t>
            </a:r>
            <a:r>
              <a:rPr dirty="0" baseline="-16666" sz="1500" spc="41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90">
                <a:latin typeface="Cambria Math"/>
                <a:cs typeface="Cambria Math"/>
              </a:rPr>
              <a:t> </a:t>
            </a:r>
            <a:r>
              <a:rPr dirty="0" baseline="-37698" sz="2100">
                <a:latin typeface="Cambria Math"/>
                <a:cs typeface="Cambria Math"/>
              </a:rPr>
              <a:t>1</a:t>
            </a:r>
            <a:r>
              <a:rPr dirty="0" baseline="-37698" sz="2100" spc="-7">
                <a:latin typeface="Cambria Math"/>
                <a:cs typeface="Cambria Math"/>
              </a:rPr>
              <a:t> </a:t>
            </a:r>
            <a:r>
              <a:rPr dirty="0" baseline="-37698" sz="2100">
                <a:latin typeface="Cambria Math"/>
                <a:cs typeface="Cambria Math"/>
              </a:rPr>
              <a:t>+ </a:t>
            </a:r>
            <a:r>
              <a:rPr dirty="0" baseline="-37698" sz="2100" spc="-172">
                <a:latin typeface="Cambria Math"/>
                <a:cs typeface="Cambria Math"/>
              </a:rPr>
              <a:t>2𝑥𝑥10</a:t>
            </a:r>
            <a:r>
              <a:rPr dirty="0" baseline="-27777" sz="1500" spc="-172">
                <a:latin typeface="Cambria Math"/>
                <a:cs typeface="Cambria Math"/>
              </a:rPr>
              <a:t>5</a:t>
            </a:r>
            <a:r>
              <a:rPr dirty="0" baseline="-27777" sz="1500" spc="82">
                <a:latin typeface="Cambria Math"/>
                <a:cs typeface="Cambria Math"/>
              </a:rPr>
              <a:t> </a:t>
            </a:r>
            <a:r>
              <a:rPr dirty="0" sz="1400" spc="-254">
                <a:latin typeface="Cambria Math"/>
                <a:cs typeface="Cambria Math"/>
              </a:rPr>
              <a:t>𝑉𝑉</a:t>
            </a:r>
            <a:r>
              <a:rPr dirty="0" baseline="-16666" sz="1500" spc="-382">
                <a:latin typeface="Cambria Math"/>
                <a:cs typeface="Cambria Math"/>
              </a:rPr>
              <a:t>𝑖𝑖𝑖𝑖</a:t>
            </a:r>
            <a:r>
              <a:rPr dirty="0" baseline="-16666" sz="1500" spc="40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≈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 spc="-254">
                <a:latin typeface="Cambria Math"/>
                <a:cs typeface="Cambria Math"/>
              </a:rPr>
              <a:t>𝑉𝑉</a:t>
            </a:r>
            <a:r>
              <a:rPr dirty="0" baseline="-16666" sz="1500" spc="-382">
                <a:latin typeface="Cambria Math"/>
                <a:cs typeface="Cambria Math"/>
              </a:rPr>
              <a:t>𝑖𝑖𝑖𝑖</a:t>
            </a:r>
            <a:r>
              <a:rPr dirty="0" baseline="-16666" sz="1500" spc="39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5">
                <a:latin typeface="Cambria Math"/>
                <a:cs typeface="Cambria Math"/>
              </a:rPr>
              <a:t> </a:t>
            </a:r>
            <a:r>
              <a:rPr dirty="0" sz="1400" spc="-320">
                <a:latin typeface="Cambria Math"/>
                <a:cs typeface="Cambria Math"/>
              </a:rPr>
              <a:t>3𝑉𝑉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3" name="object 83" descr=""/>
          <p:cNvSpPr/>
          <p:nvPr/>
        </p:nvSpPr>
        <p:spPr>
          <a:xfrm>
            <a:off x="4850752" y="3761130"/>
            <a:ext cx="315595" cy="12700"/>
          </a:xfrm>
          <a:custGeom>
            <a:avLst/>
            <a:gdLst/>
            <a:ahLst/>
            <a:cxnLst/>
            <a:rect l="l" t="t" r="r" b="b"/>
            <a:pathLst>
              <a:path w="315595" h="12700">
                <a:moveTo>
                  <a:pt x="315467" y="0"/>
                </a:moveTo>
                <a:lnTo>
                  <a:pt x="0" y="0"/>
                </a:lnTo>
                <a:lnTo>
                  <a:pt x="0" y="12179"/>
                </a:lnTo>
                <a:lnTo>
                  <a:pt x="315467" y="12179"/>
                </a:lnTo>
                <a:lnTo>
                  <a:pt x="3154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 txBox="1"/>
          <p:nvPr/>
        </p:nvSpPr>
        <p:spPr>
          <a:xfrm>
            <a:off x="4507931" y="3527436"/>
            <a:ext cx="878840" cy="3384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42265">
              <a:lnSpc>
                <a:spcPts val="1230"/>
              </a:lnSpc>
              <a:spcBef>
                <a:spcPts val="105"/>
              </a:spcBef>
            </a:pPr>
            <a:r>
              <a:rPr dirty="0" baseline="11904" sz="2100" spc="-547">
                <a:latin typeface="Cambria Math"/>
                <a:cs typeface="Cambria Math"/>
              </a:rPr>
              <a:t>𝑉𝑉</a:t>
            </a:r>
            <a:r>
              <a:rPr dirty="0" sz="1000" spc="-365">
                <a:latin typeface="Cambria Math"/>
                <a:cs typeface="Cambria Math"/>
              </a:rPr>
              <a:t>𝑜𝑜𝑜𝑜𝑜𝑜</a:t>
            </a:r>
            <a:endParaRPr sz="1000">
              <a:latin typeface="Cambria Math"/>
              <a:cs typeface="Cambria Math"/>
            </a:endParaRPr>
          </a:p>
          <a:p>
            <a:pPr marL="38100">
              <a:lnSpc>
                <a:spcPts val="1230"/>
              </a:lnSpc>
              <a:tabLst>
                <a:tab pos="706755" algn="l"/>
              </a:tabLst>
            </a:pPr>
            <a:r>
              <a:rPr dirty="0" sz="1400" spc="-265">
                <a:latin typeface="Cambria Math"/>
                <a:cs typeface="Cambria Math"/>
              </a:rPr>
              <a:t>𝐼𝐼</a:t>
            </a:r>
            <a:r>
              <a:rPr dirty="0" sz="1400" spc="114">
                <a:latin typeface="Cambria Math"/>
                <a:cs typeface="Cambria Math"/>
              </a:rPr>
              <a:t> </a:t>
            </a:r>
            <a:r>
              <a:rPr dirty="0" sz="1400" spc="-50">
                <a:latin typeface="Cambria Math"/>
                <a:cs typeface="Cambria Math"/>
              </a:rPr>
              <a:t>=</a:t>
            </a:r>
            <a:r>
              <a:rPr dirty="0" sz="1400">
                <a:latin typeface="Cambria Math"/>
                <a:cs typeface="Cambria Math"/>
              </a:rPr>
              <a:t>	</a:t>
            </a:r>
            <a:r>
              <a:rPr dirty="0" sz="1400" spc="-5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5" name="object 85" descr=""/>
          <p:cNvSpPr/>
          <p:nvPr/>
        </p:nvSpPr>
        <p:spPr>
          <a:xfrm>
            <a:off x="5397868" y="3761130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479" y="0"/>
                </a:moveTo>
                <a:lnTo>
                  <a:pt x="0" y="0"/>
                </a:lnTo>
                <a:lnTo>
                  <a:pt x="0" y="12179"/>
                </a:lnTo>
                <a:lnTo>
                  <a:pt x="411479" y="12179"/>
                </a:lnTo>
                <a:lnTo>
                  <a:pt x="411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 txBox="1"/>
          <p:nvPr/>
        </p:nvSpPr>
        <p:spPr>
          <a:xfrm>
            <a:off x="5482706" y="3490860"/>
            <a:ext cx="2362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20">
                <a:latin typeface="Cambria Math"/>
                <a:cs typeface="Cambria Math"/>
              </a:rPr>
              <a:t>3𝑉𝑉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4876662" y="3745368"/>
            <a:ext cx="9709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dirty="0" sz="1400" spc="-360">
                <a:latin typeface="Cambria Math"/>
                <a:cs typeface="Cambria Math"/>
              </a:rPr>
              <a:t>𝑅𝑅</a:t>
            </a:r>
            <a:r>
              <a:rPr dirty="0" baseline="-16666" sz="1500" spc="-540">
                <a:latin typeface="Cambria Math"/>
                <a:cs typeface="Cambria Math"/>
              </a:rPr>
              <a:t>𝑅</a:t>
            </a:r>
            <a:r>
              <a:rPr dirty="0" baseline="-16666" sz="1500">
                <a:latin typeface="Cambria Math"/>
                <a:cs typeface="Cambria Math"/>
              </a:rPr>
              <a:t>	</a:t>
            </a:r>
            <a:r>
              <a:rPr dirty="0" sz="1400" spc="-20">
                <a:latin typeface="Cambria Math"/>
                <a:cs typeface="Cambria Math"/>
              </a:rPr>
              <a:t>10kΩ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5845385" y="3626374"/>
            <a:ext cx="7454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7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0.3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 spc="-540">
                <a:latin typeface="Cambria Math"/>
                <a:cs typeface="Cambria Math"/>
              </a:rPr>
              <a:t>𝑚𝑚𝐴𝐴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3607613" y="2220761"/>
            <a:ext cx="2622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latin typeface="Arial"/>
                <a:cs typeface="Arial"/>
              </a:rPr>
              <a:t>Vout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2882952" y="2428558"/>
            <a:ext cx="2622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latin typeface="Arial"/>
                <a:cs typeface="Arial"/>
              </a:rPr>
              <a:t>Vout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1686459" y="2532457"/>
            <a:ext cx="2622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latin typeface="Arial"/>
                <a:cs typeface="Arial"/>
              </a:rPr>
              <a:t>Vout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7251065" y="3709199"/>
            <a:ext cx="74422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latin typeface="Arial"/>
                <a:cs typeface="Arial"/>
              </a:rPr>
              <a:t>0.999995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3" name="object 93" descr=""/>
          <p:cNvGrpSpPr/>
          <p:nvPr/>
        </p:nvGrpSpPr>
        <p:grpSpPr>
          <a:xfrm>
            <a:off x="5907392" y="3177802"/>
            <a:ext cx="1270000" cy="608965"/>
            <a:chOff x="5907392" y="3177802"/>
            <a:chExt cx="1270000" cy="608965"/>
          </a:xfrm>
        </p:grpSpPr>
        <p:sp>
          <p:nvSpPr>
            <p:cNvPr id="94" name="object 94" descr=""/>
            <p:cNvSpPr/>
            <p:nvPr/>
          </p:nvSpPr>
          <p:spPr>
            <a:xfrm>
              <a:off x="5964719" y="3206750"/>
              <a:ext cx="1207770" cy="574675"/>
            </a:xfrm>
            <a:custGeom>
              <a:avLst/>
              <a:gdLst/>
              <a:ahLst/>
              <a:cxnLst/>
              <a:rect l="l" t="t" r="r" b="b"/>
              <a:pathLst>
                <a:path w="1207770" h="574675">
                  <a:moveTo>
                    <a:pt x="1207604" y="57467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5907392" y="3177802"/>
              <a:ext cx="85725" cy="69215"/>
            </a:xfrm>
            <a:custGeom>
              <a:avLst/>
              <a:gdLst/>
              <a:ahLst/>
              <a:cxnLst/>
              <a:rect l="l" t="t" r="r" b="b"/>
              <a:pathLst>
                <a:path w="85725" h="69214">
                  <a:moveTo>
                    <a:pt x="85166" y="0"/>
                  </a:moveTo>
                  <a:lnTo>
                    <a:pt x="0" y="1663"/>
                  </a:lnTo>
                  <a:lnTo>
                    <a:pt x="52425" y="68808"/>
                  </a:lnTo>
                  <a:lnTo>
                    <a:pt x="851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664999" y="2692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354" rIns="0" bIns="0" rtlCol="0" vert="horz">
            <a:spAutoFit/>
          </a:bodyPr>
          <a:lstStyle/>
          <a:p>
            <a:pPr marL="28194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5.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Hallar</a:t>
            </a:r>
            <a:r>
              <a:rPr dirty="0" spc="-40"/>
              <a:t> </a:t>
            </a:r>
            <a:r>
              <a:rPr dirty="0"/>
              <a:t>la</a:t>
            </a:r>
            <a:r>
              <a:rPr dirty="0" spc="-25"/>
              <a:t> </a:t>
            </a:r>
            <a:r>
              <a:rPr dirty="0"/>
              <a:t>función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10"/>
              <a:t> </a:t>
            </a:r>
            <a:r>
              <a:rPr dirty="0"/>
              <a:t>transferencia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15"/>
              <a:t> </a:t>
            </a:r>
            <a:r>
              <a:rPr dirty="0"/>
              <a:t>circuito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10"/>
              <a:t> </a:t>
            </a:r>
            <a:r>
              <a:rPr dirty="0"/>
              <a:t>la</a:t>
            </a:r>
            <a:r>
              <a:rPr dirty="0" spc="-35"/>
              <a:t> </a:t>
            </a:r>
            <a:r>
              <a:rPr dirty="0"/>
              <a:t>figura</a:t>
            </a:r>
            <a:r>
              <a:rPr dirty="0" spc="-15"/>
              <a:t> </a:t>
            </a:r>
            <a:r>
              <a:rPr dirty="0"/>
              <a:t>(vout</a:t>
            </a:r>
            <a:r>
              <a:rPr dirty="0" spc="-15"/>
              <a:t> </a:t>
            </a:r>
            <a:r>
              <a:rPr dirty="0"/>
              <a:t>vs.</a:t>
            </a:r>
            <a:r>
              <a:rPr dirty="0" spc="-10"/>
              <a:t> vin).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244723" y="1746483"/>
            <a:ext cx="3730625" cy="1398905"/>
            <a:chOff x="244723" y="1746483"/>
            <a:chExt cx="3730625" cy="1398905"/>
          </a:xfrm>
        </p:grpSpPr>
        <p:sp>
          <p:nvSpPr>
            <p:cNvPr id="7" name="object 7" descr=""/>
            <p:cNvSpPr/>
            <p:nvPr/>
          </p:nvSpPr>
          <p:spPr>
            <a:xfrm>
              <a:off x="883320" y="3012868"/>
              <a:ext cx="63500" cy="126364"/>
            </a:xfrm>
            <a:custGeom>
              <a:avLst/>
              <a:gdLst/>
              <a:ahLst/>
              <a:cxnLst/>
              <a:rect l="l" t="t" r="r" b="b"/>
              <a:pathLst>
                <a:path w="63500" h="126364">
                  <a:moveTo>
                    <a:pt x="0" y="126003"/>
                  </a:moveTo>
                  <a:lnTo>
                    <a:pt x="63224" y="0"/>
                  </a:lnTo>
                </a:path>
              </a:pathLst>
            </a:custGeom>
            <a:ln w="126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46545" y="3012868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5" h="0">
                  <a:moveTo>
                    <a:pt x="0" y="0"/>
                  </a:moveTo>
                  <a:lnTo>
                    <a:pt x="254000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36220" y="3012868"/>
              <a:ext cx="63500" cy="126364"/>
            </a:xfrm>
            <a:custGeom>
              <a:avLst/>
              <a:gdLst/>
              <a:ahLst/>
              <a:cxnLst/>
              <a:rect l="l" t="t" r="r" b="b"/>
              <a:pathLst>
                <a:path w="63500" h="126364">
                  <a:moveTo>
                    <a:pt x="63224" y="0"/>
                  </a:moveTo>
                  <a:lnTo>
                    <a:pt x="0" y="126003"/>
                  </a:lnTo>
                </a:path>
              </a:pathLst>
            </a:custGeom>
            <a:ln w="126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09770" y="3012868"/>
              <a:ext cx="63500" cy="126364"/>
            </a:xfrm>
            <a:custGeom>
              <a:avLst/>
              <a:gdLst/>
              <a:ahLst/>
              <a:cxnLst/>
              <a:rect l="l" t="t" r="r" b="b"/>
              <a:pathLst>
                <a:path w="63500" h="126364">
                  <a:moveTo>
                    <a:pt x="0" y="126003"/>
                  </a:moveTo>
                  <a:lnTo>
                    <a:pt x="63224" y="0"/>
                  </a:lnTo>
                </a:path>
              </a:pathLst>
            </a:custGeom>
            <a:ln w="126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54885" y="2004840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50579" y="0"/>
                  </a:moveTo>
                  <a:lnTo>
                    <a:pt x="0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05464" y="196703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31500"/>
                  </a:moveTo>
                  <a:lnTo>
                    <a:pt x="2469" y="19195"/>
                  </a:lnTo>
                  <a:lnTo>
                    <a:pt x="9219" y="9187"/>
                  </a:lnTo>
                  <a:lnTo>
                    <a:pt x="19263" y="2460"/>
                  </a:lnTo>
                  <a:lnTo>
                    <a:pt x="31612" y="0"/>
                  </a:lnTo>
                  <a:lnTo>
                    <a:pt x="43961" y="2460"/>
                  </a:lnTo>
                  <a:lnTo>
                    <a:pt x="54005" y="9187"/>
                  </a:lnTo>
                  <a:lnTo>
                    <a:pt x="60755" y="19195"/>
                  </a:lnTo>
                  <a:lnTo>
                    <a:pt x="63224" y="31500"/>
                  </a:lnTo>
                  <a:lnTo>
                    <a:pt x="60755" y="43806"/>
                  </a:lnTo>
                  <a:lnTo>
                    <a:pt x="54005" y="53814"/>
                  </a:lnTo>
                  <a:lnTo>
                    <a:pt x="43961" y="60540"/>
                  </a:lnTo>
                  <a:lnTo>
                    <a:pt x="31612" y="63001"/>
                  </a:lnTo>
                  <a:lnTo>
                    <a:pt x="19263" y="60540"/>
                  </a:lnTo>
                  <a:lnTo>
                    <a:pt x="9219" y="53814"/>
                  </a:lnTo>
                  <a:lnTo>
                    <a:pt x="2469" y="43806"/>
                  </a:lnTo>
                  <a:lnTo>
                    <a:pt x="0" y="31500"/>
                  </a:lnTo>
                  <a:close/>
                </a:path>
              </a:pathLst>
            </a:custGeom>
            <a:ln w="126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51073" y="2130843"/>
              <a:ext cx="63500" cy="126364"/>
            </a:xfrm>
            <a:custGeom>
              <a:avLst/>
              <a:gdLst/>
              <a:ahLst/>
              <a:cxnLst/>
              <a:rect l="l" t="t" r="r" b="b"/>
              <a:pathLst>
                <a:path w="63500" h="126364">
                  <a:moveTo>
                    <a:pt x="0" y="126003"/>
                  </a:moveTo>
                  <a:lnTo>
                    <a:pt x="63224" y="0"/>
                  </a:lnTo>
                </a:path>
              </a:pathLst>
            </a:custGeom>
            <a:ln w="126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14298" y="2130843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5" h="0">
                  <a:moveTo>
                    <a:pt x="0" y="0"/>
                  </a:moveTo>
                  <a:lnTo>
                    <a:pt x="254000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03972" y="2130843"/>
              <a:ext cx="63500" cy="126364"/>
            </a:xfrm>
            <a:custGeom>
              <a:avLst/>
              <a:gdLst/>
              <a:ahLst/>
              <a:cxnLst/>
              <a:rect l="l" t="t" r="r" b="b"/>
              <a:pathLst>
                <a:path w="63500" h="126364">
                  <a:moveTo>
                    <a:pt x="63224" y="0"/>
                  </a:moveTo>
                  <a:lnTo>
                    <a:pt x="0" y="126003"/>
                  </a:lnTo>
                </a:path>
              </a:pathLst>
            </a:custGeom>
            <a:ln w="126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77522" y="2130843"/>
              <a:ext cx="63500" cy="126364"/>
            </a:xfrm>
            <a:custGeom>
              <a:avLst/>
              <a:gdLst/>
              <a:ahLst/>
              <a:cxnLst/>
              <a:rect l="l" t="t" r="r" b="b"/>
              <a:pathLst>
                <a:path w="63500" h="126364">
                  <a:moveTo>
                    <a:pt x="0" y="126003"/>
                  </a:moveTo>
                  <a:lnTo>
                    <a:pt x="63224" y="0"/>
                  </a:lnTo>
                </a:path>
              </a:pathLst>
            </a:custGeom>
            <a:ln w="126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084591" y="1752833"/>
              <a:ext cx="0" cy="504190"/>
            </a:xfrm>
            <a:custGeom>
              <a:avLst/>
              <a:gdLst/>
              <a:ahLst/>
              <a:cxnLst/>
              <a:rect l="l" t="t" r="r" b="b"/>
              <a:pathLst>
                <a:path w="0" h="504189">
                  <a:moveTo>
                    <a:pt x="0" y="0"/>
                  </a:moveTo>
                  <a:lnTo>
                    <a:pt x="0" y="508000"/>
                  </a:lnTo>
                </a:path>
              </a:pathLst>
            </a:custGeom>
            <a:ln w="126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084591" y="2004840"/>
              <a:ext cx="506095" cy="252095"/>
            </a:xfrm>
            <a:custGeom>
              <a:avLst/>
              <a:gdLst/>
              <a:ahLst/>
              <a:cxnLst/>
              <a:rect l="l" t="t" r="r" b="b"/>
              <a:pathLst>
                <a:path w="506094" h="252094">
                  <a:moveTo>
                    <a:pt x="0" y="252006"/>
                  </a:moveTo>
                  <a:lnTo>
                    <a:pt x="505798" y="0"/>
                  </a:lnTo>
                </a:path>
              </a:pathLst>
            </a:custGeom>
            <a:ln w="1260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84591" y="1752833"/>
              <a:ext cx="506095" cy="252095"/>
            </a:xfrm>
            <a:custGeom>
              <a:avLst/>
              <a:gdLst/>
              <a:ahLst/>
              <a:cxnLst/>
              <a:rect l="l" t="t" r="r" b="b"/>
              <a:pathLst>
                <a:path w="506094" h="252094">
                  <a:moveTo>
                    <a:pt x="505798" y="252006"/>
                  </a:moveTo>
                  <a:lnTo>
                    <a:pt x="0" y="0"/>
                  </a:lnTo>
                </a:path>
              </a:pathLst>
            </a:custGeom>
            <a:ln w="1260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4095083" y="2118144"/>
            <a:ext cx="259715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20">
                <a:latin typeface="Arial"/>
                <a:cs typeface="Arial"/>
              </a:rPr>
              <a:t>Vout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211041" y="2193845"/>
            <a:ext cx="0" cy="63500"/>
          </a:xfrm>
          <a:custGeom>
            <a:avLst/>
            <a:gdLst/>
            <a:ahLst/>
            <a:cxnLst/>
            <a:rect l="l" t="t" r="r" b="b"/>
            <a:pathLst>
              <a:path w="0" h="63500">
                <a:moveTo>
                  <a:pt x="0" y="63001"/>
                </a:moveTo>
                <a:lnTo>
                  <a:pt x="0" y="0"/>
                </a:lnTo>
              </a:path>
            </a:pathLst>
          </a:custGeom>
          <a:ln w="1264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211041" y="1752833"/>
            <a:ext cx="0" cy="63500"/>
          </a:xfrm>
          <a:custGeom>
            <a:avLst/>
            <a:gdLst/>
            <a:ahLst/>
            <a:cxnLst/>
            <a:rect l="l" t="t" r="r" b="b"/>
            <a:pathLst>
              <a:path w="0"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1264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2109826" y="1815735"/>
            <a:ext cx="93980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50">
                <a:solidFill>
                  <a:srgbClr val="0000FF"/>
                </a:solidFill>
                <a:latin typeface="Courier New"/>
                <a:cs typeface="Courier New"/>
              </a:rPr>
              <a:t>+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109826" y="2067717"/>
            <a:ext cx="93980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50">
                <a:solidFill>
                  <a:srgbClr val="0000FF"/>
                </a:solidFill>
                <a:latin typeface="Courier New"/>
                <a:cs typeface="Courier New"/>
              </a:rPr>
              <a:t>-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691494" y="1513326"/>
            <a:ext cx="184150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U1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1705243" y="1878837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26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2331168" y="2130843"/>
            <a:ext cx="12700" cy="466725"/>
            <a:chOff x="2331168" y="2130843"/>
            <a:chExt cx="12700" cy="466725"/>
          </a:xfrm>
        </p:grpSpPr>
        <p:sp>
          <p:nvSpPr>
            <p:cNvPr id="28" name="object 28" descr=""/>
            <p:cNvSpPr/>
            <p:nvPr/>
          </p:nvSpPr>
          <p:spPr>
            <a:xfrm>
              <a:off x="2337490" y="2130843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w="0" h="126364">
                  <a:moveTo>
                    <a:pt x="0" y="126003"/>
                  </a:moveTo>
                  <a:lnTo>
                    <a:pt x="0" y="0"/>
                  </a:lnTo>
                </a:path>
              </a:pathLst>
            </a:custGeom>
            <a:ln w="126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337491" y="2256847"/>
              <a:ext cx="0" cy="340360"/>
            </a:xfrm>
            <a:custGeom>
              <a:avLst/>
              <a:gdLst/>
              <a:ahLst/>
              <a:cxnLst/>
              <a:rect l="l" t="t" r="r" b="b"/>
              <a:pathLst>
                <a:path w="0" h="340360">
                  <a:moveTo>
                    <a:pt x="0" y="0"/>
                  </a:moveTo>
                  <a:lnTo>
                    <a:pt x="0" y="340208"/>
                  </a:lnTo>
                </a:path>
              </a:pathLst>
            </a:custGeom>
            <a:ln w="126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920152" y="1740133"/>
            <a:ext cx="88900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5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1705243" y="2130843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26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1920152" y="1992139"/>
            <a:ext cx="88900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5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2590390" y="200484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 h="0">
                <a:moveTo>
                  <a:pt x="379348" y="0"/>
                </a:moveTo>
                <a:lnTo>
                  <a:pt x="0" y="0"/>
                </a:lnTo>
              </a:path>
            </a:pathLst>
          </a:custGeom>
          <a:ln w="126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2666204" y="1866136"/>
            <a:ext cx="88900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5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082672" y="1362123"/>
            <a:ext cx="279400" cy="52959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algn="r" marR="5080">
              <a:lnSpc>
                <a:spcPts val="1040"/>
              </a:lnSpc>
              <a:spcBef>
                <a:spcPts val="10"/>
              </a:spcBef>
              <a:tabLst>
                <a:tab pos="377825" algn="l"/>
              </a:tabLst>
            </a:pPr>
            <a:r>
              <a:rPr dirty="0" u="sng" sz="900" spc="43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7</a:t>
            </a:r>
            <a:r>
              <a:rPr dirty="0" u="sng" sz="9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900">
              <a:latin typeface="Arial"/>
              <a:cs typeface="Arial"/>
            </a:endParaRPr>
          </a:p>
          <a:p>
            <a:pPr algn="r" marR="29845">
              <a:lnSpc>
                <a:spcPts val="1040"/>
              </a:lnSpc>
              <a:tabLst>
                <a:tab pos="478155" algn="l"/>
              </a:tabLst>
            </a:pPr>
            <a:r>
              <a:rPr dirty="0" u="sng" sz="900" spc="735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44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9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082672" y="2244147"/>
            <a:ext cx="279400" cy="40386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algn="ctr">
              <a:lnSpc>
                <a:spcPts val="1040"/>
              </a:lnSpc>
              <a:spcBef>
                <a:spcPts val="10"/>
              </a:spcBef>
              <a:tabLst>
                <a:tab pos="377825" algn="l"/>
              </a:tabLst>
            </a:pPr>
            <a:r>
              <a:rPr dirty="0" u="sng" sz="900" spc="29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900" spc="-5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4</a:t>
            </a:r>
            <a:r>
              <a:rPr dirty="0" u="sng" sz="90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900">
              <a:latin typeface="Arial"/>
              <a:cs typeface="Arial"/>
            </a:endParaRPr>
          </a:p>
          <a:p>
            <a:pPr algn="ctr" marR="29845">
              <a:lnSpc>
                <a:spcPts val="1040"/>
              </a:lnSpc>
            </a:pPr>
            <a:r>
              <a:rPr dirty="0" sz="900" spc="-50"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2299557" y="133702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0"/>
                </a:moveTo>
                <a:lnTo>
                  <a:pt x="63500" y="0"/>
                </a:lnTo>
                <a:lnTo>
                  <a:pt x="63500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ln w="12622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2299557" y="2597056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0"/>
                </a:moveTo>
                <a:lnTo>
                  <a:pt x="63500" y="0"/>
                </a:lnTo>
                <a:lnTo>
                  <a:pt x="63500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ln w="12622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434427" y="1872536"/>
            <a:ext cx="3420745" cy="1215390"/>
            <a:chOff x="434427" y="1872536"/>
            <a:chExt cx="3420745" cy="1215390"/>
          </a:xfrm>
        </p:grpSpPr>
        <p:sp>
          <p:nvSpPr>
            <p:cNvPr id="40" name="object 40" descr=""/>
            <p:cNvSpPr/>
            <p:nvPr/>
          </p:nvSpPr>
          <p:spPr>
            <a:xfrm>
              <a:off x="946547" y="2634857"/>
              <a:ext cx="240665" cy="240029"/>
            </a:xfrm>
            <a:custGeom>
              <a:avLst/>
              <a:gdLst/>
              <a:ahLst/>
              <a:cxnLst/>
              <a:rect l="l" t="t" r="r" b="b"/>
              <a:pathLst>
                <a:path w="240665" h="240030">
                  <a:moveTo>
                    <a:pt x="0" y="119703"/>
                  </a:moveTo>
                  <a:lnTo>
                    <a:pt x="9384" y="72942"/>
                  </a:lnTo>
                  <a:lnTo>
                    <a:pt x="35036" y="34912"/>
                  </a:lnTo>
                  <a:lnTo>
                    <a:pt x="73201" y="9351"/>
                  </a:lnTo>
                  <a:lnTo>
                    <a:pt x="120127" y="0"/>
                  </a:lnTo>
                  <a:lnTo>
                    <a:pt x="167052" y="9351"/>
                  </a:lnTo>
                  <a:lnTo>
                    <a:pt x="205218" y="34912"/>
                  </a:lnTo>
                  <a:lnTo>
                    <a:pt x="230869" y="72942"/>
                  </a:lnTo>
                  <a:lnTo>
                    <a:pt x="240254" y="119703"/>
                  </a:lnTo>
                  <a:lnTo>
                    <a:pt x="230869" y="166463"/>
                  </a:lnTo>
                  <a:lnTo>
                    <a:pt x="205218" y="204494"/>
                  </a:lnTo>
                  <a:lnTo>
                    <a:pt x="167052" y="230055"/>
                  </a:lnTo>
                  <a:lnTo>
                    <a:pt x="120127" y="239406"/>
                  </a:lnTo>
                  <a:lnTo>
                    <a:pt x="73201" y="230055"/>
                  </a:lnTo>
                  <a:lnTo>
                    <a:pt x="35036" y="204494"/>
                  </a:lnTo>
                  <a:lnTo>
                    <a:pt x="9384" y="166463"/>
                  </a:lnTo>
                  <a:lnTo>
                    <a:pt x="0" y="119703"/>
                  </a:lnTo>
                  <a:close/>
                </a:path>
              </a:pathLst>
            </a:custGeom>
            <a:ln w="1262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47707" y="282386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126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72997" y="2672658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126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047707" y="2697859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126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72997" y="2508854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w="0" h="126364">
                  <a:moveTo>
                    <a:pt x="0" y="0"/>
                  </a:moveTo>
                  <a:lnTo>
                    <a:pt x="0" y="127000"/>
                  </a:lnTo>
                </a:path>
              </a:pathLst>
            </a:custGeom>
            <a:ln w="126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72997" y="2886864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w="0" h="126364">
                  <a:moveTo>
                    <a:pt x="0" y="126003"/>
                  </a:moveTo>
                  <a:lnTo>
                    <a:pt x="0" y="0"/>
                  </a:lnTo>
                </a:path>
              </a:pathLst>
            </a:custGeom>
            <a:ln w="126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540860" y="2067842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w="0" h="126364">
                  <a:moveTo>
                    <a:pt x="0" y="126003"/>
                  </a:moveTo>
                  <a:lnTo>
                    <a:pt x="0" y="0"/>
                  </a:lnTo>
                </a:path>
              </a:pathLst>
            </a:custGeom>
            <a:ln w="126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490280" y="2067842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w="0" h="126364">
                  <a:moveTo>
                    <a:pt x="0" y="126003"/>
                  </a:moveTo>
                  <a:lnTo>
                    <a:pt x="0" y="0"/>
                  </a:lnTo>
                </a:path>
              </a:pathLst>
            </a:custGeom>
            <a:ln w="126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452345" y="213084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934" y="0"/>
                  </a:moveTo>
                  <a:lnTo>
                    <a:pt x="0" y="0"/>
                  </a:lnTo>
                </a:path>
              </a:pathLst>
            </a:custGeom>
            <a:ln w="126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540860" y="213084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934" y="0"/>
                  </a:moveTo>
                  <a:lnTo>
                    <a:pt x="0" y="0"/>
                  </a:lnTo>
                </a:path>
              </a:pathLst>
            </a:custGeom>
            <a:ln w="126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578795" y="2130843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 h="0">
                  <a:moveTo>
                    <a:pt x="126449" y="0"/>
                  </a:moveTo>
                  <a:lnTo>
                    <a:pt x="0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325896" y="2130843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 h="0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678906" y="2886864"/>
              <a:ext cx="25400" cy="50800"/>
            </a:xfrm>
            <a:custGeom>
              <a:avLst/>
              <a:gdLst/>
              <a:ahLst/>
              <a:cxnLst/>
              <a:rect l="l" t="t" r="r" b="b"/>
              <a:pathLst>
                <a:path w="25400" h="50800">
                  <a:moveTo>
                    <a:pt x="25289" y="0"/>
                  </a:moveTo>
                  <a:lnTo>
                    <a:pt x="0" y="50401"/>
                  </a:lnTo>
                </a:path>
              </a:pathLst>
            </a:custGeom>
            <a:ln w="126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640971" y="2836463"/>
              <a:ext cx="38100" cy="100965"/>
            </a:xfrm>
            <a:custGeom>
              <a:avLst/>
              <a:gdLst/>
              <a:ahLst/>
              <a:cxnLst/>
              <a:rect l="l" t="t" r="r" b="b"/>
              <a:pathLst>
                <a:path w="38100" h="100964">
                  <a:moveTo>
                    <a:pt x="37934" y="100802"/>
                  </a:moveTo>
                  <a:lnTo>
                    <a:pt x="0" y="0"/>
                  </a:lnTo>
                </a:path>
              </a:pathLst>
            </a:custGeom>
            <a:ln w="126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603036" y="2836463"/>
              <a:ext cx="38100" cy="100965"/>
            </a:xfrm>
            <a:custGeom>
              <a:avLst/>
              <a:gdLst/>
              <a:ahLst/>
              <a:cxnLst/>
              <a:rect l="l" t="t" r="r" b="b"/>
              <a:pathLst>
                <a:path w="38100" h="100964">
                  <a:moveTo>
                    <a:pt x="37934" y="0"/>
                  </a:moveTo>
                  <a:lnTo>
                    <a:pt x="0" y="100802"/>
                  </a:lnTo>
                </a:path>
              </a:pathLst>
            </a:custGeom>
            <a:ln w="126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565101" y="2836463"/>
              <a:ext cx="38100" cy="100965"/>
            </a:xfrm>
            <a:custGeom>
              <a:avLst/>
              <a:gdLst/>
              <a:ahLst/>
              <a:cxnLst/>
              <a:rect l="l" t="t" r="r" b="b"/>
              <a:pathLst>
                <a:path w="38100" h="100964">
                  <a:moveTo>
                    <a:pt x="37934" y="100802"/>
                  </a:moveTo>
                  <a:lnTo>
                    <a:pt x="0" y="0"/>
                  </a:lnTo>
                </a:path>
              </a:pathLst>
            </a:custGeom>
            <a:ln w="126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527167" y="2836463"/>
              <a:ext cx="38100" cy="100965"/>
            </a:xfrm>
            <a:custGeom>
              <a:avLst/>
              <a:gdLst/>
              <a:ahLst/>
              <a:cxnLst/>
              <a:rect l="l" t="t" r="r" b="b"/>
              <a:pathLst>
                <a:path w="38100" h="100964">
                  <a:moveTo>
                    <a:pt x="37934" y="0"/>
                  </a:moveTo>
                  <a:lnTo>
                    <a:pt x="0" y="100802"/>
                  </a:lnTo>
                </a:path>
              </a:pathLst>
            </a:custGeom>
            <a:ln w="126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489232" y="2836463"/>
              <a:ext cx="38100" cy="100965"/>
            </a:xfrm>
            <a:custGeom>
              <a:avLst/>
              <a:gdLst/>
              <a:ahLst/>
              <a:cxnLst/>
              <a:rect l="l" t="t" r="r" b="b"/>
              <a:pathLst>
                <a:path w="38100" h="100964">
                  <a:moveTo>
                    <a:pt x="37934" y="100802"/>
                  </a:moveTo>
                  <a:lnTo>
                    <a:pt x="0" y="0"/>
                  </a:lnTo>
                </a:path>
              </a:pathLst>
            </a:custGeom>
            <a:ln w="126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463942" y="2836463"/>
              <a:ext cx="25400" cy="50800"/>
            </a:xfrm>
            <a:custGeom>
              <a:avLst/>
              <a:gdLst/>
              <a:ahLst/>
              <a:cxnLst/>
              <a:rect l="l" t="t" r="r" b="b"/>
              <a:pathLst>
                <a:path w="25400" h="50800">
                  <a:moveTo>
                    <a:pt x="25289" y="0"/>
                  </a:moveTo>
                  <a:lnTo>
                    <a:pt x="0" y="50401"/>
                  </a:lnTo>
                </a:path>
              </a:pathLst>
            </a:custGeom>
            <a:ln w="126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704196" y="288686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644" y="0"/>
                  </a:moveTo>
                  <a:lnTo>
                    <a:pt x="0" y="0"/>
                  </a:lnTo>
                </a:path>
              </a:pathLst>
            </a:custGeom>
            <a:ln w="126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337492" y="2886864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 h="0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716841" y="2886864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 h="0">
                  <a:moveTo>
                    <a:pt x="126449" y="0"/>
                  </a:moveTo>
                  <a:lnTo>
                    <a:pt x="0" y="0"/>
                  </a:lnTo>
                </a:path>
              </a:pathLst>
            </a:custGeom>
            <a:ln w="12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969740" y="2004840"/>
              <a:ext cx="885190" cy="0"/>
            </a:xfrm>
            <a:custGeom>
              <a:avLst/>
              <a:gdLst/>
              <a:ahLst/>
              <a:cxnLst/>
              <a:rect l="l" t="t" r="r" b="b"/>
              <a:pathLst>
                <a:path w="885189" h="0">
                  <a:moveTo>
                    <a:pt x="0" y="0"/>
                  </a:moveTo>
                  <a:lnTo>
                    <a:pt x="889000" y="0"/>
                  </a:lnTo>
                </a:path>
              </a:pathLst>
            </a:custGeom>
            <a:ln w="126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944450" y="197963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67" y="37801"/>
                  </a:moveTo>
                  <a:lnTo>
                    <a:pt x="11560" y="36323"/>
                  </a:lnTo>
                  <a:lnTo>
                    <a:pt x="5533" y="32286"/>
                  </a:lnTo>
                  <a:lnTo>
                    <a:pt x="1482" y="26281"/>
                  </a:lnTo>
                  <a:lnTo>
                    <a:pt x="0" y="18900"/>
                  </a:lnTo>
                  <a:lnTo>
                    <a:pt x="1482" y="11519"/>
                  </a:lnTo>
                  <a:lnTo>
                    <a:pt x="5533" y="5514"/>
                  </a:lnTo>
                  <a:lnTo>
                    <a:pt x="11560" y="1477"/>
                  </a:lnTo>
                  <a:lnTo>
                    <a:pt x="18967" y="0"/>
                  </a:lnTo>
                  <a:lnTo>
                    <a:pt x="26374" y="1477"/>
                  </a:lnTo>
                  <a:lnTo>
                    <a:pt x="32401" y="5514"/>
                  </a:lnTo>
                  <a:lnTo>
                    <a:pt x="36452" y="11519"/>
                  </a:lnTo>
                  <a:lnTo>
                    <a:pt x="37934" y="18900"/>
                  </a:lnTo>
                  <a:lnTo>
                    <a:pt x="36452" y="26281"/>
                  </a:lnTo>
                  <a:lnTo>
                    <a:pt x="32401" y="32286"/>
                  </a:lnTo>
                  <a:lnTo>
                    <a:pt x="26374" y="36323"/>
                  </a:lnTo>
                  <a:lnTo>
                    <a:pt x="18967" y="37801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944450" y="197963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18900"/>
                  </a:moveTo>
                  <a:lnTo>
                    <a:pt x="1482" y="11519"/>
                  </a:lnTo>
                  <a:lnTo>
                    <a:pt x="5533" y="5514"/>
                  </a:lnTo>
                  <a:lnTo>
                    <a:pt x="11560" y="1477"/>
                  </a:lnTo>
                  <a:lnTo>
                    <a:pt x="18967" y="0"/>
                  </a:lnTo>
                  <a:lnTo>
                    <a:pt x="26374" y="1477"/>
                  </a:lnTo>
                  <a:lnTo>
                    <a:pt x="32401" y="5514"/>
                  </a:lnTo>
                  <a:lnTo>
                    <a:pt x="36452" y="11519"/>
                  </a:lnTo>
                  <a:lnTo>
                    <a:pt x="37934" y="18900"/>
                  </a:lnTo>
                  <a:lnTo>
                    <a:pt x="36452" y="26281"/>
                  </a:lnTo>
                  <a:lnTo>
                    <a:pt x="32401" y="32286"/>
                  </a:lnTo>
                  <a:lnTo>
                    <a:pt x="26374" y="36323"/>
                  </a:lnTo>
                  <a:lnTo>
                    <a:pt x="18967" y="37801"/>
                  </a:lnTo>
                  <a:lnTo>
                    <a:pt x="11560" y="36323"/>
                  </a:lnTo>
                  <a:lnTo>
                    <a:pt x="5533" y="32286"/>
                  </a:lnTo>
                  <a:lnTo>
                    <a:pt x="1482" y="26281"/>
                  </a:lnTo>
                  <a:lnTo>
                    <a:pt x="0" y="18900"/>
                  </a:lnTo>
                  <a:close/>
                </a:path>
              </a:pathLst>
            </a:custGeom>
            <a:ln w="1262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969740" y="2004840"/>
              <a:ext cx="0" cy="882650"/>
            </a:xfrm>
            <a:custGeom>
              <a:avLst/>
              <a:gdLst/>
              <a:ahLst/>
              <a:cxnLst/>
              <a:rect l="l" t="t" r="r" b="b"/>
              <a:pathLst>
                <a:path w="0" h="882650">
                  <a:moveTo>
                    <a:pt x="0" y="882024"/>
                  </a:moveTo>
                  <a:lnTo>
                    <a:pt x="0" y="0"/>
                  </a:lnTo>
                </a:path>
              </a:pathLst>
            </a:custGeom>
            <a:ln w="1264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40749" y="1878837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 h="0">
                  <a:moveTo>
                    <a:pt x="1264495" y="0"/>
                  </a:moveTo>
                  <a:lnTo>
                    <a:pt x="0" y="0"/>
                  </a:lnTo>
                </a:path>
              </a:pathLst>
            </a:custGeom>
            <a:ln w="126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72997" y="2130843"/>
              <a:ext cx="0" cy="378460"/>
            </a:xfrm>
            <a:custGeom>
              <a:avLst/>
              <a:gdLst/>
              <a:ahLst/>
              <a:cxnLst/>
              <a:rect l="l" t="t" r="r" b="b"/>
              <a:pathLst>
                <a:path w="0" h="378460">
                  <a:moveTo>
                    <a:pt x="0" y="378010"/>
                  </a:moveTo>
                  <a:lnTo>
                    <a:pt x="0" y="0"/>
                  </a:lnTo>
                </a:path>
              </a:pathLst>
            </a:custGeom>
            <a:ln w="1264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072997" y="2130843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5" h="0">
                  <a:moveTo>
                    <a:pt x="0" y="0"/>
                  </a:moveTo>
                  <a:lnTo>
                    <a:pt x="254000" y="0"/>
                  </a:lnTo>
                </a:path>
              </a:pathLst>
            </a:custGeom>
            <a:ln w="126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440749" y="1878837"/>
              <a:ext cx="0" cy="252095"/>
            </a:xfrm>
            <a:custGeom>
              <a:avLst/>
              <a:gdLst/>
              <a:ahLst/>
              <a:cxnLst/>
              <a:rect l="l" t="t" r="r" b="b"/>
              <a:pathLst>
                <a:path w="0" h="252094">
                  <a:moveTo>
                    <a:pt x="0" y="0"/>
                  </a:moveTo>
                  <a:lnTo>
                    <a:pt x="0" y="254000"/>
                  </a:lnTo>
                </a:path>
              </a:pathLst>
            </a:custGeom>
            <a:ln w="1264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831694" y="2130843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w="0" h="756285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12644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831694" y="2886864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4" h="0">
                  <a:moveTo>
                    <a:pt x="0" y="0"/>
                  </a:moveTo>
                  <a:lnTo>
                    <a:pt x="508000" y="0"/>
                  </a:lnTo>
                </a:path>
              </a:pathLst>
            </a:custGeom>
            <a:ln w="126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843290" y="2886864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 h="0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12600">
              <a:solidFill>
                <a:srgbClr val="800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745056" y="2439342"/>
              <a:ext cx="344170" cy="0"/>
            </a:xfrm>
            <a:custGeom>
              <a:avLst/>
              <a:gdLst/>
              <a:ahLst/>
              <a:cxnLst/>
              <a:rect l="l" t="t" r="r" b="b"/>
              <a:pathLst>
                <a:path w="344169" h="0">
                  <a:moveTo>
                    <a:pt x="0" y="0"/>
                  </a:moveTo>
                  <a:lnTo>
                    <a:pt x="34390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076264" y="24012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443303" y="3049319"/>
              <a:ext cx="344170" cy="0"/>
            </a:xfrm>
            <a:custGeom>
              <a:avLst/>
              <a:gdLst/>
              <a:ahLst/>
              <a:cxnLst/>
              <a:rect l="l" t="t" r="r" b="b"/>
              <a:pathLst>
                <a:path w="344169" h="0">
                  <a:moveTo>
                    <a:pt x="0" y="0"/>
                  </a:moveTo>
                  <a:lnTo>
                    <a:pt x="34390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774511" y="301121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/>
          <p:nvPr/>
        </p:nvSpPr>
        <p:spPr>
          <a:xfrm>
            <a:off x="680948" y="2622156"/>
            <a:ext cx="189865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Vin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439645" y="2370150"/>
            <a:ext cx="184150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5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900" spc="-145">
                <a:solidFill>
                  <a:srgbClr val="000080"/>
                </a:solidFill>
                <a:latin typeface="Arial"/>
                <a:cs typeface="Arial"/>
              </a:rPr>
              <a:t>C</a:t>
            </a:r>
            <a:r>
              <a:rPr dirty="0" sz="900" spc="-29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900" spc="60">
                <a:solidFill>
                  <a:srgbClr val="00008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2451242" y="2584356"/>
            <a:ext cx="184150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25">
                <a:solidFill>
                  <a:srgbClr val="000080"/>
                </a:solidFill>
                <a:latin typeface="Arial"/>
                <a:cs typeface="Arial"/>
              </a:rPr>
              <a:t>R1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4593918" y="2195350"/>
            <a:ext cx="83629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180">
                <a:latin typeface="Cambria Math"/>
                <a:cs typeface="Cambria Math"/>
              </a:rPr>
              <a:t>𝑖𝑖</a:t>
            </a:r>
            <a:r>
              <a:rPr dirty="0" baseline="-17543" sz="1425" spc="-270">
                <a:latin typeface="Cambria Math"/>
                <a:cs typeface="Cambria Math"/>
              </a:rPr>
              <a:t>𝑐𝑐</a:t>
            </a:r>
            <a:r>
              <a:rPr dirty="0" baseline="-17543" sz="1425" spc="2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30">
                <a:latin typeface="Cambria Math"/>
                <a:cs typeface="Cambria Math"/>
              </a:rPr>
              <a:t> </a:t>
            </a:r>
            <a:r>
              <a:rPr dirty="0" sz="1350" spc="-190">
                <a:latin typeface="Cambria Math"/>
                <a:cs typeface="Cambria Math"/>
              </a:rPr>
              <a:t>𝑖𝑖</a:t>
            </a:r>
            <a:r>
              <a:rPr dirty="0" baseline="-17543" sz="1425" spc="-284">
                <a:latin typeface="Cambria Math"/>
                <a:cs typeface="Cambria Math"/>
              </a:rPr>
              <a:t>𝑅𝑅𝑅</a:t>
            </a:r>
            <a:r>
              <a:rPr dirty="0" baseline="-17543" sz="1425" spc="247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→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81" name="object 81" descr=""/>
          <p:cNvSpPr/>
          <p:nvPr/>
        </p:nvSpPr>
        <p:spPr>
          <a:xfrm>
            <a:off x="5438216" y="2326919"/>
            <a:ext cx="520065" cy="10795"/>
          </a:xfrm>
          <a:custGeom>
            <a:avLst/>
            <a:gdLst/>
            <a:ahLst/>
            <a:cxnLst/>
            <a:rect l="l" t="t" r="r" b="b"/>
            <a:pathLst>
              <a:path w="520064" h="10794">
                <a:moveTo>
                  <a:pt x="519684" y="0"/>
                </a:moveTo>
                <a:lnTo>
                  <a:pt x="0" y="0"/>
                </a:lnTo>
                <a:lnTo>
                  <a:pt x="0" y="10680"/>
                </a:lnTo>
                <a:lnTo>
                  <a:pt x="519684" y="10680"/>
                </a:lnTo>
                <a:lnTo>
                  <a:pt x="519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 txBox="1"/>
          <p:nvPr/>
        </p:nvSpPr>
        <p:spPr>
          <a:xfrm>
            <a:off x="5510858" y="2146582"/>
            <a:ext cx="151130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40">
                <a:latin typeface="Cambria Math"/>
                <a:cs typeface="Cambria Math"/>
              </a:rPr>
              <a:t>𝑖𝑖𝑖𝑖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5425514" y="2064286"/>
            <a:ext cx="54610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1145" algn="l"/>
              </a:tabLst>
            </a:pPr>
            <a:r>
              <a:rPr dirty="0" sz="1350" spc="-459">
                <a:latin typeface="Cambria Math"/>
                <a:cs typeface="Cambria Math"/>
              </a:rPr>
              <a:t>𝑉𝑉</a:t>
            </a:r>
            <a:r>
              <a:rPr dirty="0" sz="1350">
                <a:latin typeface="Cambria Math"/>
                <a:cs typeface="Cambria Math"/>
              </a:rPr>
              <a:t>	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5575499" y="2311237"/>
            <a:ext cx="23685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30">
                <a:latin typeface="Cambria Math"/>
                <a:cs typeface="Cambria Math"/>
              </a:rPr>
              <a:t>𝑍𝑍</a:t>
            </a:r>
            <a:r>
              <a:rPr dirty="0" baseline="-17543" sz="1425" spc="-494">
                <a:latin typeface="Cambria Math"/>
                <a:cs typeface="Cambria Math"/>
              </a:rPr>
              <a:t>𝑐𝑐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5993967" y="2195350"/>
            <a:ext cx="15430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0">
                <a:latin typeface="Cambria Math"/>
                <a:cs typeface="Cambria Math"/>
              </a:rPr>
              <a:t>=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86" name="object 86" descr=""/>
          <p:cNvSpPr/>
          <p:nvPr/>
        </p:nvSpPr>
        <p:spPr>
          <a:xfrm>
            <a:off x="6181930" y="2326919"/>
            <a:ext cx="605155" cy="10795"/>
          </a:xfrm>
          <a:custGeom>
            <a:avLst/>
            <a:gdLst/>
            <a:ahLst/>
            <a:cxnLst/>
            <a:rect l="l" t="t" r="r" b="b"/>
            <a:pathLst>
              <a:path w="605154" h="10794">
                <a:moveTo>
                  <a:pt x="605015" y="0"/>
                </a:moveTo>
                <a:lnTo>
                  <a:pt x="302513" y="0"/>
                </a:lnTo>
                <a:lnTo>
                  <a:pt x="0" y="0"/>
                </a:lnTo>
                <a:lnTo>
                  <a:pt x="0" y="10680"/>
                </a:lnTo>
                <a:lnTo>
                  <a:pt x="605015" y="10680"/>
                </a:lnTo>
                <a:lnTo>
                  <a:pt x="605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 txBox="1"/>
          <p:nvPr/>
        </p:nvSpPr>
        <p:spPr>
          <a:xfrm>
            <a:off x="6169226" y="2064286"/>
            <a:ext cx="43370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 spc="-470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6414591" y="2311174"/>
            <a:ext cx="1352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59">
                <a:latin typeface="Cambria Math"/>
                <a:cs typeface="Cambria Math"/>
              </a:rPr>
              <a:t>𝑅𝑅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6529399" y="2099338"/>
            <a:ext cx="4940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950" spc="-220">
                <a:latin typeface="Cambria Math"/>
                <a:cs typeface="Cambria Math"/>
              </a:rPr>
              <a:t>𝑜𝑜𝑜𝑜𝑜𝑜</a:t>
            </a:r>
            <a:r>
              <a:rPr dirty="0" sz="950" spc="185">
                <a:latin typeface="Cambria Math"/>
                <a:cs typeface="Cambria Math"/>
              </a:rPr>
              <a:t> </a:t>
            </a:r>
            <a:r>
              <a:rPr dirty="0" baseline="-30864" sz="2025" spc="-75">
                <a:latin typeface="Cambria Math"/>
                <a:cs typeface="Cambria Math"/>
              </a:rPr>
              <a:t>⇒</a:t>
            </a:r>
            <a:endParaRPr baseline="-30864" sz="2025">
              <a:latin typeface="Cambria Math"/>
              <a:cs typeface="Cambria Math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4590953" y="1683116"/>
            <a:ext cx="991869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240">
                <a:latin typeface="Cambria Math"/>
                <a:cs typeface="Cambria Math"/>
              </a:rPr>
              <a:t>𝑣𝑣</a:t>
            </a:r>
            <a:r>
              <a:rPr dirty="0" baseline="-17543" sz="1425" spc="-359">
                <a:latin typeface="Cambria Math"/>
                <a:cs typeface="Cambria Math"/>
              </a:rPr>
              <a:t>+</a:t>
            </a:r>
            <a:r>
              <a:rPr dirty="0" baseline="-17543" sz="1425" spc="30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275">
                <a:latin typeface="Cambria Math"/>
                <a:cs typeface="Cambria Math"/>
              </a:rPr>
              <a:t>𝑣𝑣</a:t>
            </a:r>
            <a:r>
              <a:rPr dirty="0" baseline="-17543" sz="1425" spc="-412">
                <a:latin typeface="Cambria Math"/>
                <a:cs typeface="Cambria Math"/>
              </a:rPr>
              <a:t>−</a:t>
            </a:r>
            <a:r>
              <a:rPr dirty="0" baseline="-17543" sz="1425" spc="32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0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91" name="object 91" descr=""/>
          <p:cNvSpPr/>
          <p:nvPr/>
        </p:nvSpPr>
        <p:spPr>
          <a:xfrm>
            <a:off x="4729556" y="2931807"/>
            <a:ext cx="304800" cy="10795"/>
          </a:xfrm>
          <a:custGeom>
            <a:avLst/>
            <a:gdLst/>
            <a:ahLst/>
            <a:cxnLst/>
            <a:rect l="l" t="t" r="r" b="b"/>
            <a:pathLst>
              <a:path w="304800" h="10794">
                <a:moveTo>
                  <a:pt x="304800" y="0"/>
                </a:moveTo>
                <a:lnTo>
                  <a:pt x="0" y="0"/>
                </a:lnTo>
                <a:lnTo>
                  <a:pt x="0" y="10680"/>
                </a:lnTo>
                <a:lnTo>
                  <a:pt x="304800" y="1068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 txBox="1"/>
          <p:nvPr/>
        </p:nvSpPr>
        <p:spPr>
          <a:xfrm>
            <a:off x="4734126" y="2951122"/>
            <a:ext cx="2876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2345" sz="2025" spc="-254">
                <a:latin typeface="Cambria Math"/>
                <a:cs typeface="Cambria Math"/>
              </a:rPr>
              <a:t>𝑉𝑉</a:t>
            </a:r>
            <a:r>
              <a:rPr dirty="0" sz="950" spc="-170">
                <a:latin typeface="Cambria Math"/>
                <a:cs typeface="Cambria Math"/>
              </a:rPr>
              <a:t>𝑖𝑖𝑖𝑖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93" name="object 93" descr=""/>
          <p:cNvSpPr/>
          <p:nvPr/>
        </p:nvSpPr>
        <p:spPr>
          <a:xfrm>
            <a:off x="5415356" y="2931807"/>
            <a:ext cx="170815" cy="10795"/>
          </a:xfrm>
          <a:custGeom>
            <a:avLst/>
            <a:gdLst/>
            <a:ahLst/>
            <a:cxnLst/>
            <a:rect l="l" t="t" r="r" b="b"/>
            <a:pathLst>
              <a:path w="170814" h="10794">
                <a:moveTo>
                  <a:pt x="170700" y="0"/>
                </a:moveTo>
                <a:lnTo>
                  <a:pt x="0" y="0"/>
                </a:lnTo>
                <a:lnTo>
                  <a:pt x="0" y="10680"/>
                </a:lnTo>
                <a:lnTo>
                  <a:pt x="170700" y="10680"/>
                </a:lnTo>
                <a:lnTo>
                  <a:pt x="170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 txBox="1"/>
          <p:nvPr/>
        </p:nvSpPr>
        <p:spPr>
          <a:xfrm>
            <a:off x="5377305" y="2916136"/>
            <a:ext cx="23685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30">
                <a:latin typeface="Cambria Math"/>
                <a:cs typeface="Cambria Math"/>
              </a:rPr>
              <a:t>𝑍𝑍</a:t>
            </a:r>
            <a:r>
              <a:rPr dirty="0" baseline="-17543" sz="1425" spc="-494">
                <a:latin typeface="Cambria Math"/>
                <a:cs typeface="Cambria Math"/>
              </a:rPr>
              <a:t>𝑐𝑐</a:t>
            </a:r>
            <a:endParaRPr baseline="-17543" sz="1425">
              <a:latin typeface="Cambria Math"/>
              <a:cs typeface="Cambria Math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4691455" y="2800247"/>
            <a:ext cx="12858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43209" sz="2025" spc="-494">
                <a:latin typeface="Cambria Math"/>
                <a:cs typeface="Cambria Math"/>
              </a:rPr>
              <a:t>𝑉𝑉</a:t>
            </a:r>
            <a:r>
              <a:rPr dirty="0" baseline="43859" sz="1425" spc="-494">
                <a:latin typeface="Cambria Math"/>
                <a:cs typeface="Cambria Math"/>
              </a:rPr>
              <a:t>𝑜𝑜𝑜𝑜𝑜𝑜</a:t>
            </a:r>
            <a:r>
              <a:rPr dirty="0" baseline="43859" sz="1425" spc="37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145">
                <a:latin typeface="Cambria Math"/>
                <a:cs typeface="Cambria Math"/>
              </a:rPr>
              <a:t> </a:t>
            </a:r>
            <a:r>
              <a:rPr dirty="0" baseline="43209" sz="2025" spc="-652">
                <a:latin typeface="Cambria Math"/>
                <a:cs typeface="Cambria Math"/>
              </a:rPr>
              <a:t>𝑅𝑅</a:t>
            </a:r>
            <a:r>
              <a:rPr dirty="0" baseline="43209" sz="2025" spc="54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50">
                <a:latin typeface="Cambria Math"/>
                <a:cs typeface="Cambria Math"/>
              </a:rPr>
              <a:t>−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96" name="object 96" descr=""/>
          <p:cNvSpPr/>
          <p:nvPr/>
        </p:nvSpPr>
        <p:spPr>
          <a:xfrm>
            <a:off x="5950280" y="2931807"/>
            <a:ext cx="330835" cy="10795"/>
          </a:xfrm>
          <a:custGeom>
            <a:avLst/>
            <a:gdLst/>
            <a:ahLst/>
            <a:cxnLst/>
            <a:rect l="l" t="t" r="r" b="b"/>
            <a:pathLst>
              <a:path w="330835" h="10794">
                <a:moveTo>
                  <a:pt x="330720" y="0"/>
                </a:moveTo>
                <a:lnTo>
                  <a:pt x="0" y="0"/>
                </a:lnTo>
                <a:lnTo>
                  <a:pt x="0" y="10680"/>
                </a:lnTo>
                <a:lnTo>
                  <a:pt x="330720" y="10680"/>
                </a:lnTo>
                <a:lnTo>
                  <a:pt x="330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 txBox="1"/>
          <p:nvPr/>
        </p:nvSpPr>
        <p:spPr>
          <a:xfrm>
            <a:off x="6053402" y="2669184"/>
            <a:ext cx="1352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59">
                <a:latin typeface="Cambria Math"/>
                <a:cs typeface="Cambria Math"/>
              </a:rPr>
              <a:t>𝑅𝑅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5963488" y="2894735"/>
            <a:ext cx="321310" cy="4197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50"/>
              </a:lnSpc>
              <a:spcBef>
                <a:spcPts val="105"/>
              </a:spcBef>
            </a:pPr>
            <a:r>
              <a:rPr dirty="0" u="sng" sz="1350" spc="48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sz="1350" spc="-5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1</a:t>
            </a:r>
            <a:r>
              <a:rPr dirty="0" u="sng" sz="1350" spc="50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endParaRPr sz="1350">
              <a:latin typeface="Cambria Math"/>
              <a:cs typeface="Cambria Math"/>
            </a:endParaRPr>
          </a:p>
          <a:p>
            <a:pPr marL="12700">
              <a:lnSpc>
                <a:spcPts val="1550"/>
              </a:lnSpc>
            </a:pPr>
            <a:r>
              <a:rPr dirty="0" sz="1350" spc="-100">
                <a:latin typeface="Cambria Math"/>
                <a:cs typeface="Cambria Math"/>
              </a:rPr>
              <a:t>𝑗𝑗𝑗𝑗𝑗𝑗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6313976" y="2800190"/>
            <a:ext cx="7302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170">
                <a:latin typeface="Cambria Math"/>
                <a:cs typeface="Cambria Math"/>
              </a:rPr>
              <a:t>−𝑗𝑗𝑗𝑗𝑅𝑅𝑗𝑗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968343" y="4322717"/>
            <a:ext cx="1333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1053632" y="4405009"/>
            <a:ext cx="23431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225">
                <a:latin typeface="Cambria Math"/>
                <a:cs typeface="Cambria Math"/>
              </a:rPr>
              <a:t>𝑜𝑜𝑜𝑜𝑜𝑜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1882687" y="4405009"/>
            <a:ext cx="10795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310">
                <a:latin typeface="Cambria Math"/>
                <a:cs typeface="Cambria Math"/>
              </a:rPr>
              <a:t>𝑅𝑅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03" name="object 103" descr=""/>
          <p:cNvSpPr/>
          <p:nvPr/>
        </p:nvSpPr>
        <p:spPr>
          <a:xfrm>
            <a:off x="3108490" y="4454283"/>
            <a:ext cx="264160" cy="10795"/>
          </a:xfrm>
          <a:custGeom>
            <a:avLst/>
            <a:gdLst/>
            <a:ahLst/>
            <a:cxnLst/>
            <a:rect l="l" t="t" r="r" b="b"/>
            <a:pathLst>
              <a:path w="264160" h="10795">
                <a:moveTo>
                  <a:pt x="263652" y="0"/>
                </a:moveTo>
                <a:lnTo>
                  <a:pt x="0" y="0"/>
                </a:lnTo>
                <a:lnTo>
                  <a:pt x="0" y="10680"/>
                </a:lnTo>
                <a:lnTo>
                  <a:pt x="263652" y="10680"/>
                </a:lnTo>
                <a:lnTo>
                  <a:pt x="263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 txBox="1"/>
          <p:nvPr/>
        </p:nvSpPr>
        <p:spPr>
          <a:xfrm>
            <a:off x="1294932" y="4191648"/>
            <a:ext cx="2102485" cy="363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12925">
              <a:lnSpc>
                <a:spcPts val="1325"/>
              </a:lnSpc>
              <a:spcBef>
                <a:spcPts val="105"/>
              </a:spcBef>
            </a:pPr>
            <a:r>
              <a:rPr dirty="0" sz="1350" spc="-345">
                <a:latin typeface="Cambria Math"/>
                <a:cs typeface="Cambria Math"/>
              </a:rPr>
              <a:t>𝑑𝑑𝑣𝑣</a:t>
            </a:r>
            <a:r>
              <a:rPr dirty="0" baseline="-17543" sz="1425" spc="-517">
                <a:latin typeface="Cambria Math"/>
                <a:cs typeface="Cambria Math"/>
              </a:rPr>
              <a:t>𝑐𝑐</a:t>
            </a:r>
            <a:endParaRPr baseline="-17543" sz="1425">
              <a:latin typeface="Cambria Math"/>
              <a:cs typeface="Cambria Math"/>
            </a:endParaRPr>
          </a:p>
          <a:p>
            <a:pPr marL="38100">
              <a:lnSpc>
                <a:spcPts val="1325"/>
              </a:lnSpc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0</a:t>
            </a:r>
            <a:r>
              <a:rPr dirty="0" sz="1350" spc="-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5">
                <a:latin typeface="Cambria Math"/>
                <a:cs typeface="Cambria Math"/>
              </a:rPr>
              <a:t> </a:t>
            </a:r>
            <a:r>
              <a:rPr dirty="0" sz="1350" spc="-434">
                <a:latin typeface="Cambria Math"/>
                <a:cs typeface="Cambria Math"/>
              </a:rPr>
              <a:t>𝑉𝑉</a:t>
            </a:r>
            <a:r>
              <a:rPr dirty="0" sz="1350" spc="165">
                <a:latin typeface="Cambria Math"/>
                <a:cs typeface="Cambria Math"/>
              </a:rPr>
              <a:t> 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260">
                <a:latin typeface="Cambria Math"/>
                <a:cs typeface="Cambria Math"/>
              </a:rPr>
              <a:t>−𝑖𝑖𝑅𝑅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20">
                <a:latin typeface="Cambria Math"/>
                <a:cs typeface="Cambria Math"/>
              </a:rPr>
              <a:t>−𝑅𝑅𝑗𝑗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3141511" y="4438536"/>
            <a:ext cx="19431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84">
                <a:latin typeface="Cambria Math"/>
                <a:cs typeface="Cambria Math"/>
              </a:rPr>
              <a:t>𝑑𝑑𝑑𝑑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2157664" y="4837552"/>
            <a:ext cx="8001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85">
                <a:latin typeface="Cambria Math"/>
                <a:cs typeface="Cambria Math"/>
              </a:rPr>
              <a:t>𝑖𝑖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2212614" y="4919781"/>
            <a:ext cx="8890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170">
                <a:latin typeface="Cambria Math"/>
                <a:cs typeface="Cambria Math"/>
              </a:rPr>
              <a:t>𝑐𝑐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08" name="object 108" descr=""/>
          <p:cNvSpPr/>
          <p:nvPr/>
        </p:nvSpPr>
        <p:spPr>
          <a:xfrm>
            <a:off x="2661174" y="4969055"/>
            <a:ext cx="264160" cy="10795"/>
          </a:xfrm>
          <a:custGeom>
            <a:avLst/>
            <a:gdLst/>
            <a:ahLst/>
            <a:cxnLst/>
            <a:rect l="l" t="t" r="r" b="b"/>
            <a:pathLst>
              <a:path w="264160" h="10795">
                <a:moveTo>
                  <a:pt x="263664" y="0"/>
                </a:moveTo>
                <a:lnTo>
                  <a:pt x="131825" y="0"/>
                </a:lnTo>
                <a:lnTo>
                  <a:pt x="0" y="0"/>
                </a:lnTo>
                <a:lnTo>
                  <a:pt x="0" y="10680"/>
                </a:lnTo>
                <a:lnTo>
                  <a:pt x="263664" y="10680"/>
                </a:lnTo>
                <a:lnTo>
                  <a:pt x="2636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 txBox="1"/>
          <p:nvPr/>
        </p:nvSpPr>
        <p:spPr>
          <a:xfrm>
            <a:off x="2309134" y="4706421"/>
            <a:ext cx="640715" cy="363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1790">
              <a:lnSpc>
                <a:spcPts val="1325"/>
              </a:lnSpc>
              <a:spcBef>
                <a:spcPts val="105"/>
              </a:spcBef>
            </a:pPr>
            <a:r>
              <a:rPr dirty="0" sz="1350" spc="-345">
                <a:latin typeface="Cambria Math"/>
                <a:cs typeface="Cambria Math"/>
              </a:rPr>
              <a:t>𝑑𝑑𝑣𝑣</a:t>
            </a:r>
            <a:r>
              <a:rPr dirty="0" baseline="-17543" sz="1425" spc="-517">
                <a:latin typeface="Cambria Math"/>
                <a:cs typeface="Cambria Math"/>
              </a:rPr>
              <a:t>𝑐𝑐</a:t>
            </a:r>
            <a:endParaRPr baseline="-17543" sz="1425">
              <a:latin typeface="Cambria Math"/>
              <a:cs typeface="Cambria Math"/>
            </a:endParaRPr>
          </a:p>
          <a:p>
            <a:pPr marL="38100">
              <a:lnSpc>
                <a:spcPts val="1325"/>
              </a:lnSpc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25">
                <a:latin typeface="Cambria Math"/>
                <a:cs typeface="Cambria Math"/>
              </a:rPr>
              <a:t>𝑗𝑗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2694198" y="4953309"/>
            <a:ext cx="19431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84">
                <a:latin typeface="Cambria Math"/>
                <a:cs typeface="Cambria Math"/>
              </a:rPr>
              <a:t>𝑑𝑑𝑑𝑑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931780" y="3844092"/>
            <a:ext cx="295211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Otra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forma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más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genérica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resolverlo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112" name="object 1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022" y="4573466"/>
            <a:ext cx="153250" cy="175907"/>
          </a:xfrm>
          <a:prstGeom prst="rect">
            <a:avLst/>
          </a:prstGeom>
        </p:spPr>
      </p:pic>
      <p:sp>
        <p:nvSpPr>
          <p:cNvPr id="113" name="object 113" descr=""/>
          <p:cNvSpPr txBox="1"/>
          <p:nvPr/>
        </p:nvSpPr>
        <p:spPr>
          <a:xfrm>
            <a:off x="4721638" y="4346242"/>
            <a:ext cx="30988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65">
                <a:latin typeface="Cambria Math"/>
                <a:cs typeface="Cambria Math"/>
              </a:rPr>
              <a:t>𝑠𝑠𝑖𝑖</a:t>
            </a:r>
            <a:r>
              <a:rPr dirty="0" sz="1350" spc="35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4983767" y="4428539"/>
            <a:ext cx="52768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0690" algn="l"/>
              </a:tabLst>
            </a:pPr>
            <a:r>
              <a:rPr dirty="0" sz="950" spc="-20">
                <a:latin typeface="Cambria Math"/>
                <a:cs typeface="Cambria Math"/>
              </a:rPr>
              <a:t>𝑖𝑖𝑖𝑖</a:t>
            </a:r>
            <a:r>
              <a:rPr dirty="0" sz="950">
                <a:latin typeface="Cambria Math"/>
                <a:cs typeface="Cambria Math"/>
              </a:rPr>
              <a:t>	</a:t>
            </a:r>
            <a:r>
              <a:rPr dirty="0" sz="950" spc="-190">
                <a:latin typeface="Cambria Math"/>
                <a:cs typeface="Cambria Math"/>
              </a:rPr>
              <a:t>𝑜𝑜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5587270" y="4331002"/>
            <a:ext cx="23431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10">
                <a:latin typeface="Cambria Math"/>
                <a:cs typeface="Cambria Math"/>
              </a:rPr>
              <a:t>𝑗𝑗𝑗𝑗𝑗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5166647" y="4346242"/>
            <a:ext cx="85407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6595" algn="l"/>
              </a:tabLst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434">
                <a:latin typeface="Cambria Math"/>
                <a:cs typeface="Cambria Math"/>
              </a:rPr>
              <a:t>𝑉𝑉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 spc="-380">
                <a:latin typeface="Cambria Math"/>
                <a:cs typeface="Cambria Math"/>
              </a:rPr>
              <a:t>𝑒𝑒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50">
                <a:latin typeface="Cambria Math"/>
                <a:cs typeface="Cambria Math"/>
              </a:rPr>
              <a:t>→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7" name="object 117" descr=""/>
          <p:cNvSpPr/>
          <p:nvPr/>
        </p:nvSpPr>
        <p:spPr>
          <a:xfrm>
            <a:off x="6054128" y="4477816"/>
            <a:ext cx="264160" cy="10795"/>
          </a:xfrm>
          <a:custGeom>
            <a:avLst/>
            <a:gdLst/>
            <a:ahLst/>
            <a:cxnLst/>
            <a:rect l="l" t="t" r="r" b="b"/>
            <a:pathLst>
              <a:path w="264160" h="10795">
                <a:moveTo>
                  <a:pt x="263639" y="0"/>
                </a:moveTo>
                <a:lnTo>
                  <a:pt x="0" y="0"/>
                </a:lnTo>
                <a:lnTo>
                  <a:pt x="0" y="10668"/>
                </a:lnTo>
                <a:lnTo>
                  <a:pt x="263639" y="10668"/>
                </a:lnTo>
                <a:lnTo>
                  <a:pt x="263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 txBox="1"/>
          <p:nvPr/>
        </p:nvSpPr>
        <p:spPr>
          <a:xfrm>
            <a:off x="6041423" y="4215178"/>
            <a:ext cx="2247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00">
                <a:latin typeface="Cambria Math"/>
                <a:cs typeface="Cambria Math"/>
              </a:rPr>
              <a:t>𝑑𝑑𝑣𝑣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6228874" y="4297474"/>
            <a:ext cx="8890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170">
                <a:latin typeface="Cambria Math"/>
                <a:cs typeface="Cambria Math"/>
              </a:rPr>
              <a:t>𝑐𝑐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6087143" y="4462066"/>
            <a:ext cx="19431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484">
                <a:latin typeface="Cambria Math"/>
                <a:cs typeface="Cambria Math"/>
              </a:rPr>
              <a:t>𝑑𝑑𝑑𝑑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6783610" y="4428539"/>
            <a:ext cx="9906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185">
                <a:latin typeface="Cambria Math"/>
                <a:cs typeface="Cambria Math"/>
              </a:rPr>
              <a:t>𝑜𝑜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6960395" y="4331002"/>
            <a:ext cx="23431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10">
                <a:latin typeface="Cambria Math"/>
                <a:cs typeface="Cambria Math"/>
              </a:rPr>
              <a:t>𝑗𝑗𝑗𝑗𝑗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6352349" y="4346167"/>
            <a:ext cx="136906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3919" algn="l"/>
              </a:tabLst>
            </a:pP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100">
                <a:latin typeface="Cambria Math"/>
                <a:cs typeface="Cambria Math"/>
              </a:rPr>
              <a:t> </a:t>
            </a:r>
            <a:r>
              <a:rPr dirty="0" sz="1350" spc="-235">
                <a:latin typeface="Cambria Math"/>
                <a:cs typeface="Cambria Math"/>
              </a:rPr>
              <a:t>𝑗𝑗𝑗𝑗𝑉𝑉</a:t>
            </a:r>
            <a:r>
              <a:rPr dirty="0" sz="1350" spc="65">
                <a:latin typeface="Cambria Math"/>
                <a:cs typeface="Cambria Math"/>
              </a:rPr>
              <a:t> </a:t>
            </a:r>
            <a:r>
              <a:rPr dirty="0" sz="1350" spc="-370">
                <a:latin typeface="Cambria Math"/>
                <a:cs typeface="Cambria Math"/>
              </a:rPr>
              <a:t>𝑒𝑒</a:t>
            </a:r>
            <a:r>
              <a:rPr dirty="0" sz="1350">
                <a:latin typeface="Cambria Math"/>
                <a:cs typeface="Cambria Math"/>
              </a:rPr>
              <a:t>	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220">
                <a:latin typeface="Cambria Math"/>
                <a:cs typeface="Cambria Math"/>
              </a:rPr>
              <a:t>𝑗𝑗𝑗𝑗𝑉𝑉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7673625" y="4428539"/>
            <a:ext cx="1511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40">
                <a:latin typeface="Cambria Math"/>
                <a:cs typeface="Cambria Math"/>
              </a:rPr>
              <a:t>𝑖𝑖𝑖𝑖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25" name="object 125" descr=""/>
          <p:cNvSpPr/>
          <p:nvPr/>
        </p:nvSpPr>
        <p:spPr>
          <a:xfrm>
            <a:off x="4972913" y="4998110"/>
            <a:ext cx="304800" cy="10795"/>
          </a:xfrm>
          <a:custGeom>
            <a:avLst/>
            <a:gdLst/>
            <a:ahLst/>
            <a:cxnLst/>
            <a:rect l="l" t="t" r="r" b="b"/>
            <a:pathLst>
              <a:path w="304800" h="10795">
                <a:moveTo>
                  <a:pt x="304800" y="0"/>
                </a:moveTo>
                <a:lnTo>
                  <a:pt x="0" y="0"/>
                </a:lnTo>
                <a:lnTo>
                  <a:pt x="0" y="10680"/>
                </a:lnTo>
                <a:lnTo>
                  <a:pt x="304800" y="1068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 txBox="1"/>
          <p:nvPr/>
        </p:nvSpPr>
        <p:spPr>
          <a:xfrm>
            <a:off x="5088221" y="5064663"/>
            <a:ext cx="1511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40">
                <a:latin typeface="Cambria Math"/>
                <a:cs typeface="Cambria Math"/>
              </a:rPr>
              <a:t>𝑖𝑖𝑖𝑖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27" name="object 127" descr=""/>
          <p:cNvSpPr/>
          <p:nvPr/>
        </p:nvSpPr>
        <p:spPr>
          <a:xfrm>
            <a:off x="5658703" y="4998110"/>
            <a:ext cx="620395" cy="10795"/>
          </a:xfrm>
          <a:custGeom>
            <a:avLst/>
            <a:gdLst/>
            <a:ahLst/>
            <a:cxnLst/>
            <a:rect l="l" t="t" r="r" b="b"/>
            <a:pathLst>
              <a:path w="620395" h="10795">
                <a:moveTo>
                  <a:pt x="620280" y="0"/>
                </a:moveTo>
                <a:lnTo>
                  <a:pt x="310134" y="0"/>
                </a:lnTo>
                <a:lnTo>
                  <a:pt x="0" y="0"/>
                </a:lnTo>
                <a:lnTo>
                  <a:pt x="0" y="10680"/>
                </a:lnTo>
                <a:lnTo>
                  <a:pt x="620280" y="10680"/>
                </a:lnTo>
                <a:lnTo>
                  <a:pt x="620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 txBox="1"/>
          <p:nvPr/>
        </p:nvSpPr>
        <p:spPr>
          <a:xfrm>
            <a:off x="5002877" y="4982366"/>
            <a:ext cx="95821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6930" algn="l"/>
              </a:tabLst>
            </a:pPr>
            <a:r>
              <a:rPr dirty="0" sz="1350" spc="-459">
                <a:latin typeface="Cambria Math"/>
                <a:cs typeface="Cambria Math"/>
              </a:rPr>
              <a:t>𝑉𝑉</a:t>
            </a:r>
            <a:r>
              <a:rPr dirty="0" sz="1350">
                <a:latin typeface="Cambria Math"/>
                <a:cs typeface="Cambria Math"/>
              </a:rPr>
              <a:t>	</a:t>
            </a:r>
            <a:r>
              <a:rPr dirty="0" sz="1350" spc="-459">
                <a:latin typeface="Cambria Math"/>
                <a:cs typeface="Cambria Math"/>
              </a:rPr>
              <a:t>𝑉𝑉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5912706" y="5064663"/>
            <a:ext cx="1511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40">
                <a:latin typeface="Cambria Math"/>
                <a:cs typeface="Cambria Math"/>
              </a:rPr>
              <a:t>𝑖𝑖𝑖𝑖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4934806" y="4866542"/>
            <a:ext cx="21342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43209" sz="2025" spc="-494">
                <a:latin typeface="Cambria Math"/>
                <a:cs typeface="Cambria Math"/>
              </a:rPr>
              <a:t>𝑉𝑉</a:t>
            </a:r>
            <a:r>
              <a:rPr dirty="0" baseline="43859" sz="1425" spc="-494">
                <a:latin typeface="Cambria Math"/>
                <a:cs typeface="Cambria Math"/>
              </a:rPr>
              <a:t>𝑜𝑜𝑜𝑜𝑜𝑜</a:t>
            </a:r>
            <a:r>
              <a:rPr dirty="0" baseline="43859" sz="1425" spc="382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−</a:t>
            </a:r>
            <a:r>
              <a:rPr dirty="0" sz="1350" spc="-75">
                <a:latin typeface="Cambria Math"/>
                <a:cs typeface="Cambria Math"/>
              </a:rPr>
              <a:t> </a:t>
            </a:r>
            <a:r>
              <a:rPr dirty="0" baseline="43209" sz="2025" spc="-315">
                <a:latin typeface="Cambria Math"/>
                <a:cs typeface="Cambria Math"/>
              </a:rPr>
              <a:t>𝑅𝑅𝑗𝑗𝑗𝑗𝑗𝑗𝑉𝑉</a:t>
            </a:r>
            <a:r>
              <a:rPr dirty="0" baseline="43859" sz="1425" spc="-315">
                <a:latin typeface="Cambria Math"/>
                <a:cs typeface="Cambria Math"/>
              </a:rPr>
              <a:t>𝑖𝑖𝑖𝑖</a:t>
            </a:r>
            <a:r>
              <a:rPr dirty="0" baseline="43859" sz="1425" spc="36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95">
                <a:latin typeface="Cambria Math"/>
                <a:cs typeface="Cambria Math"/>
              </a:rPr>
              <a:t>−𝑗𝑗𝑗𝑗𝑅𝑅𝑗𝑗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5666489" y="3896569"/>
            <a:ext cx="6686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50" spc="-305">
                <a:latin typeface="Cambria Math"/>
                <a:cs typeface="Cambria Math"/>
              </a:rPr>
              <a:t>𝑣𝑣</a:t>
            </a:r>
            <a:r>
              <a:rPr dirty="0" baseline="-17543" sz="1425" spc="-457">
                <a:latin typeface="Cambria Math"/>
                <a:cs typeface="Cambria Math"/>
              </a:rPr>
              <a:t>𝑐𝑐</a:t>
            </a:r>
            <a:r>
              <a:rPr dirty="0" baseline="-17543" sz="1425" spc="39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170">
                <a:latin typeface="Cambria Math"/>
                <a:cs typeface="Cambria Math"/>
              </a:rPr>
              <a:t>𝑉𝑉</a:t>
            </a:r>
            <a:r>
              <a:rPr dirty="0" baseline="-17543" sz="1425" spc="-254">
                <a:latin typeface="Cambria Math"/>
                <a:cs typeface="Cambria Math"/>
              </a:rPr>
              <a:t>𝑖𝑖𝑖𝑖</a:t>
            </a:r>
            <a:endParaRPr baseline="-17543" sz="1425">
              <a:latin typeface="Cambria Math"/>
              <a:cs typeface="Cambria Math"/>
            </a:endParaRPr>
          </a:p>
        </p:txBody>
      </p:sp>
      <p:grpSp>
        <p:nvGrpSpPr>
          <p:cNvPr id="132" name="object 132" descr=""/>
          <p:cNvGrpSpPr/>
          <p:nvPr/>
        </p:nvGrpSpPr>
        <p:grpSpPr>
          <a:xfrm>
            <a:off x="5963632" y="4118475"/>
            <a:ext cx="76200" cy="290830"/>
            <a:chOff x="5963632" y="4118475"/>
            <a:chExt cx="76200" cy="290830"/>
          </a:xfrm>
        </p:grpSpPr>
        <p:sp>
          <p:nvSpPr>
            <p:cNvPr id="133" name="object 133" descr=""/>
            <p:cNvSpPr/>
            <p:nvPr/>
          </p:nvSpPr>
          <p:spPr>
            <a:xfrm>
              <a:off x="6001538" y="4123237"/>
              <a:ext cx="3810" cy="222885"/>
            </a:xfrm>
            <a:custGeom>
              <a:avLst/>
              <a:gdLst/>
              <a:ahLst/>
              <a:cxnLst/>
              <a:rect l="l" t="t" r="r" b="b"/>
              <a:pathLst>
                <a:path w="3810" h="222885">
                  <a:moveTo>
                    <a:pt x="3441" y="0"/>
                  </a:moveTo>
                  <a:lnTo>
                    <a:pt x="0" y="22254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5963632" y="4332499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0" y="0"/>
                  </a:moveTo>
                  <a:lnTo>
                    <a:pt x="36918" y="76784"/>
                  </a:lnTo>
                  <a:lnTo>
                    <a:pt x="76187" y="1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" name="object 135" descr=""/>
          <p:cNvSpPr txBox="1"/>
          <p:nvPr/>
        </p:nvSpPr>
        <p:spPr>
          <a:xfrm>
            <a:off x="3514039" y="4166527"/>
            <a:ext cx="963930" cy="508000"/>
          </a:xfrm>
          <a:prstGeom prst="rect">
            <a:avLst/>
          </a:prstGeom>
          <a:ln w="25400">
            <a:solidFill>
              <a:srgbClr val="F79546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 marR="87630">
              <a:lnSpc>
                <a:spcPct val="100000"/>
              </a:lnSpc>
              <a:spcBef>
                <a:spcPts val="315"/>
              </a:spcBef>
            </a:pPr>
            <a:r>
              <a:rPr dirty="0" sz="1350" spc="-10">
                <a:latin typeface="Arial"/>
                <a:cs typeface="Arial"/>
              </a:rPr>
              <a:t>Circuito integrador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30879" y="6671952"/>
            <a:ext cx="18338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Ingeniería</a:t>
            </a:r>
            <a:r>
              <a:rPr dirty="0" sz="1100" spc="-4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Eléctrica</a:t>
            </a:r>
            <a:r>
              <a:rPr dirty="0" sz="1100" spc="-6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dirty="0" sz="11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808080"/>
                </a:solidFill>
                <a:latin typeface="Calibri"/>
                <a:cs typeface="Calibri"/>
              </a:rPr>
              <a:t>Electrónica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429000" y="6600825"/>
            <a:ext cx="2009775" cy="257175"/>
          </a:xfrm>
          <a:custGeom>
            <a:avLst/>
            <a:gdLst/>
            <a:ahLst/>
            <a:cxnLst/>
            <a:rect l="l" t="t" r="r" b="b"/>
            <a:pathLst>
              <a:path w="2009775" h="257175">
                <a:moveTo>
                  <a:pt x="2009775" y="0"/>
                </a:moveTo>
                <a:lnTo>
                  <a:pt x="0" y="0"/>
                </a:lnTo>
                <a:lnTo>
                  <a:pt x="0" y="257175"/>
                </a:lnTo>
                <a:lnTo>
                  <a:pt x="2009775" y="257175"/>
                </a:lnTo>
                <a:lnTo>
                  <a:pt x="2009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664999" y="3627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9318" y="867422"/>
            <a:ext cx="815657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Arial"/>
                <a:cs typeface="Arial"/>
              </a:rPr>
              <a:t>Problema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6.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/>
              <a:t>El</a:t>
            </a:r>
            <a:r>
              <a:rPr dirty="0" spc="-25"/>
              <a:t> </a:t>
            </a:r>
            <a:r>
              <a:rPr dirty="0"/>
              <a:t>circuito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10"/>
              <a:t> </a:t>
            </a:r>
            <a:r>
              <a:rPr dirty="0"/>
              <a:t>la</a:t>
            </a:r>
            <a:r>
              <a:rPr dirty="0" spc="-35"/>
              <a:t> </a:t>
            </a:r>
            <a:r>
              <a:rPr dirty="0"/>
              <a:t>figura</a:t>
            </a:r>
            <a:r>
              <a:rPr dirty="0" spc="-10"/>
              <a:t> </a:t>
            </a:r>
            <a:r>
              <a:rPr dirty="0"/>
              <a:t>es</a:t>
            </a:r>
            <a:r>
              <a:rPr dirty="0" spc="-15"/>
              <a:t> </a:t>
            </a:r>
            <a:r>
              <a:rPr dirty="0"/>
              <a:t>un</a:t>
            </a:r>
            <a:r>
              <a:rPr dirty="0" spc="-10"/>
              <a:t> </a:t>
            </a:r>
            <a:r>
              <a:rPr dirty="0"/>
              <a:t>detector de</a:t>
            </a:r>
            <a:r>
              <a:rPr dirty="0" spc="-20"/>
              <a:t> </a:t>
            </a:r>
            <a:r>
              <a:rPr dirty="0"/>
              <a:t>rango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</a:t>
            </a:r>
            <a:r>
              <a:rPr dirty="0"/>
              <a:t>voltaje.</a:t>
            </a:r>
            <a:r>
              <a:rPr dirty="0" spc="-35"/>
              <a:t> </a:t>
            </a:r>
            <a:r>
              <a:rPr dirty="0"/>
              <a:t>Hallar</a:t>
            </a:r>
            <a:r>
              <a:rPr dirty="0" spc="-40"/>
              <a:t> </a:t>
            </a:r>
            <a:r>
              <a:rPr dirty="0"/>
              <a:t>la</a:t>
            </a:r>
            <a:r>
              <a:rPr dirty="0" spc="-25"/>
              <a:t> </a:t>
            </a:r>
            <a:r>
              <a:rPr dirty="0"/>
              <a:t>función</a:t>
            </a:r>
            <a:r>
              <a:rPr dirty="0" spc="-25"/>
              <a:t> de </a:t>
            </a:r>
            <a:r>
              <a:rPr dirty="0"/>
              <a:t>transferencia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20"/>
              <a:t> </a:t>
            </a:r>
            <a:r>
              <a:rPr dirty="0"/>
              <a:t>mismo</a:t>
            </a:r>
            <a:r>
              <a:rPr dirty="0" spc="-25"/>
              <a:t> </a:t>
            </a:r>
            <a:r>
              <a:rPr dirty="0"/>
              <a:t>si</a:t>
            </a:r>
            <a:r>
              <a:rPr dirty="0" spc="-35"/>
              <a:t> </a:t>
            </a:r>
            <a:r>
              <a:rPr dirty="0"/>
              <a:t>los</a:t>
            </a:r>
            <a:r>
              <a:rPr dirty="0" spc="-15"/>
              <a:t> </a:t>
            </a:r>
            <a:r>
              <a:rPr dirty="0"/>
              <a:t>voltajes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saturación</a:t>
            </a:r>
            <a:r>
              <a:rPr dirty="0" spc="-25"/>
              <a:t> </a:t>
            </a:r>
            <a:r>
              <a:rPr dirty="0"/>
              <a:t>son</a:t>
            </a:r>
            <a:r>
              <a:rPr dirty="0" spc="-25"/>
              <a:t> </a:t>
            </a:r>
            <a:r>
              <a:rPr dirty="0"/>
              <a:t>+15</a:t>
            </a:r>
            <a:r>
              <a:rPr dirty="0" spc="-25"/>
              <a:t> </a:t>
            </a:r>
            <a:r>
              <a:rPr dirty="0"/>
              <a:t>V</a:t>
            </a:r>
            <a:r>
              <a:rPr dirty="0" spc="-25"/>
              <a:t> </a:t>
            </a:r>
            <a:r>
              <a:rPr dirty="0"/>
              <a:t>y</a:t>
            </a:r>
            <a:r>
              <a:rPr dirty="0" spc="15"/>
              <a:t> </a:t>
            </a:r>
            <a:r>
              <a:rPr dirty="0" spc="-25"/>
              <a:t>-</a:t>
            </a:r>
            <a:r>
              <a:rPr dirty="0"/>
              <a:t>15</a:t>
            </a:r>
            <a:r>
              <a:rPr dirty="0" spc="-15"/>
              <a:t> </a:t>
            </a:r>
            <a:r>
              <a:rPr dirty="0" spc="-50"/>
              <a:t>V.</a:t>
            </a:r>
            <a:r>
              <a:rPr dirty="0" spc="-25"/>
              <a:t> </a:t>
            </a:r>
            <a:r>
              <a:rPr dirty="0" spc="-10"/>
              <a:t>Va=</a:t>
            </a:r>
            <a:r>
              <a:rPr dirty="0" spc="-20"/>
              <a:t> </a:t>
            </a:r>
            <a:r>
              <a:rPr dirty="0" spc="-25"/>
              <a:t>-</a:t>
            </a:r>
            <a:r>
              <a:rPr dirty="0"/>
              <a:t>4</a:t>
            </a:r>
            <a:r>
              <a:rPr dirty="0" spc="-5"/>
              <a:t> </a:t>
            </a:r>
            <a:r>
              <a:rPr dirty="0"/>
              <a:t>V</a:t>
            </a:r>
            <a:r>
              <a:rPr dirty="0" spc="-20"/>
              <a:t> 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10"/>
              <a:t>Vb=8V.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1362" y="1864452"/>
            <a:ext cx="2954071" cy="114181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79149" y="3127282"/>
            <a:ext cx="3783329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Estudiamos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los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diferentes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casos:</a:t>
            </a:r>
            <a:endParaRPr sz="1350">
              <a:latin typeface="Arial"/>
              <a:cs typeface="Arial"/>
            </a:endParaRPr>
          </a:p>
          <a:p>
            <a:pPr marL="73025" indent="-67945">
              <a:lnSpc>
                <a:spcPct val="100000"/>
              </a:lnSpc>
              <a:buSzPct val="92592"/>
              <a:buChar char="•"/>
              <a:tabLst>
                <a:tab pos="73025" algn="l"/>
              </a:tabLst>
            </a:pP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Vin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&lt;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-4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35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V1=15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36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V2=-</a:t>
            </a:r>
            <a:r>
              <a:rPr dirty="0" sz="1350">
                <a:latin typeface="Arial"/>
                <a:cs typeface="Arial"/>
              </a:rPr>
              <a:t>15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Arial"/>
                <a:cs typeface="Arial"/>
              </a:rPr>
              <a:t>Vout=0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56224" y="2524023"/>
            <a:ext cx="245046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</a:pPr>
            <a:r>
              <a:rPr dirty="0" sz="1350" spc="-285">
                <a:latin typeface="Cambria Math"/>
                <a:cs typeface="Cambria Math"/>
              </a:rPr>
              <a:t>𝑆𝑆𝑖𝑖</a:t>
            </a:r>
            <a:r>
              <a:rPr dirty="0" sz="1350" spc="25">
                <a:latin typeface="Cambria Math"/>
                <a:cs typeface="Cambria Math"/>
              </a:rPr>
              <a:t> 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+</a:t>
            </a:r>
            <a:r>
              <a:rPr dirty="0" baseline="-17543" sz="1425" spc="33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&gt;</a:t>
            </a:r>
            <a:r>
              <a:rPr dirty="0" sz="1350" spc="80">
                <a:latin typeface="Cambria Math"/>
                <a:cs typeface="Cambria Math"/>
              </a:rPr>
              <a:t> </a:t>
            </a:r>
            <a:r>
              <a:rPr dirty="0" sz="1350" spc="-715">
                <a:latin typeface="Cambria Math"/>
                <a:cs typeface="Cambria Math"/>
              </a:rPr>
              <a:t>𝑉𝑉</a:t>
            </a:r>
            <a:r>
              <a:rPr dirty="0" baseline="-17543" sz="1425" spc="-120">
                <a:latin typeface="Cambria Math"/>
                <a:cs typeface="Cambria Math"/>
              </a:rPr>
              <a:t>−</a:t>
            </a:r>
            <a:r>
              <a:rPr dirty="0" baseline="-17543" sz="1425" spc="3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𝑉𝑉𝑉𝑉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150">
                <a:latin typeface="Cambria Math"/>
                <a:cs typeface="Cambria Math"/>
              </a:rPr>
              <a:t>+</a:t>
            </a:r>
            <a:r>
              <a:rPr dirty="0" sz="1350" spc="-775">
                <a:latin typeface="Cambria Math"/>
                <a:cs typeface="Cambria Math"/>
              </a:rPr>
              <a:t>𝑉𝑉</a:t>
            </a:r>
            <a:r>
              <a:rPr dirty="0" baseline="-17543" sz="1425" spc="-225">
                <a:latin typeface="Cambria Math"/>
                <a:cs typeface="Cambria Math"/>
              </a:rPr>
              <a:t>𝑐𝑐𝑐</a:t>
            </a:r>
            <a:r>
              <a:rPr dirty="0" baseline="-17543" sz="1425" spc="-209">
                <a:latin typeface="Cambria Math"/>
                <a:cs typeface="Cambria Math"/>
              </a:rPr>
              <a:t>𝑐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 spc="-10">
                <a:latin typeface="Cambria Math"/>
                <a:cs typeface="Cambria Math"/>
              </a:rPr>
              <a:t>(15𝑉𝑉)</a:t>
            </a:r>
            <a:endParaRPr sz="13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</a:pPr>
            <a:r>
              <a:rPr dirty="0" sz="1350" spc="-285">
                <a:latin typeface="Cambria Math"/>
                <a:cs typeface="Cambria Math"/>
              </a:rPr>
              <a:t>𝑆𝑆𝑖𝑖</a:t>
            </a:r>
            <a:r>
              <a:rPr dirty="0" sz="1350" spc="40">
                <a:latin typeface="Cambria Math"/>
                <a:cs typeface="Cambria Math"/>
              </a:rPr>
              <a:t> </a:t>
            </a:r>
            <a:r>
              <a:rPr dirty="0" sz="1350" spc="-409">
                <a:latin typeface="Cambria Math"/>
                <a:cs typeface="Cambria Math"/>
              </a:rPr>
              <a:t>𝑉𝑉</a:t>
            </a:r>
            <a:r>
              <a:rPr dirty="0" baseline="-17543" sz="1425" spc="-615">
                <a:latin typeface="Cambria Math"/>
                <a:cs typeface="Cambria Math"/>
              </a:rPr>
              <a:t>+</a:t>
            </a:r>
            <a:r>
              <a:rPr dirty="0" baseline="-17543" sz="1425" spc="337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&lt;</a:t>
            </a:r>
            <a:r>
              <a:rPr dirty="0" sz="1350" spc="75">
                <a:latin typeface="Cambria Math"/>
                <a:cs typeface="Cambria Math"/>
              </a:rPr>
              <a:t> </a:t>
            </a:r>
            <a:r>
              <a:rPr dirty="0" sz="1350" spc="-715">
                <a:latin typeface="Cambria Math"/>
                <a:cs typeface="Cambria Math"/>
              </a:rPr>
              <a:t>𝑉𝑉</a:t>
            </a:r>
            <a:r>
              <a:rPr dirty="0" baseline="-17543" sz="1425" spc="-120">
                <a:latin typeface="Cambria Math"/>
                <a:cs typeface="Cambria Math"/>
              </a:rPr>
              <a:t>−</a:t>
            </a:r>
            <a:r>
              <a:rPr dirty="0" baseline="-17543" sz="1425" spc="315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→</a:t>
            </a:r>
            <a:r>
              <a:rPr dirty="0" sz="1350" spc="70">
                <a:latin typeface="Cambria Math"/>
                <a:cs typeface="Cambria Math"/>
              </a:rPr>
              <a:t> </a:t>
            </a:r>
            <a:r>
              <a:rPr dirty="0" sz="1350" spc="-459">
                <a:latin typeface="Cambria Math"/>
                <a:cs typeface="Cambria Math"/>
              </a:rPr>
              <a:t>𝑉𝑉𝑉𝑉</a:t>
            </a:r>
            <a:r>
              <a:rPr dirty="0" sz="1350" spc="110">
                <a:latin typeface="Cambria Math"/>
                <a:cs typeface="Cambria Math"/>
              </a:rPr>
              <a:t> </a:t>
            </a:r>
            <a:r>
              <a:rPr dirty="0" sz="1350">
                <a:latin typeface="Cambria Math"/>
                <a:cs typeface="Cambria Math"/>
              </a:rPr>
              <a:t>=</a:t>
            </a:r>
            <a:r>
              <a:rPr dirty="0" sz="1350" spc="85">
                <a:latin typeface="Cambria Math"/>
                <a:cs typeface="Cambria Math"/>
              </a:rPr>
              <a:t> </a:t>
            </a:r>
            <a:r>
              <a:rPr dirty="0" sz="1350" spc="-150">
                <a:latin typeface="Cambria Math"/>
                <a:cs typeface="Cambria Math"/>
              </a:rPr>
              <a:t>−</a:t>
            </a:r>
            <a:r>
              <a:rPr dirty="0" sz="1350" spc="-775">
                <a:latin typeface="Cambria Math"/>
                <a:cs typeface="Cambria Math"/>
              </a:rPr>
              <a:t>𝑉𝑉</a:t>
            </a:r>
            <a:r>
              <a:rPr dirty="0" baseline="-17543" sz="1425" spc="-225">
                <a:latin typeface="Cambria Math"/>
                <a:cs typeface="Cambria Math"/>
              </a:rPr>
              <a:t>𝑐𝑐𝑐</a:t>
            </a:r>
            <a:r>
              <a:rPr dirty="0" baseline="-17543" sz="1425" spc="-209">
                <a:latin typeface="Cambria Math"/>
                <a:cs typeface="Cambria Math"/>
              </a:rPr>
              <a:t>𝑐</a:t>
            </a:r>
            <a:r>
              <a:rPr dirty="0" baseline="-17543" sz="1425" spc="277">
                <a:latin typeface="Cambria Math"/>
                <a:cs typeface="Cambria Math"/>
              </a:rPr>
              <a:t> </a:t>
            </a:r>
            <a:r>
              <a:rPr dirty="0" sz="1350" spc="-10">
                <a:latin typeface="Cambria Math"/>
                <a:cs typeface="Cambria Math"/>
              </a:rPr>
              <a:t>(−15𝑉𝑉)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28225" y="1838412"/>
            <a:ext cx="27025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420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este</a:t>
            </a:r>
            <a:r>
              <a:rPr dirty="0" sz="1200" spc="425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problema</a:t>
            </a:r>
            <a:r>
              <a:rPr dirty="0" sz="1200" spc="420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420">
                <a:latin typeface="Arial"/>
                <a:cs typeface="Arial"/>
              </a:rPr>
              <a:t>   </a:t>
            </a:r>
            <a:r>
              <a:rPr dirty="0" sz="1200" spc="-25">
                <a:latin typeface="Arial"/>
                <a:cs typeface="Arial"/>
              </a:rPr>
              <a:t>hay </a:t>
            </a:r>
            <a:r>
              <a:rPr dirty="0" sz="1200">
                <a:latin typeface="Arial"/>
                <a:cs typeface="Arial"/>
              </a:rPr>
              <a:t>realimentación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negativa,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tanto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los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estarán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saturados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Symbol"/>
                <a:cs typeface="Symbol"/>
              </a:rPr>
              <a:t>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Arial"/>
                <a:cs typeface="Arial"/>
              </a:rPr>
              <a:t>15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V: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17030" y="2094243"/>
            <a:ext cx="17907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-</a:t>
            </a:r>
            <a:r>
              <a:rPr dirty="0" sz="1350" spc="-5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-50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76266" y="2116115"/>
            <a:ext cx="23685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5">
                <a:latin typeface="Arial"/>
                <a:cs typeface="Arial"/>
              </a:rPr>
              <a:t>8V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6697" y="3789250"/>
            <a:ext cx="4081779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 indent="-7620">
              <a:lnSpc>
                <a:spcPct val="100000"/>
              </a:lnSpc>
              <a:spcBef>
                <a:spcPts val="105"/>
              </a:spcBef>
              <a:buSzPct val="92592"/>
              <a:buChar char="•"/>
              <a:tabLst>
                <a:tab pos="98425" algn="l"/>
              </a:tabLst>
            </a:pPr>
            <a:r>
              <a:rPr dirty="0" sz="1350">
                <a:latin typeface="Arial"/>
                <a:cs typeface="Arial"/>
              </a:rPr>
              <a:t>	</a:t>
            </a: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8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8&gt;V</a:t>
            </a:r>
            <a:r>
              <a:rPr dirty="0" baseline="-24691" sz="1350">
                <a:latin typeface="Arial"/>
                <a:cs typeface="Arial"/>
              </a:rPr>
              <a:t>in</a:t>
            </a:r>
            <a:r>
              <a:rPr dirty="0" baseline="-24691" sz="1350" spc="292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&gt;</a:t>
            </a:r>
            <a:r>
              <a:rPr dirty="0" sz="1350" spc="8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-4</a:t>
            </a:r>
            <a:r>
              <a:rPr dirty="0" sz="1350" spc="8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12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Arial"/>
                <a:cs typeface="Arial"/>
              </a:rPr>
              <a:t>V</a:t>
            </a:r>
            <a:r>
              <a:rPr dirty="0" baseline="-24691" sz="1350" spc="-15">
                <a:latin typeface="Arial"/>
                <a:cs typeface="Arial"/>
              </a:rPr>
              <a:t>1</a:t>
            </a:r>
            <a:r>
              <a:rPr dirty="0" sz="1350" spc="-10">
                <a:latin typeface="Arial"/>
                <a:cs typeface="Arial"/>
              </a:rPr>
              <a:t>=-</a:t>
            </a:r>
            <a:r>
              <a:rPr dirty="0" sz="1350">
                <a:latin typeface="Arial"/>
                <a:cs typeface="Arial"/>
              </a:rPr>
              <a:t>15</a:t>
            </a:r>
            <a:r>
              <a:rPr dirty="0" sz="1350" spc="8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7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7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V</a:t>
            </a:r>
            <a:r>
              <a:rPr dirty="0" baseline="-24691" sz="1350" spc="-15">
                <a:latin typeface="Arial"/>
                <a:cs typeface="Arial"/>
              </a:rPr>
              <a:t>2</a:t>
            </a:r>
            <a:r>
              <a:rPr dirty="0" sz="1350" spc="-10">
                <a:latin typeface="Arial"/>
                <a:cs typeface="Arial"/>
              </a:rPr>
              <a:t>=-</a:t>
            </a:r>
            <a:r>
              <a:rPr dirty="0" sz="1350">
                <a:latin typeface="Arial"/>
                <a:cs typeface="Arial"/>
              </a:rPr>
              <a:t>15</a:t>
            </a:r>
            <a:r>
              <a:rPr dirty="0" sz="1350" spc="8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120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24691" sz="1350">
                <a:latin typeface="Arial"/>
                <a:cs typeface="Arial"/>
              </a:rPr>
              <a:t>out</a:t>
            </a:r>
            <a:r>
              <a:rPr dirty="0" baseline="-24691" sz="1350" spc="292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8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-</a:t>
            </a:r>
            <a:r>
              <a:rPr dirty="0" sz="1350" spc="-25">
                <a:latin typeface="Arial"/>
                <a:cs typeface="Arial"/>
              </a:rPr>
              <a:t>15 </a:t>
            </a:r>
            <a:r>
              <a:rPr dirty="0" sz="1350" spc="-50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64079" y="4127926"/>
            <a:ext cx="4622165" cy="1075690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111125" indent="-67945">
              <a:lnSpc>
                <a:spcPct val="100000"/>
              </a:lnSpc>
              <a:spcBef>
                <a:spcPts val="990"/>
              </a:spcBef>
              <a:buSzPct val="92592"/>
              <a:buChar char="•"/>
              <a:tabLst>
                <a:tab pos="111125" algn="l"/>
              </a:tabLst>
            </a:pPr>
            <a:r>
              <a:rPr dirty="0" sz="1350">
                <a:latin typeface="Arial"/>
                <a:cs typeface="Arial"/>
              </a:rPr>
              <a:t>Si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24691" sz="1350">
                <a:latin typeface="Arial"/>
                <a:cs typeface="Arial"/>
              </a:rPr>
              <a:t>in</a:t>
            </a:r>
            <a:r>
              <a:rPr dirty="0" baseline="-24691" sz="1350" spc="16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&gt;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8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 spc="25">
                <a:latin typeface="Times New Roman"/>
                <a:cs typeface="Times New Roman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24691" sz="1350">
                <a:latin typeface="Arial"/>
                <a:cs typeface="Arial"/>
              </a:rPr>
              <a:t>1 </a:t>
            </a:r>
            <a:r>
              <a:rPr dirty="0" sz="1350">
                <a:latin typeface="Arial"/>
                <a:cs typeface="Arial"/>
              </a:rPr>
              <a:t>=-15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y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24691" sz="1350">
                <a:latin typeface="Arial"/>
                <a:cs typeface="Arial"/>
              </a:rPr>
              <a:t>2</a:t>
            </a:r>
            <a:r>
              <a:rPr dirty="0" sz="1350">
                <a:latin typeface="Arial"/>
                <a:cs typeface="Arial"/>
              </a:rPr>
              <a:t>=15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Wingdings"/>
                <a:cs typeface="Wingdings"/>
              </a:rPr>
              <a:t>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baseline="-24691" sz="1350">
                <a:latin typeface="Arial"/>
                <a:cs typeface="Arial"/>
              </a:rPr>
              <a:t>out</a:t>
            </a:r>
            <a:r>
              <a:rPr dirty="0" baseline="-24691" sz="1350" spc="127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=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0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894"/>
              </a:spcBef>
            </a:pPr>
            <a:r>
              <a:rPr dirty="0" sz="1350">
                <a:latin typeface="Arial"/>
                <a:cs typeface="Arial"/>
              </a:rPr>
              <a:t>La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salida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diferente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cero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cuando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valor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del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voltaje</a:t>
            </a:r>
            <a:endParaRPr sz="1350">
              <a:latin typeface="Arial"/>
              <a:cs typeface="Arial"/>
            </a:endParaRPr>
          </a:p>
          <a:p>
            <a:pPr marL="64135" marR="30480" indent="-635">
              <a:lnSpc>
                <a:spcPct val="100000"/>
              </a:lnSpc>
            </a:pP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entrada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está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entre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-4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 y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8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V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(las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fuentes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referencia). </a:t>
            </a:r>
            <a:r>
              <a:rPr dirty="0" sz="1350">
                <a:latin typeface="Arial"/>
                <a:cs typeface="Arial"/>
              </a:rPr>
              <a:t>El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circuito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capaz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detectar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este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rango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de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voltaje.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959202" y="2034345"/>
            <a:ext cx="436245" cy="751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95" marR="38735">
              <a:lnSpc>
                <a:spcPct val="129600"/>
              </a:lnSpc>
              <a:spcBef>
                <a:spcPts val="95"/>
              </a:spcBef>
            </a:pPr>
            <a:r>
              <a:rPr dirty="0" sz="1350" spc="-25">
                <a:latin typeface="Arial"/>
                <a:cs typeface="Arial"/>
              </a:rPr>
              <a:t>V1 </a:t>
            </a:r>
            <a:r>
              <a:rPr dirty="0" sz="1350">
                <a:latin typeface="Arial"/>
                <a:cs typeface="Arial"/>
              </a:rPr>
              <a:t>15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dirty="0" sz="1350">
                <a:latin typeface="Arial"/>
                <a:cs typeface="Arial"/>
              </a:rPr>
              <a:t>-15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954759" y="1942039"/>
            <a:ext cx="436245" cy="85979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960"/>
              </a:spcBef>
            </a:pPr>
            <a:r>
              <a:rPr dirty="0" sz="1350" spc="-25">
                <a:latin typeface="Arial"/>
                <a:cs typeface="Arial"/>
              </a:rPr>
              <a:t>V2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1610"/>
              </a:lnSpc>
              <a:spcBef>
                <a:spcPts val="860"/>
              </a:spcBef>
            </a:pPr>
            <a:r>
              <a:rPr dirty="0" sz="1350" b="1">
                <a:latin typeface="Arial"/>
                <a:cs typeface="Arial"/>
              </a:rPr>
              <a:t>-15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-50" b="1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  <a:p>
            <a:pPr marL="41275">
              <a:lnSpc>
                <a:spcPts val="1610"/>
              </a:lnSpc>
            </a:pPr>
            <a:r>
              <a:rPr dirty="0" sz="1350">
                <a:latin typeface="Arial"/>
                <a:cs typeface="Arial"/>
              </a:rPr>
              <a:t>15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V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467350" y="4167761"/>
            <a:ext cx="2751455" cy="1524635"/>
            <a:chOff x="5467350" y="4167761"/>
            <a:chExt cx="2751455" cy="1524635"/>
          </a:xfrm>
        </p:grpSpPr>
        <p:sp>
          <p:nvSpPr>
            <p:cNvPr id="17" name="object 17" descr=""/>
            <p:cNvSpPr/>
            <p:nvPr/>
          </p:nvSpPr>
          <p:spPr>
            <a:xfrm>
              <a:off x="6441092" y="4167761"/>
              <a:ext cx="0" cy="1524635"/>
            </a:xfrm>
            <a:custGeom>
              <a:avLst/>
              <a:gdLst/>
              <a:ahLst/>
              <a:cxnLst/>
              <a:rect l="l" t="t" r="r" b="b"/>
              <a:pathLst>
                <a:path w="0" h="1524635">
                  <a:moveTo>
                    <a:pt x="0" y="152455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476875" y="4211314"/>
              <a:ext cx="2732405" cy="0"/>
            </a:xfrm>
            <a:custGeom>
              <a:avLst/>
              <a:gdLst/>
              <a:ahLst/>
              <a:cxnLst/>
              <a:rect l="l" t="t" r="r" b="b"/>
              <a:pathLst>
                <a:path w="2732404" h="0">
                  <a:moveTo>
                    <a:pt x="0" y="0"/>
                  </a:moveTo>
                  <a:lnTo>
                    <a:pt x="2731947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476875" y="4211314"/>
              <a:ext cx="2732405" cy="1306830"/>
            </a:xfrm>
            <a:custGeom>
              <a:avLst/>
              <a:gdLst/>
              <a:ahLst/>
              <a:cxnLst/>
              <a:rect l="l" t="t" r="r" b="b"/>
              <a:pathLst>
                <a:path w="2732404" h="1306829">
                  <a:moveTo>
                    <a:pt x="0" y="0"/>
                  </a:moveTo>
                  <a:lnTo>
                    <a:pt x="321945" y="0"/>
                  </a:lnTo>
                  <a:lnTo>
                    <a:pt x="323469" y="1306766"/>
                  </a:lnTo>
                  <a:lnTo>
                    <a:pt x="2248281" y="1306766"/>
                  </a:lnTo>
                  <a:lnTo>
                    <a:pt x="2249805" y="0"/>
                  </a:lnTo>
                  <a:lnTo>
                    <a:pt x="2731947" y="0"/>
                  </a:lnTo>
                </a:path>
              </a:pathLst>
            </a:custGeom>
            <a:ln w="1905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164929" y="5601785"/>
            <a:ext cx="191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413406" y="4257275"/>
            <a:ext cx="127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139529" y="4257275"/>
            <a:ext cx="241935" cy="1333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535">
              <a:lnSpc>
                <a:spcPts val="1035"/>
              </a:lnSpc>
              <a:spcBef>
                <a:spcPts val="100"/>
              </a:spcBef>
            </a:pPr>
            <a:r>
              <a:rPr dirty="0" sz="900" spc="-22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baseline="24691" sz="1350" spc="-157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01600">
              <a:lnSpc>
                <a:spcPts val="1035"/>
              </a:lnSpc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29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29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295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60">
                <a:solidFill>
                  <a:srgbClr val="585858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052138" y="4257275"/>
            <a:ext cx="76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842967" y="4257275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- --</dc:creator>
  <dc:title>teoria de circuitos CC</dc:title>
  <dcterms:created xsi:type="dcterms:W3CDTF">2024-10-11T10:44:21Z</dcterms:created>
  <dcterms:modified xsi:type="dcterms:W3CDTF">2024-10-11T10:44:21Z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2024-10-09T00:00:00Z</vt:filetime>
  </property>
  <property fmtid="{D5CDD505-2E9C-101B-9397-08002B2CF9AE}" pid="3" name="Creator">
    <vt:lpwstr>Acrobat PDFMaker 23 para PowerPoint</vt:lpwstr>
  </property>
  <property fmtid="{D5CDD505-2E9C-101B-9397-08002B2CF9AE}" pid="4" name="LastSaved">
    <vt:filetime>2024-10-11T00:00:00Z</vt:filetime>
  </property>
  <property fmtid="{D5CDD505-2E9C-101B-9397-08002B2CF9AE}" pid="5" name="Producer">
    <vt:lpwstr>Adobe PDF Library 23.6.96</vt:lpwstr>
  </property>
</Properties>
</file>